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302" r:id="rId2"/>
    <p:sldId id="304" r:id="rId3"/>
    <p:sldId id="303" r:id="rId4"/>
    <p:sldId id="267" r:id="rId5"/>
    <p:sldId id="268" r:id="rId6"/>
    <p:sldId id="295" r:id="rId7"/>
    <p:sldId id="292" r:id="rId8"/>
    <p:sldId id="276" r:id="rId9"/>
    <p:sldId id="277" r:id="rId10"/>
    <p:sldId id="278" r:id="rId11"/>
    <p:sldId id="273" r:id="rId12"/>
    <p:sldId id="279" r:id="rId13"/>
    <p:sldId id="270" r:id="rId14"/>
    <p:sldId id="271" r:id="rId15"/>
    <p:sldId id="261" r:id="rId16"/>
    <p:sldId id="272" r:id="rId17"/>
    <p:sldId id="294" r:id="rId18"/>
    <p:sldId id="280" r:id="rId19"/>
    <p:sldId id="296" r:id="rId20"/>
    <p:sldId id="281" r:id="rId21"/>
    <p:sldId id="297" r:id="rId22"/>
    <p:sldId id="298" r:id="rId23"/>
    <p:sldId id="282" r:id="rId24"/>
    <p:sldId id="299" r:id="rId25"/>
    <p:sldId id="300" r:id="rId26"/>
    <p:sldId id="283" r:id="rId27"/>
    <p:sldId id="275" r:id="rId28"/>
    <p:sldId id="301" r:id="rId29"/>
    <p:sldId id="305" r:id="rId30"/>
    <p:sldId id="264" r:id="rId3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FF3399"/>
    <a:srgbClr val="3366CC"/>
    <a:srgbClr val="FF3300"/>
    <a:srgbClr val="33CC33"/>
    <a:srgbClr val="00FFFF"/>
    <a:srgbClr val="F161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132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cs typeface="Arial" charset="0"/>
              </a:defRPr>
            </a:lvl1pPr>
          </a:lstStyle>
          <a:p>
            <a:pPr>
              <a:defRPr/>
            </a:pPr>
            <a:endParaRPr lang="en-US"/>
          </a:p>
        </p:txBody>
      </p:sp>
      <p:sp>
        <p:nvSpPr>
          <p:cNvPr id="46083"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cs typeface="Arial" charset="0"/>
              </a:defRPr>
            </a:lvl1pPr>
          </a:lstStyle>
          <a:p>
            <a:pPr>
              <a:defRPr/>
            </a:pPr>
            <a:fld id="{4FE3789C-8C9B-446F-B594-7BBA2BD75ED5}" type="datetimeFigureOut">
              <a:rPr lang="en-US"/>
              <a:pPr>
                <a:defRPr/>
              </a:pPr>
              <a:t>3/20/2016</a:t>
            </a:fld>
            <a:endParaRPr lang="en-US"/>
          </a:p>
        </p:txBody>
      </p:sp>
      <p:sp>
        <p:nvSpPr>
          <p:cNvPr id="46084"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cs typeface="Arial" charset="0"/>
              </a:defRPr>
            </a:lvl1pPr>
          </a:lstStyle>
          <a:p>
            <a:pPr>
              <a:defRPr/>
            </a:pPr>
            <a:endParaRPr lang="en-US"/>
          </a:p>
        </p:txBody>
      </p:sp>
      <p:sp>
        <p:nvSpPr>
          <p:cNvPr id="46085"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2DAD52A0-F8DA-4A4F-BEC4-74DE7556DE34}" type="slidenum">
              <a:rPr lang="en-US" altLang="en-US"/>
              <a:pPr>
                <a:defRPr/>
              </a:pPr>
              <a:t>‹#›</a:t>
            </a:fld>
            <a:endParaRPr lang="en-US" altLang="en-US"/>
          </a:p>
        </p:txBody>
      </p:sp>
    </p:spTree>
    <p:extLst>
      <p:ext uri="{BB962C8B-B14F-4D97-AF65-F5344CB8AC3E}">
        <p14:creationId xmlns:p14="http://schemas.microsoft.com/office/powerpoint/2010/main" val="23223664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DAECC401-FE41-4352-8DE4-841F935FF2E0}" type="datetimeFigureOut">
              <a:rPr lang="en-US"/>
              <a:pPr>
                <a:defRPr/>
              </a:pPr>
              <a:t>3/20/2016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AB23D778-8532-4EA8-B91F-642CCE7BC54E}" type="slidenum">
              <a:rPr lang="en-US" altLang="en-US"/>
              <a:pPr>
                <a:defRPr/>
              </a:pPr>
              <a:t>‹#›</a:t>
            </a:fld>
            <a:endParaRPr lang="en-US" altLang="en-US"/>
          </a:p>
        </p:txBody>
      </p:sp>
    </p:spTree>
    <p:extLst>
      <p:ext uri="{BB962C8B-B14F-4D97-AF65-F5344CB8AC3E}">
        <p14:creationId xmlns:p14="http://schemas.microsoft.com/office/powerpoint/2010/main" val="22097429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2D6E48AE-69BC-4305-9D06-16A800704DF7}" type="slidenum">
              <a:rPr lang="en-US" altLang="en-US">
                <a:solidFill>
                  <a:prstClr val="black"/>
                </a:solidFill>
                <a:latin typeface="Calibri" pitchFamily="34" charset="0"/>
              </a:rPr>
              <a:pPr/>
              <a:t>3</a:t>
            </a:fld>
            <a:endParaRPr lang="en-US" altLang="en-US">
              <a:solidFill>
                <a:prstClr val="black"/>
              </a:solidFill>
              <a:latin typeface="Calibri" pitchFamily="34" charset="0"/>
            </a:endParaRPr>
          </a:p>
        </p:txBody>
      </p:sp>
    </p:spTree>
    <p:extLst>
      <p:ext uri="{BB962C8B-B14F-4D97-AF65-F5344CB8AC3E}">
        <p14:creationId xmlns:p14="http://schemas.microsoft.com/office/powerpoint/2010/main" val="2344661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D2AB7C3D-BAFD-4F10-AA0A-A2A50E040C47}" type="slidenum">
              <a:rPr lang="en-US" altLang="en-US" smtClean="0">
                <a:latin typeface="Calibri" pitchFamily="34" charset="0"/>
              </a:rPr>
              <a:pPr/>
              <a:t>15</a:t>
            </a:fld>
            <a:endParaRPr lang="en-US" altLang="en-US" smtClean="0">
              <a:latin typeface="Calibri" pitchFamily="34" charset="0"/>
            </a:endParaRPr>
          </a:p>
        </p:txBody>
      </p:sp>
    </p:spTree>
    <p:extLst>
      <p:ext uri="{BB962C8B-B14F-4D97-AF65-F5344CB8AC3E}">
        <p14:creationId xmlns:p14="http://schemas.microsoft.com/office/powerpoint/2010/main" val="13601766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25193939-52FE-48B9-8875-C301D7DB580F}" type="slidenum">
              <a:rPr lang="en-US" altLang="en-US" smtClean="0">
                <a:latin typeface="Calibri" pitchFamily="34" charset="0"/>
              </a:rPr>
              <a:pPr/>
              <a:t>30</a:t>
            </a:fld>
            <a:endParaRPr lang="en-US" altLang="en-US" smtClean="0">
              <a:latin typeface="Calibri" pitchFamily="34" charset="0"/>
            </a:endParaRPr>
          </a:p>
        </p:txBody>
      </p:sp>
    </p:spTree>
    <p:extLst>
      <p:ext uri="{BB962C8B-B14F-4D97-AF65-F5344CB8AC3E}">
        <p14:creationId xmlns:p14="http://schemas.microsoft.com/office/powerpoint/2010/main" val="474110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C60A2F2-43B6-4FF1-84A9-008BB7AE119C}" type="datetimeFigureOut">
              <a:rPr lang="en-US"/>
              <a:pPr>
                <a:defRPr/>
              </a:pPr>
              <a:t>3/20/2016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77EF9FC-CFC2-43EA-923A-557689E2BF8C}" type="slidenum">
              <a:rPr lang="en-US" altLang="en-US"/>
              <a:pPr>
                <a:defRPr/>
              </a:pPr>
              <a:t>‹#›</a:t>
            </a:fld>
            <a:endParaRPr lang="en-US" altLang="en-US"/>
          </a:p>
        </p:txBody>
      </p:sp>
    </p:spTree>
    <p:extLst>
      <p:ext uri="{BB962C8B-B14F-4D97-AF65-F5344CB8AC3E}">
        <p14:creationId xmlns:p14="http://schemas.microsoft.com/office/powerpoint/2010/main" val="1592352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4B44CAF-FA34-43C5-BE4B-FD1196A10AFD}" type="datetimeFigureOut">
              <a:rPr lang="en-US"/>
              <a:pPr>
                <a:defRPr/>
              </a:pPr>
              <a:t>3/20/2016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1053837-DDD6-4F6F-B4DF-EC97DF69D09F}" type="slidenum">
              <a:rPr lang="en-US" altLang="en-US"/>
              <a:pPr>
                <a:defRPr/>
              </a:pPr>
              <a:t>‹#›</a:t>
            </a:fld>
            <a:endParaRPr lang="en-US" altLang="en-US"/>
          </a:p>
        </p:txBody>
      </p:sp>
    </p:spTree>
    <p:extLst>
      <p:ext uri="{BB962C8B-B14F-4D97-AF65-F5344CB8AC3E}">
        <p14:creationId xmlns:p14="http://schemas.microsoft.com/office/powerpoint/2010/main" val="278777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9774F95-BD10-47F5-9812-3E57C59657F4}" type="datetimeFigureOut">
              <a:rPr lang="en-US"/>
              <a:pPr>
                <a:defRPr/>
              </a:pPr>
              <a:t>3/20/2016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EBD98BD-6C02-4AB1-822E-230002BDFD36}" type="slidenum">
              <a:rPr lang="en-US" altLang="en-US"/>
              <a:pPr>
                <a:defRPr/>
              </a:pPr>
              <a:t>‹#›</a:t>
            </a:fld>
            <a:endParaRPr lang="en-US" altLang="en-US"/>
          </a:p>
        </p:txBody>
      </p:sp>
    </p:spTree>
    <p:extLst>
      <p:ext uri="{BB962C8B-B14F-4D97-AF65-F5344CB8AC3E}">
        <p14:creationId xmlns:p14="http://schemas.microsoft.com/office/powerpoint/2010/main" val="1684888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1FB3DD3-C3CA-4664-803D-62DB649E3AB6}" type="datetimeFigureOut">
              <a:rPr lang="en-US"/>
              <a:pPr>
                <a:defRPr/>
              </a:pPr>
              <a:t>3/20/2016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EA317D5-9DBB-4A5C-8A78-CAC210603D15}" type="slidenum">
              <a:rPr lang="en-US" altLang="en-US"/>
              <a:pPr>
                <a:defRPr/>
              </a:pPr>
              <a:t>‹#›</a:t>
            </a:fld>
            <a:endParaRPr lang="en-US" altLang="en-US"/>
          </a:p>
        </p:txBody>
      </p:sp>
    </p:spTree>
    <p:extLst>
      <p:ext uri="{BB962C8B-B14F-4D97-AF65-F5344CB8AC3E}">
        <p14:creationId xmlns:p14="http://schemas.microsoft.com/office/powerpoint/2010/main" val="1715422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5C36E5D-088F-4E2B-8DAF-AC941C350BA5}" type="datetimeFigureOut">
              <a:rPr lang="en-US"/>
              <a:pPr>
                <a:defRPr/>
              </a:pPr>
              <a:t>3/20/2016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F35F350-525D-4056-B5F9-D6054CEE2B1E}" type="slidenum">
              <a:rPr lang="en-US" altLang="en-US"/>
              <a:pPr>
                <a:defRPr/>
              </a:pPr>
              <a:t>‹#›</a:t>
            </a:fld>
            <a:endParaRPr lang="en-US" altLang="en-US"/>
          </a:p>
        </p:txBody>
      </p:sp>
    </p:spTree>
    <p:extLst>
      <p:ext uri="{BB962C8B-B14F-4D97-AF65-F5344CB8AC3E}">
        <p14:creationId xmlns:p14="http://schemas.microsoft.com/office/powerpoint/2010/main" val="1042049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946BA87-7E76-4C52-917B-6A824D5055CC}" type="datetimeFigureOut">
              <a:rPr lang="en-US"/>
              <a:pPr>
                <a:defRPr/>
              </a:pPr>
              <a:t>3/20/2016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E7577FC-8027-4B94-BCC7-FDD6700B3DB7}" type="slidenum">
              <a:rPr lang="en-US" altLang="en-US"/>
              <a:pPr>
                <a:defRPr/>
              </a:pPr>
              <a:t>‹#›</a:t>
            </a:fld>
            <a:endParaRPr lang="en-US" altLang="en-US"/>
          </a:p>
        </p:txBody>
      </p:sp>
    </p:spTree>
    <p:extLst>
      <p:ext uri="{BB962C8B-B14F-4D97-AF65-F5344CB8AC3E}">
        <p14:creationId xmlns:p14="http://schemas.microsoft.com/office/powerpoint/2010/main" val="717015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D45B8B4-FFB3-4C8C-BB0E-045DDC93CA34}" type="datetimeFigureOut">
              <a:rPr lang="en-US"/>
              <a:pPr>
                <a:defRPr/>
              </a:pPr>
              <a:t>3/20/2016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305AF13-1E6B-4385-95D2-139AD893E5BF}" type="slidenum">
              <a:rPr lang="en-US" altLang="en-US"/>
              <a:pPr>
                <a:defRPr/>
              </a:pPr>
              <a:t>‹#›</a:t>
            </a:fld>
            <a:endParaRPr lang="en-US" altLang="en-US"/>
          </a:p>
        </p:txBody>
      </p:sp>
    </p:spTree>
    <p:extLst>
      <p:ext uri="{BB962C8B-B14F-4D97-AF65-F5344CB8AC3E}">
        <p14:creationId xmlns:p14="http://schemas.microsoft.com/office/powerpoint/2010/main" val="1578553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267C1E5-2C26-4A19-A3AF-B7AF97F5202E}" type="datetimeFigureOut">
              <a:rPr lang="en-US"/>
              <a:pPr>
                <a:defRPr/>
              </a:pPr>
              <a:t>3/20/2016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66C6884-674F-4AF1-9A96-C570AB489407}" type="slidenum">
              <a:rPr lang="en-US" altLang="en-US"/>
              <a:pPr>
                <a:defRPr/>
              </a:pPr>
              <a:t>‹#›</a:t>
            </a:fld>
            <a:endParaRPr lang="en-US" altLang="en-US"/>
          </a:p>
        </p:txBody>
      </p:sp>
    </p:spTree>
    <p:extLst>
      <p:ext uri="{BB962C8B-B14F-4D97-AF65-F5344CB8AC3E}">
        <p14:creationId xmlns:p14="http://schemas.microsoft.com/office/powerpoint/2010/main" val="517655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9C250C5-3E73-4AA0-BDEC-15E94264EB94}" type="datetimeFigureOut">
              <a:rPr lang="en-US"/>
              <a:pPr>
                <a:defRPr/>
              </a:pPr>
              <a:t>3/20/2016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71F61CC-E3A2-43CE-AF65-9059EBE440A4}" type="slidenum">
              <a:rPr lang="en-US" altLang="en-US"/>
              <a:pPr>
                <a:defRPr/>
              </a:pPr>
              <a:t>‹#›</a:t>
            </a:fld>
            <a:endParaRPr lang="en-US" altLang="en-US"/>
          </a:p>
        </p:txBody>
      </p:sp>
    </p:spTree>
    <p:extLst>
      <p:ext uri="{BB962C8B-B14F-4D97-AF65-F5344CB8AC3E}">
        <p14:creationId xmlns:p14="http://schemas.microsoft.com/office/powerpoint/2010/main" val="3364586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0C4D74A-2FED-4638-BD4C-6D79E8D3B3B9}" type="datetimeFigureOut">
              <a:rPr lang="en-US"/>
              <a:pPr>
                <a:defRPr/>
              </a:pPr>
              <a:t>3/20/2016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A747C7D-9A08-4A53-9A7E-D6F1B054930E}" type="slidenum">
              <a:rPr lang="en-US" altLang="en-US"/>
              <a:pPr>
                <a:defRPr/>
              </a:pPr>
              <a:t>‹#›</a:t>
            </a:fld>
            <a:endParaRPr lang="en-US" altLang="en-US"/>
          </a:p>
        </p:txBody>
      </p:sp>
    </p:spTree>
    <p:extLst>
      <p:ext uri="{BB962C8B-B14F-4D97-AF65-F5344CB8AC3E}">
        <p14:creationId xmlns:p14="http://schemas.microsoft.com/office/powerpoint/2010/main" val="4003801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CEC379A-6196-4EDB-BB62-CC7BAB7D3223}" type="datetimeFigureOut">
              <a:rPr lang="en-US"/>
              <a:pPr>
                <a:defRPr/>
              </a:pPr>
              <a:t>3/20/2016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85D43D8-49D1-408A-85FA-FF7DBF49A7FA}" type="slidenum">
              <a:rPr lang="en-US" altLang="en-US"/>
              <a:pPr>
                <a:defRPr/>
              </a:pPr>
              <a:t>‹#›</a:t>
            </a:fld>
            <a:endParaRPr lang="en-US" altLang="en-US"/>
          </a:p>
        </p:txBody>
      </p:sp>
    </p:spTree>
    <p:extLst>
      <p:ext uri="{BB962C8B-B14F-4D97-AF65-F5344CB8AC3E}">
        <p14:creationId xmlns:p14="http://schemas.microsoft.com/office/powerpoint/2010/main" val="3979966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940DB0D-9BC3-4645-9B34-2BD22A31712B}" type="datetimeFigureOut">
              <a:rPr lang="en-US"/>
              <a:pPr>
                <a:defRPr/>
              </a:pPr>
              <a:t>3/20/2016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pPr>
              <a:defRPr/>
            </a:pPr>
            <a:fld id="{6DD2062F-D11E-4CF4-8D5E-7E24A49B32D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0.jpeg"/><Relationship Id="rId4" Type="http://schemas.openxmlformats.org/officeDocument/2006/relationships/image" Target="../media/image19.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youtube.com/watch?v=MhEGS1zsApo" TargetMode="External"/><Relationship Id="rId2" Type="http://schemas.openxmlformats.org/officeDocument/2006/relationships/hyperlink" Target="https://www.schooltube.com/video/1187ea3f1325453f8d04/Safety%20Smart%C2%AE%20Science%20with%20Bill%20Nye%20the%20Science%20Guy%C2%AE%20%20Renewable%20Energy" TargetMode="External"/><Relationship Id="rId1" Type="http://schemas.openxmlformats.org/officeDocument/2006/relationships/slideLayout" Target="../slideLayouts/slideLayout7.xml"/><Relationship Id="rId4" Type="http://schemas.openxmlformats.org/officeDocument/2006/relationships/hyperlink" Target="https://www.youtube.com/watch?v=9W6S3FA-C6U"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wmf"/></Relationships>
</file>

<file path=ppt/slides/_rels/slide30.x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0.wmf"/></Relationships>
</file>

<file path=ppt/slides/_rels/slide4.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SCg81A6kwg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_8VqWKZIPrM" TargetMode="External"/><Relationship Id="rId2" Type="http://schemas.openxmlformats.org/officeDocument/2006/relationships/hyperlink" Target="https://www.youtube.com/watch?v=FbMo3ZsXZv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800"/>
            <a:ext cx="8763000" cy="2667000"/>
          </a:xfrm>
        </p:spPr>
        <p:txBody>
          <a:bodyPr/>
          <a:lstStyle/>
          <a:p>
            <a:r>
              <a:rPr lang="en-US" sz="4800" dirty="0" smtClean="0"/>
              <a:t>Any natural substance used by living things can be considered a natural resource. </a:t>
            </a:r>
            <a:endParaRPr lang="en-US" sz="4000" dirty="0"/>
          </a:p>
        </p:txBody>
      </p:sp>
      <p:sp>
        <p:nvSpPr>
          <p:cNvPr id="5" name="Rectangle 4"/>
          <p:cNvSpPr/>
          <p:nvPr/>
        </p:nvSpPr>
        <p:spPr>
          <a:xfrm>
            <a:off x="381000" y="3276600"/>
            <a:ext cx="8305800" cy="3046988"/>
          </a:xfrm>
          <a:prstGeom prst="rect">
            <a:avLst/>
          </a:prstGeom>
        </p:spPr>
        <p:txBody>
          <a:bodyPr wrap="square">
            <a:spAutoFit/>
          </a:bodyPr>
          <a:lstStyle/>
          <a:p>
            <a:pPr algn="ctr"/>
            <a:r>
              <a:rPr lang="en-US" sz="4800" dirty="0">
                <a:solidFill>
                  <a:prstClr val="black"/>
                </a:solidFill>
                <a:latin typeface="Calibri"/>
                <a:ea typeface="+mj-ea"/>
                <a:cs typeface="+mj-cs"/>
              </a:rPr>
              <a:t>For example, minerals, such as copper and iron, are natural resources. </a:t>
            </a:r>
            <a:r>
              <a:rPr lang="en-US" sz="4800" dirty="0" smtClean="0">
                <a:solidFill>
                  <a:prstClr val="black"/>
                </a:solidFill>
                <a:latin typeface="Calibri"/>
                <a:ea typeface="+mj-ea"/>
                <a:cs typeface="+mj-cs"/>
              </a:rPr>
              <a:t>Most metals are examples of minerals.</a:t>
            </a:r>
            <a:endParaRPr lang="en-US" sz="1600" dirty="0"/>
          </a:p>
        </p:txBody>
      </p:sp>
    </p:spTree>
    <p:extLst>
      <p:ext uri="{BB962C8B-B14F-4D97-AF65-F5344CB8AC3E}">
        <p14:creationId xmlns:p14="http://schemas.microsoft.com/office/powerpoint/2010/main" val="1238678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altLang="en-US" sz="6600" u="sng" dirty="0" smtClean="0"/>
              <a:t>Natural Gas</a:t>
            </a:r>
          </a:p>
        </p:txBody>
      </p:sp>
      <p:sp>
        <p:nvSpPr>
          <p:cNvPr id="8195" name="Content Placeholder 2"/>
          <p:cNvSpPr>
            <a:spLocks noGrp="1"/>
          </p:cNvSpPr>
          <p:nvPr>
            <p:ph idx="1"/>
          </p:nvPr>
        </p:nvSpPr>
        <p:spPr>
          <a:xfrm>
            <a:off x="457200" y="1828800"/>
            <a:ext cx="6629400" cy="4525963"/>
          </a:xfrm>
        </p:spPr>
        <p:txBody>
          <a:bodyPr/>
          <a:lstStyle/>
          <a:p>
            <a:pPr eaLnBrk="1" hangingPunct="1"/>
            <a:r>
              <a:rPr lang="en-US" altLang="en-US" sz="4400" dirty="0" smtClean="0"/>
              <a:t>Forms in a gaseous state- is a hydrocarbon that is lighter than oil.</a:t>
            </a:r>
          </a:p>
          <a:p>
            <a:pPr eaLnBrk="1" hangingPunct="1"/>
            <a:r>
              <a:rPr lang="en-US" altLang="en-US" sz="4400" dirty="0" smtClean="0"/>
              <a:t>Used for heating and cooking</a:t>
            </a:r>
          </a:p>
        </p:txBody>
      </p:sp>
      <p:pic>
        <p:nvPicPr>
          <p:cNvPr id="23556" name="Picture 2" descr="C:\Users\henketa\AppData\Local\Microsoft\Windows\Temporary Internet Files\Content.IE5\PTZF6AWB\MC90001475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29400" y="2419350"/>
            <a:ext cx="1849438" cy="401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1000"/>
                                        <p:tgtEl>
                                          <p:spTgt spid="8195">
                                            <p:txEl>
                                              <p:pRg st="0" end="0"/>
                                            </p:txEl>
                                          </p:spTgt>
                                        </p:tgtEl>
                                      </p:cBhvr>
                                    </p:animEffect>
                                    <p:anim calcmode="lin" valueType="num">
                                      <p:cBhvr>
                                        <p:cTn id="8" dur="1000" fill="hold"/>
                                        <p:tgtEl>
                                          <p:spTgt spid="81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1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8195">
                                            <p:txEl>
                                              <p:pRg st="1" end="1"/>
                                            </p:txEl>
                                          </p:spTgt>
                                        </p:tgtEl>
                                        <p:attrNameLst>
                                          <p:attrName>style.visibility</p:attrName>
                                        </p:attrNameLst>
                                      </p:cBhvr>
                                      <p:to>
                                        <p:strVal val="visible"/>
                                      </p:to>
                                    </p:set>
                                    <p:animEffect transition="in" filter="fade">
                                      <p:cBhvr>
                                        <p:cTn id="14" dur="1000"/>
                                        <p:tgtEl>
                                          <p:spTgt spid="8195">
                                            <p:txEl>
                                              <p:pRg st="1" end="1"/>
                                            </p:txEl>
                                          </p:spTgt>
                                        </p:tgtEl>
                                      </p:cBhvr>
                                    </p:animEffect>
                                    <p:anim calcmode="lin" valueType="num">
                                      <p:cBhvr>
                                        <p:cTn id="15" dur="1000" fill="hold"/>
                                        <p:tgtEl>
                                          <p:spTgt spid="819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19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p:nvPr>
        </p:nvSpPr>
        <p:spPr/>
        <p:txBody>
          <a:bodyPr/>
          <a:lstStyle/>
          <a:p>
            <a:pPr eaLnBrk="1" hangingPunct="1"/>
            <a:r>
              <a:rPr lang="en-US" altLang="en-US" sz="6600" u="sng" dirty="0" smtClean="0"/>
              <a:t>Nuclear Energy</a:t>
            </a:r>
          </a:p>
        </p:txBody>
      </p:sp>
      <p:sp>
        <p:nvSpPr>
          <p:cNvPr id="43011" name="Rectangle 3"/>
          <p:cNvSpPr>
            <a:spLocks noGrp="1"/>
          </p:cNvSpPr>
          <p:nvPr>
            <p:ph type="body" idx="1"/>
          </p:nvPr>
        </p:nvSpPr>
        <p:spPr>
          <a:xfrm>
            <a:off x="457200" y="1600200"/>
            <a:ext cx="5943600" cy="4525963"/>
          </a:xfrm>
        </p:spPr>
        <p:txBody>
          <a:bodyPr/>
          <a:lstStyle/>
          <a:p>
            <a:pPr eaLnBrk="1" hangingPunct="1">
              <a:defRPr/>
            </a:pPr>
            <a:r>
              <a:rPr lang="en-US" sz="4400" dirty="0" smtClean="0"/>
              <a:t>Energy produced by atomic reactions.</a:t>
            </a:r>
          </a:p>
          <a:p>
            <a:pPr eaLnBrk="1" hangingPunct="1">
              <a:defRPr/>
            </a:pPr>
            <a:r>
              <a:rPr lang="en-US" sz="4400" dirty="0" smtClean="0"/>
              <a:t>Nuclear fission</a:t>
            </a:r>
            <a:r>
              <a:rPr lang="en-US" sz="4400" dirty="0" smtClean="0">
                <a:sym typeface="Wingdings" pitchFamily="2" charset="2"/>
              </a:rPr>
              <a:t> heavy elements are split and energy is produced.</a:t>
            </a:r>
          </a:p>
          <a:p>
            <a:pPr eaLnBrk="1" hangingPunct="1">
              <a:defRPr/>
            </a:pPr>
            <a:r>
              <a:rPr lang="en-US" sz="4400" dirty="0" smtClean="0">
                <a:sym typeface="Wingdings" pitchFamily="2" charset="2"/>
              </a:rPr>
              <a:t>Produces waste</a:t>
            </a:r>
            <a:endParaRPr lang="en-US" sz="4400" dirty="0" smtClean="0"/>
          </a:p>
          <a:p>
            <a:pPr marL="0" indent="0" eaLnBrk="1" hangingPunct="1">
              <a:buFont typeface="Arial" charset="0"/>
              <a:buNone/>
              <a:defRPr/>
            </a:pPr>
            <a:endParaRPr lang="en-US" sz="4400" dirty="0" smtClean="0"/>
          </a:p>
        </p:txBody>
      </p:sp>
      <p:pic>
        <p:nvPicPr>
          <p:cNvPr id="24580" name="Picture 4" descr="MCBD06978_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4572000"/>
            <a:ext cx="1793875" cy="172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1" name="Picture 7" descr="C:\Users\henketa\AppData\Local\Microsoft\Windows\Temporary Internet Files\Content.IE5\QCZDZ3G8\MC900297997[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89600" y="1600200"/>
            <a:ext cx="3454400"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Effect transition="in" filter="fade">
                                      <p:cBhvr>
                                        <p:cTn id="7" dur="1000"/>
                                        <p:tgtEl>
                                          <p:spTgt spid="43011">
                                            <p:txEl>
                                              <p:pRg st="0" end="0"/>
                                            </p:txEl>
                                          </p:spTgt>
                                        </p:tgtEl>
                                      </p:cBhvr>
                                    </p:animEffect>
                                    <p:anim calcmode="lin" valueType="num">
                                      <p:cBhvr>
                                        <p:cTn id="8" dur="1000" fill="hold"/>
                                        <p:tgtEl>
                                          <p:spTgt spid="430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30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43011">
                                            <p:txEl>
                                              <p:pRg st="1" end="1"/>
                                            </p:txEl>
                                          </p:spTgt>
                                        </p:tgtEl>
                                        <p:attrNameLst>
                                          <p:attrName>style.visibility</p:attrName>
                                        </p:attrNameLst>
                                      </p:cBhvr>
                                      <p:to>
                                        <p:strVal val="visible"/>
                                      </p:to>
                                    </p:set>
                                    <p:animEffect transition="in" filter="fade">
                                      <p:cBhvr>
                                        <p:cTn id="14" dur="1000"/>
                                        <p:tgtEl>
                                          <p:spTgt spid="43011">
                                            <p:txEl>
                                              <p:pRg st="1" end="1"/>
                                            </p:txEl>
                                          </p:spTgt>
                                        </p:tgtEl>
                                      </p:cBhvr>
                                    </p:animEffect>
                                    <p:anim calcmode="lin" valueType="num">
                                      <p:cBhvr>
                                        <p:cTn id="15" dur="1000" fill="hold"/>
                                        <p:tgtEl>
                                          <p:spTgt spid="4301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30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43011">
                                            <p:txEl>
                                              <p:pRg st="2" end="2"/>
                                            </p:txEl>
                                          </p:spTgt>
                                        </p:tgtEl>
                                        <p:attrNameLst>
                                          <p:attrName>style.visibility</p:attrName>
                                        </p:attrNameLst>
                                      </p:cBhvr>
                                      <p:to>
                                        <p:strVal val="visible"/>
                                      </p:to>
                                    </p:set>
                                    <p:animEffect transition="in" filter="fade">
                                      <p:cBhvr>
                                        <p:cTn id="21" dur="1000"/>
                                        <p:tgtEl>
                                          <p:spTgt spid="43011">
                                            <p:txEl>
                                              <p:pRg st="2" end="2"/>
                                            </p:txEl>
                                          </p:spTgt>
                                        </p:tgtEl>
                                      </p:cBhvr>
                                    </p:animEffect>
                                    <p:anim calcmode="lin" valueType="num">
                                      <p:cBhvr>
                                        <p:cTn id="22" dur="1000" fill="hold"/>
                                        <p:tgtEl>
                                          <p:spTgt spid="4301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301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274638"/>
            <a:ext cx="7086600" cy="1143000"/>
          </a:xfrm>
        </p:spPr>
        <p:txBody>
          <a:bodyPr/>
          <a:lstStyle/>
          <a:p>
            <a:pPr eaLnBrk="1" hangingPunct="1"/>
            <a:r>
              <a:rPr lang="en-US" altLang="en-US" sz="7200" u="sng" dirty="0" smtClean="0"/>
              <a:t>Propane</a:t>
            </a:r>
          </a:p>
        </p:txBody>
      </p:sp>
      <p:sp>
        <p:nvSpPr>
          <p:cNvPr id="10243" name="Content Placeholder 2"/>
          <p:cNvSpPr>
            <a:spLocks noGrp="1"/>
          </p:cNvSpPr>
          <p:nvPr>
            <p:ph idx="1"/>
          </p:nvPr>
        </p:nvSpPr>
        <p:spPr>
          <a:xfrm>
            <a:off x="457200" y="1600200"/>
            <a:ext cx="5486400" cy="4525963"/>
          </a:xfrm>
        </p:spPr>
        <p:txBody>
          <a:bodyPr/>
          <a:lstStyle/>
          <a:p>
            <a:pPr eaLnBrk="1" hangingPunct="1"/>
            <a:r>
              <a:rPr lang="en-US" altLang="en-US" sz="4400" smtClean="0"/>
              <a:t>a flammable hydrocarbon gas present in natural gas and used as bottled fuel.</a:t>
            </a:r>
          </a:p>
          <a:p>
            <a:pPr eaLnBrk="1" hangingPunct="1"/>
            <a:endParaRPr lang="en-US" altLang="en-US" smtClean="0"/>
          </a:p>
        </p:txBody>
      </p:sp>
      <p:pic>
        <p:nvPicPr>
          <p:cNvPr id="25604" name="Picture 2" descr="C:\Users\henketa\AppData\Local\Microsoft\Windows\Temporary Internet Files\Content.IE5\PTZF6AWB\MC90032023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53200" y="3752850"/>
            <a:ext cx="1874838" cy="241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5" name="Picture 4" descr="C:\Users\henketa\AppData\Local\Microsoft\Windows\Temporary Internet Files\Content.IE5\QCZDZ3G8\MM900285286[1].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837363" y="457200"/>
            <a:ext cx="2230437"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p:cNvSpPr>
          <p:nvPr>
            <p:ph type="body" idx="1"/>
          </p:nvPr>
        </p:nvSpPr>
        <p:spPr>
          <a:xfrm>
            <a:off x="457200" y="533400"/>
            <a:ext cx="8229600" cy="5592763"/>
          </a:xfrm>
        </p:spPr>
        <p:txBody>
          <a:bodyPr/>
          <a:lstStyle/>
          <a:p>
            <a:pPr eaLnBrk="1" hangingPunct="1"/>
            <a:r>
              <a:rPr lang="en-US" altLang="en-US" sz="4400" dirty="0" smtClean="0"/>
              <a:t>What is the ultimate source of energy in fossil fuels?</a:t>
            </a:r>
          </a:p>
          <a:p>
            <a:pPr eaLnBrk="1" hangingPunct="1"/>
            <a:r>
              <a:rPr lang="en-US" altLang="en-US" sz="4400" dirty="0" smtClean="0"/>
              <a:t>The sun</a:t>
            </a:r>
          </a:p>
          <a:p>
            <a:pPr eaLnBrk="1" hangingPunct="1"/>
            <a:r>
              <a:rPr lang="en-US" altLang="en-US" sz="4400" dirty="0" smtClean="0"/>
              <a:t>Plants and algae lock this energy into organic matter</a:t>
            </a:r>
          </a:p>
          <a:p>
            <a:pPr eaLnBrk="1" hangingPunct="1"/>
            <a:r>
              <a:rPr lang="en-US" altLang="en-US" sz="4400" dirty="0" smtClean="0"/>
              <a:t>When we burn plants or fossil fuels, we release the sun’s trapped energy</a:t>
            </a:r>
          </a:p>
        </p:txBody>
      </p:sp>
      <p:pic>
        <p:nvPicPr>
          <p:cNvPr id="11267" name="Picture 4" descr="MCj0334196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2800" y="4800600"/>
            <a:ext cx="1735138"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fade">
                                      <p:cBhvr>
                                        <p:cTn id="7" dur="1000"/>
                                        <p:tgtEl>
                                          <p:spTgt spid="39939">
                                            <p:txEl>
                                              <p:pRg st="0" end="0"/>
                                            </p:txEl>
                                          </p:spTgt>
                                        </p:tgtEl>
                                      </p:cBhvr>
                                    </p:animEffect>
                                    <p:anim calcmode="lin" valueType="num">
                                      <p:cBhvr>
                                        <p:cTn id="8" dur="1000" fill="hold"/>
                                        <p:tgtEl>
                                          <p:spTgt spid="3993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993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9939">
                                            <p:txEl>
                                              <p:pRg st="1" end="1"/>
                                            </p:txEl>
                                          </p:spTgt>
                                        </p:tgtEl>
                                        <p:attrNameLst>
                                          <p:attrName>style.visibility</p:attrName>
                                        </p:attrNameLst>
                                      </p:cBhvr>
                                      <p:to>
                                        <p:strVal val="visible"/>
                                      </p:to>
                                    </p:set>
                                    <p:animEffect transition="in" filter="fade">
                                      <p:cBhvr>
                                        <p:cTn id="14" dur="1000"/>
                                        <p:tgtEl>
                                          <p:spTgt spid="39939">
                                            <p:txEl>
                                              <p:pRg st="1" end="1"/>
                                            </p:txEl>
                                          </p:spTgt>
                                        </p:tgtEl>
                                      </p:cBhvr>
                                    </p:animEffect>
                                    <p:anim calcmode="lin" valueType="num">
                                      <p:cBhvr>
                                        <p:cTn id="15" dur="1000" fill="hold"/>
                                        <p:tgtEl>
                                          <p:spTgt spid="3993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993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9939">
                                            <p:txEl>
                                              <p:pRg st="2" end="2"/>
                                            </p:txEl>
                                          </p:spTgt>
                                        </p:tgtEl>
                                        <p:attrNameLst>
                                          <p:attrName>style.visibility</p:attrName>
                                        </p:attrNameLst>
                                      </p:cBhvr>
                                      <p:to>
                                        <p:strVal val="visible"/>
                                      </p:to>
                                    </p:set>
                                    <p:animEffect transition="in" filter="fade">
                                      <p:cBhvr>
                                        <p:cTn id="21" dur="1000"/>
                                        <p:tgtEl>
                                          <p:spTgt spid="39939">
                                            <p:txEl>
                                              <p:pRg st="2" end="2"/>
                                            </p:txEl>
                                          </p:spTgt>
                                        </p:tgtEl>
                                      </p:cBhvr>
                                    </p:animEffect>
                                    <p:anim calcmode="lin" valueType="num">
                                      <p:cBhvr>
                                        <p:cTn id="22" dur="1000" fill="hold"/>
                                        <p:tgtEl>
                                          <p:spTgt spid="3993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993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39939">
                                            <p:txEl>
                                              <p:pRg st="3" end="3"/>
                                            </p:txEl>
                                          </p:spTgt>
                                        </p:tgtEl>
                                        <p:attrNameLst>
                                          <p:attrName>style.visibility</p:attrName>
                                        </p:attrNameLst>
                                      </p:cBhvr>
                                      <p:to>
                                        <p:strVal val="visible"/>
                                      </p:to>
                                    </p:set>
                                    <p:animEffect transition="in" filter="fade">
                                      <p:cBhvr>
                                        <p:cTn id="28" dur="1000"/>
                                        <p:tgtEl>
                                          <p:spTgt spid="39939">
                                            <p:txEl>
                                              <p:pRg st="3" end="3"/>
                                            </p:txEl>
                                          </p:spTgt>
                                        </p:tgtEl>
                                      </p:cBhvr>
                                    </p:animEffect>
                                    <p:anim calcmode="lin" valueType="num">
                                      <p:cBhvr>
                                        <p:cTn id="29" dur="1000" fill="hold"/>
                                        <p:tgtEl>
                                          <p:spTgt spid="3993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993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p:cNvSpPr>
          <p:nvPr>
            <p:ph type="body" idx="1"/>
          </p:nvPr>
        </p:nvSpPr>
        <p:spPr>
          <a:xfrm>
            <a:off x="457200" y="381000"/>
            <a:ext cx="8229600" cy="5745163"/>
          </a:xfrm>
        </p:spPr>
        <p:txBody>
          <a:bodyPr/>
          <a:lstStyle/>
          <a:p>
            <a:pPr eaLnBrk="1" hangingPunct="1"/>
            <a:r>
              <a:rPr lang="en-US" altLang="en-US" sz="4400" dirty="0" smtClean="0"/>
              <a:t>The Earth’s resources can be reduced or used up if humans don’t use conservation strategies</a:t>
            </a:r>
          </a:p>
          <a:p>
            <a:pPr eaLnBrk="1" hangingPunct="1"/>
            <a:r>
              <a:rPr lang="en-US" altLang="en-US" sz="4400" dirty="0" smtClean="0"/>
              <a:t>People can slow down the degradation (ruin) of the environment and the depletion of nonrenewable resources.</a:t>
            </a:r>
          </a:p>
        </p:txBody>
      </p:sp>
      <p:pic>
        <p:nvPicPr>
          <p:cNvPr id="12291" name="Picture 4" descr="MCj0233394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0" y="4800600"/>
            <a:ext cx="2057400" cy="174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fade">
                                      <p:cBhvr>
                                        <p:cTn id="7" dur="1000"/>
                                        <p:tgtEl>
                                          <p:spTgt spid="40963">
                                            <p:txEl>
                                              <p:pRg st="0" end="0"/>
                                            </p:txEl>
                                          </p:spTgt>
                                        </p:tgtEl>
                                      </p:cBhvr>
                                    </p:animEffect>
                                    <p:anim calcmode="lin" valueType="num">
                                      <p:cBhvr>
                                        <p:cTn id="8" dur="1000" fill="hold"/>
                                        <p:tgtEl>
                                          <p:spTgt spid="4096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096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40963">
                                            <p:txEl>
                                              <p:pRg st="1" end="1"/>
                                            </p:txEl>
                                          </p:spTgt>
                                        </p:tgtEl>
                                        <p:attrNameLst>
                                          <p:attrName>style.visibility</p:attrName>
                                        </p:attrNameLst>
                                      </p:cBhvr>
                                      <p:to>
                                        <p:strVal val="visible"/>
                                      </p:to>
                                    </p:set>
                                    <p:animEffect transition="in" filter="fade">
                                      <p:cBhvr>
                                        <p:cTn id="14" dur="1000"/>
                                        <p:tgtEl>
                                          <p:spTgt spid="40963">
                                            <p:txEl>
                                              <p:pRg st="1" end="1"/>
                                            </p:txEl>
                                          </p:spTgt>
                                        </p:tgtEl>
                                      </p:cBhvr>
                                    </p:animEffect>
                                    <p:anim calcmode="lin" valueType="num">
                                      <p:cBhvr>
                                        <p:cTn id="15" dur="1000" fill="hold"/>
                                        <p:tgtEl>
                                          <p:spTgt spid="4096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096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457200" y="1600200"/>
            <a:ext cx="8229600" cy="990600"/>
          </a:xfrm>
        </p:spPr>
        <p:txBody>
          <a:bodyPr/>
          <a:lstStyle/>
          <a:p>
            <a:pPr algn="ctr" eaLnBrk="1" hangingPunct="1">
              <a:buFont typeface="Arial" charset="0"/>
              <a:buNone/>
            </a:pPr>
            <a:r>
              <a:rPr lang="en-US" altLang="en-US" sz="6000" b="1" smtClean="0">
                <a:solidFill>
                  <a:srgbClr val="FF0000"/>
                </a:solidFill>
                <a:latin typeface="Constantia" pitchFamily="18" charset="0"/>
              </a:rPr>
              <a:t>Renewable Energy Resources</a:t>
            </a:r>
          </a:p>
        </p:txBody>
      </p:sp>
      <p:pic>
        <p:nvPicPr>
          <p:cNvPr id="13315" name="Picture 2" descr="C:\Users\Bartlett Family\AppData\Local\Microsoft\Windows\Temporary Internet Files\Content.IE5\IXSOF0O7\MCj0434736000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2819400"/>
            <a:ext cx="2286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6" name="Picture 3" descr="C:\Users\Bartlett Family\AppData\Local\Microsoft\Windows\Temporary Internet Files\Content.IE5\X66K5CGT\MCj02788360000[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43800" y="3276600"/>
            <a:ext cx="12192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4" descr="C:\Users\Bartlett Family\AppData\Local\Microsoft\Windows\Temporary Internet Files\Content.IE5\GEZ5LRKY\MPj04331430000[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0400" y="3962400"/>
            <a:ext cx="33528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p:cNvSpPr>
          <p:nvPr>
            <p:ph type="body" idx="1"/>
          </p:nvPr>
        </p:nvSpPr>
        <p:spPr>
          <a:xfrm>
            <a:off x="457200" y="1600201"/>
            <a:ext cx="8229600" cy="2971800"/>
          </a:xfrm>
        </p:spPr>
        <p:txBody>
          <a:bodyPr/>
          <a:lstStyle/>
          <a:p>
            <a:pPr marL="0" indent="0" algn="ctr" eaLnBrk="1" hangingPunct="1">
              <a:buNone/>
            </a:pPr>
            <a:r>
              <a:rPr lang="en-US" altLang="en-US" sz="6000" dirty="0" smtClean="0"/>
              <a:t>Renewable Resources can be replaced in the space of a human lifetime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533400"/>
            <a:ext cx="8229600" cy="1143000"/>
          </a:xfrm>
        </p:spPr>
        <p:txBody>
          <a:bodyPr/>
          <a:lstStyle/>
          <a:p>
            <a:r>
              <a:rPr lang="en-US" altLang="en-US" smtClean="0"/>
              <a:t>Which of the following energy resources do YOU think are RENEWABLE?</a:t>
            </a:r>
          </a:p>
        </p:txBody>
      </p:sp>
      <p:pic>
        <p:nvPicPr>
          <p:cNvPr id="15363" name="Picture 4"/>
          <p:cNvPicPr>
            <a:picLocks noChangeAspect="1"/>
          </p:cNvPicPr>
          <p:nvPr/>
        </p:nvPicPr>
        <p:blipFill>
          <a:blip r:embed="rId2">
            <a:extLst>
              <a:ext uri="{28A0092B-C50C-407E-A947-70E740481C1C}">
                <a14:useLocalDpi xmlns:a14="http://schemas.microsoft.com/office/drawing/2010/main" val="0"/>
              </a:ext>
            </a:extLst>
          </a:blip>
          <a:srcRect t="13145" r="-243"/>
          <a:stretch>
            <a:fillRect/>
          </a:stretch>
        </p:blipFill>
        <p:spPr bwMode="auto">
          <a:xfrm>
            <a:off x="0" y="2209800"/>
            <a:ext cx="9463088"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p:cNvCxnSpPr/>
          <p:nvPr/>
        </p:nvCxnSpPr>
        <p:spPr>
          <a:xfrm>
            <a:off x="2590800" y="2057400"/>
            <a:ext cx="38100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2971800" y="2044700"/>
            <a:ext cx="922338" cy="69850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533400" y="2438400"/>
            <a:ext cx="5492750" cy="4630738"/>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2" presetClass="entr" presetSubtype="4" fill="hold" nodeType="after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par>
                          <p:cTn id="15" fill="hold" nodeType="afterGroup">
                            <p:stCondLst>
                              <p:cond delay="1500"/>
                            </p:stCondLst>
                            <p:childTnLst>
                              <p:par>
                                <p:cTn id="16" presetID="16" presetClass="entr" presetSubtype="21"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inVertical)">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95300" y="304800"/>
            <a:ext cx="4800600" cy="1143000"/>
          </a:xfrm>
        </p:spPr>
        <p:txBody>
          <a:bodyPr/>
          <a:lstStyle/>
          <a:p>
            <a:pPr eaLnBrk="1" hangingPunct="1"/>
            <a:r>
              <a:rPr lang="en-US" altLang="en-US" sz="6600" u="sng" dirty="0" smtClean="0"/>
              <a:t>Solar Energy</a:t>
            </a:r>
          </a:p>
        </p:txBody>
      </p:sp>
      <p:sp>
        <p:nvSpPr>
          <p:cNvPr id="16387" name="Content Placeholder 2"/>
          <p:cNvSpPr>
            <a:spLocks noGrp="1"/>
          </p:cNvSpPr>
          <p:nvPr>
            <p:ph idx="1"/>
          </p:nvPr>
        </p:nvSpPr>
        <p:spPr>
          <a:xfrm>
            <a:off x="269875" y="1752600"/>
            <a:ext cx="8686800" cy="3505200"/>
          </a:xfrm>
        </p:spPr>
        <p:txBody>
          <a:bodyPr/>
          <a:lstStyle/>
          <a:p>
            <a:pPr eaLnBrk="1" hangingPunct="1"/>
            <a:r>
              <a:rPr lang="en-US" altLang="en-US" sz="4400" dirty="0" smtClean="0"/>
              <a:t>Energy from the Sun</a:t>
            </a:r>
          </a:p>
          <a:p>
            <a:pPr eaLnBrk="1" hangingPunct="1"/>
            <a:r>
              <a:rPr lang="en-US" altLang="en-US" sz="4400" dirty="0" smtClean="0"/>
              <a:t>Solar cells collect energy from the Sun and transform it into electricity.</a:t>
            </a:r>
          </a:p>
        </p:txBody>
      </p:sp>
      <p:pic>
        <p:nvPicPr>
          <p:cNvPr id="32772" name="Picture 4" descr="MCj0440405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152400"/>
            <a:ext cx="2362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3" name="Picture 2" descr="C:\Users\henketa\AppData\Local\Microsoft\Windows\Temporary Internet Files\Content.IE5\1E5DMW6Z\MC900437928[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4363004"/>
            <a:ext cx="3435350" cy="21351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1000"/>
                                        <p:tgtEl>
                                          <p:spTgt spid="16387">
                                            <p:txEl>
                                              <p:pRg st="0" end="0"/>
                                            </p:txEl>
                                          </p:spTgt>
                                        </p:tgtEl>
                                      </p:cBhvr>
                                    </p:animEffect>
                                    <p:anim calcmode="lin" valueType="num">
                                      <p:cBhvr>
                                        <p:cTn id="8" dur="10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638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6387">
                                            <p:txEl>
                                              <p:pRg st="1" end="1"/>
                                            </p:txEl>
                                          </p:spTgt>
                                        </p:tgtEl>
                                        <p:attrNameLst>
                                          <p:attrName>style.visibility</p:attrName>
                                        </p:attrNameLst>
                                      </p:cBhvr>
                                      <p:to>
                                        <p:strVal val="visible"/>
                                      </p:to>
                                    </p:set>
                                    <p:animEffect transition="in" filter="fade">
                                      <p:cBhvr>
                                        <p:cTn id="14" dur="1000"/>
                                        <p:tgtEl>
                                          <p:spTgt spid="16387">
                                            <p:txEl>
                                              <p:pRg st="1" end="1"/>
                                            </p:txEl>
                                          </p:spTgt>
                                        </p:tgtEl>
                                      </p:cBhvr>
                                    </p:animEffect>
                                    <p:anim calcmode="lin" valueType="num">
                                      <p:cBhvr>
                                        <p:cTn id="15" dur="10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638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752600" y="152400"/>
            <a:ext cx="4495800" cy="1042441"/>
          </a:xfrm>
        </p:spPr>
        <p:txBody>
          <a:bodyPr/>
          <a:lstStyle/>
          <a:p>
            <a:pPr eaLnBrk="1" hangingPunct="1"/>
            <a:r>
              <a:rPr lang="en-US" altLang="en-US" sz="6000" u="sng" dirty="0" smtClean="0"/>
              <a:t>Solar Energy</a:t>
            </a:r>
          </a:p>
        </p:txBody>
      </p:sp>
      <p:sp>
        <p:nvSpPr>
          <p:cNvPr id="16387" name="Content Placeholder 2"/>
          <p:cNvSpPr>
            <a:spLocks noGrp="1"/>
          </p:cNvSpPr>
          <p:nvPr>
            <p:ph idx="1"/>
          </p:nvPr>
        </p:nvSpPr>
        <p:spPr>
          <a:xfrm>
            <a:off x="228600" y="1295400"/>
            <a:ext cx="8686800" cy="5257799"/>
          </a:xfrm>
        </p:spPr>
        <p:txBody>
          <a:bodyPr/>
          <a:lstStyle/>
          <a:p>
            <a:pPr eaLnBrk="1" hangingPunct="1"/>
            <a:r>
              <a:rPr lang="en-US" altLang="en-US" sz="3600" dirty="0" smtClean="0"/>
              <a:t>Scientists are working to develop </a:t>
            </a:r>
            <a:br>
              <a:rPr lang="en-US" altLang="en-US" sz="3600" dirty="0" smtClean="0"/>
            </a:br>
            <a:r>
              <a:rPr lang="en-US" altLang="en-US" sz="3600" dirty="0" smtClean="0"/>
              <a:t>ways to capture more of this energy</a:t>
            </a:r>
          </a:p>
          <a:p>
            <a:pPr eaLnBrk="1" hangingPunct="1"/>
            <a:r>
              <a:rPr lang="en-US" altLang="en-US" sz="3600" dirty="0" smtClean="0"/>
              <a:t>For example, buildings in colder areas can be designed to trap more solar energy. </a:t>
            </a:r>
            <a:endParaRPr lang="en-US" altLang="en-US" sz="3600" dirty="0"/>
          </a:p>
          <a:p>
            <a:pPr lvl="1" eaLnBrk="1" hangingPunct="1"/>
            <a:r>
              <a:rPr lang="en-US" altLang="en-US" sz="3200" dirty="0" smtClean="0"/>
              <a:t>A building in a colder area would retain more heat from the Sun, less energy would be needed to cool it. The opposite is also true.</a:t>
            </a:r>
          </a:p>
          <a:p>
            <a:pPr lvl="1" eaLnBrk="1" hangingPunct="1"/>
            <a:r>
              <a:rPr lang="en-US" altLang="en-US" sz="3200" dirty="0" smtClean="0"/>
              <a:t>Why would a building in a colder area retain more heat from the Sun?</a:t>
            </a:r>
            <a:endParaRPr lang="en-US" altLang="en-US" sz="3200" dirty="0"/>
          </a:p>
          <a:p>
            <a:pPr lvl="1" eaLnBrk="1" hangingPunct="1"/>
            <a:endParaRPr lang="en-US" altLang="en-US" sz="4000" dirty="0" smtClean="0"/>
          </a:p>
        </p:txBody>
      </p:sp>
      <p:pic>
        <p:nvPicPr>
          <p:cNvPr id="32772" name="Picture 4" descr="MCj0440405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15266" y="-13741"/>
            <a:ext cx="1905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79362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1000"/>
                                        <p:tgtEl>
                                          <p:spTgt spid="16387">
                                            <p:txEl>
                                              <p:pRg st="0" end="0"/>
                                            </p:txEl>
                                          </p:spTgt>
                                        </p:tgtEl>
                                      </p:cBhvr>
                                    </p:animEffect>
                                    <p:anim calcmode="lin" valueType="num">
                                      <p:cBhvr>
                                        <p:cTn id="8" dur="10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638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6387">
                                            <p:txEl>
                                              <p:pRg st="1" end="1"/>
                                            </p:txEl>
                                          </p:spTgt>
                                        </p:tgtEl>
                                        <p:attrNameLst>
                                          <p:attrName>style.visibility</p:attrName>
                                        </p:attrNameLst>
                                      </p:cBhvr>
                                      <p:to>
                                        <p:strVal val="visible"/>
                                      </p:to>
                                    </p:set>
                                    <p:animEffect transition="in" filter="fade">
                                      <p:cBhvr>
                                        <p:cTn id="14" dur="1000"/>
                                        <p:tgtEl>
                                          <p:spTgt spid="16387">
                                            <p:txEl>
                                              <p:pRg st="1" end="1"/>
                                            </p:txEl>
                                          </p:spTgt>
                                        </p:tgtEl>
                                      </p:cBhvr>
                                    </p:animEffect>
                                    <p:anim calcmode="lin" valueType="num">
                                      <p:cBhvr>
                                        <p:cTn id="15" dur="10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6387">
                                            <p:txEl>
                                              <p:pRg st="1" end="1"/>
                                            </p:txEl>
                                          </p:spTgt>
                                        </p:tgtEl>
                                        <p:attrNameLst>
                                          <p:attrName>ppt_y</p:attrName>
                                        </p:attrNameLst>
                                      </p:cBhvr>
                                      <p:tavLst>
                                        <p:tav tm="0">
                                          <p:val>
                                            <p:strVal val="#ppt_y-.1"/>
                                          </p:val>
                                        </p:tav>
                                        <p:tav tm="100000">
                                          <p:val>
                                            <p:strVal val="#ppt_y"/>
                                          </p:val>
                                        </p:tav>
                                      </p:tavLst>
                                    </p:anim>
                                  </p:childTnLst>
                                </p:cTn>
                              </p:par>
                              <p:par>
                                <p:cTn id="17" presetID="47" presetClass="entr" presetSubtype="0" fill="hold" grpId="0" nodeType="withEffect">
                                  <p:stCondLst>
                                    <p:cond delay="0"/>
                                  </p:stCondLst>
                                  <p:childTnLst>
                                    <p:set>
                                      <p:cBhvr>
                                        <p:cTn id="18" dur="1" fill="hold">
                                          <p:stCondLst>
                                            <p:cond delay="0"/>
                                          </p:stCondLst>
                                        </p:cTn>
                                        <p:tgtEl>
                                          <p:spTgt spid="16387">
                                            <p:txEl>
                                              <p:pRg st="2" end="2"/>
                                            </p:txEl>
                                          </p:spTgt>
                                        </p:tgtEl>
                                        <p:attrNameLst>
                                          <p:attrName>style.visibility</p:attrName>
                                        </p:attrNameLst>
                                      </p:cBhvr>
                                      <p:to>
                                        <p:strVal val="visible"/>
                                      </p:to>
                                    </p:set>
                                    <p:animEffect transition="in" filter="fade">
                                      <p:cBhvr>
                                        <p:cTn id="19" dur="1000"/>
                                        <p:tgtEl>
                                          <p:spTgt spid="16387">
                                            <p:txEl>
                                              <p:pRg st="2" end="2"/>
                                            </p:txEl>
                                          </p:spTgt>
                                        </p:tgtEl>
                                      </p:cBhvr>
                                    </p:animEffect>
                                    <p:anim calcmode="lin" valueType="num">
                                      <p:cBhvr>
                                        <p:cTn id="20" dur="10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6387">
                                            <p:txEl>
                                              <p:pRg st="2" end="2"/>
                                            </p:txEl>
                                          </p:spTgt>
                                        </p:tgtEl>
                                        <p:attrNameLst>
                                          <p:attrName>ppt_y</p:attrName>
                                        </p:attrNameLst>
                                      </p:cBhvr>
                                      <p:tavLst>
                                        <p:tav tm="0">
                                          <p:val>
                                            <p:strVal val="#ppt_y-.1"/>
                                          </p:val>
                                        </p:tav>
                                        <p:tav tm="100000">
                                          <p:val>
                                            <p:strVal val="#ppt_y"/>
                                          </p:val>
                                        </p:tav>
                                      </p:tavLst>
                                    </p:anim>
                                  </p:childTnLst>
                                </p:cTn>
                              </p:par>
                              <p:par>
                                <p:cTn id="22" presetID="47" presetClass="entr" presetSubtype="0" fill="hold" grpId="0" nodeType="withEffect">
                                  <p:stCondLst>
                                    <p:cond delay="0"/>
                                  </p:stCondLst>
                                  <p:childTnLst>
                                    <p:set>
                                      <p:cBhvr>
                                        <p:cTn id="23" dur="1" fill="hold">
                                          <p:stCondLst>
                                            <p:cond delay="0"/>
                                          </p:stCondLst>
                                        </p:cTn>
                                        <p:tgtEl>
                                          <p:spTgt spid="16387">
                                            <p:txEl>
                                              <p:pRg st="3" end="3"/>
                                            </p:txEl>
                                          </p:spTgt>
                                        </p:tgtEl>
                                        <p:attrNameLst>
                                          <p:attrName>style.visibility</p:attrName>
                                        </p:attrNameLst>
                                      </p:cBhvr>
                                      <p:to>
                                        <p:strVal val="visible"/>
                                      </p:to>
                                    </p:set>
                                    <p:animEffect transition="in" filter="fade">
                                      <p:cBhvr>
                                        <p:cTn id="24" dur="1000"/>
                                        <p:tgtEl>
                                          <p:spTgt spid="16387">
                                            <p:txEl>
                                              <p:pRg st="3" end="3"/>
                                            </p:txEl>
                                          </p:spTgt>
                                        </p:tgtEl>
                                      </p:cBhvr>
                                    </p:animEffect>
                                    <p:anim calcmode="lin" valueType="num">
                                      <p:cBhvr>
                                        <p:cTn id="25" dur="10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1638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0" name="Picture 2" descr="http://www.oum.ox.ac.uk/thezone/images/mineral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0135" y="2438400"/>
            <a:ext cx="4603748" cy="44196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152400" y="228600"/>
            <a:ext cx="8763000" cy="2438400"/>
          </a:xfrm>
        </p:spPr>
        <p:txBody>
          <a:bodyPr/>
          <a:lstStyle/>
          <a:p>
            <a:r>
              <a:rPr lang="en-US" sz="6000" dirty="0" smtClean="0"/>
              <a:t>Most minerals are nonrenewable resources.</a:t>
            </a:r>
            <a:endParaRPr lang="en-US" sz="4800" dirty="0"/>
          </a:p>
        </p:txBody>
      </p:sp>
      <p:sp>
        <p:nvSpPr>
          <p:cNvPr id="3" name="Rectangle 2"/>
          <p:cNvSpPr/>
          <p:nvPr/>
        </p:nvSpPr>
        <p:spPr>
          <a:xfrm>
            <a:off x="304800" y="3276600"/>
            <a:ext cx="4572000" cy="1938992"/>
          </a:xfrm>
          <a:prstGeom prst="rect">
            <a:avLst/>
          </a:prstGeom>
        </p:spPr>
        <p:txBody>
          <a:bodyPr>
            <a:spAutoFit/>
          </a:bodyPr>
          <a:lstStyle/>
          <a:p>
            <a:pPr algn="ctr"/>
            <a:r>
              <a:rPr lang="en-US" sz="6000" dirty="0">
                <a:solidFill>
                  <a:prstClr val="black"/>
                </a:solidFill>
                <a:latin typeface="Calibri"/>
                <a:ea typeface="+mj-ea"/>
                <a:cs typeface="+mj-cs"/>
              </a:rPr>
              <a:t>What does </a:t>
            </a:r>
            <a:br>
              <a:rPr lang="en-US" sz="6000" dirty="0">
                <a:solidFill>
                  <a:prstClr val="black"/>
                </a:solidFill>
                <a:latin typeface="Calibri"/>
                <a:ea typeface="+mj-ea"/>
                <a:cs typeface="+mj-cs"/>
              </a:rPr>
            </a:br>
            <a:r>
              <a:rPr lang="en-US" sz="6000" dirty="0">
                <a:solidFill>
                  <a:prstClr val="black"/>
                </a:solidFill>
                <a:latin typeface="Calibri"/>
                <a:ea typeface="+mj-ea"/>
                <a:cs typeface="+mj-cs"/>
              </a:rPr>
              <a:t>that mean?</a:t>
            </a:r>
            <a:endParaRPr lang="en-US" dirty="0"/>
          </a:p>
        </p:txBody>
      </p:sp>
    </p:spTree>
    <p:extLst>
      <p:ext uri="{BB962C8B-B14F-4D97-AF65-F5344CB8AC3E}">
        <p14:creationId xmlns:p14="http://schemas.microsoft.com/office/powerpoint/2010/main" val="36317170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2514600" y="494506"/>
            <a:ext cx="4726237" cy="1143000"/>
          </a:xfrm>
        </p:spPr>
        <p:txBody>
          <a:bodyPr/>
          <a:lstStyle/>
          <a:p>
            <a:pPr eaLnBrk="1" hangingPunct="1"/>
            <a:r>
              <a:rPr lang="en-US" altLang="en-US" sz="6600" u="sng" dirty="0" smtClean="0"/>
              <a:t>Wind Energy</a:t>
            </a:r>
          </a:p>
        </p:txBody>
      </p:sp>
      <p:sp>
        <p:nvSpPr>
          <p:cNvPr id="17411" name="Content Placeholder 2"/>
          <p:cNvSpPr>
            <a:spLocks noGrp="1"/>
          </p:cNvSpPr>
          <p:nvPr>
            <p:ph idx="1"/>
          </p:nvPr>
        </p:nvSpPr>
        <p:spPr>
          <a:xfrm>
            <a:off x="235688" y="2514600"/>
            <a:ext cx="8770938" cy="4146919"/>
          </a:xfrm>
        </p:spPr>
        <p:txBody>
          <a:bodyPr/>
          <a:lstStyle/>
          <a:p>
            <a:pPr eaLnBrk="1" hangingPunct="1"/>
            <a:r>
              <a:rPr lang="en-US" altLang="en-US" sz="4400" dirty="0" smtClean="0"/>
              <a:t>Windmills or wind turbines </a:t>
            </a:r>
            <a:br>
              <a:rPr lang="en-US" altLang="en-US" sz="4400" dirty="0" smtClean="0"/>
            </a:br>
            <a:r>
              <a:rPr lang="en-US" altLang="en-US" sz="4400" dirty="0" smtClean="0"/>
              <a:t>(mechanical windmills) are used to generate electricity</a:t>
            </a:r>
          </a:p>
          <a:p>
            <a:pPr eaLnBrk="1" hangingPunct="1"/>
            <a:r>
              <a:rPr lang="en-US" altLang="en-US" sz="4400" dirty="0" smtClean="0"/>
              <a:t>Wind farms are areas where many wind turbines are set up to generate electricity</a:t>
            </a:r>
          </a:p>
        </p:txBody>
      </p:sp>
      <p:pic>
        <p:nvPicPr>
          <p:cNvPr id="33796" name="Picture 2" descr="C:\Users\henketa\AppData\Local\Microsoft\Windows\Temporary Internet Files\Content.IE5\QCZDZ3G8\MC900432247[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127590"/>
            <a:ext cx="2021958" cy="2179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7" name="Picture 3" descr="C:\Users\henketa\AppData\Local\Microsoft\Windows\Temporary Internet Files\Content.IE5\1E5DMW6Z\MC90038369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91400" y="208049"/>
            <a:ext cx="1524000" cy="2018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fade">
                                      <p:cBhvr>
                                        <p:cTn id="7" dur="1000"/>
                                        <p:tgtEl>
                                          <p:spTgt spid="17411">
                                            <p:txEl>
                                              <p:pRg st="0" end="0"/>
                                            </p:txEl>
                                          </p:spTgt>
                                        </p:tgtEl>
                                      </p:cBhvr>
                                    </p:animEffect>
                                    <p:anim calcmode="lin" valueType="num">
                                      <p:cBhvr>
                                        <p:cTn id="8" dur="10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74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7411">
                                            <p:txEl>
                                              <p:pRg st="1" end="1"/>
                                            </p:txEl>
                                          </p:spTgt>
                                        </p:tgtEl>
                                        <p:attrNameLst>
                                          <p:attrName>style.visibility</p:attrName>
                                        </p:attrNameLst>
                                      </p:cBhvr>
                                      <p:to>
                                        <p:strVal val="visible"/>
                                      </p:to>
                                    </p:set>
                                    <p:animEffect transition="in" filter="fade">
                                      <p:cBhvr>
                                        <p:cTn id="14" dur="1000"/>
                                        <p:tgtEl>
                                          <p:spTgt spid="17411">
                                            <p:txEl>
                                              <p:pRg st="1" end="1"/>
                                            </p:txEl>
                                          </p:spTgt>
                                        </p:tgtEl>
                                      </p:cBhvr>
                                    </p:animEffect>
                                    <p:anim calcmode="lin" valueType="num">
                                      <p:cBhvr>
                                        <p:cTn id="15" dur="10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741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2514600" y="494506"/>
            <a:ext cx="4726237" cy="1143000"/>
          </a:xfrm>
        </p:spPr>
        <p:txBody>
          <a:bodyPr/>
          <a:lstStyle/>
          <a:p>
            <a:pPr eaLnBrk="1" hangingPunct="1"/>
            <a:r>
              <a:rPr lang="en-US" altLang="en-US" sz="6600" u="sng" dirty="0" smtClean="0"/>
              <a:t>Wind Energy</a:t>
            </a:r>
          </a:p>
        </p:txBody>
      </p:sp>
      <p:sp>
        <p:nvSpPr>
          <p:cNvPr id="17411" name="Content Placeholder 2"/>
          <p:cNvSpPr>
            <a:spLocks noGrp="1"/>
          </p:cNvSpPr>
          <p:nvPr>
            <p:ph idx="1"/>
          </p:nvPr>
        </p:nvSpPr>
        <p:spPr>
          <a:xfrm>
            <a:off x="76200" y="2667000"/>
            <a:ext cx="8908312" cy="3733800"/>
          </a:xfrm>
        </p:spPr>
        <p:txBody>
          <a:bodyPr/>
          <a:lstStyle/>
          <a:p>
            <a:pPr eaLnBrk="1" hangingPunct="1"/>
            <a:r>
              <a:rPr lang="en-US" altLang="en-US" sz="4350" dirty="0" smtClean="0"/>
              <a:t>Wind farms are often build on coastland, where there is an abundance of wind, and on farmland</a:t>
            </a:r>
          </a:p>
          <a:p>
            <a:pPr eaLnBrk="1" hangingPunct="1"/>
            <a:r>
              <a:rPr lang="en-US" altLang="en-US" sz="4350" dirty="0" smtClean="0"/>
              <a:t>Why is there an abundance of wind on the coastland?</a:t>
            </a:r>
          </a:p>
        </p:txBody>
      </p:sp>
      <p:pic>
        <p:nvPicPr>
          <p:cNvPr id="33796" name="Picture 2" descr="C:\Users\henketa\AppData\Local\Microsoft\Windows\Temporary Internet Files\Content.IE5\QCZDZ3G8\MC900432247[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127590"/>
            <a:ext cx="2021958" cy="2179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7" name="Picture 3" descr="C:\Users\henketa\AppData\Local\Microsoft\Windows\Temporary Internet Files\Content.IE5\1E5DMW6Z\MC90038369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91400" y="208049"/>
            <a:ext cx="1524000" cy="2018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898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fade">
                                      <p:cBhvr>
                                        <p:cTn id="7" dur="1000"/>
                                        <p:tgtEl>
                                          <p:spTgt spid="17411">
                                            <p:txEl>
                                              <p:pRg st="0" end="0"/>
                                            </p:txEl>
                                          </p:spTgt>
                                        </p:tgtEl>
                                      </p:cBhvr>
                                    </p:animEffect>
                                    <p:anim calcmode="lin" valueType="num">
                                      <p:cBhvr>
                                        <p:cTn id="8" dur="10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74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7411">
                                            <p:txEl>
                                              <p:pRg st="1" end="1"/>
                                            </p:txEl>
                                          </p:spTgt>
                                        </p:tgtEl>
                                        <p:attrNameLst>
                                          <p:attrName>style.visibility</p:attrName>
                                        </p:attrNameLst>
                                      </p:cBhvr>
                                      <p:to>
                                        <p:strVal val="visible"/>
                                      </p:to>
                                    </p:set>
                                    <p:animEffect transition="in" filter="fade">
                                      <p:cBhvr>
                                        <p:cTn id="14" dur="1000"/>
                                        <p:tgtEl>
                                          <p:spTgt spid="17411">
                                            <p:txEl>
                                              <p:pRg st="1" end="1"/>
                                            </p:txEl>
                                          </p:spTgt>
                                        </p:tgtEl>
                                      </p:cBhvr>
                                    </p:animEffect>
                                    <p:anim calcmode="lin" valueType="num">
                                      <p:cBhvr>
                                        <p:cTn id="15" dur="10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741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2438400" y="76200"/>
            <a:ext cx="4726237" cy="1143000"/>
          </a:xfrm>
        </p:spPr>
        <p:txBody>
          <a:bodyPr/>
          <a:lstStyle/>
          <a:p>
            <a:pPr eaLnBrk="1" hangingPunct="1"/>
            <a:r>
              <a:rPr lang="en-US" altLang="en-US" sz="6600" u="sng" dirty="0" smtClean="0"/>
              <a:t>Wind Energy</a:t>
            </a:r>
          </a:p>
        </p:txBody>
      </p:sp>
      <p:sp>
        <p:nvSpPr>
          <p:cNvPr id="17411" name="Content Placeholder 2"/>
          <p:cNvSpPr>
            <a:spLocks noGrp="1"/>
          </p:cNvSpPr>
          <p:nvPr>
            <p:ph idx="1"/>
          </p:nvPr>
        </p:nvSpPr>
        <p:spPr>
          <a:xfrm>
            <a:off x="8860" y="1447800"/>
            <a:ext cx="8908312" cy="5257800"/>
          </a:xfrm>
        </p:spPr>
        <p:txBody>
          <a:bodyPr/>
          <a:lstStyle/>
          <a:p>
            <a:pPr eaLnBrk="1" hangingPunct="1"/>
            <a:r>
              <a:rPr lang="en-US" altLang="en-US" sz="3700" dirty="0" smtClean="0"/>
              <a:t>The advantage of wind turbines is </a:t>
            </a:r>
            <a:br>
              <a:rPr lang="en-US" altLang="en-US" sz="3700" dirty="0" smtClean="0"/>
            </a:br>
            <a:r>
              <a:rPr lang="en-US" altLang="en-US" sz="3700" dirty="0" smtClean="0"/>
              <a:t>that they use a renewable resource </a:t>
            </a:r>
            <a:br>
              <a:rPr lang="en-US" altLang="en-US" sz="3700" dirty="0" smtClean="0"/>
            </a:br>
            <a:r>
              <a:rPr lang="en-US" altLang="en-US" sz="3700" dirty="0" smtClean="0"/>
              <a:t>to produce electricity</a:t>
            </a:r>
          </a:p>
          <a:p>
            <a:pPr eaLnBrk="1" hangingPunct="1"/>
            <a:r>
              <a:rPr lang="en-US" altLang="en-US" sz="3700" dirty="0" smtClean="0"/>
              <a:t>What are the disadvantages?</a:t>
            </a:r>
          </a:p>
          <a:p>
            <a:pPr eaLnBrk="1" hangingPunct="1"/>
            <a:r>
              <a:rPr lang="en-US" altLang="en-US" sz="3700" dirty="0" smtClean="0"/>
              <a:t>Birds and bats can die after flying into a turbine’s blades</a:t>
            </a:r>
          </a:p>
          <a:p>
            <a:pPr eaLnBrk="1" hangingPunct="1"/>
            <a:r>
              <a:rPr lang="en-US" altLang="en-US" sz="3700" dirty="0" smtClean="0"/>
              <a:t>Wind turbines are loud, contributing to noise pollution</a:t>
            </a:r>
          </a:p>
        </p:txBody>
      </p:sp>
      <p:pic>
        <p:nvPicPr>
          <p:cNvPr id="409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228600"/>
            <a:ext cx="1524000" cy="2017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9825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fade">
                                      <p:cBhvr>
                                        <p:cTn id="7" dur="1000"/>
                                        <p:tgtEl>
                                          <p:spTgt spid="17411">
                                            <p:txEl>
                                              <p:pRg st="0" end="0"/>
                                            </p:txEl>
                                          </p:spTgt>
                                        </p:tgtEl>
                                      </p:cBhvr>
                                    </p:animEffect>
                                    <p:anim calcmode="lin" valueType="num">
                                      <p:cBhvr>
                                        <p:cTn id="8" dur="10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74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7411">
                                            <p:txEl>
                                              <p:pRg st="1" end="1"/>
                                            </p:txEl>
                                          </p:spTgt>
                                        </p:tgtEl>
                                        <p:attrNameLst>
                                          <p:attrName>style.visibility</p:attrName>
                                        </p:attrNameLst>
                                      </p:cBhvr>
                                      <p:to>
                                        <p:strVal val="visible"/>
                                      </p:to>
                                    </p:set>
                                    <p:animEffect transition="in" filter="fade">
                                      <p:cBhvr>
                                        <p:cTn id="14" dur="1000"/>
                                        <p:tgtEl>
                                          <p:spTgt spid="17411">
                                            <p:txEl>
                                              <p:pRg st="1" end="1"/>
                                            </p:txEl>
                                          </p:spTgt>
                                        </p:tgtEl>
                                      </p:cBhvr>
                                    </p:animEffect>
                                    <p:anim calcmode="lin" valueType="num">
                                      <p:cBhvr>
                                        <p:cTn id="15" dur="10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74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17411">
                                            <p:txEl>
                                              <p:pRg st="2" end="2"/>
                                            </p:txEl>
                                          </p:spTgt>
                                        </p:tgtEl>
                                        <p:attrNameLst>
                                          <p:attrName>style.visibility</p:attrName>
                                        </p:attrNameLst>
                                      </p:cBhvr>
                                      <p:to>
                                        <p:strVal val="visible"/>
                                      </p:to>
                                    </p:set>
                                    <p:animEffect transition="in" filter="fade">
                                      <p:cBhvr>
                                        <p:cTn id="21" dur="1000"/>
                                        <p:tgtEl>
                                          <p:spTgt spid="17411">
                                            <p:txEl>
                                              <p:pRg st="2" end="2"/>
                                            </p:txEl>
                                          </p:spTgt>
                                        </p:tgtEl>
                                      </p:cBhvr>
                                    </p:animEffect>
                                    <p:anim calcmode="lin" valueType="num">
                                      <p:cBhvr>
                                        <p:cTn id="22" dur="10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74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17411">
                                            <p:txEl>
                                              <p:pRg st="3" end="3"/>
                                            </p:txEl>
                                          </p:spTgt>
                                        </p:tgtEl>
                                        <p:attrNameLst>
                                          <p:attrName>style.visibility</p:attrName>
                                        </p:attrNameLst>
                                      </p:cBhvr>
                                      <p:to>
                                        <p:strVal val="visible"/>
                                      </p:to>
                                    </p:set>
                                    <p:animEffect transition="in" filter="fade">
                                      <p:cBhvr>
                                        <p:cTn id="28" dur="1000"/>
                                        <p:tgtEl>
                                          <p:spTgt spid="17411">
                                            <p:txEl>
                                              <p:pRg st="3" end="3"/>
                                            </p:txEl>
                                          </p:spTgt>
                                        </p:tgtEl>
                                      </p:cBhvr>
                                    </p:animEffect>
                                    <p:anim calcmode="lin" valueType="num">
                                      <p:cBhvr>
                                        <p:cTn id="29" dur="1000" fill="hold"/>
                                        <p:tgtEl>
                                          <p:spTgt spid="1741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741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28600" y="275930"/>
            <a:ext cx="5943600" cy="1143000"/>
          </a:xfrm>
        </p:spPr>
        <p:txBody>
          <a:bodyPr/>
          <a:lstStyle/>
          <a:p>
            <a:pPr eaLnBrk="1" hangingPunct="1"/>
            <a:r>
              <a:rPr lang="en-US" altLang="en-US" sz="8000" u="sng" dirty="0" smtClean="0"/>
              <a:t>Hydroelectric</a:t>
            </a:r>
            <a:r>
              <a:rPr lang="en-US" altLang="en-US" dirty="0" smtClean="0"/>
              <a:t> </a:t>
            </a:r>
          </a:p>
        </p:txBody>
      </p:sp>
      <p:sp>
        <p:nvSpPr>
          <p:cNvPr id="18435" name="Content Placeholder 2"/>
          <p:cNvSpPr>
            <a:spLocks noGrp="1"/>
          </p:cNvSpPr>
          <p:nvPr>
            <p:ph idx="1"/>
          </p:nvPr>
        </p:nvSpPr>
        <p:spPr>
          <a:xfrm>
            <a:off x="15876" y="1676400"/>
            <a:ext cx="8907462" cy="5031716"/>
          </a:xfrm>
        </p:spPr>
        <p:txBody>
          <a:bodyPr/>
          <a:lstStyle/>
          <a:p>
            <a:pPr eaLnBrk="1" hangingPunct="1"/>
            <a:r>
              <a:rPr lang="en-US" altLang="en-US" sz="4400" dirty="0" smtClean="0"/>
              <a:t>Running water is used </a:t>
            </a:r>
            <a:br>
              <a:rPr lang="en-US" altLang="en-US" sz="4400" dirty="0" smtClean="0"/>
            </a:br>
            <a:r>
              <a:rPr lang="en-US" altLang="en-US" sz="4400" dirty="0" smtClean="0"/>
              <a:t>to generate electricity</a:t>
            </a:r>
          </a:p>
          <a:p>
            <a:pPr eaLnBrk="1" hangingPunct="1"/>
            <a:endParaRPr lang="en-US" altLang="en-US" sz="1200" dirty="0" smtClean="0"/>
          </a:p>
          <a:p>
            <a:pPr eaLnBrk="1" hangingPunct="1"/>
            <a:r>
              <a:rPr lang="en-US" altLang="en-US" sz="4400" dirty="0" smtClean="0"/>
              <a:t>The energy of moving water turns turbines that are connected to generators. The generators convert the mechanical energy into electrical energy</a:t>
            </a:r>
          </a:p>
        </p:txBody>
      </p:sp>
      <p:pic>
        <p:nvPicPr>
          <p:cNvPr id="34820" name="Picture 5" descr="MCj0231293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72200" y="152400"/>
            <a:ext cx="2903538" cy="250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fade">
                                      <p:cBhvr>
                                        <p:cTn id="7" dur="1000"/>
                                        <p:tgtEl>
                                          <p:spTgt spid="18435">
                                            <p:txEl>
                                              <p:pRg st="0" end="0"/>
                                            </p:txEl>
                                          </p:spTgt>
                                        </p:tgtEl>
                                      </p:cBhvr>
                                    </p:animEffect>
                                    <p:anim calcmode="lin" valueType="num">
                                      <p:cBhvr>
                                        <p:cTn id="8" dur="10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84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8435">
                                            <p:txEl>
                                              <p:pRg st="2" end="2"/>
                                            </p:txEl>
                                          </p:spTgt>
                                        </p:tgtEl>
                                        <p:attrNameLst>
                                          <p:attrName>style.visibility</p:attrName>
                                        </p:attrNameLst>
                                      </p:cBhvr>
                                      <p:to>
                                        <p:strVal val="visible"/>
                                      </p:to>
                                    </p:set>
                                    <p:animEffect transition="in" filter="fade">
                                      <p:cBhvr>
                                        <p:cTn id="14" dur="1000"/>
                                        <p:tgtEl>
                                          <p:spTgt spid="18435">
                                            <p:txEl>
                                              <p:pRg st="2" end="2"/>
                                            </p:txEl>
                                          </p:spTgt>
                                        </p:tgtEl>
                                      </p:cBhvr>
                                    </p:animEffect>
                                    <p:anim calcmode="lin" valueType="num">
                                      <p:cBhvr>
                                        <p:cTn id="15" dur="10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843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28600" y="76200"/>
            <a:ext cx="5943600" cy="1143000"/>
          </a:xfrm>
        </p:spPr>
        <p:txBody>
          <a:bodyPr/>
          <a:lstStyle/>
          <a:p>
            <a:pPr eaLnBrk="1" hangingPunct="1"/>
            <a:r>
              <a:rPr lang="en-US" altLang="en-US" sz="8000" u="sng" dirty="0" smtClean="0"/>
              <a:t>Hydroelectric</a:t>
            </a:r>
            <a:r>
              <a:rPr lang="en-US" altLang="en-US" dirty="0" smtClean="0"/>
              <a:t> </a:t>
            </a:r>
          </a:p>
        </p:txBody>
      </p:sp>
      <p:sp>
        <p:nvSpPr>
          <p:cNvPr id="18435" name="Content Placeholder 2"/>
          <p:cNvSpPr>
            <a:spLocks noGrp="1"/>
          </p:cNvSpPr>
          <p:nvPr>
            <p:ph idx="1"/>
          </p:nvPr>
        </p:nvSpPr>
        <p:spPr>
          <a:xfrm>
            <a:off x="100014" y="1388804"/>
            <a:ext cx="8975724" cy="5240596"/>
          </a:xfrm>
        </p:spPr>
        <p:txBody>
          <a:bodyPr/>
          <a:lstStyle/>
          <a:p>
            <a:pPr eaLnBrk="1" hangingPunct="1"/>
            <a:r>
              <a:rPr lang="en-US" altLang="en-US" sz="4000" dirty="0" smtClean="0"/>
              <a:t>Dams are built on large </a:t>
            </a:r>
            <a:br>
              <a:rPr lang="en-US" altLang="en-US" sz="4000" dirty="0" smtClean="0"/>
            </a:br>
            <a:r>
              <a:rPr lang="en-US" altLang="en-US" sz="4000" dirty="0" smtClean="0"/>
              <a:t>rivers to slow the flow of </a:t>
            </a:r>
            <a:br>
              <a:rPr lang="en-US" altLang="en-US" sz="4000" dirty="0" smtClean="0"/>
            </a:br>
            <a:r>
              <a:rPr lang="en-US" altLang="en-US" sz="4000" dirty="0" smtClean="0"/>
              <a:t>water and create lakes.</a:t>
            </a:r>
          </a:p>
          <a:p>
            <a:pPr eaLnBrk="1" hangingPunct="1"/>
            <a:r>
              <a:rPr lang="en-US" altLang="en-US" sz="4000" dirty="0" smtClean="0"/>
              <a:t>The water moves through the dam generating electricity, and is allowed to flow out at the bottom of the dam</a:t>
            </a:r>
          </a:p>
          <a:p>
            <a:pPr eaLnBrk="1" hangingPunct="1"/>
            <a:r>
              <a:rPr lang="en-US" altLang="en-US" sz="4000" dirty="0" smtClean="0"/>
              <a:t>The advantage of hydroelectric power is that it is renewable</a:t>
            </a:r>
          </a:p>
          <a:p>
            <a:pPr eaLnBrk="1" hangingPunct="1"/>
            <a:endParaRPr lang="en-US" altLang="en-US" sz="4000" dirty="0" smtClean="0"/>
          </a:p>
        </p:txBody>
      </p:sp>
      <p:pic>
        <p:nvPicPr>
          <p:cNvPr id="34820" name="Picture 5" descr="MCj0231293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72200" y="152400"/>
            <a:ext cx="2903538" cy="250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6355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fade">
                                      <p:cBhvr>
                                        <p:cTn id="7" dur="1000"/>
                                        <p:tgtEl>
                                          <p:spTgt spid="18435">
                                            <p:txEl>
                                              <p:pRg st="0" end="0"/>
                                            </p:txEl>
                                          </p:spTgt>
                                        </p:tgtEl>
                                      </p:cBhvr>
                                    </p:animEffect>
                                    <p:anim calcmode="lin" valueType="num">
                                      <p:cBhvr>
                                        <p:cTn id="8" dur="10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84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8435">
                                            <p:txEl>
                                              <p:pRg st="1" end="1"/>
                                            </p:txEl>
                                          </p:spTgt>
                                        </p:tgtEl>
                                        <p:attrNameLst>
                                          <p:attrName>style.visibility</p:attrName>
                                        </p:attrNameLst>
                                      </p:cBhvr>
                                      <p:to>
                                        <p:strVal val="visible"/>
                                      </p:to>
                                    </p:set>
                                    <p:animEffect transition="in" filter="fade">
                                      <p:cBhvr>
                                        <p:cTn id="14" dur="1000"/>
                                        <p:tgtEl>
                                          <p:spTgt spid="18435">
                                            <p:txEl>
                                              <p:pRg st="1" end="1"/>
                                            </p:txEl>
                                          </p:spTgt>
                                        </p:tgtEl>
                                      </p:cBhvr>
                                    </p:animEffect>
                                    <p:anim calcmode="lin" valueType="num">
                                      <p:cBhvr>
                                        <p:cTn id="15" dur="10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843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18435">
                                            <p:txEl>
                                              <p:pRg st="2" end="2"/>
                                            </p:txEl>
                                          </p:spTgt>
                                        </p:tgtEl>
                                        <p:attrNameLst>
                                          <p:attrName>style.visibility</p:attrName>
                                        </p:attrNameLst>
                                      </p:cBhvr>
                                      <p:to>
                                        <p:strVal val="visible"/>
                                      </p:to>
                                    </p:set>
                                    <p:animEffect transition="in" filter="fade">
                                      <p:cBhvr>
                                        <p:cTn id="21" dur="1000"/>
                                        <p:tgtEl>
                                          <p:spTgt spid="18435">
                                            <p:txEl>
                                              <p:pRg st="2" end="2"/>
                                            </p:txEl>
                                          </p:spTgt>
                                        </p:tgtEl>
                                      </p:cBhvr>
                                    </p:animEffect>
                                    <p:anim calcmode="lin" valueType="num">
                                      <p:cBhvr>
                                        <p:cTn id="22" dur="10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843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381000" y="28353"/>
            <a:ext cx="5943600" cy="1143000"/>
          </a:xfrm>
        </p:spPr>
        <p:txBody>
          <a:bodyPr/>
          <a:lstStyle/>
          <a:p>
            <a:pPr eaLnBrk="1" hangingPunct="1"/>
            <a:r>
              <a:rPr lang="en-US" altLang="en-US" sz="6600" u="sng" dirty="0" smtClean="0"/>
              <a:t>Hydroelectric</a:t>
            </a:r>
            <a:r>
              <a:rPr lang="en-US" altLang="en-US" dirty="0" smtClean="0"/>
              <a:t> </a:t>
            </a:r>
          </a:p>
        </p:txBody>
      </p:sp>
      <p:sp>
        <p:nvSpPr>
          <p:cNvPr id="18435" name="Content Placeholder 2"/>
          <p:cNvSpPr>
            <a:spLocks noGrp="1"/>
          </p:cNvSpPr>
          <p:nvPr>
            <p:ph idx="1"/>
          </p:nvPr>
        </p:nvSpPr>
        <p:spPr>
          <a:xfrm>
            <a:off x="0" y="1219200"/>
            <a:ext cx="8907462" cy="5496148"/>
          </a:xfrm>
        </p:spPr>
        <p:txBody>
          <a:bodyPr/>
          <a:lstStyle/>
          <a:p>
            <a:pPr eaLnBrk="1" hangingPunct="1"/>
            <a:r>
              <a:rPr lang="en-US" altLang="en-US" sz="3600" dirty="0" smtClean="0"/>
              <a:t>What are the disadvantages of </a:t>
            </a:r>
            <a:br>
              <a:rPr lang="en-US" altLang="en-US" sz="3600" dirty="0" smtClean="0"/>
            </a:br>
            <a:r>
              <a:rPr lang="en-US" altLang="en-US" sz="3600" dirty="0" smtClean="0"/>
              <a:t>hydroelectric energy?</a:t>
            </a:r>
          </a:p>
          <a:p>
            <a:pPr eaLnBrk="1" hangingPunct="1"/>
            <a:r>
              <a:rPr lang="en-US" altLang="en-US" sz="3600" dirty="0" smtClean="0"/>
              <a:t>Lakes were created in places where </a:t>
            </a:r>
            <a:br>
              <a:rPr lang="en-US" altLang="en-US" sz="3600" dirty="0" smtClean="0"/>
            </a:br>
            <a:r>
              <a:rPr lang="en-US" altLang="en-US" sz="3600" dirty="0" smtClean="0"/>
              <a:t>people lived, so they had to move</a:t>
            </a:r>
          </a:p>
          <a:p>
            <a:pPr eaLnBrk="1" hangingPunct="1"/>
            <a:r>
              <a:rPr lang="en-US" altLang="en-US" sz="3600" dirty="0" smtClean="0"/>
              <a:t>Sometimes fish use places further up the river as places to reproduce and they either died out or the dams had to have special structures built to allow the fish to go upstream past the dam</a:t>
            </a:r>
          </a:p>
        </p:txBody>
      </p:sp>
      <p:pic>
        <p:nvPicPr>
          <p:cNvPr id="34820" name="Picture 5" descr="MCj0231293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24600" y="28353"/>
            <a:ext cx="2558054"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1042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fade">
                                      <p:cBhvr>
                                        <p:cTn id="7" dur="1000"/>
                                        <p:tgtEl>
                                          <p:spTgt spid="18435">
                                            <p:txEl>
                                              <p:pRg st="0" end="0"/>
                                            </p:txEl>
                                          </p:spTgt>
                                        </p:tgtEl>
                                      </p:cBhvr>
                                    </p:animEffect>
                                    <p:anim calcmode="lin" valueType="num">
                                      <p:cBhvr>
                                        <p:cTn id="8" dur="10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84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8435">
                                            <p:txEl>
                                              <p:pRg st="1" end="1"/>
                                            </p:txEl>
                                          </p:spTgt>
                                        </p:tgtEl>
                                        <p:attrNameLst>
                                          <p:attrName>style.visibility</p:attrName>
                                        </p:attrNameLst>
                                      </p:cBhvr>
                                      <p:to>
                                        <p:strVal val="visible"/>
                                      </p:to>
                                    </p:set>
                                    <p:animEffect transition="in" filter="fade">
                                      <p:cBhvr>
                                        <p:cTn id="14" dur="1000"/>
                                        <p:tgtEl>
                                          <p:spTgt spid="18435">
                                            <p:txEl>
                                              <p:pRg st="1" end="1"/>
                                            </p:txEl>
                                          </p:spTgt>
                                        </p:tgtEl>
                                      </p:cBhvr>
                                    </p:animEffect>
                                    <p:anim calcmode="lin" valueType="num">
                                      <p:cBhvr>
                                        <p:cTn id="15" dur="10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843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18435">
                                            <p:txEl>
                                              <p:pRg st="2" end="2"/>
                                            </p:txEl>
                                          </p:spTgt>
                                        </p:tgtEl>
                                        <p:attrNameLst>
                                          <p:attrName>style.visibility</p:attrName>
                                        </p:attrNameLst>
                                      </p:cBhvr>
                                      <p:to>
                                        <p:strVal val="visible"/>
                                      </p:to>
                                    </p:set>
                                    <p:animEffect transition="in" filter="fade">
                                      <p:cBhvr>
                                        <p:cTn id="21" dur="1000"/>
                                        <p:tgtEl>
                                          <p:spTgt spid="18435">
                                            <p:txEl>
                                              <p:pRg st="2" end="2"/>
                                            </p:txEl>
                                          </p:spTgt>
                                        </p:tgtEl>
                                      </p:cBhvr>
                                    </p:animEffect>
                                    <p:anim calcmode="lin" valueType="num">
                                      <p:cBhvr>
                                        <p:cTn id="22" dur="10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843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457200" y="304800"/>
            <a:ext cx="4648200" cy="1143000"/>
          </a:xfrm>
        </p:spPr>
        <p:txBody>
          <a:bodyPr/>
          <a:lstStyle/>
          <a:p>
            <a:pPr eaLnBrk="1" hangingPunct="1"/>
            <a:r>
              <a:rPr lang="en-US" altLang="en-US" sz="6600" u="sng" dirty="0" smtClean="0"/>
              <a:t>Geothermal</a:t>
            </a:r>
            <a:endParaRPr lang="en-US" altLang="en-US" u="sng" dirty="0" smtClean="0"/>
          </a:p>
        </p:txBody>
      </p:sp>
      <p:sp>
        <p:nvSpPr>
          <p:cNvPr id="19459" name="Content Placeholder 2"/>
          <p:cNvSpPr>
            <a:spLocks noGrp="1"/>
          </p:cNvSpPr>
          <p:nvPr>
            <p:ph idx="1"/>
          </p:nvPr>
        </p:nvSpPr>
        <p:spPr>
          <a:xfrm>
            <a:off x="304800" y="1600200"/>
            <a:ext cx="8764587" cy="4839014"/>
          </a:xfrm>
        </p:spPr>
        <p:txBody>
          <a:bodyPr/>
          <a:lstStyle/>
          <a:p>
            <a:pPr eaLnBrk="1" hangingPunct="1"/>
            <a:r>
              <a:rPr lang="en-US" altLang="en-US" sz="3600" dirty="0" smtClean="0"/>
              <a:t>Energy that is extracted</a:t>
            </a:r>
          </a:p>
          <a:p>
            <a:pPr marL="0" indent="0" eaLnBrk="1" hangingPunct="1">
              <a:buNone/>
            </a:pPr>
            <a:r>
              <a:rPr lang="en-US" altLang="en-US" sz="3600" dirty="0" smtClean="0"/>
              <a:t>(removed) from the ground</a:t>
            </a:r>
          </a:p>
          <a:p>
            <a:pPr eaLnBrk="1" hangingPunct="1"/>
            <a:r>
              <a:rPr lang="en-US" altLang="en-US" sz="3600" dirty="0" smtClean="0"/>
              <a:t>In areas of the world where the heat from Earth is closer to the surface, machinery is built that helps pull up heat from below the surface. The heat is brought up to a turbine where the heat helps spin a turbine which spins a generator and electricity is created</a:t>
            </a:r>
          </a:p>
        </p:txBody>
      </p:sp>
      <p:pic>
        <p:nvPicPr>
          <p:cNvPr id="35844" name="Picture 4" descr="MCj0229123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9800" y="381000"/>
            <a:ext cx="2513013" cy="20780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fade">
                                      <p:cBhvr>
                                        <p:cTn id="7" dur="1000"/>
                                        <p:tgtEl>
                                          <p:spTgt spid="19459">
                                            <p:txEl>
                                              <p:pRg st="0" end="0"/>
                                            </p:txEl>
                                          </p:spTgt>
                                        </p:tgtEl>
                                      </p:cBhvr>
                                    </p:animEffect>
                                    <p:anim calcmode="lin" valueType="num">
                                      <p:cBhvr>
                                        <p:cTn id="8" dur="1000" fill="hold"/>
                                        <p:tgtEl>
                                          <p:spTgt spid="1945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945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9459">
                                            <p:txEl>
                                              <p:pRg st="1" end="1"/>
                                            </p:txEl>
                                          </p:spTgt>
                                        </p:tgtEl>
                                        <p:attrNameLst>
                                          <p:attrName>style.visibility</p:attrName>
                                        </p:attrNameLst>
                                      </p:cBhvr>
                                      <p:to>
                                        <p:strVal val="visible"/>
                                      </p:to>
                                    </p:set>
                                    <p:animEffect transition="in" filter="fade">
                                      <p:cBhvr>
                                        <p:cTn id="14" dur="1000"/>
                                        <p:tgtEl>
                                          <p:spTgt spid="19459">
                                            <p:txEl>
                                              <p:pRg st="1" end="1"/>
                                            </p:txEl>
                                          </p:spTgt>
                                        </p:tgtEl>
                                      </p:cBhvr>
                                    </p:animEffect>
                                    <p:anim calcmode="lin" valueType="num">
                                      <p:cBhvr>
                                        <p:cTn id="15" dur="1000" fill="hold"/>
                                        <p:tgtEl>
                                          <p:spTgt spid="1945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945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19459">
                                            <p:txEl>
                                              <p:pRg st="2" end="2"/>
                                            </p:txEl>
                                          </p:spTgt>
                                        </p:tgtEl>
                                        <p:attrNameLst>
                                          <p:attrName>style.visibility</p:attrName>
                                        </p:attrNameLst>
                                      </p:cBhvr>
                                      <p:to>
                                        <p:strVal val="visible"/>
                                      </p:to>
                                    </p:set>
                                    <p:animEffect transition="in" filter="fade">
                                      <p:cBhvr>
                                        <p:cTn id="21" dur="1000"/>
                                        <p:tgtEl>
                                          <p:spTgt spid="19459">
                                            <p:txEl>
                                              <p:pRg st="2" end="2"/>
                                            </p:txEl>
                                          </p:spTgt>
                                        </p:tgtEl>
                                      </p:cBhvr>
                                    </p:animEffect>
                                    <p:anim calcmode="lin" valueType="num">
                                      <p:cBhvr>
                                        <p:cTn id="22" dur="1000" fill="hold"/>
                                        <p:tgtEl>
                                          <p:spTgt spid="1945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945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title"/>
          </p:nvPr>
        </p:nvSpPr>
        <p:spPr>
          <a:xfrm>
            <a:off x="685800" y="1137665"/>
            <a:ext cx="4495800" cy="1096962"/>
          </a:xfrm>
        </p:spPr>
        <p:txBody>
          <a:bodyPr/>
          <a:lstStyle/>
          <a:p>
            <a:pPr eaLnBrk="1" hangingPunct="1"/>
            <a:r>
              <a:rPr lang="en-US" altLang="en-US" sz="9600" u="sng" dirty="0" smtClean="0"/>
              <a:t>Biomass</a:t>
            </a:r>
          </a:p>
        </p:txBody>
      </p:sp>
      <p:sp>
        <p:nvSpPr>
          <p:cNvPr id="20483" name="Rectangle 3"/>
          <p:cNvSpPr>
            <a:spLocks noGrp="1"/>
          </p:cNvSpPr>
          <p:nvPr>
            <p:ph type="body" idx="1"/>
          </p:nvPr>
        </p:nvSpPr>
        <p:spPr>
          <a:xfrm>
            <a:off x="152400" y="3225209"/>
            <a:ext cx="8763000" cy="3429000"/>
          </a:xfrm>
        </p:spPr>
        <p:txBody>
          <a:bodyPr/>
          <a:lstStyle/>
          <a:p>
            <a:pPr eaLnBrk="1" hangingPunct="1">
              <a:lnSpc>
                <a:spcPct val="90000"/>
              </a:lnSpc>
            </a:pPr>
            <a:r>
              <a:rPr lang="en-US" altLang="en-US" sz="4800" dirty="0" smtClean="0"/>
              <a:t>Fuel produced from biological energy sources such as plant</a:t>
            </a:r>
            <a:br>
              <a:rPr lang="en-US" altLang="en-US" sz="4800" dirty="0" smtClean="0"/>
            </a:br>
            <a:r>
              <a:rPr lang="en-US" altLang="en-US" sz="4800" dirty="0" smtClean="0"/>
              <a:t>materials, manure, sawdust, paper waste, and other organic materials.</a:t>
            </a:r>
          </a:p>
        </p:txBody>
      </p:sp>
      <p:pic>
        <p:nvPicPr>
          <p:cNvPr id="20487" name="Picture 7" descr="http://wiredcosmos.com/wp-content/uploads/2013/06/biomass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304800"/>
            <a:ext cx="2762693" cy="276269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fade">
                                      <p:cBhvr>
                                        <p:cTn id="7" dur="1000"/>
                                        <p:tgtEl>
                                          <p:spTgt spid="20483">
                                            <p:txEl>
                                              <p:pRg st="0" end="0"/>
                                            </p:txEl>
                                          </p:spTgt>
                                        </p:tgtEl>
                                      </p:cBhvr>
                                    </p:animEffect>
                                    <p:anim calcmode="lin" valueType="num">
                                      <p:cBhvr>
                                        <p:cTn id="8" dur="10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48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title"/>
          </p:nvPr>
        </p:nvSpPr>
        <p:spPr>
          <a:xfrm>
            <a:off x="762000" y="223282"/>
            <a:ext cx="4495800" cy="1096962"/>
          </a:xfrm>
        </p:spPr>
        <p:txBody>
          <a:bodyPr/>
          <a:lstStyle/>
          <a:p>
            <a:pPr eaLnBrk="1" hangingPunct="1"/>
            <a:r>
              <a:rPr lang="en-US" altLang="en-US" sz="9600" u="sng" dirty="0" smtClean="0"/>
              <a:t>Biomass</a:t>
            </a:r>
          </a:p>
        </p:txBody>
      </p:sp>
      <p:sp>
        <p:nvSpPr>
          <p:cNvPr id="20483" name="Rectangle 3"/>
          <p:cNvSpPr>
            <a:spLocks noGrp="1"/>
          </p:cNvSpPr>
          <p:nvPr>
            <p:ph type="body" idx="1"/>
          </p:nvPr>
        </p:nvSpPr>
        <p:spPr>
          <a:xfrm>
            <a:off x="152400" y="1609946"/>
            <a:ext cx="8763000" cy="5019454"/>
          </a:xfrm>
        </p:spPr>
        <p:txBody>
          <a:bodyPr/>
          <a:lstStyle/>
          <a:p>
            <a:pPr eaLnBrk="1" hangingPunct="1">
              <a:lnSpc>
                <a:spcPct val="90000"/>
              </a:lnSpc>
            </a:pPr>
            <a:r>
              <a:rPr lang="en-US" altLang="en-US" sz="4400" dirty="0" smtClean="0"/>
              <a:t>For example, corn </a:t>
            </a:r>
            <a:br>
              <a:rPr lang="en-US" altLang="en-US" sz="4400" dirty="0" smtClean="0"/>
            </a:br>
            <a:r>
              <a:rPr lang="en-US" altLang="en-US" sz="4400" dirty="0" smtClean="0"/>
              <a:t>can be converted </a:t>
            </a:r>
            <a:br>
              <a:rPr lang="en-US" altLang="en-US" sz="4400" dirty="0" smtClean="0"/>
            </a:br>
            <a:r>
              <a:rPr lang="en-US" altLang="en-US" sz="4400" dirty="0" smtClean="0"/>
              <a:t>into ethanol, a type of </a:t>
            </a:r>
            <a:br>
              <a:rPr lang="en-US" altLang="en-US" sz="4400" dirty="0" smtClean="0"/>
            </a:br>
            <a:r>
              <a:rPr lang="en-US" altLang="en-US" sz="4400" dirty="0" smtClean="0"/>
              <a:t>alcohol that can be used as fuel</a:t>
            </a:r>
          </a:p>
          <a:p>
            <a:pPr eaLnBrk="1" hangingPunct="1">
              <a:lnSpc>
                <a:spcPct val="90000"/>
              </a:lnSpc>
            </a:pPr>
            <a:r>
              <a:rPr lang="en-US" altLang="en-US" sz="4400" dirty="0" smtClean="0"/>
              <a:t>Biodiesel is made from old frying oil and is used in vehicles that burn diesel, a fuel that is usually made from fossil fuels</a:t>
            </a:r>
          </a:p>
        </p:txBody>
      </p:sp>
      <p:pic>
        <p:nvPicPr>
          <p:cNvPr id="20487" name="Picture 7" descr="http://wiredcosmos.com/wp-content/uploads/2013/06/biomass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9800" y="228600"/>
            <a:ext cx="2762693" cy="27626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2181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fade">
                                      <p:cBhvr>
                                        <p:cTn id="7" dur="1000"/>
                                        <p:tgtEl>
                                          <p:spTgt spid="20483">
                                            <p:txEl>
                                              <p:pRg st="0" end="0"/>
                                            </p:txEl>
                                          </p:spTgt>
                                        </p:tgtEl>
                                      </p:cBhvr>
                                    </p:animEffect>
                                    <p:anim calcmode="lin" valueType="num">
                                      <p:cBhvr>
                                        <p:cTn id="8" dur="10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48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0483">
                                            <p:txEl>
                                              <p:pRg st="1" end="1"/>
                                            </p:txEl>
                                          </p:spTgt>
                                        </p:tgtEl>
                                        <p:attrNameLst>
                                          <p:attrName>style.visibility</p:attrName>
                                        </p:attrNameLst>
                                      </p:cBhvr>
                                      <p:to>
                                        <p:strVal val="visible"/>
                                      </p:to>
                                    </p:set>
                                    <p:animEffect transition="in" filter="fade">
                                      <p:cBhvr>
                                        <p:cTn id="14" dur="1000"/>
                                        <p:tgtEl>
                                          <p:spTgt spid="20483">
                                            <p:txEl>
                                              <p:pRg st="1" end="1"/>
                                            </p:txEl>
                                          </p:spTgt>
                                        </p:tgtEl>
                                      </p:cBhvr>
                                    </p:animEffect>
                                    <p:anim calcmode="lin" valueType="num">
                                      <p:cBhvr>
                                        <p:cTn id="15" dur="10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048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5940" y="914400"/>
            <a:ext cx="8610600" cy="4985980"/>
          </a:xfrm>
          <a:prstGeom prst="rect">
            <a:avLst/>
          </a:prstGeom>
        </p:spPr>
        <p:txBody>
          <a:bodyPr wrap="square">
            <a:spAutoFit/>
          </a:bodyPr>
          <a:lstStyle/>
          <a:p>
            <a:pPr marL="742950" marR="0" lvl="1" indent="-285750">
              <a:spcBef>
                <a:spcPts val="0"/>
              </a:spcBef>
              <a:spcAft>
                <a:spcPts val="0"/>
              </a:spcAft>
              <a:buFont typeface="Courier New"/>
              <a:buChar char="o"/>
            </a:pPr>
            <a:r>
              <a:rPr lang="en-US" sz="4000" u="sng" dirty="0" smtClean="0">
                <a:solidFill>
                  <a:srgbClr val="000000"/>
                </a:solidFill>
                <a:effectLst/>
                <a:latin typeface="Arial"/>
                <a:ea typeface="Calibri"/>
                <a:hlinkClick r:id="rId2"/>
              </a:rPr>
              <a:t>Bill Nye Renewable Energy</a:t>
            </a:r>
            <a:r>
              <a:rPr lang="en-US" sz="4000" dirty="0" smtClean="0">
                <a:solidFill>
                  <a:srgbClr val="000000"/>
                </a:solidFill>
                <a:effectLst/>
                <a:latin typeface="Arial"/>
                <a:ea typeface="Calibri"/>
              </a:rPr>
              <a:t> [3:07]</a:t>
            </a:r>
            <a:endParaRPr lang="en-US" sz="3200" dirty="0" smtClean="0">
              <a:effectLst/>
              <a:latin typeface="Times New Roman"/>
              <a:ea typeface="Calibri"/>
            </a:endParaRPr>
          </a:p>
          <a:p>
            <a:pPr marL="742950" marR="0" lvl="1" indent="-285750">
              <a:spcBef>
                <a:spcPts val="0"/>
              </a:spcBef>
              <a:spcAft>
                <a:spcPts val="0"/>
              </a:spcAft>
              <a:buFont typeface="Courier New"/>
              <a:buChar char="o"/>
            </a:pPr>
            <a:endParaRPr lang="en-US" sz="4400" u="sng" dirty="0" smtClean="0">
              <a:solidFill>
                <a:srgbClr val="000000"/>
              </a:solidFill>
              <a:effectLst/>
              <a:latin typeface="Arial"/>
              <a:ea typeface="Calibri"/>
              <a:hlinkClick r:id="rId3"/>
            </a:endParaRPr>
          </a:p>
          <a:p>
            <a:pPr marL="742950" marR="0" lvl="1" indent="-285750">
              <a:spcBef>
                <a:spcPts val="0"/>
              </a:spcBef>
              <a:spcAft>
                <a:spcPts val="0"/>
              </a:spcAft>
              <a:buFont typeface="Courier New"/>
              <a:buChar char="o"/>
            </a:pPr>
            <a:r>
              <a:rPr lang="en-US" sz="4000" u="sng" dirty="0" smtClean="0">
                <a:solidFill>
                  <a:srgbClr val="000000"/>
                </a:solidFill>
                <a:effectLst/>
                <a:latin typeface="Arial"/>
                <a:ea typeface="Calibri"/>
                <a:hlinkClick r:id="rId3"/>
              </a:rPr>
              <a:t>Renewable Energy Resources: Part 1</a:t>
            </a:r>
            <a:r>
              <a:rPr lang="en-US" sz="4000" dirty="0" smtClean="0">
                <a:solidFill>
                  <a:srgbClr val="000000"/>
                </a:solidFill>
                <a:effectLst/>
                <a:latin typeface="Arial"/>
                <a:ea typeface="Calibri"/>
              </a:rPr>
              <a:t> [1:47]</a:t>
            </a:r>
          </a:p>
          <a:p>
            <a:pPr marL="742950" marR="0" lvl="1" indent="-285750">
              <a:spcBef>
                <a:spcPts val="0"/>
              </a:spcBef>
              <a:spcAft>
                <a:spcPts val="0"/>
              </a:spcAft>
              <a:buFont typeface="Courier New"/>
              <a:buChar char="o"/>
            </a:pPr>
            <a:endParaRPr lang="en-US" sz="6600" dirty="0" smtClean="0">
              <a:effectLst/>
              <a:latin typeface="Times New Roman"/>
              <a:ea typeface="Calibri"/>
            </a:endParaRPr>
          </a:p>
          <a:p>
            <a:pPr marL="742950" marR="0" lvl="1" indent="-285750">
              <a:spcBef>
                <a:spcPts val="0"/>
              </a:spcBef>
              <a:spcAft>
                <a:spcPts val="0"/>
              </a:spcAft>
              <a:buFont typeface="Courier New"/>
              <a:buChar char="o"/>
            </a:pPr>
            <a:r>
              <a:rPr lang="en-US" sz="4000" u="sng" dirty="0" smtClean="0">
                <a:solidFill>
                  <a:srgbClr val="000000"/>
                </a:solidFill>
                <a:effectLst/>
                <a:latin typeface="Arial"/>
                <a:ea typeface="Calibri"/>
                <a:hlinkClick r:id="rId4"/>
              </a:rPr>
              <a:t>Renewable Energy Resources: Part 2</a:t>
            </a:r>
            <a:r>
              <a:rPr lang="en-US" sz="4000" dirty="0" smtClean="0">
                <a:solidFill>
                  <a:srgbClr val="000000"/>
                </a:solidFill>
                <a:effectLst/>
                <a:latin typeface="Arial"/>
                <a:ea typeface="Calibri"/>
              </a:rPr>
              <a:t> [1:17]</a:t>
            </a:r>
            <a:endParaRPr lang="en-US" sz="3200" dirty="0">
              <a:effectLst/>
              <a:latin typeface="Times New Roman"/>
              <a:ea typeface="Calibri"/>
            </a:endParaRPr>
          </a:p>
        </p:txBody>
      </p:sp>
    </p:spTree>
    <p:extLst>
      <p:ext uri="{BB962C8B-B14F-4D97-AF65-F5344CB8AC3E}">
        <p14:creationId xmlns:p14="http://schemas.microsoft.com/office/powerpoint/2010/main" val="38832026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57175"/>
            <a:ext cx="8229600" cy="1752600"/>
          </a:xfrm>
        </p:spPr>
        <p:txBody>
          <a:bodyPr rtlCol="0">
            <a:normAutofit lnSpcReduction="10000"/>
          </a:bodyPr>
          <a:lstStyle/>
          <a:p>
            <a:pPr algn="ctr" eaLnBrk="1" fontAlgn="auto" hangingPunct="1">
              <a:spcAft>
                <a:spcPts val="0"/>
              </a:spcAft>
              <a:buFont typeface="Arial" panose="020B0604020202020204" pitchFamily="34" charset="0"/>
              <a:buNone/>
              <a:defRPr/>
            </a:pPr>
            <a:r>
              <a:rPr lang="en-US" sz="6000" b="1" dirty="0" smtClean="0">
                <a:solidFill>
                  <a:srgbClr val="FF0000"/>
                </a:solidFill>
                <a:latin typeface="Constantia" pitchFamily="18" charset="0"/>
                <a:ea typeface="BatangChe" pitchFamily="49" charset="-127"/>
              </a:rPr>
              <a:t>Nonrenewable Energy Resources</a:t>
            </a:r>
          </a:p>
        </p:txBody>
      </p:sp>
      <p:pic>
        <p:nvPicPr>
          <p:cNvPr id="2051" name="Picture 2" descr="C:\Users\Bartlett Family\AppData\Local\Microsoft\Windows\Temporary Internet Files\Content.IE5\IXSOF0O7\MCj0298001000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2209800"/>
            <a:ext cx="2282825" cy="241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3" descr="C:\Users\Bartlett Family\AppData\Local\Microsoft\Windows\Temporary Internet Files\Content.IE5\MJZQGY6Q\MCj03525880000[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48438" y="2590800"/>
            <a:ext cx="2120900" cy="2084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4" descr="C:\Users\Bartlett Family\AppData\Local\Microsoft\Windows\Temporary Internet Files\Content.IE5\GEZ5LRKY\MCj02979890000[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828800" y="3940175"/>
            <a:ext cx="2514600" cy="250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5" descr="C:\Users\Bartlett Family\AppData\Local\Microsoft\Windows\Temporary Internet Files\Content.IE5\X66K5CGT\MCSY00607_0000[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800600" y="3611563"/>
            <a:ext cx="1600200" cy="282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483488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411126" y="304800"/>
            <a:ext cx="8229600" cy="3048000"/>
          </a:xfrm>
        </p:spPr>
        <p:txBody>
          <a:bodyPr/>
          <a:lstStyle/>
          <a:p>
            <a:pPr algn="ctr" eaLnBrk="1" hangingPunct="1">
              <a:buFont typeface="Arial" charset="0"/>
              <a:buNone/>
            </a:pPr>
            <a:r>
              <a:rPr lang="en-US" altLang="en-US" sz="6600" b="1" dirty="0" smtClean="0">
                <a:solidFill>
                  <a:srgbClr val="FF3300"/>
                </a:solidFill>
              </a:rPr>
              <a:t>Conservation- To preserve and protect resources</a:t>
            </a:r>
          </a:p>
        </p:txBody>
      </p:sp>
      <p:sp>
        <p:nvSpPr>
          <p:cNvPr id="21507" name="Litebulb"/>
          <p:cNvSpPr>
            <a:spLocks noEditPoints="1" noChangeArrowheads="1"/>
          </p:cNvSpPr>
          <p:nvPr/>
        </p:nvSpPr>
        <p:spPr bwMode="auto">
          <a:xfrm>
            <a:off x="400493" y="3886200"/>
            <a:ext cx="1524000" cy="2538413"/>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0 60000 65536"/>
              <a:gd name="T9" fmla="*/ 0 60000 65536"/>
              <a:gd name="T10" fmla="*/ 0 60000 65536"/>
              <a:gd name="T11" fmla="*/ 0 60000 65536"/>
              <a:gd name="T12" fmla="*/ 3556 w 21600"/>
              <a:gd name="T13" fmla="*/ 2188 h 21600"/>
              <a:gd name="T14" fmla="*/ 18277 w 21600"/>
              <a:gd name="T15" fmla="*/ 9282 h 21600"/>
            </a:gdLst>
            <a:ahLst/>
            <a:cxnLst>
              <a:cxn ang="T8">
                <a:pos x="T0" y="T1"/>
              </a:cxn>
              <a:cxn ang="T9">
                <a:pos x="T2" y="T3"/>
              </a:cxn>
              <a:cxn ang="T10">
                <a:pos x="T4" y="T5"/>
              </a:cxn>
              <a:cxn ang="T11">
                <a:pos x="T6" y="T7"/>
              </a:cxn>
            </a:cxnLst>
            <a:rect l="T12" t="T13" r="T14" b="T15"/>
            <a:pathLst>
              <a:path w="21600" h="21600" extrusionOk="0">
                <a:moveTo>
                  <a:pt x="10825" y="21723"/>
                </a:moveTo>
                <a:lnTo>
                  <a:pt x="11215" y="21723"/>
                </a:lnTo>
                <a:lnTo>
                  <a:pt x="11552" y="21688"/>
                </a:lnTo>
                <a:lnTo>
                  <a:pt x="11916" y="21617"/>
                </a:lnTo>
                <a:lnTo>
                  <a:pt x="12253" y="21547"/>
                </a:lnTo>
                <a:lnTo>
                  <a:pt x="12617" y="21441"/>
                </a:lnTo>
                <a:lnTo>
                  <a:pt x="12902" y="21317"/>
                </a:lnTo>
                <a:lnTo>
                  <a:pt x="13162" y="21176"/>
                </a:lnTo>
                <a:lnTo>
                  <a:pt x="13396" y="21000"/>
                </a:lnTo>
                <a:lnTo>
                  <a:pt x="13655" y="20841"/>
                </a:lnTo>
                <a:lnTo>
                  <a:pt x="13863" y="20629"/>
                </a:lnTo>
                <a:lnTo>
                  <a:pt x="14045" y="20435"/>
                </a:lnTo>
                <a:lnTo>
                  <a:pt x="14200" y="20223"/>
                </a:lnTo>
                <a:lnTo>
                  <a:pt x="14356" y="19994"/>
                </a:lnTo>
                <a:lnTo>
                  <a:pt x="14460" y="19747"/>
                </a:lnTo>
                <a:lnTo>
                  <a:pt x="14512" y="19482"/>
                </a:lnTo>
                <a:lnTo>
                  <a:pt x="14512" y="19235"/>
                </a:lnTo>
                <a:lnTo>
                  <a:pt x="14512" y="19147"/>
                </a:lnTo>
                <a:lnTo>
                  <a:pt x="14512" y="18900"/>
                </a:lnTo>
                <a:lnTo>
                  <a:pt x="14512" y="18529"/>
                </a:lnTo>
                <a:lnTo>
                  <a:pt x="14512" y="18052"/>
                </a:lnTo>
                <a:lnTo>
                  <a:pt x="14512" y="17505"/>
                </a:lnTo>
                <a:lnTo>
                  <a:pt x="14512" y="16976"/>
                </a:lnTo>
                <a:lnTo>
                  <a:pt x="14512" y="16464"/>
                </a:lnTo>
                <a:lnTo>
                  <a:pt x="14512" y="15952"/>
                </a:lnTo>
                <a:lnTo>
                  <a:pt x="14512" y="15758"/>
                </a:lnTo>
                <a:lnTo>
                  <a:pt x="14616" y="15547"/>
                </a:lnTo>
                <a:lnTo>
                  <a:pt x="14694" y="15352"/>
                </a:lnTo>
                <a:lnTo>
                  <a:pt x="14798" y="15141"/>
                </a:lnTo>
                <a:lnTo>
                  <a:pt x="15161" y="14735"/>
                </a:lnTo>
                <a:lnTo>
                  <a:pt x="15602" y="14329"/>
                </a:lnTo>
                <a:lnTo>
                  <a:pt x="16745" y="13552"/>
                </a:lnTo>
                <a:lnTo>
                  <a:pt x="18043" y="12670"/>
                </a:lnTo>
                <a:lnTo>
                  <a:pt x="18744" y="12194"/>
                </a:lnTo>
                <a:lnTo>
                  <a:pt x="19341" y="11647"/>
                </a:lnTo>
                <a:lnTo>
                  <a:pt x="19938" y="11099"/>
                </a:lnTo>
                <a:lnTo>
                  <a:pt x="20483" y="10464"/>
                </a:lnTo>
                <a:lnTo>
                  <a:pt x="20743" y="10164"/>
                </a:lnTo>
                <a:lnTo>
                  <a:pt x="20950" y="9794"/>
                </a:lnTo>
                <a:lnTo>
                  <a:pt x="21132" y="9441"/>
                </a:lnTo>
                <a:lnTo>
                  <a:pt x="21288" y="9035"/>
                </a:lnTo>
                <a:lnTo>
                  <a:pt x="21444" y="8664"/>
                </a:lnTo>
                <a:lnTo>
                  <a:pt x="21548" y="8223"/>
                </a:lnTo>
                <a:lnTo>
                  <a:pt x="21600" y="7782"/>
                </a:lnTo>
                <a:lnTo>
                  <a:pt x="21600" y="7341"/>
                </a:lnTo>
                <a:lnTo>
                  <a:pt x="21600" y="6935"/>
                </a:lnTo>
                <a:lnTo>
                  <a:pt x="21548" y="6564"/>
                </a:lnTo>
                <a:lnTo>
                  <a:pt x="21496" y="6229"/>
                </a:lnTo>
                <a:lnTo>
                  <a:pt x="21392" y="5858"/>
                </a:lnTo>
                <a:lnTo>
                  <a:pt x="21288" y="5523"/>
                </a:lnTo>
                <a:lnTo>
                  <a:pt x="21132" y="5135"/>
                </a:lnTo>
                <a:lnTo>
                  <a:pt x="20950" y="4800"/>
                </a:lnTo>
                <a:lnTo>
                  <a:pt x="20743" y="4464"/>
                </a:lnTo>
                <a:lnTo>
                  <a:pt x="20535" y="4164"/>
                </a:lnTo>
                <a:lnTo>
                  <a:pt x="20301" y="3847"/>
                </a:lnTo>
                <a:lnTo>
                  <a:pt x="20042" y="3547"/>
                </a:lnTo>
                <a:lnTo>
                  <a:pt x="19782" y="3247"/>
                </a:lnTo>
                <a:lnTo>
                  <a:pt x="19133" y="2664"/>
                </a:lnTo>
                <a:lnTo>
                  <a:pt x="18458" y="2152"/>
                </a:lnTo>
                <a:lnTo>
                  <a:pt x="17705" y="1694"/>
                </a:lnTo>
                <a:lnTo>
                  <a:pt x="16849" y="1252"/>
                </a:lnTo>
                <a:lnTo>
                  <a:pt x="16407" y="1076"/>
                </a:lnTo>
                <a:lnTo>
                  <a:pt x="15940" y="900"/>
                </a:lnTo>
                <a:lnTo>
                  <a:pt x="15499" y="741"/>
                </a:lnTo>
                <a:lnTo>
                  <a:pt x="15057" y="600"/>
                </a:lnTo>
                <a:lnTo>
                  <a:pt x="14564" y="458"/>
                </a:lnTo>
                <a:lnTo>
                  <a:pt x="14045" y="335"/>
                </a:lnTo>
                <a:lnTo>
                  <a:pt x="13500" y="229"/>
                </a:lnTo>
                <a:lnTo>
                  <a:pt x="13006" y="158"/>
                </a:lnTo>
                <a:lnTo>
                  <a:pt x="12461" y="88"/>
                </a:lnTo>
                <a:lnTo>
                  <a:pt x="11968" y="52"/>
                </a:lnTo>
                <a:lnTo>
                  <a:pt x="11423" y="17"/>
                </a:lnTo>
                <a:lnTo>
                  <a:pt x="10825" y="17"/>
                </a:lnTo>
                <a:lnTo>
                  <a:pt x="10254" y="17"/>
                </a:lnTo>
                <a:lnTo>
                  <a:pt x="9709" y="52"/>
                </a:lnTo>
                <a:lnTo>
                  <a:pt x="9216" y="88"/>
                </a:lnTo>
                <a:lnTo>
                  <a:pt x="8671" y="158"/>
                </a:lnTo>
                <a:lnTo>
                  <a:pt x="8177" y="229"/>
                </a:lnTo>
                <a:lnTo>
                  <a:pt x="7632" y="335"/>
                </a:lnTo>
                <a:lnTo>
                  <a:pt x="7113" y="458"/>
                </a:lnTo>
                <a:lnTo>
                  <a:pt x="6620" y="600"/>
                </a:lnTo>
                <a:lnTo>
                  <a:pt x="6178" y="741"/>
                </a:lnTo>
                <a:lnTo>
                  <a:pt x="5737" y="900"/>
                </a:lnTo>
                <a:lnTo>
                  <a:pt x="5270" y="1076"/>
                </a:lnTo>
                <a:lnTo>
                  <a:pt x="4828" y="1252"/>
                </a:lnTo>
                <a:lnTo>
                  <a:pt x="3972" y="1694"/>
                </a:lnTo>
                <a:lnTo>
                  <a:pt x="3219" y="2152"/>
                </a:lnTo>
                <a:lnTo>
                  <a:pt x="2544" y="2664"/>
                </a:lnTo>
                <a:lnTo>
                  <a:pt x="1895" y="3247"/>
                </a:lnTo>
                <a:lnTo>
                  <a:pt x="1635" y="3547"/>
                </a:lnTo>
                <a:lnTo>
                  <a:pt x="1375" y="3847"/>
                </a:lnTo>
                <a:lnTo>
                  <a:pt x="1142" y="4164"/>
                </a:lnTo>
                <a:lnTo>
                  <a:pt x="934" y="4464"/>
                </a:lnTo>
                <a:lnTo>
                  <a:pt x="726" y="4800"/>
                </a:lnTo>
                <a:lnTo>
                  <a:pt x="545" y="5135"/>
                </a:lnTo>
                <a:lnTo>
                  <a:pt x="389" y="5523"/>
                </a:lnTo>
                <a:lnTo>
                  <a:pt x="285" y="5858"/>
                </a:lnTo>
                <a:lnTo>
                  <a:pt x="181" y="6229"/>
                </a:lnTo>
                <a:lnTo>
                  <a:pt x="129" y="6564"/>
                </a:lnTo>
                <a:lnTo>
                  <a:pt x="77" y="6935"/>
                </a:lnTo>
                <a:lnTo>
                  <a:pt x="77" y="7341"/>
                </a:lnTo>
                <a:lnTo>
                  <a:pt x="77" y="7782"/>
                </a:lnTo>
                <a:lnTo>
                  <a:pt x="129" y="8223"/>
                </a:lnTo>
                <a:lnTo>
                  <a:pt x="233" y="8664"/>
                </a:lnTo>
                <a:lnTo>
                  <a:pt x="389" y="9035"/>
                </a:lnTo>
                <a:lnTo>
                  <a:pt x="545" y="9441"/>
                </a:lnTo>
                <a:lnTo>
                  <a:pt x="726" y="9794"/>
                </a:lnTo>
                <a:lnTo>
                  <a:pt x="934" y="10164"/>
                </a:lnTo>
                <a:lnTo>
                  <a:pt x="1194" y="10464"/>
                </a:lnTo>
                <a:lnTo>
                  <a:pt x="1739" y="11099"/>
                </a:lnTo>
                <a:lnTo>
                  <a:pt x="2336" y="11647"/>
                </a:lnTo>
                <a:lnTo>
                  <a:pt x="2933" y="12194"/>
                </a:lnTo>
                <a:lnTo>
                  <a:pt x="3634" y="12670"/>
                </a:lnTo>
                <a:lnTo>
                  <a:pt x="4932" y="13552"/>
                </a:lnTo>
                <a:lnTo>
                  <a:pt x="6075" y="14329"/>
                </a:lnTo>
                <a:lnTo>
                  <a:pt x="6516" y="14735"/>
                </a:lnTo>
                <a:lnTo>
                  <a:pt x="6879" y="15141"/>
                </a:lnTo>
                <a:lnTo>
                  <a:pt x="6983" y="15352"/>
                </a:lnTo>
                <a:lnTo>
                  <a:pt x="7061" y="15547"/>
                </a:lnTo>
                <a:lnTo>
                  <a:pt x="7165" y="15758"/>
                </a:lnTo>
                <a:lnTo>
                  <a:pt x="7165" y="15952"/>
                </a:lnTo>
                <a:lnTo>
                  <a:pt x="7165" y="16464"/>
                </a:lnTo>
                <a:lnTo>
                  <a:pt x="7165" y="16976"/>
                </a:lnTo>
                <a:lnTo>
                  <a:pt x="7165" y="17505"/>
                </a:lnTo>
                <a:lnTo>
                  <a:pt x="7165" y="18052"/>
                </a:lnTo>
                <a:lnTo>
                  <a:pt x="7165" y="18529"/>
                </a:lnTo>
                <a:lnTo>
                  <a:pt x="7165" y="18900"/>
                </a:lnTo>
                <a:lnTo>
                  <a:pt x="7165" y="19147"/>
                </a:lnTo>
                <a:lnTo>
                  <a:pt x="7165" y="19235"/>
                </a:lnTo>
                <a:lnTo>
                  <a:pt x="7165" y="19482"/>
                </a:lnTo>
                <a:lnTo>
                  <a:pt x="7217" y="19747"/>
                </a:lnTo>
                <a:lnTo>
                  <a:pt x="7321" y="19994"/>
                </a:lnTo>
                <a:lnTo>
                  <a:pt x="7476" y="20223"/>
                </a:lnTo>
                <a:lnTo>
                  <a:pt x="7632" y="20435"/>
                </a:lnTo>
                <a:lnTo>
                  <a:pt x="7814" y="20629"/>
                </a:lnTo>
                <a:lnTo>
                  <a:pt x="8022" y="20841"/>
                </a:lnTo>
                <a:lnTo>
                  <a:pt x="8281" y="21000"/>
                </a:lnTo>
                <a:lnTo>
                  <a:pt x="8515" y="21176"/>
                </a:lnTo>
                <a:lnTo>
                  <a:pt x="8775" y="21317"/>
                </a:lnTo>
                <a:lnTo>
                  <a:pt x="9060" y="21441"/>
                </a:lnTo>
                <a:lnTo>
                  <a:pt x="9424" y="21547"/>
                </a:lnTo>
                <a:lnTo>
                  <a:pt x="9761" y="21617"/>
                </a:lnTo>
                <a:lnTo>
                  <a:pt x="10125" y="21688"/>
                </a:lnTo>
                <a:lnTo>
                  <a:pt x="10462" y="21723"/>
                </a:lnTo>
                <a:lnTo>
                  <a:pt x="10825" y="21723"/>
                </a:lnTo>
                <a:close/>
              </a:path>
              <a:path w="21600" h="21600" extrusionOk="0">
                <a:moveTo>
                  <a:pt x="9242" y="14417"/>
                </a:moveTo>
                <a:lnTo>
                  <a:pt x="8541" y="12035"/>
                </a:lnTo>
                <a:lnTo>
                  <a:pt x="7295" y="10129"/>
                </a:lnTo>
                <a:lnTo>
                  <a:pt x="6905" y="9652"/>
                </a:lnTo>
                <a:lnTo>
                  <a:pt x="8541" y="10182"/>
                </a:lnTo>
                <a:lnTo>
                  <a:pt x="9787" y="9547"/>
                </a:lnTo>
                <a:lnTo>
                  <a:pt x="11189" y="10129"/>
                </a:lnTo>
                <a:lnTo>
                  <a:pt x="12279" y="9547"/>
                </a:lnTo>
                <a:lnTo>
                  <a:pt x="13370" y="10076"/>
                </a:lnTo>
                <a:lnTo>
                  <a:pt x="14850" y="9652"/>
                </a:lnTo>
                <a:lnTo>
                  <a:pt x="12902" y="12247"/>
                </a:lnTo>
                <a:lnTo>
                  <a:pt x="12357" y="14417"/>
                </a:lnTo>
                <a:moveTo>
                  <a:pt x="7191" y="15952"/>
                </a:moveTo>
                <a:lnTo>
                  <a:pt x="14512" y="15952"/>
                </a:lnTo>
                <a:lnTo>
                  <a:pt x="14512" y="17064"/>
                </a:lnTo>
                <a:lnTo>
                  <a:pt x="7191" y="17047"/>
                </a:lnTo>
                <a:lnTo>
                  <a:pt x="7191" y="18123"/>
                </a:lnTo>
                <a:lnTo>
                  <a:pt x="14512" y="18158"/>
                </a:lnTo>
                <a:lnTo>
                  <a:pt x="14538" y="19182"/>
                </a:lnTo>
                <a:lnTo>
                  <a:pt x="7217" y="19182"/>
                </a:lnTo>
              </a:path>
            </a:pathLst>
          </a:custGeom>
          <a:solidFill>
            <a:srgbClr val="FFFFCC"/>
          </a:solidFill>
          <a:ln w="57150">
            <a:solidFill>
              <a:srgbClr val="000000"/>
            </a:solidFill>
            <a:miter lim="800000"/>
            <a:headEnd/>
            <a:tailEnd/>
          </a:ln>
        </p:spPr>
        <p:txBody>
          <a:bodyPr/>
          <a:lstStyle/>
          <a:p>
            <a:endParaRPr lang="en-US"/>
          </a:p>
        </p:txBody>
      </p:sp>
      <p:pic>
        <p:nvPicPr>
          <p:cNvPr id="21508" name="Picture 3" descr="C:\Program Files\Microsoft Office\MEDIA\CAGCAT10\j0335112.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0400" y="3886200"/>
            <a:ext cx="2581275" cy="258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9" name="Picture 4" descr="C:\Program Files\Microsoft Office\MEDIA\CAGCAT10\j0293240.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48400" y="4180680"/>
            <a:ext cx="2701925" cy="199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p:cNvSpPr>
          <p:nvPr>
            <p:ph type="body" idx="1"/>
          </p:nvPr>
        </p:nvSpPr>
        <p:spPr>
          <a:xfrm>
            <a:off x="152400" y="2286000"/>
            <a:ext cx="8839200" cy="4343400"/>
          </a:xfrm>
        </p:spPr>
        <p:txBody>
          <a:bodyPr/>
          <a:lstStyle/>
          <a:p>
            <a:pPr eaLnBrk="1" hangingPunct="1">
              <a:defRPr/>
            </a:pPr>
            <a:r>
              <a:rPr lang="en-US" sz="4400" dirty="0" smtClean="0"/>
              <a:t>Either can never be replaced or </a:t>
            </a:r>
            <a:br>
              <a:rPr lang="en-US" sz="4400" dirty="0" smtClean="0"/>
            </a:br>
            <a:r>
              <a:rPr lang="en-US" sz="4400" dirty="0" smtClean="0"/>
              <a:t>can only be replaced over very long periods of time</a:t>
            </a:r>
          </a:p>
          <a:p>
            <a:pPr eaLnBrk="1" hangingPunct="1">
              <a:defRPr/>
            </a:pPr>
            <a:endParaRPr lang="en-US" sz="1600" dirty="0" smtClean="0"/>
          </a:p>
          <a:p>
            <a:pPr eaLnBrk="1" hangingPunct="1">
              <a:defRPr/>
            </a:pPr>
            <a:r>
              <a:rPr lang="en-US" sz="4400" dirty="0" smtClean="0"/>
              <a:t>Limited resource</a:t>
            </a:r>
          </a:p>
          <a:p>
            <a:pPr eaLnBrk="1" hangingPunct="1">
              <a:defRPr/>
            </a:pPr>
            <a:endParaRPr lang="en-US" sz="1600" dirty="0" smtClean="0"/>
          </a:p>
          <a:p>
            <a:pPr eaLnBrk="1" hangingPunct="1">
              <a:defRPr/>
            </a:pPr>
            <a:r>
              <a:rPr lang="en-US" sz="4400" dirty="0" smtClean="0"/>
              <a:t>Fossil Fuels (remains of living things)</a:t>
            </a:r>
          </a:p>
          <a:p>
            <a:pPr lvl="1" eaLnBrk="1" hangingPunct="1">
              <a:buFont typeface="Arial" charset="0"/>
              <a:buNone/>
              <a:defRPr/>
            </a:pPr>
            <a:endParaRPr lang="en-US" sz="4400" dirty="0" smtClean="0"/>
          </a:p>
        </p:txBody>
      </p:sp>
      <p:pic>
        <p:nvPicPr>
          <p:cNvPr id="3075" name="Picture 5" descr="MCj0384206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80274" y="152400"/>
            <a:ext cx="1694083"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p:cNvSpPr>
            <a:spLocks noGrp="1"/>
          </p:cNvSpPr>
          <p:nvPr>
            <p:ph type="title"/>
          </p:nvPr>
        </p:nvSpPr>
        <p:spPr>
          <a:xfrm>
            <a:off x="152400" y="304800"/>
            <a:ext cx="7391400" cy="1524000"/>
          </a:xfrm>
        </p:spPr>
        <p:txBody>
          <a:bodyPr/>
          <a:lstStyle/>
          <a:p>
            <a:pPr eaLnBrk="1" hangingPunct="1"/>
            <a:r>
              <a:rPr lang="en-US" altLang="en-US" sz="6000" u="sng" dirty="0" smtClean="0"/>
              <a:t>Nonrenewable Resources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fade">
                                      <p:cBhvr>
                                        <p:cTn id="7" dur="1000"/>
                                        <p:tgtEl>
                                          <p:spTgt spid="36867">
                                            <p:txEl>
                                              <p:pRg st="0" end="0"/>
                                            </p:txEl>
                                          </p:spTgt>
                                        </p:tgtEl>
                                      </p:cBhvr>
                                    </p:animEffect>
                                    <p:anim calcmode="lin" valueType="num">
                                      <p:cBhvr>
                                        <p:cTn id="8" dur="1000" fill="hold"/>
                                        <p:tgtEl>
                                          <p:spTgt spid="368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686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6867">
                                            <p:txEl>
                                              <p:pRg st="2" end="2"/>
                                            </p:txEl>
                                          </p:spTgt>
                                        </p:tgtEl>
                                        <p:attrNameLst>
                                          <p:attrName>style.visibility</p:attrName>
                                        </p:attrNameLst>
                                      </p:cBhvr>
                                      <p:to>
                                        <p:strVal val="visible"/>
                                      </p:to>
                                    </p:set>
                                    <p:animEffect transition="in" filter="fade">
                                      <p:cBhvr>
                                        <p:cTn id="14" dur="1000"/>
                                        <p:tgtEl>
                                          <p:spTgt spid="36867">
                                            <p:txEl>
                                              <p:pRg st="2" end="2"/>
                                            </p:txEl>
                                          </p:spTgt>
                                        </p:tgtEl>
                                      </p:cBhvr>
                                    </p:animEffect>
                                    <p:anim calcmode="lin" valueType="num">
                                      <p:cBhvr>
                                        <p:cTn id="15" dur="1000" fill="hold"/>
                                        <p:tgtEl>
                                          <p:spTgt spid="36867">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686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6867">
                                            <p:txEl>
                                              <p:pRg st="4" end="4"/>
                                            </p:txEl>
                                          </p:spTgt>
                                        </p:tgtEl>
                                        <p:attrNameLst>
                                          <p:attrName>style.visibility</p:attrName>
                                        </p:attrNameLst>
                                      </p:cBhvr>
                                      <p:to>
                                        <p:strVal val="visible"/>
                                      </p:to>
                                    </p:set>
                                    <p:animEffect transition="in" filter="fade">
                                      <p:cBhvr>
                                        <p:cTn id="21" dur="1000"/>
                                        <p:tgtEl>
                                          <p:spTgt spid="36867">
                                            <p:txEl>
                                              <p:pRg st="4" end="4"/>
                                            </p:txEl>
                                          </p:spTgt>
                                        </p:tgtEl>
                                      </p:cBhvr>
                                    </p:animEffect>
                                    <p:anim calcmode="lin" valueType="num">
                                      <p:cBhvr>
                                        <p:cTn id="22" dur="1000" fill="hold"/>
                                        <p:tgtEl>
                                          <p:spTgt spid="36867">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686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p:cNvSpPr>
          <p:nvPr>
            <p:ph type="body" idx="1"/>
          </p:nvPr>
        </p:nvSpPr>
        <p:spPr>
          <a:xfrm>
            <a:off x="457200" y="152400"/>
            <a:ext cx="8382000" cy="6019800"/>
          </a:xfrm>
        </p:spPr>
        <p:txBody>
          <a:bodyPr/>
          <a:lstStyle/>
          <a:p>
            <a:pPr marL="0" indent="0" algn="ctr" eaLnBrk="1" hangingPunct="1">
              <a:buNone/>
            </a:pPr>
            <a:r>
              <a:rPr lang="en-US" altLang="en-US" sz="4000" dirty="0" smtClean="0"/>
              <a:t>Millions of years ago, plants began converting energy from the Sun into their own energy. Other organisms ate some of those plants. </a:t>
            </a:r>
          </a:p>
          <a:p>
            <a:pPr marL="0" indent="0" algn="ctr" eaLnBrk="1" hangingPunct="1">
              <a:buNone/>
            </a:pPr>
            <a:endParaRPr lang="en-US" altLang="en-US" sz="1800" dirty="0" smtClean="0"/>
          </a:p>
          <a:p>
            <a:pPr marL="0" indent="0" algn="ctr" eaLnBrk="1" hangingPunct="1">
              <a:buNone/>
            </a:pPr>
            <a:r>
              <a:rPr lang="en-US" altLang="en-US" sz="4000" dirty="0" smtClean="0"/>
              <a:t>When those plants and animals became buried under rock, they eventually became oil and coal. Thus, the energy from oil and coal started as energy from the Sun.</a:t>
            </a:r>
          </a:p>
        </p:txBody>
      </p:sp>
      <p:sp>
        <p:nvSpPr>
          <p:cNvPr id="2" name="Rectangle 1"/>
          <p:cNvSpPr/>
          <p:nvPr/>
        </p:nvSpPr>
        <p:spPr>
          <a:xfrm>
            <a:off x="1905000" y="6248400"/>
            <a:ext cx="5092420" cy="461665"/>
          </a:xfrm>
          <a:prstGeom prst="rect">
            <a:avLst/>
          </a:prstGeom>
        </p:spPr>
        <p:txBody>
          <a:bodyPr wrap="none">
            <a:spAutoFit/>
          </a:bodyPr>
          <a:lstStyle/>
          <a:p>
            <a:r>
              <a:rPr lang="en-US" sz="2400" u="sng" dirty="0" smtClean="0">
                <a:solidFill>
                  <a:srgbClr val="000000"/>
                </a:solidFill>
                <a:effectLst/>
                <a:latin typeface="+mj-lt"/>
                <a:ea typeface="Calibri"/>
                <a:hlinkClick r:id="rId2"/>
              </a:rPr>
              <a:t>Nonrenewable Energy Resources</a:t>
            </a:r>
            <a:r>
              <a:rPr lang="en-US" sz="2400" dirty="0" smtClean="0">
                <a:solidFill>
                  <a:srgbClr val="000000"/>
                </a:solidFill>
                <a:effectLst/>
                <a:latin typeface="+mj-lt"/>
                <a:ea typeface="Calibri"/>
              </a:rPr>
              <a:t> [1:22]</a:t>
            </a:r>
            <a:endParaRPr lang="en-US" sz="2400" dirty="0">
              <a:latin typeface="+mj-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p:cNvSpPr>
          <p:nvPr>
            <p:ph type="body" idx="1"/>
          </p:nvPr>
        </p:nvSpPr>
        <p:spPr>
          <a:xfrm>
            <a:off x="370469" y="381000"/>
            <a:ext cx="8382000" cy="2895600"/>
          </a:xfrm>
        </p:spPr>
        <p:txBody>
          <a:bodyPr/>
          <a:lstStyle/>
          <a:p>
            <a:pPr marL="0" indent="0" algn="ctr" eaLnBrk="1" hangingPunct="1">
              <a:buNone/>
            </a:pPr>
            <a:r>
              <a:rPr lang="en-US" altLang="en-US" sz="3600" dirty="0" smtClean="0"/>
              <a:t>Fuels that come from ancient plants and animals are known as fossil fuels. Fossil fuels contain a lot of carbon. Because fossil fuels contain a lot of carbon, along with hydrogen and oxygen, they burn easily.</a:t>
            </a:r>
          </a:p>
        </p:txBody>
      </p:sp>
      <p:sp>
        <p:nvSpPr>
          <p:cNvPr id="2" name="Rectangle 1"/>
          <p:cNvSpPr/>
          <p:nvPr/>
        </p:nvSpPr>
        <p:spPr>
          <a:xfrm>
            <a:off x="671623" y="3733800"/>
            <a:ext cx="8001000" cy="2308324"/>
          </a:xfrm>
          <a:prstGeom prst="rect">
            <a:avLst/>
          </a:prstGeom>
        </p:spPr>
        <p:txBody>
          <a:bodyPr wrap="square">
            <a:spAutoFit/>
          </a:bodyPr>
          <a:lstStyle/>
          <a:p>
            <a:pPr lvl="0" algn="ctr" eaLnBrk="1" hangingPunct="1">
              <a:spcBef>
                <a:spcPct val="20000"/>
              </a:spcBef>
            </a:pPr>
            <a:r>
              <a:rPr lang="en-US" altLang="en-US" sz="3600" dirty="0">
                <a:solidFill>
                  <a:prstClr val="black"/>
                </a:solidFill>
                <a:latin typeface="Calibri"/>
                <a:cs typeface="+mn-cs"/>
              </a:rPr>
              <a:t>The three major fossil fuels are oil, coal, and natural gas. Because of the millions of years it takes for fossil fuels to form, they are considered nonrenewable.</a:t>
            </a:r>
          </a:p>
        </p:txBody>
      </p:sp>
      <p:sp>
        <p:nvSpPr>
          <p:cNvPr id="3" name="Rectangle 2"/>
          <p:cNvSpPr/>
          <p:nvPr/>
        </p:nvSpPr>
        <p:spPr>
          <a:xfrm>
            <a:off x="4306859" y="6172200"/>
            <a:ext cx="4477508" cy="461665"/>
          </a:xfrm>
          <a:prstGeom prst="rect">
            <a:avLst/>
          </a:prstGeom>
        </p:spPr>
        <p:txBody>
          <a:bodyPr wrap="square">
            <a:spAutoFit/>
          </a:bodyPr>
          <a:lstStyle/>
          <a:p>
            <a:pPr marR="0" lvl="1" algn="ctr">
              <a:spcBef>
                <a:spcPts val="0"/>
              </a:spcBef>
              <a:spcAft>
                <a:spcPts val="0"/>
              </a:spcAft>
            </a:pPr>
            <a:r>
              <a:rPr lang="en-US" sz="2400" u="sng" dirty="0" smtClean="0">
                <a:solidFill>
                  <a:srgbClr val="000000"/>
                </a:solidFill>
                <a:effectLst/>
                <a:latin typeface="+mj-lt"/>
                <a:ea typeface="Calibri"/>
                <a:hlinkClick r:id="rId2"/>
              </a:rPr>
              <a:t>Fossil Fuels with Bill Nye</a:t>
            </a:r>
            <a:r>
              <a:rPr lang="en-US" sz="2400" dirty="0" smtClean="0">
                <a:solidFill>
                  <a:srgbClr val="000000"/>
                </a:solidFill>
                <a:effectLst/>
                <a:latin typeface="+mj-lt"/>
                <a:ea typeface="Calibri"/>
              </a:rPr>
              <a:t> [5:44]</a:t>
            </a:r>
            <a:endParaRPr lang="en-US" dirty="0">
              <a:effectLst/>
              <a:latin typeface="+mj-lt"/>
              <a:ea typeface="Calibri"/>
            </a:endParaRPr>
          </a:p>
        </p:txBody>
      </p:sp>
      <p:sp>
        <p:nvSpPr>
          <p:cNvPr id="4" name="Rectangle 3"/>
          <p:cNvSpPr/>
          <p:nvPr/>
        </p:nvSpPr>
        <p:spPr>
          <a:xfrm>
            <a:off x="457200" y="6214626"/>
            <a:ext cx="4075025" cy="461665"/>
          </a:xfrm>
          <a:prstGeom prst="rect">
            <a:avLst/>
          </a:prstGeom>
        </p:spPr>
        <p:txBody>
          <a:bodyPr wrap="none">
            <a:spAutoFit/>
          </a:bodyPr>
          <a:lstStyle/>
          <a:p>
            <a:pPr algn="ctr"/>
            <a:r>
              <a:rPr lang="en-US" sz="2400" u="sng" dirty="0" smtClean="0">
                <a:solidFill>
                  <a:srgbClr val="000000"/>
                </a:solidFill>
                <a:effectLst/>
                <a:latin typeface="+mn-lt"/>
                <a:ea typeface="Calibri"/>
                <a:hlinkClick r:id="rId3"/>
              </a:rPr>
              <a:t>Formation of Fossil Fuels</a:t>
            </a:r>
            <a:r>
              <a:rPr lang="en-US" sz="2400" dirty="0" smtClean="0">
                <a:solidFill>
                  <a:srgbClr val="000000"/>
                </a:solidFill>
                <a:effectLst/>
                <a:latin typeface="+mn-lt"/>
                <a:ea typeface="Calibri"/>
              </a:rPr>
              <a:t> [2:25]</a:t>
            </a:r>
            <a:endParaRPr lang="en-US" sz="2400" dirty="0">
              <a:latin typeface="+mn-lt"/>
            </a:endParaRPr>
          </a:p>
        </p:txBody>
      </p:sp>
    </p:spTree>
    <p:extLst>
      <p:ext uri="{BB962C8B-B14F-4D97-AF65-F5344CB8AC3E}">
        <p14:creationId xmlns:p14="http://schemas.microsoft.com/office/powerpoint/2010/main" val="2380249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533400"/>
            <a:ext cx="8229600" cy="1143000"/>
          </a:xfrm>
        </p:spPr>
        <p:txBody>
          <a:bodyPr/>
          <a:lstStyle/>
          <a:p>
            <a:r>
              <a:rPr lang="en-US" altLang="en-US" smtClean="0"/>
              <a:t>Which of the following energy resources do YOU think are NONRENEWABLE?</a:t>
            </a:r>
          </a:p>
        </p:txBody>
      </p:sp>
      <p:pic>
        <p:nvPicPr>
          <p:cNvPr id="5123" name="Picture 4"/>
          <p:cNvPicPr>
            <a:picLocks noChangeAspect="1"/>
          </p:cNvPicPr>
          <p:nvPr/>
        </p:nvPicPr>
        <p:blipFill>
          <a:blip r:embed="rId2">
            <a:extLst>
              <a:ext uri="{28A0092B-C50C-407E-A947-70E740481C1C}">
                <a14:useLocalDpi xmlns:a14="http://schemas.microsoft.com/office/drawing/2010/main" val="0"/>
              </a:ext>
            </a:extLst>
          </a:blip>
          <a:srcRect t="13145" r="-243"/>
          <a:stretch>
            <a:fillRect/>
          </a:stretch>
        </p:blipFill>
        <p:spPr bwMode="auto">
          <a:xfrm>
            <a:off x="0" y="2209800"/>
            <a:ext cx="9463088"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p:cNvCxnSpPr/>
          <p:nvPr/>
        </p:nvCxnSpPr>
        <p:spPr>
          <a:xfrm>
            <a:off x="2590800" y="2057400"/>
            <a:ext cx="38100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029200" y="2057400"/>
            <a:ext cx="838200" cy="76200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4732338" y="2501900"/>
            <a:ext cx="5029200" cy="41910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2" presetClass="entr" presetSubtype="4" fill="hold" nodeType="after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par>
                          <p:cTn id="15" fill="hold" nodeType="afterGroup">
                            <p:stCondLst>
                              <p:cond delay="1500"/>
                            </p:stCondLst>
                            <p:childTnLst>
                              <p:par>
                                <p:cTn id="16" presetID="16" presetClass="entr" presetSubtype="21"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inVertical)">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altLang="en-US" sz="8000" u="sng" dirty="0" smtClean="0"/>
              <a:t>Coal</a:t>
            </a:r>
          </a:p>
        </p:txBody>
      </p:sp>
      <p:sp>
        <p:nvSpPr>
          <p:cNvPr id="6147" name="Content Placeholder 2"/>
          <p:cNvSpPr>
            <a:spLocks noGrp="1"/>
          </p:cNvSpPr>
          <p:nvPr>
            <p:ph idx="1"/>
          </p:nvPr>
        </p:nvSpPr>
        <p:spPr>
          <a:xfrm>
            <a:off x="457200" y="1803067"/>
            <a:ext cx="8229600" cy="4525963"/>
          </a:xfrm>
        </p:spPr>
        <p:txBody>
          <a:bodyPr/>
          <a:lstStyle/>
          <a:p>
            <a:pPr eaLnBrk="1" hangingPunct="1"/>
            <a:r>
              <a:rPr lang="en-US" altLang="en-US" sz="5400" dirty="0" smtClean="0"/>
              <a:t>A rock that contains at least 50% plant remains.</a:t>
            </a:r>
          </a:p>
          <a:p>
            <a:pPr eaLnBrk="1" hangingPunct="1"/>
            <a:r>
              <a:rPr lang="en-US" altLang="en-US" sz="5400" dirty="0" smtClean="0"/>
              <a:t>Forms when plants die in a swampy area and are covered.</a:t>
            </a:r>
          </a:p>
        </p:txBody>
      </p:sp>
      <p:pic>
        <p:nvPicPr>
          <p:cNvPr id="21508" name="Picture 2" descr="C:\Users\henketa\AppData\Local\Microsoft\Windows\Temporary Internet Files\Content.IE5\PTZF6AWB\MC90035258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2800" y="457200"/>
            <a:ext cx="1811338" cy="177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9" name="Picture 4" descr="C:\Users\henketa\AppData\Local\Microsoft\Windows\Temporary Internet Files\Content.IE5\QCZDZ3G8\MC90028208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77000" y="5181600"/>
            <a:ext cx="1814513"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1000"/>
                                        <p:tgtEl>
                                          <p:spTgt spid="6147">
                                            <p:txEl>
                                              <p:pRg st="0" end="0"/>
                                            </p:txEl>
                                          </p:spTgt>
                                        </p:tgtEl>
                                      </p:cBhvr>
                                    </p:animEffect>
                                    <p:anim calcmode="lin" valueType="num">
                                      <p:cBhvr>
                                        <p:cTn id="8" dur="1000" fill="hold"/>
                                        <p:tgtEl>
                                          <p:spTgt spid="614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14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6147">
                                            <p:txEl>
                                              <p:pRg st="1" end="1"/>
                                            </p:txEl>
                                          </p:spTgt>
                                        </p:tgtEl>
                                        <p:attrNameLst>
                                          <p:attrName>style.visibility</p:attrName>
                                        </p:attrNameLst>
                                      </p:cBhvr>
                                      <p:to>
                                        <p:strVal val="visible"/>
                                      </p:to>
                                    </p:set>
                                    <p:animEffect transition="in" filter="fade">
                                      <p:cBhvr>
                                        <p:cTn id="14" dur="1000"/>
                                        <p:tgtEl>
                                          <p:spTgt spid="6147">
                                            <p:txEl>
                                              <p:pRg st="1" end="1"/>
                                            </p:txEl>
                                          </p:spTgt>
                                        </p:tgtEl>
                                      </p:cBhvr>
                                    </p:animEffect>
                                    <p:anim calcmode="lin" valueType="num">
                                      <p:cBhvr>
                                        <p:cTn id="15" dur="1000" fill="hold"/>
                                        <p:tgtEl>
                                          <p:spTgt spid="614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14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altLang="en-US" sz="8000" u="sng" dirty="0" smtClean="0"/>
              <a:t>Oil</a:t>
            </a:r>
          </a:p>
        </p:txBody>
      </p:sp>
      <p:sp>
        <p:nvSpPr>
          <p:cNvPr id="7171" name="Content Placeholder 2"/>
          <p:cNvSpPr>
            <a:spLocks noGrp="1"/>
          </p:cNvSpPr>
          <p:nvPr>
            <p:ph idx="1"/>
          </p:nvPr>
        </p:nvSpPr>
        <p:spPr>
          <a:xfrm>
            <a:off x="457200" y="1828800"/>
            <a:ext cx="6553200" cy="4511675"/>
          </a:xfrm>
        </p:spPr>
        <p:txBody>
          <a:bodyPr/>
          <a:lstStyle/>
          <a:p>
            <a:pPr eaLnBrk="1" hangingPunct="1"/>
            <a:r>
              <a:rPr lang="en-US" altLang="en-US" sz="4400" dirty="0" smtClean="0"/>
              <a:t>Thick, black liquid formed from buried remains of microscopic marine organisms.</a:t>
            </a:r>
          </a:p>
          <a:p>
            <a:pPr eaLnBrk="1" hangingPunct="1"/>
            <a:r>
              <a:rPr lang="en-US" altLang="en-US" sz="4400" dirty="0" smtClean="0"/>
              <a:t>Used for gasoline </a:t>
            </a:r>
            <a:br>
              <a:rPr lang="en-US" altLang="en-US" sz="4400" dirty="0" smtClean="0"/>
            </a:br>
            <a:r>
              <a:rPr lang="en-US" altLang="en-US" sz="4400" dirty="0" smtClean="0"/>
              <a:t>and plastics</a:t>
            </a:r>
          </a:p>
        </p:txBody>
      </p:sp>
      <p:pic>
        <p:nvPicPr>
          <p:cNvPr id="22532" name="Picture 2" descr="C:\Users\henketa\AppData\Local\Microsoft\Windows\Temporary Internet Files\Content.IE5\PTZF6AWB\MC900437831[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8375" y="3048000"/>
            <a:ext cx="1460500" cy="288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3" descr="C:\Users\henketa\AppData\Local\Microsoft\Windows\Temporary Internet Files\Content.IE5\QCZDZ3G8\MC900437707[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81888" y="152400"/>
            <a:ext cx="1641475" cy="196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4" descr="C:\Users\henketa\AppData\Local\Microsoft\Windows\Temporary Internet Files\Content.IE5\1E5DMW6Z\MP910216385[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5029200"/>
            <a:ext cx="2486025" cy="216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1000"/>
                                        <p:tgtEl>
                                          <p:spTgt spid="7171">
                                            <p:txEl>
                                              <p:pRg st="0" end="0"/>
                                            </p:txEl>
                                          </p:spTgt>
                                        </p:tgtEl>
                                      </p:cBhvr>
                                    </p:animEffect>
                                    <p:anim calcmode="lin" valueType="num">
                                      <p:cBhvr>
                                        <p:cTn id="8" dur="1000" fill="hold"/>
                                        <p:tgtEl>
                                          <p:spTgt spid="717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17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7171">
                                            <p:txEl>
                                              <p:pRg st="1" end="1"/>
                                            </p:txEl>
                                          </p:spTgt>
                                        </p:tgtEl>
                                        <p:attrNameLst>
                                          <p:attrName>style.visibility</p:attrName>
                                        </p:attrNameLst>
                                      </p:cBhvr>
                                      <p:to>
                                        <p:strVal val="visible"/>
                                      </p:to>
                                    </p:set>
                                    <p:animEffect transition="in" filter="fade">
                                      <p:cBhvr>
                                        <p:cTn id="14" dur="1000"/>
                                        <p:tgtEl>
                                          <p:spTgt spid="7171">
                                            <p:txEl>
                                              <p:pRg st="1" end="1"/>
                                            </p:txEl>
                                          </p:spTgt>
                                        </p:tgtEl>
                                      </p:cBhvr>
                                    </p:animEffect>
                                    <p:anim calcmode="lin" valueType="num">
                                      <p:cBhvr>
                                        <p:cTn id="15" dur="1000" fill="hold"/>
                                        <p:tgtEl>
                                          <p:spTgt spid="717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17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5039</TotalTime>
  <Words>616</Words>
  <Application>Microsoft Office PowerPoint</Application>
  <PresentationFormat>On-screen Show (4:3)</PresentationFormat>
  <Paragraphs>93</Paragraphs>
  <Slides>30</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BatangChe</vt:lpstr>
      <vt:lpstr>Calibri</vt:lpstr>
      <vt:lpstr>Constantia</vt:lpstr>
      <vt:lpstr>Courier New</vt:lpstr>
      <vt:lpstr>Times New Roman</vt:lpstr>
      <vt:lpstr>Wingdings</vt:lpstr>
      <vt:lpstr>Office Theme</vt:lpstr>
      <vt:lpstr>Any natural substance used by living things can be considered a natural resource. </vt:lpstr>
      <vt:lpstr>Most minerals are nonrenewable resources.</vt:lpstr>
      <vt:lpstr>PowerPoint Presentation</vt:lpstr>
      <vt:lpstr>Nonrenewable Resources</vt:lpstr>
      <vt:lpstr>PowerPoint Presentation</vt:lpstr>
      <vt:lpstr>PowerPoint Presentation</vt:lpstr>
      <vt:lpstr>Which of the following energy resources do YOU think are NONRENEWABLE?</vt:lpstr>
      <vt:lpstr>Coal</vt:lpstr>
      <vt:lpstr>Oil</vt:lpstr>
      <vt:lpstr>Natural Gas</vt:lpstr>
      <vt:lpstr>Nuclear Energy</vt:lpstr>
      <vt:lpstr>Propane</vt:lpstr>
      <vt:lpstr>PowerPoint Presentation</vt:lpstr>
      <vt:lpstr>PowerPoint Presentation</vt:lpstr>
      <vt:lpstr>PowerPoint Presentation</vt:lpstr>
      <vt:lpstr>PowerPoint Presentation</vt:lpstr>
      <vt:lpstr>Which of the following energy resources do YOU think are RENEWABLE?</vt:lpstr>
      <vt:lpstr>Solar Energy</vt:lpstr>
      <vt:lpstr>Solar Energy</vt:lpstr>
      <vt:lpstr>Wind Energy</vt:lpstr>
      <vt:lpstr>Wind Energy</vt:lpstr>
      <vt:lpstr>Wind Energy</vt:lpstr>
      <vt:lpstr>Hydroelectric </vt:lpstr>
      <vt:lpstr>Hydroelectric </vt:lpstr>
      <vt:lpstr>Hydroelectric </vt:lpstr>
      <vt:lpstr>Geothermal</vt:lpstr>
      <vt:lpstr>Biomass</vt:lpstr>
      <vt:lpstr>Biomass</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dc:title>
  <dc:creator>Bartlett Family</dc:creator>
  <cp:lastModifiedBy>wilella carpenter</cp:lastModifiedBy>
  <cp:revision>42</cp:revision>
  <dcterms:created xsi:type="dcterms:W3CDTF">2008-02-21T23:44:32Z</dcterms:created>
  <dcterms:modified xsi:type="dcterms:W3CDTF">2016-03-21T03:07:32Z</dcterms:modified>
</cp:coreProperties>
</file>