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02" r:id="rId2"/>
    <p:sldId id="304" r:id="rId3"/>
    <p:sldId id="303" r:id="rId4"/>
    <p:sldId id="267" r:id="rId5"/>
    <p:sldId id="268" r:id="rId6"/>
    <p:sldId id="295" r:id="rId7"/>
    <p:sldId id="292" r:id="rId8"/>
    <p:sldId id="276" r:id="rId9"/>
    <p:sldId id="277" r:id="rId10"/>
    <p:sldId id="278" r:id="rId11"/>
    <p:sldId id="273" r:id="rId12"/>
    <p:sldId id="279" r:id="rId13"/>
    <p:sldId id="270" r:id="rId14"/>
    <p:sldId id="271" r:id="rId15"/>
    <p:sldId id="261" r:id="rId16"/>
    <p:sldId id="272" r:id="rId17"/>
    <p:sldId id="294" r:id="rId18"/>
    <p:sldId id="280" r:id="rId19"/>
    <p:sldId id="296" r:id="rId20"/>
    <p:sldId id="281" r:id="rId21"/>
    <p:sldId id="297" r:id="rId22"/>
    <p:sldId id="298" r:id="rId23"/>
    <p:sldId id="282" r:id="rId24"/>
    <p:sldId id="299" r:id="rId25"/>
    <p:sldId id="300" r:id="rId26"/>
    <p:sldId id="283" r:id="rId27"/>
    <p:sldId id="275" r:id="rId28"/>
    <p:sldId id="301" r:id="rId29"/>
    <p:sldId id="305" r:id="rId30"/>
    <p:sldId id="264"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3399"/>
    <a:srgbClr val="3366CC"/>
    <a:srgbClr val="FF3300"/>
    <a:srgbClr val="33CC33"/>
    <a:srgbClr val="00FFFF"/>
    <a:srgbClr val="F16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4FE3789C-8C9B-446F-B594-7BBA2BD75ED5}" type="datetimeFigureOut">
              <a:rPr lang="en-US"/>
              <a:pPr>
                <a:defRPr/>
              </a:pPr>
              <a:t>3/20/2016</a:t>
            </a:fld>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2DAD52A0-F8DA-4A4F-BEC4-74DE7556DE34}" type="slidenum">
              <a:rPr lang="en-US" altLang="en-US"/>
              <a:pPr>
                <a:defRPr/>
              </a:pPr>
              <a:t>‹#›</a:t>
            </a:fld>
            <a:endParaRPr lang="en-US" altLang="en-US"/>
          </a:p>
        </p:txBody>
      </p:sp>
    </p:spTree>
    <p:extLst>
      <p:ext uri="{BB962C8B-B14F-4D97-AF65-F5344CB8AC3E}">
        <p14:creationId xmlns:p14="http://schemas.microsoft.com/office/powerpoint/2010/main" val="2322366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AECC401-FE41-4352-8DE4-841F935FF2E0}" type="datetimeFigureOut">
              <a:rPr lang="en-US"/>
              <a:pPr>
                <a:defRPr/>
              </a:pPr>
              <a:t>3/20/2016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AB23D778-8532-4EA8-B91F-642CCE7BC54E}" type="slidenum">
              <a:rPr lang="en-US" altLang="en-US"/>
              <a:pPr>
                <a:defRPr/>
              </a:pPr>
              <a:t>‹#›</a:t>
            </a:fld>
            <a:endParaRPr lang="en-US" altLang="en-US"/>
          </a:p>
        </p:txBody>
      </p:sp>
    </p:spTree>
    <p:extLst>
      <p:ext uri="{BB962C8B-B14F-4D97-AF65-F5344CB8AC3E}">
        <p14:creationId xmlns:p14="http://schemas.microsoft.com/office/powerpoint/2010/main" val="2209742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D6E48AE-69BC-4305-9D06-16A800704DF7}" type="slidenum">
              <a:rPr lang="en-US" altLang="en-US">
                <a:solidFill>
                  <a:prstClr val="black"/>
                </a:solidFill>
                <a:latin typeface="Calibri" pitchFamily="34" charset="0"/>
              </a:rPr>
              <a:pPr/>
              <a:t>3</a:t>
            </a:fld>
            <a:endParaRPr lang="en-US" altLang="en-US">
              <a:solidFill>
                <a:prstClr val="black"/>
              </a:solidFill>
              <a:latin typeface="Calibri" pitchFamily="34" charset="0"/>
            </a:endParaRPr>
          </a:p>
        </p:txBody>
      </p:sp>
    </p:spTree>
    <p:extLst>
      <p:ext uri="{BB962C8B-B14F-4D97-AF65-F5344CB8AC3E}">
        <p14:creationId xmlns:p14="http://schemas.microsoft.com/office/powerpoint/2010/main" val="2344661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2AB7C3D-BAFD-4F10-AA0A-A2A50E040C47}" type="slidenum">
              <a:rPr lang="en-US" altLang="en-US" smtClean="0">
                <a:latin typeface="Calibri" pitchFamily="34" charset="0"/>
              </a:rPr>
              <a:pPr/>
              <a:t>15</a:t>
            </a:fld>
            <a:endParaRPr lang="en-US" altLang="en-US" smtClean="0">
              <a:latin typeface="Calibri" pitchFamily="34" charset="0"/>
            </a:endParaRPr>
          </a:p>
        </p:txBody>
      </p:sp>
    </p:spTree>
    <p:extLst>
      <p:ext uri="{BB962C8B-B14F-4D97-AF65-F5344CB8AC3E}">
        <p14:creationId xmlns:p14="http://schemas.microsoft.com/office/powerpoint/2010/main" val="1360176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5193939-52FE-48B9-8875-C301D7DB580F}" type="slidenum">
              <a:rPr lang="en-US" altLang="en-US" smtClean="0">
                <a:latin typeface="Calibri" pitchFamily="34" charset="0"/>
              </a:rPr>
              <a:pPr/>
              <a:t>30</a:t>
            </a:fld>
            <a:endParaRPr lang="en-US" altLang="en-US" smtClean="0">
              <a:latin typeface="Calibri" pitchFamily="34" charset="0"/>
            </a:endParaRPr>
          </a:p>
        </p:txBody>
      </p:sp>
    </p:spTree>
    <p:extLst>
      <p:ext uri="{BB962C8B-B14F-4D97-AF65-F5344CB8AC3E}">
        <p14:creationId xmlns:p14="http://schemas.microsoft.com/office/powerpoint/2010/main" val="474110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C60A2F2-43B6-4FF1-84A9-008BB7AE119C}" type="datetimeFigureOut">
              <a:rPr lang="en-US"/>
              <a:pPr>
                <a:defRPr/>
              </a:pPr>
              <a:t>3/20/2016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7EF9FC-CFC2-43EA-923A-557689E2BF8C}" type="slidenum">
              <a:rPr lang="en-US" altLang="en-US"/>
              <a:pPr>
                <a:defRPr/>
              </a:pPr>
              <a:t>‹#›</a:t>
            </a:fld>
            <a:endParaRPr lang="en-US" altLang="en-US"/>
          </a:p>
        </p:txBody>
      </p:sp>
    </p:spTree>
    <p:extLst>
      <p:ext uri="{BB962C8B-B14F-4D97-AF65-F5344CB8AC3E}">
        <p14:creationId xmlns:p14="http://schemas.microsoft.com/office/powerpoint/2010/main" val="1592352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B44CAF-FA34-43C5-BE4B-FD1196A10AFD}" type="datetimeFigureOut">
              <a:rPr lang="en-US"/>
              <a:pPr>
                <a:defRPr/>
              </a:pPr>
              <a:t>3/20/2016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053837-DDD6-4F6F-B4DF-EC97DF69D09F}" type="slidenum">
              <a:rPr lang="en-US" altLang="en-US"/>
              <a:pPr>
                <a:defRPr/>
              </a:pPr>
              <a:t>‹#›</a:t>
            </a:fld>
            <a:endParaRPr lang="en-US" altLang="en-US"/>
          </a:p>
        </p:txBody>
      </p:sp>
    </p:spTree>
    <p:extLst>
      <p:ext uri="{BB962C8B-B14F-4D97-AF65-F5344CB8AC3E}">
        <p14:creationId xmlns:p14="http://schemas.microsoft.com/office/powerpoint/2010/main" val="27877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774F95-BD10-47F5-9812-3E57C59657F4}" type="datetimeFigureOut">
              <a:rPr lang="en-US"/>
              <a:pPr>
                <a:defRPr/>
              </a:pPr>
              <a:t>3/20/2016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BD98BD-6C02-4AB1-822E-230002BDFD36}" type="slidenum">
              <a:rPr lang="en-US" altLang="en-US"/>
              <a:pPr>
                <a:defRPr/>
              </a:pPr>
              <a:t>‹#›</a:t>
            </a:fld>
            <a:endParaRPr lang="en-US" altLang="en-US"/>
          </a:p>
        </p:txBody>
      </p:sp>
    </p:spTree>
    <p:extLst>
      <p:ext uri="{BB962C8B-B14F-4D97-AF65-F5344CB8AC3E}">
        <p14:creationId xmlns:p14="http://schemas.microsoft.com/office/powerpoint/2010/main" val="168488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FB3DD3-C3CA-4664-803D-62DB649E3AB6}" type="datetimeFigureOut">
              <a:rPr lang="en-US"/>
              <a:pPr>
                <a:defRPr/>
              </a:pPr>
              <a:t>3/20/2016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A317D5-9DBB-4A5C-8A78-CAC210603D15}" type="slidenum">
              <a:rPr lang="en-US" altLang="en-US"/>
              <a:pPr>
                <a:defRPr/>
              </a:pPr>
              <a:t>‹#›</a:t>
            </a:fld>
            <a:endParaRPr lang="en-US" altLang="en-US"/>
          </a:p>
        </p:txBody>
      </p:sp>
    </p:spTree>
    <p:extLst>
      <p:ext uri="{BB962C8B-B14F-4D97-AF65-F5344CB8AC3E}">
        <p14:creationId xmlns:p14="http://schemas.microsoft.com/office/powerpoint/2010/main" val="1715422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C36E5D-088F-4E2B-8DAF-AC941C350BA5}" type="datetimeFigureOut">
              <a:rPr lang="en-US"/>
              <a:pPr>
                <a:defRPr/>
              </a:pPr>
              <a:t>3/20/2016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35F350-525D-4056-B5F9-D6054CEE2B1E}" type="slidenum">
              <a:rPr lang="en-US" altLang="en-US"/>
              <a:pPr>
                <a:defRPr/>
              </a:pPr>
              <a:t>‹#›</a:t>
            </a:fld>
            <a:endParaRPr lang="en-US" altLang="en-US"/>
          </a:p>
        </p:txBody>
      </p:sp>
    </p:spTree>
    <p:extLst>
      <p:ext uri="{BB962C8B-B14F-4D97-AF65-F5344CB8AC3E}">
        <p14:creationId xmlns:p14="http://schemas.microsoft.com/office/powerpoint/2010/main" val="104204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46BA87-7E76-4C52-917B-6A824D5055CC}" type="datetimeFigureOut">
              <a:rPr lang="en-US"/>
              <a:pPr>
                <a:defRPr/>
              </a:pPr>
              <a:t>3/20/2016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7577FC-8027-4B94-BCC7-FDD6700B3DB7}" type="slidenum">
              <a:rPr lang="en-US" altLang="en-US"/>
              <a:pPr>
                <a:defRPr/>
              </a:pPr>
              <a:t>‹#›</a:t>
            </a:fld>
            <a:endParaRPr lang="en-US" altLang="en-US"/>
          </a:p>
        </p:txBody>
      </p:sp>
    </p:spTree>
    <p:extLst>
      <p:ext uri="{BB962C8B-B14F-4D97-AF65-F5344CB8AC3E}">
        <p14:creationId xmlns:p14="http://schemas.microsoft.com/office/powerpoint/2010/main" val="71701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45B8B4-FFB3-4C8C-BB0E-045DDC93CA34}" type="datetimeFigureOut">
              <a:rPr lang="en-US"/>
              <a:pPr>
                <a:defRPr/>
              </a:pPr>
              <a:t>3/20/2016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305AF13-1E6B-4385-95D2-139AD893E5BF}" type="slidenum">
              <a:rPr lang="en-US" altLang="en-US"/>
              <a:pPr>
                <a:defRPr/>
              </a:pPr>
              <a:t>‹#›</a:t>
            </a:fld>
            <a:endParaRPr lang="en-US" altLang="en-US"/>
          </a:p>
        </p:txBody>
      </p:sp>
    </p:spTree>
    <p:extLst>
      <p:ext uri="{BB962C8B-B14F-4D97-AF65-F5344CB8AC3E}">
        <p14:creationId xmlns:p14="http://schemas.microsoft.com/office/powerpoint/2010/main" val="157855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67C1E5-2C26-4A19-A3AF-B7AF97F5202E}" type="datetimeFigureOut">
              <a:rPr lang="en-US"/>
              <a:pPr>
                <a:defRPr/>
              </a:pPr>
              <a:t>3/20/2016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66C6884-674F-4AF1-9A96-C570AB489407}" type="slidenum">
              <a:rPr lang="en-US" altLang="en-US"/>
              <a:pPr>
                <a:defRPr/>
              </a:pPr>
              <a:t>‹#›</a:t>
            </a:fld>
            <a:endParaRPr lang="en-US" altLang="en-US"/>
          </a:p>
        </p:txBody>
      </p:sp>
    </p:spTree>
    <p:extLst>
      <p:ext uri="{BB962C8B-B14F-4D97-AF65-F5344CB8AC3E}">
        <p14:creationId xmlns:p14="http://schemas.microsoft.com/office/powerpoint/2010/main" val="5176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C250C5-3E73-4AA0-BDEC-15E94264EB94}" type="datetimeFigureOut">
              <a:rPr lang="en-US"/>
              <a:pPr>
                <a:defRPr/>
              </a:pPr>
              <a:t>3/20/2016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71F61CC-E3A2-43CE-AF65-9059EBE440A4}" type="slidenum">
              <a:rPr lang="en-US" altLang="en-US"/>
              <a:pPr>
                <a:defRPr/>
              </a:pPr>
              <a:t>‹#›</a:t>
            </a:fld>
            <a:endParaRPr lang="en-US" altLang="en-US"/>
          </a:p>
        </p:txBody>
      </p:sp>
    </p:spTree>
    <p:extLst>
      <p:ext uri="{BB962C8B-B14F-4D97-AF65-F5344CB8AC3E}">
        <p14:creationId xmlns:p14="http://schemas.microsoft.com/office/powerpoint/2010/main" val="3364586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C4D74A-2FED-4638-BD4C-6D79E8D3B3B9}" type="datetimeFigureOut">
              <a:rPr lang="en-US"/>
              <a:pPr>
                <a:defRPr/>
              </a:pPr>
              <a:t>3/20/2016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747C7D-9A08-4A53-9A7E-D6F1B054930E}" type="slidenum">
              <a:rPr lang="en-US" altLang="en-US"/>
              <a:pPr>
                <a:defRPr/>
              </a:pPr>
              <a:t>‹#›</a:t>
            </a:fld>
            <a:endParaRPr lang="en-US" altLang="en-US"/>
          </a:p>
        </p:txBody>
      </p:sp>
    </p:spTree>
    <p:extLst>
      <p:ext uri="{BB962C8B-B14F-4D97-AF65-F5344CB8AC3E}">
        <p14:creationId xmlns:p14="http://schemas.microsoft.com/office/powerpoint/2010/main" val="400380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EC379A-6196-4EDB-BB62-CC7BAB7D3223}" type="datetimeFigureOut">
              <a:rPr lang="en-US"/>
              <a:pPr>
                <a:defRPr/>
              </a:pPr>
              <a:t>3/20/2016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5D43D8-49D1-408A-85FA-FF7DBF49A7FA}" type="slidenum">
              <a:rPr lang="en-US" altLang="en-US"/>
              <a:pPr>
                <a:defRPr/>
              </a:pPr>
              <a:t>‹#›</a:t>
            </a:fld>
            <a:endParaRPr lang="en-US" altLang="en-US"/>
          </a:p>
        </p:txBody>
      </p:sp>
    </p:spTree>
    <p:extLst>
      <p:ext uri="{BB962C8B-B14F-4D97-AF65-F5344CB8AC3E}">
        <p14:creationId xmlns:p14="http://schemas.microsoft.com/office/powerpoint/2010/main" val="397996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940DB0D-9BC3-4645-9B34-2BD22A31712B}" type="datetimeFigureOut">
              <a:rPr lang="en-US"/>
              <a:pPr>
                <a:defRPr/>
              </a:pPr>
              <a:t>3/20/2016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6DD2062F-D11E-4CF4-8D5E-7E24A49B32D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MhEGS1zsApo" TargetMode="External"/><Relationship Id="rId2" Type="http://schemas.openxmlformats.org/officeDocument/2006/relationships/hyperlink" Target="https://www.schooltube.com/video/1187ea3f1325453f8d04/Safety%20Smart%C2%AE%20Science%20with%20Bill%20Nye%20the%20Science%20Guy%C2%AE%20%20Renewable%20Energy" TargetMode="External"/><Relationship Id="rId1" Type="http://schemas.openxmlformats.org/officeDocument/2006/relationships/slideLayout" Target="../slideLayouts/slideLayout7.xml"/><Relationship Id="rId4" Type="http://schemas.openxmlformats.org/officeDocument/2006/relationships/hyperlink" Target="https://www.youtube.com/watch?v=9W6S3FA-C6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0.wmf"/></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SCg81A6kwg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_8VqWKZIPrM" TargetMode="External"/><Relationship Id="rId2" Type="http://schemas.openxmlformats.org/officeDocument/2006/relationships/hyperlink" Target="https://www.youtube.com/watch?v=FbMo3ZsXZv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763000" cy="2667000"/>
          </a:xfrm>
        </p:spPr>
        <p:txBody>
          <a:bodyPr/>
          <a:lstStyle/>
          <a:p>
            <a:r>
              <a:rPr lang="en-US" sz="4800" dirty="0" smtClean="0"/>
              <a:t>Any natural substance used by living things can be considered a natural resource. </a:t>
            </a:r>
            <a:endParaRPr lang="en-US" sz="4000" dirty="0"/>
          </a:p>
        </p:txBody>
      </p:sp>
      <p:sp>
        <p:nvSpPr>
          <p:cNvPr id="5" name="Rectangle 4"/>
          <p:cNvSpPr/>
          <p:nvPr/>
        </p:nvSpPr>
        <p:spPr>
          <a:xfrm>
            <a:off x="381000" y="3276600"/>
            <a:ext cx="8305800" cy="3046988"/>
          </a:xfrm>
          <a:prstGeom prst="rect">
            <a:avLst/>
          </a:prstGeom>
        </p:spPr>
        <p:txBody>
          <a:bodyPr wrap="square">
            <a:spAutoFit/>
          </a:bodyPr>
          <a:lstStyle/>
          <a:p>
            <a:pPr algn="ctr"/>
            <a:r>
              <a:rPr lang="en-US" sz="4800" dirty="0">
                <a:solidFill>
                  <a:prstClr val="black"/>
                </a:solidFill>
                <a:latin typeface="Calibri"/>
                <a:ea typeface="+mj-ea"/>
                <a:cs typeface="+mj-cs"/>
              </a:rPr>
              <a:t>For example, minerals, such as copper and iron, are natural resources. </a:t>
            </a:r>
            <a:r>
              <a:rPr lang="en-US" sz="4800" dirty="0" smtClean="0">
                <a:solidFill>
                  <a:prstClr val="black"/>
                </a:solidFill>
                <a:latin typeface="Calibri"/>
                <a:ea typeface="+mj-ea"/>
                <a:cs typeface="+mj-cs"/>
              </a:rPr>
              <a:t>Most metals are examples of minerals.</a:t>
            </a:r>
            <a:endParaRPr lang="en-US" sz="1600" dirty="0"/>
          </a:p>
        </p:txBody>
      </p:sp>
    </p:spTree>
    <p:extLst>
      <p:ext uri="{BB962C8B-B14F-4D97-AF65-F5344CB8AC3E}">
        <p14:creationId xmlns:p14="http://schemas.microsoft.com/office/powerpoint/2010/main" val="123867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z="6600" u="sng" dirty="0" smtClean="0"/>
              <a:t>Natural Gas</a:t>
            </a:r>
          </a:p>
        </p:txBody>
      </p:sp>
      <p:sp>
        <p:nvSpPr>
          <p:cNvPr id="8195" name="Content Placeholder 2"/>
          <p:cNvSpPr>
            <a:spLocks noGrp="1"/>
          </p:cNvSpPr>
          <p:nvPr>
            <p:ph idx="1"/>
          </p:nvPr>
        </p:nvSpPr>
        <p:spPr>
          <a:xfrm>
            <a:off x="457200" y="1828800"/>
            <a:ext cx="6629400" cy="4525963"/>
          </a:xfrm>
        </p:spPr>
        <p:txBody>
          <a:bodyPr/>
          <a:lstStyle/>
          <a:p>
            <a:pPr eaLnBrk="1" hangingPunct="1"/>
            <a:r>
              <a:rPr lang="en-US" altLang="en-US" sz="4400" dirty="0" smtClean="0"/>
              <a:t>Forms in a gaseous state- is a hydrocarbon that is lighter than oil.</a:t>
            </a:r>
          </a:p>
          <a:p>
            <a:pPr eaLnBrk="1" hangingPunct="1"/>
            <a:r>
              <a:rPr lang="en-US" altLang="en-US" sz="4400" dirty="0" smtClean="0"/>
              <a:t>Used for heating and cooking</a:t>
            </a:r>
          </a:p>
        </p:txBody>
      </p:sp>
      <p:pic>
        <p:nvPicPr>
          <p:cNvPr id="23556" name="Picture 2" descr="C:\Users\henketa\AppData\Local\Microsoft\Windows\Temporary Internet Files\Content.IE5\PTZF6AWB\MC9000147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2419350"/>
            <a:ext cx="1849438"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US" altLang="en-US" sz="6600" u="sng" dirty="0" smtClean="0"/>
              <a:t>Nuclear Energy</a:t>
            </a:r>
          </a:p>
        </p:txBody>
      </p:sp>
      <p:sp>
        <p:nvSpPr>
          <p:cNvPr id="43011" name="Rectangle 3"/>
          <p:cNvSpPr>
            <a:spLocks noGrp="1"/>
          </p:cNvSpPr>
          <p:nvPr>
            <p:ph type="body" idx="1"/>
          </p:nvPr>
        </p:nvSpPr>
        <p:spPr>
          <a:xfrm>
            <a:off x="457200" y="1600200"/>
            <a:ext cx="5943600" cy="4525963"/>
          </a:xfrm>
        </p:spPr>
        <p:txBody>
          <a:bodyPr/>
          <a:lstStyle/>
          <a:p>
            <a:pPr eaLnBrk="1" hangingPunct="1">
              <a:defRPr/>
            </a:pPr>
            <a:r>
              <a:rPr lang="en-US" sz="4400" dirty="0" smtClean="0"/>
              <a:t>Energy produced by atomic reactions.</a:t>
            </a:r>
          </a:p>
          <a:p>
            <a:pPr eaLnBrk="1" hangingPunct="1">
              <a:defRPr/>
            </a:pPr>
            <a:r>
              <a:rPr lang="en-US" sz="4400" dirty="0" smtClean="0"/>
              <a:t>Nuclear fission</a:t>
            </a:r>
            <a:r>
              <a:rPr lang="en-US" sz="4400" dirty="0" smtClean="0">
                <a:sym typeface="Wingdings" pitchFamily="2" charset="2"/>
              </a:rPr>
              <a:t> heavy elements are split and energy is produced.</a:t>
            </a:r>
          </a:p>
          <a:p>
            <a:pPr eaLnBrk="1" hangingPunct="1">
              <a:defRPr/>
            </a:pPr>
            <a:r>
              <a:rPr lang="en-US" sz="4400" dirty="0" smtClean="0">
                <a:sym typeface="Wingdings" pitchFamily="2" charset="2"/>
              </a:rPr>
              <a:t>Produces waste</a:t>
            </a:r>
            <a:endParaRPr lang="en-US" sz="4400" dirty="0" smtClean="0"/>
          </a:p>
          <a:p>
            <a:pPr marL="0" indent="0" eaLnBrk="1" hangingPunct="1">
              <a:buFont typeface="Arial" charset="0"/>
              <a:buNone/>
              <a:defRPr/>
            </a:pPr>
            <a:endParaRPr lang="en-US" sz="4400" dirty="0" smtClean="0"/>
          </a:p>
        </p:txBody>
      </p:sp>
      <p:pic>
        <p:nvPicPr>
          <p:cNvPr id="24580" name="Picture 4" descr="MCBD06978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572000"/>
            <a:ext cx="1793875"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7" descr="C:\Users\henketa\AppData\Local\Microsoft\Windows\Temporary Internet Files\Content.IE5\QCZDZ3G8\MC90029799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9600" y="1600200"/>
            <a:ext cx="34544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fade">
                                      <p:cBhvr>
                                        <p:cTn id="14" dur="1000"/>
                                        <p:tgtEl>
                                          <p:spTgt spid="43011">
                                            <p:txEl>
                                              <p:pRg st="1" end="1"/>
                                            </p:txEl>
                                          </p:spTgt>
                                        </p:tgtEl>
                                      </p:cBhvr>
                                    </p:animEffect>
                                    <p:anim calcmode="lin" valueType="num">
                                      <p:cBhvr>
                                        <p:cTn id="15"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fade">
                                      <p:cBhvr>
                                        <p:cTn id="21" dur="1000"/>
                                        <p:tgtEl>
                                          <p:spTgt spid="43011">
                                            <p:txEl>
                                              <p:pRg st="2" end="2"/>
                                            </p:txEl>
                                          </p:spTgt>
                                        </p:tgtEl>
                                      </p:cBhvr>
                                    </p:animEffect>
                                    <p:anim calcmode="lin" valueType="num">
                                      <p:cBhvr>
                                        <p:cTn id="22"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7086600" cy="1143000"/>
          </a:xfrm>
        </p:spPr>
        <p:txBody>
          <a:bodyPr/>
          <a:lstStyle/>
          <a:p>
            <a:pPr eaLnBrk="1" hangingPunct="1"/>
            <a:r>
              <a:rPr lang="en-US" altLang="en-US" sz="7200" u="sng" dirty="0" smtClean="0"/>
              <a:t>Propane</a:t>
            </a:r>
          </a:p>
        </p:txBody>
      </p:sp>
      <p:sp>
        <p:nvSpPr>
          <p:cNvPr id="10243" name="Content Placeholder 2"/>
          <p:cNvSpPr>
            <a:spLocks noGrp="1"/>
          </p:cNvSpPr>
          <p:nvPr>
            <p:ph idx="1"/>
          </p:nvPr>
        </p:nvSpPr>
        <p:spPr>
          <a:xfrm>
            <a:off x="457200" y="1600200"/>
            <a:ext cx="5486400" cy="4525963"/>
          </a:xfrm>
        </p:spPr>
        <p:txBody>
          <a:bodyPr/>
          <a:lstStyle/>
          <a:p>
            <a:pPr eaLnBrk="1" hangingPunct="1"/>
            <a:r>
              <a:rPr lang="en-US" altLang="en-US" sz="4400" smtClean="0"/>
              <a:t>a flammable hydrocarbon gas present in natural gas and used as bottled fuel.</a:t>
            </a:r>
          </a:p>
          <a:p>
            <a:pPr eaLnBrk="1" hangingPunct="1"/>
            <a:endParaRPr lang="en-US" altLang="en-US" smtClean="0"/>
          </a:p>
        </p:txBody>
      </p:sp>
      <p:pic>
        <p:nvPicPr>
          <p:cNvPr id="25604" name="Picture 2" descr="C:\Users\henketa\AppData\Local\Microsoft\Windows\Temporary Internet Files\Content.IE5\PTZF6AWB\MC90032023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3752850"/>
            <a:ext cx="1874838"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4" descr="C:\Users\henketa\AppData\Local\Microsoft\Windows\Temporary Internet Files\Content.IE5\QCZDZ3G8\MM900285286[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37363" y="457200"/>
            <a:ext cx="2230437"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p:cNvSpPr>
          <p:nvPr>
            <p:ph type="body" idx="1"/>
          </p:nvPr>
        </p:nvSpPr>
        <p:spPr>
          <a:xfrm>
            <a:off x="457200" y="533400"/>
            <a:ext cx="8229600" cy="5592763"/>
          </a:xfrm>
        </p:spPr>
        <p:txBody>
          <a:bodyPr/>
          <a:lstStyle/>
          <a:p>
            <a:pPr eaLnBrk="1" hangingPunct="1"/>
            <a:r>
              <a:rPr lang="en-US" altLang="en-US" sz="4400" dirty="0" smtClean="0"/>
              <a:t>What is the ultimate source of energy in fossil fuels?</a:t>
            </a:r>
          </a:p>
          <a:p>
            <a:pPr eaLnBrk="1" hangingPunct="1"/>
            <a:r>
              <a:rPr lang="en-US" altLang="en-US" sz="4400" dirty="0" smtClean="0"/>
              <a:t>The sun</a:t>
            </a:r>
          </a:p>
          <a:p>
            <a:pPr eaLnBrk="1" hangingPunct="1"/>
            <a:r>
              <a:rPr lang="en-US" altLang="en-US" sz="4400" dirty="0" smtClean="0"/>
              <a:t>Plants and algae lock this energy into organic matter</a:t>
            </a:r>
          </a:p>
          <a:p>
            <a:pPr eaLnBrk="1" hangingPunct="1"/>
            <a:r>
              <a:rPr lang="en-US" altLang="en-US" sz="4400" dirty="0" smtClean="0"/>
              <a:t>When we burn plants or fossil fuels, we release the sun’s trapped energy</a:t>
            </a:r>
          </a:p>
        </p:txBody>
      </p:sp>
      <p:pic>
        <p:nvPicPr>
          <p:cNvPr id="11267" name="Picture 4" descr="MCj033419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800600"/>
            <a:ext cx="173513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Effect transition="in" filter="fade">
                                      <p:cBhvr>
                                        <p:cTn id="14" dur="1000"/>
                                        <p:tgtEl>
                                          <p:spTgt spid="39939">
                                            <p:txEl>
                                              <p:pRg st="1" end="1"/>
                                            </p:txEl>
                                          </p:spTgt>
                                        </p:tgtEl>
                                      </p:cBhvr>
                                    </p:animEffect>
                                    <p:anim calcmode="lin" valueType="num">
                                      <p:cBhvr>
                                        <p:cTn id="15"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Effect transition="in" filter="fade">
                                      <p:cBhvr>
                                        <p:cTn id="21" dur="1000"/>
                                        <p:tgtEl>
                                          <p:spTgt spid="39939">
                                            <p:txEl>
                                              <p:pRg st="2" end="2"/>
                                            </p:txEl>
                                          </p:spTgt>
                                        </p:tgtEl>
                                      </p:cBhvr>
                                    </p:animEffect>
                                    <p:anim calcmode="lin" valueType="num">
                                      <p:cBhvr>
                                        <p:cTn id="22"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9939">
                                            <p:txEl>
                                              <p:pRg st="3" end="3"/>
                                            </p:txEl>
                                          </p:spTgt>
                                        </p:tgtEl>
                                        <p:attrNameLst>
                                          <p:attrName>style.visibility</p:attrName>
                                        </p:attrNameLst>
                                      </p:cBhvr>
                                      <p:to>
                                        <p:strVal val="visible"/>
                                      </p:to>
                                    </p:set>
                                    <p:animEffect transition="in" filter="fade">
                                      <p:cBhvr>
                                        <p:cTn id="28" dur="1000"/>
                                        <p:tgtEl>
                                          <p:spTgt spid="39939">
                                            <p:txEl>
                                              <p:pRg st="3" end="3"/>
                                            </p:txEl>
                                          </p:spTgt>
                                        </p:tgtEl>
                                      </p:cBhvr>
                                    </p:animEffect>
                                    <p:anim calcmode="lin" valueType="num">
                                      <p:cBhvr>
                                        <p:cTn id="29" dur="1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99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p:cNvSpPr>
          <p:nvPr>
            <p:ph type="body" idx="1"/>
          </p:nvPr>
        </p:nvSpPr>
        <p:spPr>
          <a:xfrm>
            <a:off x="457200" y="381000"/>
            <a:ext cx="8229600" cy="5745163"/>
          </a:xfrm>
        </p:spPr>
        <p:txBody>
          <a:bodyPr/>
          <a:lstStyle/>
          <a:p>
            <a:pPr eaLnBrk="1" hangingPunct="1"/>
            <a:r>
              <a:rPr lang="en-US" altLang="en-US" sz="4400" dirty="0" smtClean="0"/>
              <a:t>The Earth’s resources can be reduced or used up if humans don’t use conservation strategies</a:t>
            </a:r>
          </a:p>
          <a:p>
            <a:pPr eaLnBrk="1" hangingPunct="1"/>
            <a:r>
              <a:rPr lang="en-US" altLang="en-US" sz="4400" dirty="0" smtClean="0"/>
              <a:t>People can slow down the degradation (ruin) of the environment and the depletion of nonrenewable resources.</a:t>
            </a:r>
          </a:p>
        </p:txBody>
      </p:sp>
      <p:pic>
        <p:nvPicPr>
          <p:cNvPr id="12291" name="Picture 4" descr="MCj023339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800600"/>
            <a:ext cx="20574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anim calcmode="lin" valueType="num">
                                      <p:cBhvr>
                                        <p:cTn id="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Effect transition="in" filter="fade">
                                      <p:cBhvr>
                                        <p:cTn id="14" dur="1000"/>
                                        <p:tgtEl>
                                          <p:spTgt spid="40963">
                                            <p:txEl>
                                              <p:pRg st="1" end="1"/>
                                            </p:txEl>
                                          </p:spTgt>
                                        </p:tgtEl>
                                      </p:cBhvr>
                                    </p:animEffect>
                                    <p:anim calcmode="lin" valueType="num">
                                      <p:cBhvr>
                                        <p:cTn id="15"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6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600200"/>
            <a:ext cx="8229600" cy="990600"/>
          </a:xfrm>
        </p:spPr>
        <p:txBody>
          <a:bodyPr/>
          <a:lstStyle/>
          <a:p>
            <a:pPr algn="ctr" eaLnBrk="1" hangingPunct="1">
              <a:buFont typeface="Arial" charset="0"/>
              <a:buNone/>
            </a:pPr>
            <a:r>
              <a:rPr lang="en-US" altLang="en-US" sz="6000" b="1" smtClean="0">
                <a:solidFill>
                  <a:srgbClr val="FF0000"/>
                </a:solidFill>
                <a:latin typeface="Constantia" pitchFamily="18" charset="0"/>
              </a:rPr>
              <a:t>Renewable Energy Resources</a:t>
            </a:r>
          </a:p>
        </p:txBody>
      </p:sp>
      <p:pic>
        <p:nvPicPr>
          <p:cNvPr id="13315" name="Picture 2" descr="C:\Users\Bartlett Family\AppData\Local\Microsoft\Windows\Temporary Internet Files\Content.IE5\IXSOF0O7\MCj0434736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 descr="C:\Users\Bartlett Family\AppData\Local\Microsoft\Windows\Temporary Internet Files\Content.IE5\X66K5CGT\MCj0278836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3276600"/>
            <a:ext cx="1219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C:\Users\Bartlett Family\AppData\Local\Microsoft\Windows\Temporary Internet Files\Content.IE5\GEZ5LRKY\MPj043314300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39624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type="body" idx="1"/>
          </p:nvPr>
        </p:nvSpPr>
        <p:spPr>
          <a:xfrm>
            <a:off x="457200" y="1600201"/>
            <a:ext cx="8229600" cy="2971800"/>
          </a:xfrm>
        </p:spPr>
        <p:txBody>
          <a:bodyPr/>
          <a:lstStyle/>
          <a:p>
            <a:pPr marL="0" indent="0" algn="ctr" eaLnBrk="1" hangingPunct="1">
              <a:buNone/>
            </a:pPr>
            <a:r>
              <a:rPr lang="en-US" altLang="en-US" sz="6000" dirty="0" smtClean="0"/>
              <a:t>Renewable Resources can be replaced in the space of a human lifetime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533400"/>
            <a:ext cx="8229600" cy="1143000"/>
          </a:xfrm>
        </p:spPr>
        <p:txBody>
          <a:bodyPr/>
          <a:lstStyle/>
          <a:p>
            <a:r>
              <a:rPr lang="en-US" altLang="en-US" smtClean="0"/>
              <a:t>Which of the following energy resources do YOU think are RENEWABLE?</a:t>
            </a:r>
          </a:p>
        </p:txBody>
      </p:sp>
      <p:pic>
        <p:nvPicPr>
          <p:cNvPr id="15363" name="Picture 4"/>
          <p:cNvPicPr>
            <a:picLocks noChangeAspect="1"/>
          </p:cNvPicPr>
          <p:nvPr/>
        </p:nvPicPr>
        <p:blipFill>
          <a:blip r:embed="rId2">
            <a:extLst>
              <a:ext uri="{28A0092B-C50C-407E-A947-70E740481C1C}">
                <a14:useLocalDpi xmlns:a14="http://schemas.microsoft.com/office/drawing/2010/main" val="0"/>
              </a:ext>
            </a:extLst>
          </a:blip>
          <a:srcRect t="13145" r="-243"/>
          <a:stretch>
            <a:fillRect/>
          </a:stretch>
        </p:blipFill>
        <p:spPr bwMode="auto">
          <a:xfrm>
            <a:off x="0" y="2209800"/>
            <a:ext cx="94630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2590800" y="2057400"/>
            <a:ext cx="3810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971800" y="2044700"/>
            <a:ext cx="922338" cy="6985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33400" y="2438400"/>
            <a:ext cx="5492750" cy="4630738"/>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4"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5300" y="304800"/>
            <a:ext cx="4800600" cy="1143000"/>
          </a:xfrm>
        </p:spPr>
        <p:txBody>
          <a:bodyPr/>
          <a:lstStyle/>
          <a:p>
            <a:pPr eaLnBrk="1" hangingPunct="1"/>
            <a:r>
              <a:rPr lang="en-US" altLang="en-US" sz="6600" u="sng" dirty="0" smtClean="0"/>
              <a:t>Solar Energy</a:t>
            </a:r>
          </a:p>
        </p:txBody>
      </p:sp>
      <p:sp>
        <p:nvSpPr>
          <p:cNvPr id="16387" name="Content Placeholder 2"/>
          <p:cNvSpPr>
            <a:spLocks noGrp="1"/>
          </p:cNvSpPr>
          <p:nvPr>
            <p:ph idx="1"/>
          </p:nvPr>
        </p:nvSpPr>
        <p:spPr>
          <a:xfrm>
            <a:off x="269875" y="1752600"/>
            <a:ext cx="8686800" cy="3505200"/>
          </a:xfrm>
        </p:spPr>
        <p:txBody>
          <a:bodyPr/>
          <a:lstStyle/>
          <a:p>
            <a:pPr eaLnBrk="1" hangingPunct="1"/>
            <a:r>
              <a:rPr lang="en-US" altLang="en-US" sz="4400" dirty="0" smtClean="0"/>
              <a:t>Energy from the Sun</a:t>
            </a:r>
          </a:p>
          <a:p>
            <a:pPr eaLnBrk="1" hangingPunct="1"/>
            <a:r>
              <a:rPr lang="en-US" altLang="en-US" sz="4400" dirty="0" smtClean="0"/>
              <a:t>Solar cells collect energy from the Sun and transform it into electricity.</a:t>
            </a:r>
          </a:p>
        </p:txBody>
      </p:sp>
      <p:pic>
        <p:nvPicPr>
          <p:cNvPr id="32772" name="Picture 4" descr="MCj044040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524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 descr="C:\Users\henketa\AppData\Local\Microsoft\Windows\Temporary Internet Files\Content.IE5\1E5DMW6Z\MC90043792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363004"/>
            <a:ext cx="3435350" cy="2135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152400"/>
            <a:ext cx="4495800" cy="1042441"/>
          </a:xfrm>
        </p:spPr>
        <p:txBody>
          <a:bodyPr/>
          <a:lstStyle/>
          <a:p>
            <a:pPr eaLnBrk="1" hangingPunct="1"/>
            <a:r>
              <a:rPr lang="en-US" altLang="en-US" sz="6000" u="sng" dirty="0" smtClean="0"/>
              <a:t>Solar Energy</a:t>
            </a:r>
          </a:p>
        </p:txBody>
      </p:sp>
      <p:sp>
        <p:nvSpPr>
          <p:cNvPr id="16387" name="Content Placeholder 2"/>
          <p:cNvSpPr>
            <a:spLocks noGrp="1"/>
          </p:cNvSpPr>
          <p:nvPr>
            <p:ph idx="1"/>
          </p:nvPr>
        </p:nvSpPr>
        <p:spPr>
          <a:xfrm>
            <a:off x="228600" y="1295400"/>
            <a:ext cx="8686800" cy="5257799"/>
          </a:xfrm>
        </p:spPr>
        <p:txBody>
          <a:bodyPr/>
          <a:lstStyle/>
          <a:p>
            <a:pPr eaLnBrk="1" hangingPunct="1"/>
            <a:r>
              <a:rPr lang="en-US" altLang="en-US" sz="3600" dirty="0" smtClean="0"/>
              <a:t>Scientists are working to develop </a:t>
            </a:r>
            <a:br>
              <a:rPr lang="en-US" altLang="en-US" sz="3600" dirty="0" smtClean="0"/>
            </a:br>
            <a:r>
              <a:rPr lang="en-US" altLang="en-US" sz="3600" dirty="0" smtClean="0"/>
              <a:t>ways to capture more of this energy</a:t>
            </a:r>
          </a:p>
          <a:p>
            <a:pPr eaLnBrk="1" hangingPunct="1"/>
            <a:r>
              <a:rPr lang="en-US" altLang="en-US" sz="3600" dirty="0" smtClean="0"/>
              <a:t>For example, buildings in colder areas can be designed to trap more solar energy. </a:t>
            </a:r>
            <a:endParaRPr lang="en-US" altLang="en-US" sz="3600" dirty="0"/>
          </a:p>
          <a:p>
            <a:pPr lvl="1" eaLnBrk="1" hangingPunct="1"/>
            <a:r>
              <a:rPr lang="en-US" altLang="en-US" sz="3200" dirty="0" smtClean="0"/>
              <a:t>A building in a colder area would retain more heat from the Sun, less energy would be needed to cool it. The opposite is also true.</a:t>
            </a:r>
          </a:p>
          <a:p>
            <a:pPr lvl="1" eaLnBrk="1" hangingPunct="1"/>
            <a:r>
              <a:rPr lang="en-US" altLang="en-US" sz="3200" dirty="0" smtClean="0"/>
              <a:t>Why would a building in a colder area retain more heat from the Sun?</a:t>
            </a:r>
            <a:endParaRPr lang="en-US" altLang="en-US" sz="3200" dirty="0"/>
          </a:p>
          <a:p>
            <a:pPr lvl="1" eaLnBrk="1" hangingPunct="1"/>
            <a:endParaRPr lang="en-US" altLang="en-US" sz="4000" dirty="0" smtClean="0"/>
          </a:p>
        </p:txBody>
      </p:sp>
      <p:pic>
        <p:nvPicPr>
          <p:cNvPr id="32772" name="Picture 4" descr="MCj044040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5266" y="-13741"/>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36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Effect transition="in" filter="fade">
                                      <p:cBhvr>
                                        <p:cTn id="19" dur="1000"/>
                                        <p:tgtEl>
                                          <p:spTgt spid="16387">
                                            <p:txEl>
                                              <p:pRg st="2" end="2"/>
                                            </p:txEl>
                                          </p:spTgt>
                                        </p:tgtEl>
                                      </p:cBhvr>
                                    </p:animEffect>
                                    <p:anim calcmode="lin" valueType="num">
                                      <p:cBhvr>
                                        <p:cTn id="20"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6387">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6387">
                                            <p:txEl>
                                              <p:pRg st="3" end="3"/>
                                            </p:txEl>
                                          </p:spTgt>
                                        </p:tgtEl>
                                        <p:attrNameLst>
                                          <p:attrName>style.visibility</p:attrName>
                                        </p:attrNameLst>
                                      </p:cBhvr>
                                      <p:to>
                                        <p:strVal val="visible"/>
                                      </p:to>
                                    </p:set>
                                    <p:animEffect transition="in" filter="fade">
                                      <p:cBhvr>
                                        <p:cTn id="24" dur="1000"/>
                                        <p:tgtEl>
                                          <p:spTgt spid="16387">
                                            <p:txEl>
                                              <p:pRg st="3" end="3"/>
                                            </p:txEl>
                                          </p:spTgt>
                                        </p:tgtEl>
                                      </p:cBhvr>
                                    </p:animEffect>
                                    <p:anim calcmode="lin" valueType="num">
                                      <p:cBhvr>
                                        <p:cTn id="25"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http://www.oum.ox.ac.uk/thezone/images/mineral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0135" y="2438400"/>
            <a:ext cx="4603748" cy="4419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 y="228600"/>
            <a:ext cx="8763000" cy="2438400"/>
          </a:xfrm>
        </p:spPr>
        <p:txBody>
          <a:bodyPr/>
          <a:lstStyle/>
          <a:p>
            <a:r>
              <a:rPr lang="en-US" sz="6000" dirty="0" smtClean="0"/>
              <a:t>Most minerals are nonrenewable resources.</a:t>
            </a:r>
            <a:endParaRPr lang="en-US" sz="4800" dirty="0"/>
          </a:p>
        </p:txBody>
      </p:sp>
      <p:sp>
        <p:nvSpPr>
          <p:cNvPr id="3" name="Rectangle 2"/>
          <p:cNvSpPr/>
          <p:nvPr/>
        </p:nvSpPr>
        <p:spPr>
          <a:xfrm>
            <a:off x="304800" y="3276600"/>
            <a:ext cx="4572000" cy="1938992"/>
          </a:xfrm>
          <a:prstGeom prst="rect">
            <a:avLst/>
          </a:prstGeom>
        </p:spPr>
        <p:txBody>
          <a:bodyPr>
            <a:spAutoFit/>
          </a:bodyPr>
          <a:lstStyle/>
          <a:p>
            <a:pPr algn="ctr"/>
            <a:r>
              <a:rPr lang="en-US" sz="6000" dirty="0">
                <a:solidFill>
                  <a:prstClr val="black"/>
                </a:solidFill>
                <a:latin typeface="Calibri"/>
                <a:ea typeface="+mj-ea"/>
                <a:cs typeface="+mj-cs"/>
              </a:rPr>
              <a:t>What does </a:t>
            </a:r>
            <a:br>
              <a:rPr lang="en-US" sz="6000" dirty="0">
                <a:solidFill>
                  <a:prstClr val="black"/>
                </a:solidFill>
                <a:latin typeface="Calibri"/>
                <a:ea typeface="+mj-ea"/>
                <a:cs typeface="+mj-cs"/>
              </a:rPr>
            </a:br>
            <a:r>
              <a:rPr lang="en-US" sz="6000" dirty="0">
                <a:solidFill>
                  <a:prstClr val="black"/>
                </a:solidFill>
                <a:latin typeface="Calibri"/>
                <a:ea typeface="+mj-ea"/>
                <a:cs typeface="+mj-cs"/>
              </a:rPr>
              <a:t>that mean?</a:t>
            </a:r>
            <a:endParaRPr lang="en-US" dirty="0"/>
          </a:p>
        </p:txBody>
      </p:sp>
    </p:spTree>
    <p:extLst>
      <p:ext uri="{BB962C8B-B14F-4D97-AF65-F5344CB8AC3E}">
        <p14:creationId xmlns:p14="http://schemas.microsoft.com/office/powerpoint/2010/main" val="36317170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14600" y="494506"/>
            <a:ext cx="4726237" cy="1143000"/>
          </a:xfrm>
        </p:spPr>
        <p:txBody>
          <a:bodyPr/>
          <a:lstStyle/>
          <a:p>
            <a:pPr eaLnBrk="1" hangingPunct="1"/>
            <a:r>
              <a:rPr lang="en-US" altLang="en-US" sz="6600" u="sng" dirty="0" smtClean="0"/>
              <a:t>Wind Energy</a:t>
            </a:r>
          </a:p>
        </p:txBody>
      </p:sp>
      <p:sp>
        <p:nvSpPr>
          <p:cNvPr id="17411" name="Content Placeholder 2"/>
          <p:cNvSpPr>
            <a:spLocks noGrp="1"/>
          </p:cNvSpPr>
          <p:nvPr>
            <p:ph idx="1"/>
          </p:nvPr>
        </p:nvSpPr>
        <p:spPr>
          <a:xfrm>
            <a:off x="235688" y="2514600"/>
            <a:ext cx="8770938" cy="4146919"/>
          </a:xfrm>
        </p:spPr>
        <p:txBody>
          <a:bodyPr/>
          <a:lstStyle/>
          <a:p>
            <a:pPr eaLnBrk="1" hangingPunct="1"/>
            <a:r>
              <a:rPr lang="en-US" altLang="en-US" sz="4400" dirty="0" smtClean="0"/>
              <a:t>Windmills or wind turbines </a:t>
            </a:r>
            <a:br>
              <a:rPr lang="en-US" altLang="en-US" sz="4400" dirty="0" smtClean="0"/>
            </a:br>
            <a:r>
              <a:rPr lang="en-US" altLang="en-US" sz="4400" dirty="0" smtClean="0"/>
              <a:t>(mechanical windmills) are used to generate electricity</a:t>
            </a:r>
          </a:p>
          <a:p>
            <a:pPr eaLnBrk="1" hangingPunct="1"/>
            <a:r>
              <a:rPr lang="en-US" altLang="en-US" sz="4400" dirty="0" smtClean="0"/>
              <a:t>Wind farms are areas where many wind turbines are set up to generate electricity</a:t>
            </a:r>
          </a:p>
        </p:txBody>
      </p:sp>
      <p:pic>
        <p:nvPicPr>
          <p:cNvPr id="33796" name="Picture 2" descr="C:\Users\henketa\AppData\Local\Microsoft\Windows\Temporary Internet Files\Content.IE5\QCZDZ3G8\MC9004322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27590"/>
            <a:ext cx="2021958" cy="2179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C:\Users\henketa\AppData\Local\Microsoft\Windows\Temporary Internet Files\Content.IE5\1E5DMW6Z\MC9003836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08049"/>
            <a:ext cx="1524000" cy="20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14600" y="494506"/>
            <a:ext cx="4726237" cy="1143000"/>
          </a:xfrm>
        </p:spPr>
        <p:txBody>
          <a:bodyPr/>
          <a:lstStyle/>
          <a:p>
            <a:pPr eaLnBrk="1" hangingPunct="1"/>
            <a:r>
              <a:rPr lang="en-US" altLang="en-US" sz="6600" u="sng" dirty="0" smtClean="0"/>
              <a:t>Wind Energy</a:t>
            </a:r>
          </a:p>
        </p:txBody>
      </p:sp>
      <p:sp>
        <p:nvSpPr>
          <p:cNvPr id="17411" name="Content Placeholder 2"/>
          <p:cNvSpPr>
            <a:spLocks noGrp="1"/>
          </p:cNvSpPr>
          <p:nvPr>
            <p:ph idx="1"/>
          </p:nvPr>
        </p:nvSpPr>
        <p:spPr>
          <a:xfrm>
            <a:off x="76200" y="2667000"/>
            <a:ext cx="8908312" cy="3733800"/>
          </a:xfrm>
        </p:spPr>
        <p:txBody>
          <a:bodyPr/>
          <a:lstStyle/>
          <a:p>
            <a:pPr eaLnBrk="1" hangingPunct="1"/>
            <a:r>
              <a:rPr lang="en-US" altLang="en-US" sz="4350" dirty="0" smtClean="0"/>
              <a:t>Wind farms are often build on coastland, where there is an abundance of wind, and on farmland</a:t>
            </a:r>
          </a:p>
          <a:p>
            <a:pPr eaLnBrk="1" hangingPunct="1"/>
            <a:r>
              <a:rPr lang="en-US" altLang="en-US" sz="4350" dirty="0" smtClean="0"/>
              <a:t>Why is there an abundance of wind on the coastland?</a:t>
            </a:r>
          </a:p>
        </p:txBody>
      </p:sp>
      <p:pic>
        <p:nvPicPr>
          <p:cNvPr id="33796" name="Picture 2" descr="C:\Users\henketa\AppData\Local\Microsoft\Windows\Temporary Internet Files\Content.IE5\QCZDZ3G8\MC9004322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27590"/>
            <a:ext cx="2021958" cy="2179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C:\Users\henketa\AppData\Local\Microsoft\Windows\Temporary Internet Files\Content.IE5\1E5DMW6Z\MC9003836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08049"/>
            <a:ext cx="1524000" cy="20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9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438400" y="76200"/>
            <a:ext cx="4726237" cy="1143000"/>
          </a:xfrm>
        </p:spPr>
        <p:txBody>
          <a:bodyPr/>
          <a:lstStyle/>
          <a:p>
            <a:pPr eaLnBrk="1" hangingPunct="1"/>
            <a:r>
              <a:rPr lang="en-US" altLang="en-US" sz="6600" u="sng" dirty="0" smtClean="0"/>
              <a:t>Wind Energy</a:t>
            </a:r>
          </a:p>
        </p:txBody>
      </p:sp>
      <p:sp>
        <p:nvSpPr>
          <p:cNvPr id="17411" name="Content Placeholder 2"/>
          <p:cNvSpPr>
            <a:spLocks noGrp="1"/>
          </p:cNvSpPr>
          <p:nvPr>
            <p:ph idx="1"/>
          </p:nvPr>
        </p:nvSpPr>
        <p:spPr>
          <a:xfrm>
            <a:off x="8860" y="1447800"/>
            <a:ext cx="8908312" cy="5257800"/>
          </a:xfrm>
        </p:spPr>
        <p:txBody>
          <a:bodyPr/>
          <a:lstStyle/>
          <a:p>
            <a:pPr eaLnBrk="1" hangingPunct="1"/>
            <a:r>
              <a:rPr lang="en-US" altLang="en-US" sz="3700" dirty="0" smtClean="0"/>
              <a:t>The advantage of wind turbines is </a:t>
            </a:r>
            <a:br>
              <a:rPr lang="en-US" altLang="en-US" sz="3700" dirty="0" smtClean="0"/>
            </a:br>
            <a:r>
              <a:rPr lang="en-US" altLang="en-US" sz="3700" dirty="0" smtClean="0"/>
              <a:t>that they use a renewable resource </a:t>
            </a:r>
            <a:br>
              <a:rPr lang="en-US" altLang="en-US" sz="3700" dirty="0" smtClean="0"/>
            </a:br>
            <a:r>
              <a:rPr lang="en-US" altLang="en-US" sz="3700" dirty="0" smtClean="0"/>
              <a:t>to produce electricity</a:t>
            </a:r>
          </a:p>
          <a:p>
            <a:pPr eaLnBrk="1" hangingPunct="1"/>
            <a:r>
              <a:rPr lang="en-US" altLang="en-US" sz="3700" dirty="0" smtClean="0"/>
              <a:t>What are the disadvantages?</a:t>
            </a:r>
          </a:p>
          <a:p>
            <a:pPr eaLnBrk="1" hangingPunct="1"/>
            <a:r>
              <a:rPr lang="en-US" altLang="en-US" sz="3700" dirty="0" smtClean="0"/>
              <a:t>Birds and bats can die after flying into a turbine’s blades</a:t>
            </a:r>
          </a:p>
          <a:p>
            <a:pPr eaLnBrk="1" hangingPunct="1"/>
            <a:r>
              <a:rPr lang="en-US" altLang="en-US" sz="3700" dirty="0" smtClean="0"/>
              <a:t>Wind turbines are loud, contributing to noise pollution</a:t>
            </a:r>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28600"/>
            <a:ext cx="1524000"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982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411">
                                            <p:txEl>
                                              <p:pRg st="1" end="1"/>
                                            </p:txEl>
                                          </p:spTgt>
                                        </p:tgtEl>
                                        <p:attrNameLst>
                                          <p:attrName>style.visibility</p:attrName>
                                        </p:attrNameLst>
                                      </p:cBhvr>
                                      <p:to>
                                        <p:strVal val="visible"/>
                                      </p:to>
                                    </p:set>
                                    <p:animEffect transition="in" filter="fade">
                                      <p:cBhvr>
                                        <p:cTn id="14" dur="1000"/>
                                        <p:tgtEl>
                                          <p:spTgt spid="17411">
                                            <p:txEl>
                                              <p:pRg st="1" end="1"/>
                                            </p:txEl>
                                          </p:spTgt>
                                        </p:tgtEl>
                                      </p:cBhvr>
                                    </p:animEffect>
                                    <p:anim calcmode="lin" valueType="num">
                                      <p:cBhvr>
                                        <p:cTn id="15"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fade">
                                      <p:cBhvr>
                                        <p:cTn id="21" dur="1000"/>
                                        <p:tgtEl>
                                          <p:spTgt spid="17411">
                                            <p:txEl>
                                              <p:pRg st="2" end="2"/>
                                            </p:txEl>
                                          </p:spTgt>
                                        </p:tgtEl>
                                      </p:cBhvr>
                                    </p:animEffect>
                                    <p:anim calcmode="lin" valueType="num">
                                      <p:cBhvr>
                                        <p:cTn id="22"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7411">
                                            <p:txEl>
                                              <p:pRg st="3" end="3"/>
                                            </p:txEl>
                                          </p:spTgt>
                                        </p:tgtEl>
                                        <p:attrNameLst>
                                          <p:attrName>style.visibility</p:attrName>
                                        </p:attrNameLst>
                                      </p:cBhvr>
                                      <p:to>
                                        <p:strVal val="visible"/>
                                      </p:to>
                                    </p:set>
                                    <p:animEffect transition="in" filter="fade">
                                      <p:cBhvr>
                                        <p:cTn id="28" dur="1000"/>
                                        <p:tgtEl>
                                          <p:spTgt spid="17411">
                                            <p:txEl>
                                              <p:pRg st="3" end="3"/>
                                            </p:txEl>
                                          </p:spTgt>
                                        </p:tgtEl>
                                      </p:cBhvr>
                                    </p:animEffect>
                                    <p:anim calcmode="lin" valueType="num">
                                      <p:cBhvr>
                                        <p:cTn id="29"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275930"/>
            <a:ext cx="5943600" cy="1143000"/>
          </a:xfrm>
        </p:spPr>
        <p:txBody>
          <a:bodyPr/>
          <a:lstStyle/>
          <a:p>
            <a:pPr eaLnBrk="1" hangingPunct="1"/>
            <a:r>
              <a:rPr lang="en-US" altLang="en-US" sz="8000" u="sng" dirty="0" smtClean="0"/>
              <a:t>Hydroelectric</a:t>
            </a:r>
            <a:r>
              <a:rPr lang="en-US" altLang="en-US" dirty="0" smtClean="0"/>
              <a:t> </a:t>
            </a:r>
          </a:p>
        </p:txBody>
      </p:sp>
      <p:sp>
        <p:nvSpPr>
          <p:cNvPr id="18435" name="Content Placeholder 2"/>
          <p:cNvSpPr>
            <a:spLocks noGrp="1"/>
          </p:cNvSpPr>
          <p:nvPr>
            <p:ph idx="1"/>
          </p:nvPr>
        </p:nvSpPr>
        <p:spPr>
          <a:xfrm>
            <a:off x="15876" y="1676400"/>
            <a:ext cx="8907462" cy="5031716"/>
          </a:xfrm>
        </p:spPr>
        <p:txBody>
          <a:bodyPr/>
          <a:lstStyle/>
          <a:p>
            <a:pPr eaLnBrk="1" hangingPunct="1"/>
            <a:r>
              <a:rPr lang="en-US" altLang="en-US" sz="4400" dirty="0" smtClean="0"/>
              <a:t>Running water is used </a:t>
            </a:r>
            <a:br>
              <a:rPr lang="en-US" altLang="en-US" sz="4400" dirty="0" smtClean="0"/>
            </a:br>
            <a:r>
              <a:rPr lang="en-US" altLang="en-US" sz="4400" dirty="0" smtClean="0"/>
              <a:t>to generate electricity</a:t>
            </a:r>
          </a:p>
          <a:p>
            <a:pPr eaLnBrk="1" hangingPunct="1"/>
            <a:endParaRPr lang="en-US" altLang="en-US" sz="1200" dirty="0" smtClean="0"/>
          </a:p>
          <a:p>
            <a:pPr eaLnBrk="1" hangingPunct="1"/>
            <a:r>
              <a:rPr lang="en-US" altLang="en-US" sz="4400" dirty="0" smtClean="0"/>
              <a:t>The energy of moving water turns turbines that are connected to generators. The generators convert the mechanical energy into electrical energy</a:t>
            </a:r>
          </a:p>
        </p:txBody>
      </p:sp>
      <p:pic>
        <p:nvPicPr>
          <p:cNvPr id="34820" name="Picture 5" descr="MCj023129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52400"/>
            <a:ext cx="2903538"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Effect transition="in" filter="fade">
                                      <p:cBhvr>
                                        <p:cTn id="14" dur="1000"/>
                                        <p:tgtEl>
                                          <p:spTgt spid="18435">
                                            <p:txEl>
                                              <p:pRg st="2" end="2"/>
                                            </p:txEl>
                                          </p:spTgt>
                                        </p:tgtEl>
                                      </p:cBhvr>
                                    </p:animEffect>
                                    <p:anim calcmode="lin" valueType="num">
                                      <p:cBhvr>
                                        <p:cTn id="15"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76200"/>
            <a:ext cx="5943600" cy="1143000"/>
          </a:xfrm>
        </p:spPr>
        <p:txBody>
          <a:bodyPr/>
          <a:lstStyle/>
          <a:p>
            <a:pPr eaLnBrk="1" hangingPunct="1"/>
            <a:r>
              <a:rPr lang="en-US" altLang="en-US" sz="8000" u="sng" dirty="0" smtClean="0"/>
              <a:t>Hydroelectric</a:t>
            </a:r>
            <a:r>
              <a:rPr lang="en-US" altLang="en-US" dirty="0" smtClean="0"/>
              <a:t> </a:t>
            </a:r>
          </a:p>
        </p:txBody>
      </p:sp>
      <p:sp>
        <p:nvSpPr>
          <p:cNvPr id="18435" name="Content Placeholder 2"/>
          <p:cNvSpPr>
            <a:spLocks noGrp="1"/>
          </p:cNvSpPr>
          <p:nvPr>
            <p:ph idx="1"/>
          </p:nvPr>
        </p:nvSpPr>
        <p:spPr>
          <a:xfrm>
            <a:off x="100014" y="1388804"/>
            <a:ext cx="8975724" cy="5240596"/>
          </a:xfrm>
        </p:spPr>
        <p:txBody>
          <a:bodyPr/>
          <a:lstStyle/>
          <a:p>
            <a:pPr eaLnBrk="1" hangingPunct="1"/>
            <a:r>
              <a:rPr lang="en-US" altLang="en-US" sz="4000" dirty="0" smtClean="0"/>
              <a:t>Dams are built on large </a:t>
            </a:r>
            <a:br>
              <a:rPr lang="en-US" altLang="en-US" sz="4000" dirty="0" smtClean="0"/>
            </a:br>
            <a:r>
              <a:rPr lang="en-US" altLang="en-US" sz="4000" dirty="0" smtClean="0"/>
              <a:t>rivers to slow the flow of </a:t>
            </a:r>
            <a:br>
              <a:rPr lang="en-US" altLang="en-US" sz="4000" dirty="0" smtClean="0"/>
            </a:br>
            <a:r>
              <a:rPr lang="en-US" altLang="en-US" sz="4000" dirty="0" smtClean="0"/>
              <a:t>water and create lakes.</a:t>
            </a:r>
          </a:p>
          <a:p>
            <a:pPr eaLnBrk="1" hangingPunct="1"/>
            <a:r>
              <a:rPr lang="en-US" altLang="en-US" sz="4000" dirty="0" smtClean="0"/>
              <a:t>The water moves through the dam generating electricity, and is allowed to flow out at the bottom of the dam</a:t>
            </a:r>
          </a:p>
          <a:p>
            <a:pPr eaLnBrk="1" hangingPunct="1"/>
            <a:r>
              <a:rPr lang="en-US" altLang="en-US" sz="4000" dirty="0" smtClean="0"/>
              <a:t>The advantage of hydroelectric power is that it is renewable</a:t>
            </a:r>
          </a:p>
          <a:p>
            <a:pPr eaLnBrk="1" hangingPunct="1"/>
            <a:endParaRPr lang="en-US" altLang="en-US" sz="4000" dirty="0" smtClean="0"/>
          </a:p>
        </p:txBody>
      </p:sp>
      <p:pic>
        <p:nvPicPr>
          <p:cNvPr id="34820" name="Picture 5" descr="MCj023129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52400"/>
            <a:ext cx="2903538"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35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81000" y="28353"/>
            <a:ext cx="5943600" cy="1143000"/>
          </a:xfrm>
        </p:spPr>
        <p:txBody>
          <a:bodyPr/>
          <a:lstStyle/>
          <a:p>
            <a:pPr eaLnBrk="1" hangingPunct="1"/>
            <a:r>
              <a:rPr lang="en-US" altLang="en-US" sz="6600" u="sng" dirty="0" smtClean="0"/>
              <a:t>Hydroelectric</a:t>
            </a:r>
            <a:r>
              <a:rPr lang="en-US" altLang="en-US" dirty="0" smtClean="0"/>
              <a:t> </a:t>
            </a:r>
          </a:p>
        </p:txBody>
      </p:sp>
      <p:sp>
        <p:nvSpPr>
          <p:cNvPr id="18435" name="Content Placeholder 2"/>
          <p:cNvSpPr>
            <a:spLocks noGrp="1"/>
          </p:cNvSpPr>
          <p:nvPr>
            <p:ph idx="1"/>
          </p:nvPr>
        </p:nvSpPr>
        <p:spPr>
          <a:xfrm>
            <a:off x="0" y="1219200"/>
            <a:ext cx="8907462" cy="5496148"/>
          </a:xfrm>
        </p:spPr>
        <p:txBody>
          <a:bodyPr/>
          <a:lstStyle/>
          <a:p>
            <a:pPr eaLnBrk="1" hangingPunct="1"/>
            <a:r>
              <a:rPr lang="en-US" altLang="en-US" sz="3600" dirty="0" smtClean="0"/>
              <a:t>What are the disadvantages of </a:t>
            </a:r>
            <a:br>
              <a:rPr lang="en-US" altLang="en-US" sz="3600" dirty="0" smtClean="0"/>
            </a:br>
            <a:r>
              <a:rPr lang="en-US" altLang="en-US" sz="3600" dirty="0" smtClean="0"/>
              <a:t>hydroelectric energy?</a:t>
            </a:r>
          </a:p>
          <a:p>
            <a:pPr eaLnBrk="1" hangingPunct="1"/>
            <a:r>
              <a:rPr lang="en-US" altLang="en-US" sz="3600" dirty="0" smtClean="0"/>
              <a:t>Lakes were created in places where </a:t>
            </a:r>
            <a:br>
              <a:rPr lang="en-US" altLang="en-US" sz="3600" dirty="0" smtClean="0"/>
            </a:br>
            <a:r>
              <a:rPr lang="en-US" altLang="en-US" sz="3600" dirty="0" smtClean="0"/>
              <a:t>people lived, so they had to move</a:t>
            </a:r>
          </a:p>
          <a:p>
            <a:pPr eaLnBrk="1" hangingPunct="1"/>
            <a:r>
              <a:rPr lang="en-US" altLang="en-US" sz="3600" dirty="0" smtClean="0"/>
              <a:t>Sometimes fish use places further up the river as places to reproduce and they either died out or the dams had to have special structures built to allow the fish to go upstream past the dam</a:t>
            </a:r>
          </a:p>
        </p:txBody>
      </p:sp>
      <p:pic>
        <p:nvPicPr>
          <p:cNvPr id="34820" name="Picture 5" descr="MCj023129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28353"/>
            <a:ext cx="2558054"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104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Effect transition="in" filter="fade">
                                      <p:cBhvr>
                                        <p:cTn id="14" dur="1000"/>
                                        <p:tgtEl>
                                          <p:spTgt spid="18435">
                                            <p:txEl>
                                              <p:pRg st="1" end="1"/>
                                            </p:txEl>
                                          </p:spTgt>
                                        </p:tgtEl>
                                      </p:cBhvr>
                                    </p:animEffect>
                                    <p:anim calcmode="lin" valueType="num">
                                      <p:cBhvr>
                                        <p:cTn id="15"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Effect transition="in" filter="fade">
                                      <p:cBhvr>
                                        <p:cTn id="21" dur="1000"/>
                                        <p:tgtEl>
                                          <p:spTgt spid="18435">
                                            <p:txEl>
                                              <p:pRg st="2" end="2"/>
                                            </p:txEl>
                                          </p:spTgt>
                                        </p:tgtEl>
                                      </p:cBhvr>
                                    </p:animEffect>
                                    <p:anim calcmode="lin" valueType="num">
                                      <p:cBhvr>
                                        <p:cTn id="22"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304800"/>
            <a:ext cx="4648200" cy="1143000"/>
          </a:xfrm>
        </p:spPr>
        <p:txBody>
          <a:bodyPr/>
          <a:lstStyle/>
          <a:p>
            <a:pPr eaLnBrk="1" hangingPunct="1"/>
            <a:r>
              <a:rPr lang="en-US" altLang="en-US" sz="6600" u="sng" dirty="0" smtClean="0"/>
              <a:t>Geothermal</a:t>
            </a:r>
            <a:endParaRPr lang="en-US" altLang="en-US" u="sng" dirty="0" smtClean="0"/>
          </a:p>
        </p:txBody>
      </p:sp>
      <p:sp>
        <p:nvSpPr>
          <p:cNvPr id="19459" name="Content Placeholder 2"/>
          <p:cNvSpPr>
            <a:spLocks noGrp="1"/>
          </p:cNvSpPr>
          <p:nvPr>
            <p:ph idx="1"/>
          </p:nvPr>
        </p:nvSpPr>
        <p:spPr>
          <a:xfrm>
            <a:off x="304800" y="1600200"/>
            <a:ext cx="8764587" cy="4839014"/>
          </a:xfrm>
        </p:spPr>
        <p:txBody>
          <a:bodyPr/>
          <a:lstStyle/>
          <a:p>
            <a:pPr eaLnBrk="1" hangingPunct="1"/>
            <a:r>
              <a:rPr lang="en-US" altLang="en-US" sz="3600" dirty="0" smtClean="0"/>
              <a:t>Energy that is extracted</a:t>
            </a:r>
          </a:p>
          <a:p>
            <a:pPr marL="0" indent="0" eaLnBrk="1" hangingPunct="1">
              <a:buNone/>
            </a:pPr>
            <a:r>
              <a:rPr lang="en-US" altLang="en-US" sz="3600" dirty="0" smtClean="0"/>
              <a:t>(removed) from the ground</a:t>
            </a:r>
          </a:p>
          <a:p>
            <a:pPr eaLnBrk="1" hangingPunct="1"/>
            <a:r>
              <a:rPr lang="en-US" altLang="en-US" sz="3600" dirty="0" smtClean="0"/>
              <a:t>In areas of the world where the heat from Earth is closer to the surface, machinery is built that helps pull up heat from below the surface. The heat is brought up to a turbine where the heat helps spin a turbine which spins a generator and electricity is created</a:t>
            </a:r>
          </a:p>
        </p:txBody>
      </p:sp>
      <p:pic>
        <p:nvPicPr>
          <p:cNvPr id="35844" name="Picture 4" descr="MCj022912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81000"/>
            <a:ext cx="2513013" cy="2078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685800" y="1137665"/>
            <a:ext cx="4495800" cy="1096962"/>
          </a:xfrm>
        </p:spPr>
        <p:txBody>
          <a:bodyPr/>
          <a:lstStyle/>
          <a:p>
            <a:pPr eaLnBrk="1" hangingPunct="1"/>
            <a:r>
              <a:rPr lang="en-US" altLang="en-US" sz="9600" u="sng" dirty="0" smtClean="0"/>
              <a:t>Biomass</a:t>
            </a:r>
          </a:p>
        </p:txBody>
      </p:sp>
      <p:sp>
        <p:nvSpPr>
          <p:cNvPr id="20483" name="Rectangle 3"/>
          <p:cNvSpPr>
            <a:spLocks noGrp="1"/>
          </p:cNvSpPr>
          <p:nvPr>
            <p:ph type="body" idx="1"/>
          </p:nvPr>
        </p:nvSpPr>
        <p:spPr>
          <a:xfrm>
            <a:off x="152400" y="3225209"/>
            <a:ext cx="8763000" cy="3429000"/>
          </a:xfrm>
        </p:spPr>
        <p:txBody>
          <a:bodyPr/>
          <a:lstStyle/>
          <a:p>
            <a:pPr eaLnBrk="1" hangingPunct="1">
              <a:lnSpc>
                <a:spcPct val="90000"/>
              </a:lnSpc>
            </a:pPr>
            <a:r>
              <a:rPr lang="en-US" altLang="en-US" sz="4800" dirty="0" smtClean="0"/>
              <a:t>Fuel produced from biological energy sources such as plant</a:t>
            </a:r>
            <a:br>
              <a:rPr lang="en-US" altLang="en-US" sz="4800" dirty="0" smtClean="0"/>
            </a:br>
            <a:r>
              <a:rPr lang="en-US" altLang="en-US" sz="4800" dirty="0" smtClean="0"/>
              <a:t>materials, manure, sawdust, paper waste, and other organic materials.</a:t>
            </a:r>
          </a:p>
        </p:txBody>
      </p:sp>
      <p:pic>
        <p:nvPicPr>
          <p:cNvPr id="20487" name="Picture 7" descr="http://wiredcosmos.com/wp-content/uploads/2013/06/biomass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304800"/>
            <a:ext cx="2762693" cy="27626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762000" y="223282"/>
            <a:ext cx="4495800" cy="1096962"/>
          </a:xfrm>
        </p:spPr>
        <p:txBody>
          <a:bodyPr/>
          <a:lstStyle/>
          <a:p>
            <a:pPr eaLnBrk="1" hangingPunct="1"/>
            <a:r>
              <a:rPr lang="en-US" altLang="en-US" sz="9600" u="sng" dirty="0" smtClean="0"/>
              <a:t>Biomass</a:t>
            </a:r>
          </a:p>
        </p:txBody>
      </p:sp>
      <p:sp>
        <p:nvSpPr>
          <p:cNvPr id="20483" name="Rectangle 3"/>
          <p:cNvSpPr>
            <a:spLocks noGrp="1"/>
          </p:cNvSpPr>
          <p:nvPr>
            <p:ph type="body" idx="1"/>
          </p:nvPr>
        </p:nvSpPr>
        <p:spPr>
          <a:xfrm>
            <a:off x="152400" y="1609946"/>
            <a:ext cx="8763000" cy="5019454"/>
          </a:xfrm>
        </p:spPr>
        <p:txBody>
          <a:bodyPr/>
          <a:lstStyle/>
          <a:p>
            <a:pPr eaLnBrk="1" hangingPunct="1">
              <a:lnSpc>
                <a:spcPct val="90000"/>
              </a:lnSpc>
            </a:pPr>
            <a:r>
              <a:rPr lang="en-US" altLang="en-US" sz="4400" dirty="0" smtClean="0"/>
              <a:t>For example, corn </a:t>
            </a:r>
            <a:br>
              <a:rPr lang="en-US" altLang="en-US" sz="4400" dirty="0" smtClean="0"/>
            </a:br>
            <a:r>
              <a:rPr lang="en-US" altLang="en-US" sz="4400" dirty="0" smtClean="0"/>
              <a:t>can be converted </a:t>
            </a:r>
            <a:br>
              <a:rPr lang="en-US" altLang="en-US" sz="4400" dirty="0" smtClean="0"/>
            </a:br>
            <a:r>
              <a:rPr lang="en-US" altLang="en-US" sz="4400" dirty="0" smtClean="0"/>
              <a:t>into ethanol, a type of </a:t>
            </a:r>
            <a:br>
              <a:rPr lang="en-US" altLang="en-US" sz="4400" dirty="0" smtClean="0"/>
            </a:br>
            <a:r>
              <a:rPr lang="en-US" altLang="en-US" sz="4400" dirty="0" smtClean="0"/>
              <a:t>alcohol that can be used as fuel</a:t>
            </a:r>
          </a:p>
          <a:p>
            <a:pPr eaLnBrk="1" hangingPunct="1">
              <a:lnSpc>
                <a:spcPct val="90000"/>
              </a:lnSpc>
            </a:pPr>
            <a:r>
              <a:rPr lang="en-US" altLang="en-US" sz="4400" dirty="0" smtClean="0"/>
              <a:t>Biodiesel is made from old frying oil and is used in vehicles that burn diesel, a fuel that is usually made from fossil fuels</a:t>
            </a:r>
          </a:p>
        </p:txBody>
      </p:sp>
      <p:pic>
        <p:nvPicPr>
          <p:cNvPr id="20487" name="Picture 7" descr="http://wiredcosmos.com/wp-content/uploads/2013/06/biomass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8600"/>
            <a:ext cx="2762693" cy="2762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18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940" y="914400"/>
            <a:ext cx="8610600" cy="4985980"/>
          </a:xfrm>
          <a:prstGeom prst="rect">
            <a:avLst/>
          </a:prstGeom>
        </p:spPr>
        <p:txBody>
          <a:bodyPr wrap="square">
            <a:spAutoFit/>
          </a:bodyPr>
          <a:lstStyle/>
          <a:p>
            <a:pPr marL="742950" marR="0" lvl="1" indent="-285750">
              <a:spcBef>
                <a:spcPts val="0"/>
              </a:spcBef>
              <a:spcAft>
                <a:spcPts val="0"/>
              </a:spcAft>
              <a:buFont typeface="Courier New"/>
              <a:buChar char="o"/>
            </a:pPr>
            <a:r>
              <a:rPr lang="en-US" sz="4000" u="sng" dirty="0" smtClean="0">
                <a:solidFill>
                  <a:srgbClr val="000000"/>
                </a:solidFill>
                <a:effectLst/>
                <a:latin typeface="Arial"/>
                <a:ea typeface="Calibri"/>
                <a:hlinkClick r:id="rId2"/>
              </a:rPr>
              <a:t>Bill Nye Renewable Energy</a:t>
            </a:r>
            <a:r>
              <a:rPr lang="en-US" sz="4000" dirty="0" smtClean="0">
                <a:solidFill>
                  <a:srgbClr val="000000"/>
                </a:solidFill>
                <a:effectLst/>
                <a:latin typeface="Arial"/>
                <a:ea typeface="Calibri"/>
              </a:rPr>
              <a:t> [3:07]</a:t>
            </a:r>
            <a:endParaRPr lang="en-US" sz="3200" dirty="0" smtClean="0">
              <a:effectLst/>
              <a:latin typeface="Times New Roman"/>
              <a:ea typeface="Calibri"/>
            </a:endParaRPr>
          </a:p>
          <a:p>
            <a:pPr marL="742950" marR="0" lvl="1" indent="-285750">
              <a:spcBef>
                <a:spcPts val="0"/>
              </a:spcBef>
              <a:spcAft>
                <a:spcPts val="0"/>
              </a:spcAft>
              <a:buFont typeface="Courier New"/>
              <a:buChar char="o"/>
            </a:pPr>
            <a:endParaRPr lang="en-US" sz="4400" u="sng" dirty="0" smtClean="0">
              <a:solidFill>
                <a:srgbClr val="000000"/>
              </a:solidFill>
              <a:effectLst/>
              <a:latin typeface="Arial"/>
              <a:ea typeface="Calibri"/>
              <a:hlinkClick r:id="rId3"/>
            </a:endParaRPr>
          </a:p>
          <a:p>
            <a:pPr marL="742950" marR="0" lvl="1" indent="-285750">
              <a:spcBef>
                <a:spcPts val="0"/>
              </a:spcBef>
              <a:spcAft>
                <a:spcPts val="0"/>
              </a:spcAft>
              <a:buFont typeface="Courier New"/>
              <a:buChar char="o"/>
            </a:pPr>
            <a:r>
              <a:rPr lang="en-US" sz="4000" u="sng" dirty="0" smtClean="0">
                <a:solidFill>
                  <a:srgbClr val="000000"/>
                </a:solidFill>
                <a:effectLst/>
                <a:latin typeface="Arial"/>
                <a:ea typeface="Calibri"/>
                <a:hlinkClick r:id="rId3"/>
              </a:rPr>
              <a:t>Renewable Energy Resources: Part 1</a:t>
            </a:r>
            <a:r>
              <a:rPr lang="en-US" sz="4000" dirty="0" smtClean="0">
                <a:solidFill>
                  <a:srgbClr val="000000"/>
                </a:solidFill>
                <a:effectLst/>
                <a:latin typeface="Arial"/>
                <a:ea typeface="Calibri"/>
              </a:rPr>
              <a:t> [1:47]</a:t>
            </a:r>
          </a:p>
          <a:p>
            <a:pPr marL="742950" marR="0" lvl="1" indent="-285750">
              <a:spcBef>
                <a:spcPts val="0"/>
              </a:spcBef>
              <a:spcAft>
                <a:spcPts val="0"/>
              </a:spcAft>
              <a:buFont typeface="Courier New"/>
              <a:buChar char="o"/>
            </a:pPr>
            <a:endParaRPr lang="en-US" sz="6600" dirty="0" smtClean="0">
              <a:effectLst/>
              <a:latin typeface="Times New Roman"/>
              <a:ea typeface="Calibri"/>
            </a:endParaRPr>
          </a:p>
          <a:p>
            <a:pPr marL="742950" marR="0" lvl="1" indent="-285750">
              <a:spcBef>
                <a:spcPts val="0"/>
              </a:spcBef>
              <a:spcAft>
                <a:spcPts val="0"/>
              </a:spcAft>
              <a:buFont typeface="Courier New"/>
              <a:buChar char="o"/>
            </a:pPr>
            <a:r>
              <a:rPr lang="en-US" sz="4000" u="sng" dirty="0" smtClean="0">
                <a:solidFill>
                  <a:srgbClr val="000000"/>
                </a:solidFill>
                <a:effectLst/>
                <a:latin typeface="Arial"/>
                <a:ea typeface="Calibri"/>
                <a:hlinkClick r:id="rId4"/>
              </a:rPr>
              <a:t>Renewable Energy Resources: Part 2</a:t>
            </a:r>
            <a:r>
              <a:rPr lang="en-US" sz="4000" dirty="0" smtClean="0">
                <a:solidFill>
                  <a:srgbClr val="000000"/>
                </a:solidFill>
                <a:effectLst/>
                <a:latin typeface="Arial"/>
                <a:ea typeface="Calibri"/>
              </a:rPr>
              <a:t> [1:17]</a:t>
            </a:r>
            <a:endParaRPr lang="en-US" sz="3200" dirty="0">
              <a:effectLst/>
              <a:latin typeface="Times New Roman"/>
              <a:ea typeface="Calibri"/>
            </a:endParaRPr>
          </a:p>
        </p:txBody>
      </p:sp>
    </p:spTree>
    <p:extLst>
      <p:ext uri="{BB962C8B-B14F-4D97-AF65-F5344CB8AC3E}">
        <p14:creationId xmlns:p14="http://schemas.microsoft.com/office/powerpoint/2010/main" val="3883202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7175"/>
            <a:ext cx="8229600" cy="1752600"/>
          </a:xfrm>
        </p:spPr>
        <p:txBody>
          <a:bodyPr rtlCol="0">
            <a:normAutofit lnSpcReduction="10000"/>
          </a:bodyPr>
          <a:lstStyle/>
          <a:p>
            <a:pPr algn="ctr" eaLnBrk="1" fontAlgn="auto" hangingPunct="1">
              <a:spcAft>
                <a:spcPts val="0"/>
              </a:spcAft>
              <a:buFont typeface="Arial" panose="020B0604020202020204" pitchFamily="34" charset="0"/>
              <a:buNone/>
              <a:defRPr/>
            </a:pPr>
            <a:r>
              <a:rPr lang="en-US" sz="6000" b="1" dirty="0" smtClean="0">
                <a:solidFill>
                  <a:srgbClr val="FF0000"/>
                </a:solidFill>
                <a:latin typeface="Constantia" pitchFamily="18" charset="0"/>
                <a:ea typeface="BatangChe" pitchFamily="49" charset="-127"/>
              </a:rPr>
              <a:t>Nonrenewable Energy Resources</a:t>
            </a:r>
          </a:p>
        </p:txBody>
      </p:sp>
      <p:pic>
        <p:nvPicPr>
          <p:cNvPr id="2051" name="Picture 2" descr="C:\Users\Bartlett Family\AppData\Local\Microsoft\Windows\Temporary Internet Files\Content.IE5\IXSOF0O7\MCj0298001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09800"/>
            <a:ext cx="2282825"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3" descr="C:\Users\Bartlett Family\AppData\Local\Microsoft\Windows\Temporary Internet Files\Content.IE5\MJZQGY6Q\MCj0352588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8438" y="2590800"/>
            <a:ext cx="212090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4" descr="C:\Users\Bartlett Family\AppData\Local\Microsoft\Windows\Temporary Internet Files\Content.IE5\GEZ5LRKY\MCj0297989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28800" y="3940175"/>
            <a:ext cx="25146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5" descr="C:\Users\Bartlett Family\AppData\Local\Microsoft\Windows\Temporary Internet Files\Content.IE5\X66K5CGT\MCSY00607_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00600" y="3611563"/>
            <a:ext cx="1600200" cy="282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8348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11126" y="304800"/>
            <a:ext cx="8229600" cy="3048000"/>
          </a:xfrm>
        </p:spPr>
        <p:txBody>
          <a:bodyPr/>
          <a:lstStyle/>
          <a:p>
            <a:pPr algn="ctr" eaLnBrk="1" hangingPunct="1">
              <a:buFont typeface="Arial" charset="0"/>
              <a:buNone/>
            </a:pPr>
            <a:r>
              <a:rPr lang="en-US" altLang="en-US" sz="6600" b="1" dirty="0" smtClean="0">
                <a:solidFill>
                  <a:srgbClr val="FF3300"/>
                </a:solidFill>
              </a:rPr>
              <a:t>Conservation- To preserve and protect resources</a:t>
            </a:r>
          </a:p>
        </p:txBody>
      </p:sp>
      <p:sp>
        <p:nvSpPr>
          <p:cNvPr id="21507" name="Litebulb"/>
          <p:cNvSpPr>
            <a:spLocks noEditPoints="1" noChangeArrowheads="1"/>
          </p:cNvSpPr>
          <p:nvPr/>
        </p:nvSpPr>
        <p:spPr bwMode="auto">
          <a:xfrm>
            <a:off x="400493" y="3886200"/>
            <a:ext cx="1524000" cy="253841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0 60000 65536"/>
              <a:gd name="T9" fmla="*/ 0 60000 65536"/>
              <a:gd name="T10" fmla="*/ 0 60000 65536"/>
              <a:gd name="T11" fmla="*/ 0 60000 65536"/>
              <a:gd name="T12" fmla="*/ 3556 w 21600"/>
              <a:gd name="T13" fmla="*/ 2188 h 21600"/>
              <a:gd name="T14" fmla="*/ 18277 w 21600"/>
              <a:gd name="T15" fmla="*/ 9282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en-US"/>
          </a:p>
        </p:txBody>
      </p:sp>
      <p:pic>
        <p:nvPicPr>
          <p:cNvPr id="21508" name="Picture 3" descr="C:\Program Files\Microsoft Office\MEDIA\CAGCAT10\j03351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3886200"/>
            <a:ext cx="258127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C:\Program Files\Microsoft Office\MEDIA\CAGCAT10\j029324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4180680"/>
            <a:ext cx="2701925"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1"/>
          </p:nvPr>
        </p:nvSpPr>
        <p:spPr>
          <a:xfrm>
            <a:off x="152400" y="2286000"/>
            <a:ext cx="8839200" cy="4343400"/>
          </a:xfrm>
        </p:spPr>
        <p:txBody>
          <a:bodyPr/>
          <a:lstStyle/>
          <a:p>
            <a:pPr eaLnBrk="1" hangingPunct="1">
              <a:defRPr/>
            </a:pPr>
            <a:r>
              <a:rPr lang="en-US" sz="4400" dirty="0" smtClean="0"/>
              <a:t>Either can never be replaced or </a:t>
            </a:r>
            <a:br>
              <a:rPr lang="en-US" sz="4400" dirty="0" smtClean="0"/>
            </a:br>
            <a:r>
              <a:rPr lang="en-US" sz="4400" dirty="0" smtClean="0"/>
              <a:t>can only be replaced over very long periods of time</a:t>
            </a:r>
          </a:p>
          <a:p>
            <a:pPr eaLnBrk="1" hangingPunct="1">
              <a:defRPr/>
            </a:pPr>
            <a:endParaRPr lang="en-US" sz="1600" dirty="0" smtClean="0"/>
          </a:p>
          <a:p>
            <a:pPr eaLnBrk="1" hangingPunct="1">
              <a:defRPr/>
            </a:pPr>
            <a:r>
              <a:rPr lang="en-US" sz="4400" dirty="0" smtClean="0"/>
              <a:t>Limited resource</a:t>
            </a:r>
          </a:p>
          <a:p>
            <a:pPr eaLnBrk="1" hangingPunct="1">
              <a:defRPr/>
            </a:pPr>
            <a:endParaRPr lang="en-US" sz="1600" dirty="0" smtClean="0"/>
          </a:p>
          <a:p>
            <a:pPr eaLnBrk="1" hangingPunct="1">
              <a:defRPr/>
            </a:pPr>
            <a:r>
              <a:rPr lang="en-US" sz="4400" dirty="0" smtClean="0"/>
              <a:t>Fossil Fuels (remains of living things)</a:t>
            </a:r>
          </a:p>
          <a:p>
            <a:pPr lvl="1" eaLnBrk="1" hangingPunct="1">
              <a:buFont typeface="Arial" charset="0"/>
              <a:buNone/>
              <a:defRPr/>
            </a:pPr>
            <a:endParaRPr lang="en-US" sz="4400" dirty="0" smtClean="0"/>
          </a:p>
        </p:txBody>
      </p:sp>
      <p:pic>
        <p:nvPicPr>
          <p:cNvPr id="3075" name="Picture 5" descr="MCj038420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80274" y="152400"/>
            <a:ext cx="169408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152400" y="304800"/>
            <a:ext cx="7391400" cy="1524000"/>
          </a:xfrm>
        </p:spPr>
        <p:txBody>
          <a:bodyPr/>
          <a:lstStyle/>
          <a:p>
            <a:pPr eaLnBrk="1" hangingPunct="1"/>
            <a:r>
              <a:rPr lang="en-US" altLang="en-US" sz="6000" u="sng" dirty="0" smtClean="0"/>
              <a:t>Nonrenewable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Effect transition="in" filter="fade">
                                      <p:cBhvr>
                                        <p:cTn id="14" dur="1000"/>
                                        <p:tgtEl>
                                          <p:spTgt spid="36867">
                                            <p:txEl>
                                              <p:pRg st="2" end="2"/>
                                            </p:txEl>
                                          </p:spTgt>
                                        </p:tgtEl>
                                      </p:cBhvr>
                                    </p:animEffect>
                                    <p:anim calcmode="lin" valueType="num">
                                      <p:cBhvr>
                                        <p:cTn id="15"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6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6867">
                                            <p:txEl>
                                              <p:pRg st="4" end="4"/>
                                            </p:txEl>
                                          </p:spTgt>
                                        </p:tgtEl>
                                        <p:attrNameLst>
                                          <p:attrName>style.visibility</p:attrName>
                                        </p:attrNameLst>
                                      </p:cBhvr>
                                      <p:to>
                                        <p:strVal val="visible"/>
                                      </p:to>
                                    </p:set>
                                    <p:animEffect transition="in" filter="fade">
                                      <p:cBhvr>
                                        <p:cTn id="21" dur="1000"/>
                                        <p:tgtEl>
                                          <p:spTgt spid="36867">
                                            <p:txEl>
                                              <p:pRg st="4" end="4"/>
                                            </p:txEl>
                                          </p:spTgt>
                                        </p:tgtEl>
                                      </p:cBhvr>
                                    </p:animEffect>
                                    <p:anim calcmode="lin" valueType="num">
                                      <p:cBhvr>
                                        <p:cTn id="22" dur="10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68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p:cNvSpPr>
          <p:nvPr>
            <p:ph type="body" idx="1"/>
          </p:nvPr>
        </p:nvSpPr>
        <p:spPr>
          <a:xfrm>
            <a:off x="457200" y="152400"/>
            <a:ext cx="8382000" cy="6019800"/>
          </a:xfrm>
        </p:spPr>
        <p:txBody>
          <a:bodyPr/>
          <a:lstStyle/>
          <a:p>
            <a:pPr marL="0" indent="0" algn="ctr" eaLnBrk="1" hangingPunct="1">
              <a:buNone/>
            </a:pPr>
            <a:r>
              <a:rPr lang="en-US" altLang="en-US" sz="4000" dirty="0" smtClean="0"/>
              <a:t>Millions of years ago, plants began converting energy from the Sun into their own energy. Other organisms ate some of those plants. </a:t>
            </a:r>
          </a:p>
          <a:p>
            <a:pPr marL="0" indent="0" algn="ctr" eaLnBrk="1" hangingPunct="1">
              <a:buNone/>
            </a:pPr>
            <a:endParaRPr lang="en-US" altLang="en-US" sz="1800" dirty="0" smtClean="0"/>
          </a:p>
          <a:p>
            <a:pPr marL="0" indent="0" algn="ctr" eaLnBrk="1" hangingPunct="1">
              <a:buNone/>
            </a:pPr>
            <a:r>
              <a:rPr lang="en-US" altLang="en-US" sz="4000" dirty="0" smtClean="0"/>
              <a:t>When those plants and animals became buried under rock, they eventually became oil and coal. Thus, the energy from oil and coal started as energy from the Sun.</a:t>
            </a:r>
          </a:p>
        </p:txBody>
      </p:sp>
      <p:sp>
        <p:nvSpPr>
          <p:cNvPr id="2" name="Rectangle 1"/>
          <p:cNvSpPr/>
          <p:nvPr/>
        </p:nvSpPr>
        <p:spPr>
          <a:xfrm>
            <a:off x="1905000" y="6248400"/>
            <a:ext cx="5092420" cy="461665"/>
          </a:xfrm>
          <a:prstGeom prst="rect">
            <a:avLst/>
          </a:prstGeom>
        </p:spPr>
        <p:txBody>
          <a:bodyPr wrap="none">
            <a:spAutoFit/>
          </a:bodyPr>
          <a:lstStyle/>
          <a:p>
            <a:r>
              <a:rPr lang="en-US" sz="2400" u="sng" dirty="0" smtClean="0">
                <a:solidFill>
                  <a:srgbClr val="000000"/>
                </a:solidFill>
                <a:effectLst/>
                <a:latin typeface="+mj-lt"/>
                <a:ea typeface="Calibri"/>
                <a:hlinkClick r:id="rId2"/>
              </a:rPr>
              <a:t>Nonrenewable Energy Resources</a:t>
            </a:r>
            <a:r>
              <a:rPr lang="en-US" sz="2400" dirty="0" smtClean="0">
                <a:solidFill>
                  <a:srgbClr val="000000"/>
                </a:solidFill>
                <a:effectLst/>
                <a:latin typeface="+mj-lt"/>
                <a:ea typeface="Calibri"/>
              </a:rPr>
              <a:t> [1:22]</a:t>
            </a:r>
            <a:endParaRPr lang="en-US" sz="24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p:cNvSpPr>
          <p:nvPr>
            <p:ph type="body" idx="1"/>
          </p:nvPr>
        </p:nvSpPr>
        <p:spPr>
          <a:xfrm>
            <a:off x="370469" y="381000"/>
            <a:ext cx="8382000" cy="2895600"/>
          </a:xfrm>
        </p:spPr>
        <p:txBody>
          <a:bodyPr/>
          <a:lstStyle/>
          <a:p>
            <a:pPr marL="0" indent="0" algn="ctr" eaLnBrk="1" hangingPunct="1">
              <a:buNone/>
            </a:pPr>
            <a:r>
              <a:rPr lang="en-US" altLang="en-US" sz="3600" dirty="0" smtClean="0"/>
              <a:t>Fuels that come from ancient plants and animals are known as fossil fuels. Fossil fuels contain a lot of carbon. Because fossil fuels contain a lot of carbon, along with hydrogen and oxygen, they burn easily.</a:t>
            </a:r>
          </a:p>
        </p:txBody>
      </p:sp>
      <p:sp>
        <p:nvSpPr>
          <p:cNvPr id="2" name="Rectangle 1"/>
          <p:cNvSpPr/>
          <p:nvPr/>
        </p:nvSpPr>
        <p:spPr>
          <a:xfrm>
            <a:off x="671623" y="3733800"/>
            <a:ext cx="8001000" cy="2308324"/>
          </a:xfrm>
          <a:prstGeom prst="rect">
            <a:avLst/>
          </a:prstGeom>
        </p:spPr>
        <p:txBody>
          <a:bodyPr wrap="square">
            <a:spAutoFit/>
          </a:bodyPr>
          <a:lstStyle/>
          <a:p>
            <a:pPr lvl="0" algn="ctr" eaLnBrk="1" hangingPunct="1">
              <a:spcBef>
                <a:spcPct val="20000"/>
              </a:spcBef>
            </a:pPr>
            <a:r>
              <a:rPr lang="en-US" altLang="en-US" sz="3600" dirty="0">
                <a:solidFill>
                  <a:prstClr val="black"/>
                </a:solidFill>
                <a:latin typeface="Calibri"/>
                <a:cs typeface="+mn-cs"/>
              </a:rPr>
              <a:t>The three major fossil fuels are oil, coal, and natural gas. Because of the millions of years it takes for fossil fuels to form, they are considered nonrenewable.</a:t>
            </a:r>
          </a:p>
        </p:txBody>
      </p:sp>
      <p:sp>
        <p:nvSpPr>
          <p:cNvPr id="3" name="Rectangle 2"/>
          <p:cNvSpPr/>
          <p:nvPr/>
        </p:nvSpPr>
        <p:spPr>
          <a:xfrm>
            <a:off x="4306859" y="6172200"/>
            <a:ext cx="4477508" cy="461665"/>
          </a:xfrm>
          <a:prstGeom prst="rect">
            <a:avLst/>
          </a:prstGeom>
        </p:spPr>
        <p:txBody>
          <a:bodyPr wrap="square">
            <a:spAutoFit/>
          </a:bodyPr>
          <a:lstStyle/>
          <a:p>
            <a:pPr marR="0" lvl="1" algn="ctr">
              <a:spcBef>
                <a:spcPts val="0"/>
              </a:spcBef>
              <a:spcAft>
                <a:spcPts val="0"/>
              </a:spcAft>
            </a:pPr>
            <a:r>
              <a:rPr lang="en-US" sz="2400" u="sng" dirty="0" smtClean="0">
                <a:solidFill>
                  <a:srgbClr val="000000"/>
                </a:solidFill>
                <a:effectLst/>
                <a:latin typeface="+mj-lt"/>
                <a:ea typeface="Calibri"/>
                <a:hlinkClick r:id="rId2"/>
              </a:rPr>
              <a:t>Fossil Fuels with Bill Nye</a:t>
            </a:r>
            <a:r>
              <a:rPr lang="en-US" sz="2400" dirty="0" smtClean="0">
                <a:solidFill>
                  <a:srgbClr val="000000"/>
                </a:solidFill>
                <a:effectLst/>
                <a:latin typeface="+mj-lt"/>
                <a:ea typeface="Calibri"/>
              </a:rPr>
              <a:t> [5:44]</a:t>
            </a:r>
            <a:endParaRPr lang="en-US" dirty="0">
              <a:effectLst/>
              <a:latin typeface="+mj-lt"/>
              <a:ea typeface="Calibri"/>
            </a:endParaRPr>
          </a:p>
        </p:txBody>
      </p:sp>
      <p:sp>
        <p:nvSpPr>
          <p:cNvPr id="4" name="Rectangle 3"/>
          <p:cNvSpPr/>
          <p:nvPr/>
        </p:nvSpPr>
        <p:spPr>
          <a:xfrm>
            <a:off x="457200" y="6214626"/>
            <a:ext cx="4075025" cy="461665"/>
          </a:xfrm>
          <a:prstGeom prst="rect">
            <a:avLst/>
          </a:prstGeom>
        </p:spPr>
        <p:txBody>
          <a:bodyPr wrap="none">
            <a:spAutoFit/>
          </a:bodyPr>
          <a:lstStyle/>
          <a:p>
            <a:pPr algn="ctr"/>
            <a:r>
              <a:rPr lang="en-US" sz="2400" u="sng" dirty="0" smtClean="0">
                <a:solidFill>
                  <a:srgbClr val="000000"/>
                </a:solidFill>
                <a:effectLst/>
                <a:latin typeface="+mn-lt"/>
                <a:ea typeface="Calibri"/>
                <a:hlinkClick r:id="rId3"/>
              </a:rPr>
              <a:t>Formation of Fossil Fuels</a:t>
            </a:r>
            <a:r>
              <a:rPr lang="en-US" sz="2400" dirty="0" smtClean="0">
                <a:solidFill>
                  <a:srgbClr val="000000"/>
                </a:solidFill>
                <a:effectLst/>
                <a:latin typeface="+mn-lt"/>
                <a:ea typeface="Calibri"/>
              </a:rPr>
              <a:t> [2:25]</a:t>
            </a:r>
            <a:endParaRPr lang="en-US" sz="2400" dirty="0">
              <a:latin typeface="+mn-lt"/>
            </a:endParaRPr>
          </a:p>
        </p:txBody>
      </p:sp>
    </p:spTree>
    <p:extLst>
      <p:ext uri="{BB962C8B-B14F-4D97-AF65-F5344CB8AC3E}">
        <p14:creationId xmlns:p14="http://schemas.microsoft.com/office/powerpoint/2010/main" val="238024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533400"/>
            <a:ext cx="8229600" cy="1143000"/>
          </a:xfrm>
        </p:spPr>
        <p:txBody>
          <a:bodyPr/>
          <a:lstStyle/>
          <a:p>
            <a:r>
              <a:rPr lang="en-US" altLang="en-US" smtClean="0"/>
              <a:t>Which of the following energy resources do YOU think are NONRENEWABLE?</a:t>
            </a:r>
          </a:p>
        </p:txBody>
      </p:sp>
      <p:pic>
        <p:nvPicPr>
          <p:cNvPr id="5123" name="Picture 4"/>
          <p:cNvPicPr>
            <a:picLocks noChangeAspect="1"/>
          </p:cNvPicPr>
          <p:nvPr/>
        </p:nvPicPr>
        <p:blipFill>
          <a:blip r:embed="rId2">
            <a:extLst>
              <a:ext uri="{28A0092B-C50C-407E-A947-70E740481C1C}">
                <a14:useLocalDpi xmlns:a14="http://schemas.microsoft.com/office/drawing/2010/main" val="0"/>
              </a:ext>
            </a:extLst>
          </a:blip>
          <a:srcRect t="13145" r="-243"/>
          <a:stretch>
            <a:fillRect/>
          </a:stretch>
        </p:blipFill>
        <p:spPr bwMode="auto">
          <a:xfrm>
            <a:off x="0" y="2209800"/>
            <a:ext cx="94630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2590800" y="2057400"/>
            <a:ext cx="3810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029200" y="2057400"/>
            <a:ext cx="838200" cy="7620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732338" y="2501900"/>
            <a:ext cx="5029200" cy="419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4"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8000" u="sng" dirty="0" smtClean="0"/>
              <a:t>Coal</a:t>
            </a:r>
          </a:p>
        </p:txBody>
      </p:sp>
      <p:sp>
        <p:nvSpPr>
          <p:cNvPr id="6147" name="Content Placeholder 2"/>
          <p:cNvSpPr>
            <a:spLocks noGrp="1"/>
          </p:cNvSpPr>
          <p:nvPr>
            <p:ph idx="1"/>
          </p:nvPr>
        </p:nvSpPr>
        <p:spPr>
          <a:xfrm>
            <a:off x="457200" y="1803067"/>
            <a:ext cx="8229600" cy="4525963"/>
          </a:xfrm>
        </p:spPr>
        <p:txBody>
          <a:bodyPr/>
          <a:lstStyle/>
          <a:p>
            <a:pPr eaLnBrk="1" hangingPunct="1"/>
            <a:r>
              <a:rPr lang="en-US" altLang="en-US" sz="5400" dirty="0" smtClean="0"/>
              <a:t>A rock that contains at least 50% plant remains.</a:t>
            </a:r>
          </a:p>
          <a:p>
            <a:pPr eaLnBrk="1" hangingPunct="1"/>
            <a:r>
              <a:rPr lang="en-US" altLang="en-US" sz="5400" dirty="0" smtClean="0"/>
              <a:t>Forms when plants die in a swampy area and are covered.</a:t>
            </a:r>
          </a:p>
        </p:txBody>
      </p:sp>
      <p:pic>
        <p:nvPicPr>
          <p:cNvPr id="21508" name="Picture 2" descr="C:\Users\henketa\AppData\Local\Microsoft\Windows\Temporary Internet Files\Content.IE5\PTZF6AWB\MC9003525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457200"/>
            <a:ext cx="1811338" cy="177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4" descr="C:\Users\henketa\AppData\Local\Microsoft\Windows\Temporary Internet Files\Content.IE5\QCZDZ3G8\MC9002820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5181600"/>
            <a:ext cx="1814513"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fade">
                                      <p:cBhvr>
                                        <p:cTn id="14" dur="1000"/>
                                        <p:tgtEl>
                                          <p:spTgt spid="6147">
                                            <p:txEl>
                                              <p:pRg st="1" end="1"/>
                                            </p:txEl>
                                          </p:spTgt>
                                        </p:tgtEl>
                                      </p:cBhvr>
                                    </p:animEffect>
                                    <p:anim calcmode="lin" valueType="num">
                                      <p:cBhvr>
                                        <p:cTn id="15"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z="8000" u="sng" dirty="0" smtClean="0"/>
              <a:t>Oil</a:t>
            </a:r>
          </a:p>
        </p:txBody>
      </p:sp>
      <p:sp>
        <p:nvSpPr>
          <p:cNvPr id="7171" name="Content Placeholder 2"/>
          <p:cNvSpPr>
            <a:spLocks noGrp="1"/>
          </p:cNvSpPr>
          <p:nvPr>
            <p:ph idx="1"/>
          </p:nvPr>
        </p:nvSpPr>
        <p:spPr>
          <a:xfrm>
            <a:off x="457200" y="1828800"/>
            <a:ext cx="6553200" cy="4511675"/>
          </a:xfrm>
        </p:spPr>
        <p:txBody>
          <a:bodyPr/>
          <a:lstStyle/>
          <a:p>
            <a:pPr eaLnBrk="1" hangingPunct="1"/>
            <a:r>
              <a:rPr lang="en-US" altLang="en-US" sz="4400" dirty="0" smtClean="0"/>
              <a:t>Thick, black liquid formed from buried remains of microscopic marine organisms.</a:t>
            </a:r>
          </a:p>
          <a:p>
            <a:pPr eaLnBrk="1" hangingPunct="1"/>
            <a:r>
              <a:rPr lang="en-US" altLang="en-US" sz="4400" dirty="0" smtClean="0"/>
              <a:t>Used for gasoline </a:t>
            </a:r>
            <a:br>
              <a:rPr lang="en-US" altLang="en-US" sz="4400" dirty="0" smtClean="0"/>
            </a:br>
            <a:r>
              <a:rPr lang="en-US" altLang="en-US" sz="4400" dirty="0" smtClean="0"/>
              <a:t>and plastics</a:t>
            </a:r>
          </a:p>
        </p:txBody>
      </p:sp>
      <p:pic>
        <p:nvPicPr>
          <p:cNvPr id="22532" name="Picture 2" descr="C:\Users\henketa\AppData\Local\Microsoft\Windows\Temporary Internet Files\Content.IE5\PTZF6AWB\MC90043783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375" y="3048000"/>
            <a:ext cx="1460500"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henketa\AppData\Local\Microsoft\Windows\Temporary Internet Files\Content.IE5\QCZDZ3G8\MC90043770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1888" y="152400"/>
            <a:ext cx="1641475" cy="196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4" descr="C:\Users\henketa\AppData\Local\Microsoft\Windows\Temporary Internet Files\Content.IE5\1E5DMW6Z\MP91021638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029200"/>
            <a:ext cx="2486025"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5039</TotalTime>
  <Words>616</Words>
  <Application>Microsoft Office PowerPoint</Application>
  <PresentationFormat>On-screen Show (4:3)</PresentationFormat>
  <Paragraphs>93</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BatangChe</vt:lpstr>
      <vt:lpstr>Calibri</vt:lpstr>
      <vt:lpstr>Constantia</vt:lpstr>
      <vt:lpstr>Courier New</vt:lpstr>
      <vt:lpstr>Times New Roman</vt:lpstr>
      <vt:lpstr>Wingdings</vt:lpstr>
      <vt:lpstr>Office Theme</vt:lpstr>
      <vt:lpstr>Any natural substance used by living things can be considered a natural resource. </vt:lpstr>
      <vt:lpstr>Most minerals are nonrenewable resources.</vt:lpstr>
      <vt:lpstr>PowerPoint Presentation</vt:lpstr>
      <vt:lpstr>Nonrenewable Resources</vt:lpstr>
      <vt:lpstr>PowerPoint Presentation</vt:lpstr>
      <vt:lpstr>PowerPoint Presentation</vt:lpstr>
      <vt:lpstr>Which of the following energy resources do YOU think are NONRENEWABLE?</vt:lpstr>
      <vt:lpstr>Coal</vt:lpstr>
      <vt:lpstr>Oil</vt:lpstr>
      <vt:lpstr>Natural Gas</vt:lpstr>
      <vt:lpstr>Nuclear Energy</vt:lpstr>
      <vt:lpstr>Propane</vt:lpstr>
      <vt:lpstr>PowerPoint Presentation</vt:lpstr>
      <vt:lpstr>PowerPoint Presentation</vt:lpstr>
      <vt:lpstr>PowerPoint Presentation</vt:lpstr>
      <vt:lpstr>PowerPoint Presentation</vt:lpstr>
      <vt:lpstr>Which of the following energy resources do YOU think are RENEWABLE?</vt:lpstr>
      <vt:lpstr>Solar Energy</vt:lpstr>
      <vt:lpstr>Solar Energy</vt:lpstr>
      <vt:lpstr>Wind Energy</vt:lpstr>
      <vt:lpstr>Wind Energy</vt:lpstr>
      <vt:lpstr>Wind Energy</vt:lpstr>
      <vt:lpstr>Hydroelectric </vt:lpstr>
      <vt:lpstr>Hydroelectric </vt:lpstr>
      <vt:lpstr>Hydroelectric </vt:lpstr>
      <vt:lpstr>Geothermal</vt:lpstr>
      <vt:lpstr>Biomass</vt:lpstr>
      <vt:lpstr>Biomass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Bartlett Family</dc:creator>
  <cp:lastModifiedBy>wilella carpenter</cp:lastModifiedBy>
  <cp:revision>42</cp:revision>
  <dcterms:created xsi:type="dcterms:W3CDTF">2008-02-21T23:44:32Z</dcterms:created>
  <dcterms:modified xsi:type="dcterms:W3CDTF">2016-03-21T03:07:32Z</dcterms:modified>
</cp:coreProperties>
</file>