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6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88" r:id="rId3"/>
    <p:sldId id="497" r:id="rId4"/>
    <p:sldId id="458" r:id="rId5"/>
    <p:sldId id="459" r:id="rId6"/>
    <p:sldId id="390" r:id="rId7"/>
    <p:sldId id="391" r:id="rId8"/>
    <p:sldId id="498" r:id="rId9"/>
    <p:sldId id="392" r:id="rId10"/>
    <p:sldId id="513" r:id="rId11"/>
    <p:sldId id="514" r:id="rId12"/>
    <p:sldId id="393" r:id="rId13"/>
    <p:sldId id="463" r:id="rId14"/>
    <p:sldId id="515" r:id="rId15"/>
    <p:sldId id="460" r:id="rId16"/>
    <p:sldId id="499" r:id="rId17"/>
    <p:sldId id="462" r:id="rId18"/>
    <p:sldId id="389" r:id="rId19"/>
    <p:sldId id="394" r:id="rId20"/>
    <p:sldId id="500" r:id="rId21"/>
    <p:sldId id="464" r:id="rId22"/>
    <p:sldId id="519" r:id="rId23"/>
    <p:sldId id="465" r:id="rId24"/>
    <p:sldId id="518" r:id="rId25"/>
    <p:sldId id="520" r:id="rId26"/>
    <p:sldId id="395" r:id="rId27"/>
    <p:sldId id="466" r:id="rId28"/>
    <p:sldId id="502" r:id="rId29"/>
    <p:sldId id="516" r:id="rId30"/>
    <p:sldId id="517" r:id="rId31"/>
    <p:sldId id="396" r:id="rId32"/>
    <p:sldId id="467" r:id="rId33"/>
    <p:sldId id="503" r:id="rId34"/>
    <p:sldId id="521" r:id="rId35"/>
    <p:sldId id="522" r:id="rId36"/>
    <p:sldId id="501" r:id="rId37"/>
    <p:sldId id="538" r:id="rId38"/>
    <p:sldId id="539" r:id="rId39"/>
    <p:sldId id="397" r:id="rId40"/>
    <p:sldId id="468" r:id="rId41"/>
    <p:sldId id="469" r:id="rId42"/>
    <p:sldId id="470" r:id="rId43"/>
    <p:sldId id="471" r:id="rId44"/>
    <p:sldId id="472" r:id="rId45"/>
    <p:sldId id="504" r:id="rId46"/>
    <p:sldId id="398" r:id="rId47"/>
    <p:sldId id="505" r:id="rId48"/>
    <p:sldId id="523" r:id="rId49"/>
    <p:sldId id="399" r:id="rId50"/>
    <p:sldId id="473" r:id="rId51"/>
    <p:sldId id="527" r:id="rId52"/>
    <p:sldId id="474" r:id="rId53"/>
    <p:sldId id="476" r:id="rId54"/>
    <p:sldId id="526" r:id="rId55"/>
    <p:sldId id="475" r:id="rId56"/>
    <p:sldId id="533" r:id="rId57"/>
    <p:sldId id="365" r:id="rId58"/>
    <p:sldId id="524" r:id="rId59"/>
    <p:sldId id="400" r:id="rId60"/>
    <p:sldId id="401" r:id="rId61"/>
    <p:sldId id="402" r:id="rId62"/>
    <p:sldId id="506" r:id="rId63"/>
    <p:sldId id="403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0FA"/>
    <a:srgbClr val="FF0000"/>
    <a:srgbClr val="A6A6CF"/>
    <a:srgbClr val="4360B3"/>
    <a:srgbClr val="2F447D"/>
    <a:srgbClr val="CCCCFF"/>
    <a:srgbClr val="EBEFFA"/>
    <a:srgbClr val="DFE5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46" autoAdjust="0"/>
  </p:normalViewPr>
  <p:slideViewPr>
    <p:cSldViewPr snapToGrid="0">
      <p:cViewPr>
        <p:scale>
          <a:sx n="100" d="100"/>
          <a:sy n="100" d="100"/>
        </p:scale>
        <p:origin x="768" y="7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FF3B726-A86C-4E76-98C5-88A8A4535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56865-C8C7-404F-9179-E8E38487C156}" type="slidenum">
              <a:rPr lang="en-US" altLang="en-US" smtClean="0">
                <a:latin typeface="Arial" charset="0"/>
              </a:rPr>
              <a:pPr/>
              <a:t>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BA9EB2-10CA-4A91-AE55-2EAB0AB5B09C}" type="slidenum">
              <a:rPr lang="en-US" altLang="en-US" smtClean="0">
                <a:latin typeface="Arial" charset="0"/>
              </a:rPr>
              <a:pPr/>
              <a:t>10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844F0-77C3-4998-9D72-ADB10EB4981C}" type="slidenum">
              <a:rPr lang="en-US" altLang="en-US" smtClean="0">
                <a:latin typeface="Arial" charset="0"/>
              </a:rPr>
              <a:pPr/>
              <a:t>11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10F7E6-2823-4A39-9A6E-AF0BC805633A}" type="slidenum">
              <a:rPr lang="en-US" altLang="en-US" smtClean="0">
                <a:latin typeface="Arial" charset="0"/>
              </a:rPr>
              <a:pPr/>
              <a:t>12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47C2B-A54C-48BF-8AD1-E1394E2A5E5D}" type="slidenum">
              <a:rPr lang="en-US" altLang="en-US" smtClean="0">
                <a:latin typeface="Arial" charset="0"/>
              </a:rPr>
              <a:pPr/>
              <a:t>13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FFFEA7-0121-4A1E-A85F-579E537364C4}" type="slidenum">
              <a:rPr lang="en-US" altLang="en-US" smtClean="0">
                <a:latin typeface="Arial" charset="0"/>
              </a:rPr>
              <a:pPr/>
              <a:t>14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3754E-D478-440B-A2A1-FA922FC194F2}" type="slidenum">
              <a:rPr lang="en-US" altLang="en-US" smtClean="0">
                <a:latin typeface="Arial" charset="0"/>
              </a:rPr>
              <a:pPr/>
              <a:t>15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01A3A-ECB7-4ADB-94F0-737BE6D58E32}" type="slidenum">
              <a:rPr lang="en-US" altLang="en-US" smtClean="0">
                <a:latin typeface="Arial" charset="0"/>
              </a:rPr>
              <a:pPr/>
              <a:t>16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7418D9-8533-49DE-A353-996C66463A20}" type="slidenum">
              <a:rPr lang="en-US" altLang="en-US" smtClean="0">
                <a:latin typeface="Arial" charset="0"/>
              </a:rPr>
              <a:pPr/>
              <a:t>17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AAB410-29FD-405D-83E4-8F9A9E955A7A}" type="slidenum">
              <a:rPr lang="en-US" altLang="en-US" smtClean="0">
                <a:latin typeface="Arial" charset="0"/>
              </a:rPr>
              <a:pPr/>
              <a:t>18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DBD671-4207-4E5E-A2BE-034AD2959707}" type="slidenum">
              <a:rPr lang="en-US" altLang="en-US" smtClean="0">
                <a:latin typeface="Arial" charset="0"/>
              </a:rPr>
              <a:pPr/>
              <a:t>19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105BB-000B-4C72-A358-1812D2E7AA82}" type="slidenum">
              <a:rPr lang="en-US" altLang="en-US" smtClean="0">
                <a:latin typeface="Arial" charset="0"/>
              </a:rPr>
              <a:pPr/>
              <a:t>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8B6A0-BFFD-40AE-A835-A147AD771A28}" type="slidenum">
              <a:rPr lang="en-US" altLang="en-US" smtClean="0">
                <a:latin typeface="Arial" charset="0"/>
              </a:rPr>
              <a:pPr/>
              <a:t>20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88F49D-4CBC-40A2-B558-48B4C4C77A65}" type="slidenum">
              <a:rPr lang="en-US" altLang="en-US" smtClean="0">
                <a:latin typeface="Arial" charset="0"/>
              </a:rPr>
              <a:pPr/>
              <a:t>21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F79B97-73AA-428C-A388-F746055A5486}" type="slidenum">
              <a:rPr lang="en-US" altLang="en-US" smtClean="0">
                <a:latin typeface="Arial" charset="0"/>
              </a:rPr>
              <a:pPr/>
              <a:t>22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0D13F-EEFC-4E9C-A822-E5547595CB54}" type="slidenum">
              <a:rPr lang="en-US" altLang="en-US" smtClean="0">
                <a:latin typeface="Arial" charset="0"/>
              </a:rPr>
              <a:pPr/>
              <a:t>23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587DD8-CFA2-41FF-8AC5-64F9AC74FC9D}" type="slidenum">
              <a:rPr lang="en-US" altLang="en-US" smtClean="0">
                <a:latin typeface="Arial" charset="0"/>
              </a:rPr>
              <a:pPr/>
              <a:t>24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01000-C3EE-4E30-BA9A-B1E600310D7D}" type="slidenum">
              <a:rPr lang="en-US" altLang="en-US" smtClean="0">
                <a:latin typeface="Arial" charset="0"/>
              </a:rPr>
              <a:pPr/>
              <a:t>25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F33875-39FA-42EA-993C-0BC75C8CE706}" type="slidenum">
              <a:rPr lang="en-US" altLang="en-US" smtClean="0">
                <a:latin typeface="Arial" charset="0"/>
              </a:rPr>
              <a:pPr/>
              <a:t>26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C335C-B7C2-4136-AF7A-6582A4D2C3BC}" type="slidenum">
              <a:rPr lang="en-US" altLang="en-US" smtClean="0">
                <a:latin typeface="Arial" charset="0"/>
              </a:rPr>
              <a:pPr/>
              <a:t>27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2E8AF-FBEF-49D7-A9FE-00188D58414C}" type="slidenum">
              <a:rPr lang="en-US" altLang="en-US" smtClean="0">
                <a:latin typeface="Arial" charset="0"/>
              </a:rPr>
              <a:pPr/>
              <a:t>28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11E17D-3BC3-4763-A1EB-5155A369384C}" type="slidenum">
              <a:rPr lang="en-US" altLang="en-US" smtClean="0">
                <a:latin typeface="Arial" charset="0"/>
              </a:rPr>
              <a:pPr/>
              <a:t>29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4AD1B7-9D62-4A3E-803B-1CDDF5F0B285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771B7-054C-49DD-8497-80143A9DF59D}" type="slidenum">
              <a:rPr lang="en-US" altLang="en-US" smtClean="0">
                <a:latin typeface="Arial" charset="0"/>
              </a:rPr>
              <a:pPr/>
              <a:t>30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AF21A1-AC2C-4203-B31D-6C3F708751A8}" type="slidenum">
              <a:rPr lang="en-US" altLang="en-US" smtClean="0">
                <a:latin typeface="Arial" charset="0"/>
              </a:rPr>
              <a:pPr/>
              <a:t>31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A2D2F-EF5F-4981-A857-1106ED867CA1}" type="slidenum">
              <a:rPr lang="en-US" altLang="en-US" smtClean="0">
                <a:latin typeface="Arial" charset="0"/>
              </a:rPr>
              <a:pPr/>
              <a:t>32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C1E77-2B71-4866-8348-49D8D47E2EA0}" type="slidenum">
              <a:rPr lang="en-US" altLang="en-US" smtClean="0">
                <a:latin typeface="Arial" charset="0"/>
              </a:rPr>
              <a:pPr/>
              <a:t>33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A4829-6AB9-41E2-8DA6-E3AD2C7D31CE}" type="slidenum">
              <a:rPr lang="en-US" altLang="en-US" smtClean="0">
                <a:latin typeface="Arial" charset="0"/>
              </a:rPr>
              <a:pPr/>
              <a:t>34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71C2B-4CBD-46F1-8CE0-A6A3B80288A8}" type="slidenum">
              <a:rPr lang="en-US" altLang="en-US" smtClean="0">
                <a:latin typeface="Arial" charset="0"/>
              </a:rPr>
              <a:pPr/>
              <a:t>35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59E9E7-D923-4499-9687-6FE487260020}" type="slidenum">
              <a:rPr lang="en-US" altLang="en-US" smtClean="0">
                <a:latin typeface="Arial" charset="0"/>
              </a:rPr>
              <a:pPr/>
              <a:t>36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01FCEC-06A2-48CF-9761-46F80CDCE6D4}" type="slidenum">
              <a:rPr lang="en-US" altLang="en-US" smtClean="0">
                <a:latin typeface="Arial" charset="0"/>
              </a:rPr>
              <a:pPr/>
              <a:t>37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F2D8C3-B812-47A9-AAB6-2599A79AA752}" type="slidenum">
              <a:rPr lang="en-US" altLang="en-US" smtClean="0">
                <a:latin typeface="Arial" charset="0"/>
              </a:rPr>
              <a:pPr/>
              <a:t>38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01F9AE-C302-43A2-886E-C88EE92B8C5A}" type="slidenum">
              <a:rPr lang="en-US" altLang="en-US" smtClean="0">
                <a:latin typeface="Arial" charset="0"/>
              </a:rPr>
              <a:pPr/>
              <a:t>39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BBC66-C144-47B8-AC9C-ABD663360818}" type="slidenum">
              <a:rPr lang="en-US" altLang="en-US" smtClean="0">
                <a:latin typeface="Arial" charset="0"/>
              </a:rPr>
              <a:pPr/>
              <a:t>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80CD2-A3F0-4F8C-8AB1-43D5BF1CFC84}" type="slidenum">
              <a:rPr lang="en-US" altLang="en-US" smtClean="0">
                <a:latin typeface="Arial" charset="0"/>
              </a:rPr>
              <a:pPr/>
              <a:t>40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6392F-DB68-413C-9420-B770AE6249D6}" type="slidenum">
              <a:rPr lang="en-US" altLang="en-US" smtClean="0">
                <a:latin typeface="Arial" charset="0"/>
              </a:rPr>
              <a:pPr/>
              <a:t>41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6392C-C447-4213-BFF5-1B48348CDB31}" type="slidenum">
              <a:rPr lang="en-US" altLang="en-US" smtClean="0">
                <a:latin typeface="Arial" charset="0"/>
              </a:rPr>
              <a:pPr/>
              <a:t>42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5072E-895D-4374-9061-3ABA689BA82B}" type="slidenum">
              <a:rPr lang="en-US" altLang="en-US" smtClean="0">
                <a:latin typeface="Arial" charset="0"/>
              </a:rPr>
              <a:pPr/>
              <a:t>43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A3855B-F8CA-4872-BFC3-E8A573E6FC01}" type="slidenum">
              <a:rPr lang="en-US" altLang="en-US" smtClean="0">
                <a:latin typeface="Arial" charset="0"/>
              </a:rPr>
              <a:pPr/>
              <a:t>44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602D6-3796-4762-88E8-6E8E8D92C985}" type="slidenum">
              <a:rPr lang="en-US" altLang="en-US" smtClean="0">
                <a:latin typeface="Arial" charset="0"/>
              </a:rPr>
              <a:pPr/>
              <a:t>45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E54656-96FB-4418-8004-5297BF10FE90}" type="slidenum">
              <a:rPr lang="en-US" altLang="en-US" smtClean="0">
                <a:latin typeface="Arial" charset="0"/>
              </a:rPr>
              <a:pPr/>
              <a:t>46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6D712F-725A-4265-BB86-159B90FA7863}" type="slidenum">
              <a:rPr lang="en-US" altLang="en-US" smtClean="0">
                <a:latin typeface="Arial" charset="0"/>
              </a:rPr>
              <a:pPr/>
              <a:t>47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BA6A15-FDAB-4B43-939B-2C0CC94E9091}" type="slidenum">
              <a:rPr lang="en-US" altLang="en-US" smtClean="0">
                <a:latin typeface="Arial" charset="0"/>
              </a:rPr>
              <a:pPr/>
              <a:t>48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0AD8B-3BCF-4671-B94A-C4AE496EB40B}" type="slidenum">
              <a:rPr lang="en-US" altLang="en-US" smtClean="0">
                <a:latin typeface="Arial" charset="0"/>
              </a:rPr>
              <a:pPr/>
              <a:t>49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508C7-96A2-4FF0-8813-B2CCEC855BB1}" type="slidenum">
              <a:rPr lang="en-US" altLang="en-US" smtClean="0">
                <a:latin typeface="Arial" charset="0"/>
              </a:rPr>
              <a:pPr/>
              <a:t>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E6E9FD-92C5-476C-A072-632E590D1D98}" type="slidenum">
              <a:rPr lang="en-US" altLang="en-US" smtClean="0">
                <a:latin typeface="Arial" charset="0"/>
              </a:rPr>
              <a:pPr/>
              <a:t>50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3F27D3-AEDB-4D7E-90D3-204AE38A155A}" type="slidenum">
              <a:rPr lang="en-US" altLang="en-US" smtClean="0">
                <a:latin typeface="Arial" charset="0"/>
              </a:rPr>
              <a:pPr/>
              <a:t>51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CEFD5-84CB-4971-AF1C-581D105B65CE}" type="slidenum">
              <a:rPr lang="en-US" altLang="en-US" smtClean="0">
                <a:latin typeface="Arial" charset="0"/>
              </a:rPr>
              <a:pPr/>
              <a:t>52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9FE15-2987-465E-A01F-D33B8195ECBB}" type="slidenum">
              <a:rPr lang="en-US" altLang="en-US" smtClean="0">
                <a:latin typeface="Arial" charset="0"/>
              </a:rPr>
              <a:pPr/>
              <a:t>53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86F4D-F20C-4FAB-A5F3-8E14BB0F3CBA}" type="slidenum">
              <a:rPr lang="en-US" altLang="en-US" smtClean="0">
                <a:latin typeface="Arial" charset="0"/>
              </a:rPr>
              <a:pPr/>
              <a:t>54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74E42D-8C08-49B5-B940-93F0BAF0A586}" type="slidenum">
              <a:rPr lang="en-US" altLang="en-US" smtClean="0">
                <a:latin typeface="Arial" charset="0"/>
              </a:rPr>
              <a:pPr/>
              <a:t>55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412D3-19A7-48CE-B022-533FB973A997}" type="slidenum">
              <a:rPr lang="en-US" altLang="en-US" smtClean="0">
                <a:latin typeface="Arial" charset="0"/>
              </a:rPr>
              <a:pPr/>
              <a:t>56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5377C9-39AC-46AE-B699-2D50747D678B}" type="slidenum">
              <a:rPr lang="en-US" altLang="en-US" smtClean="0">
                <a:latin typeface="Arial" charset="0"/>
              </a:rPr>
              <a:pPr/>
              <a:t>57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394F33-815E-4531-BDCC-47E22DCC3DAE}" type="slidenum">
              <a:rPr lang="en-US" altLang="en-US" smtClean="0">
                <a:latin typeface="Arial" charset="0"/>
              </a:rPr>
              <a:pPr/>
              <a:t>58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021EBC-DB8A-4D07-A1D3-AE36F1ACAB1C}" type="slidenum">
              <a:rPr lang="en-US" altLang="en-US" smtClean="0">
                <a:latin typeface="Arial" charset="0"/>
              </a:rPr>
              <a:pPr/>
              <a:t>59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20685-A0EE-41BA-A43E-957EB2C7CB95}" type="slidenum">
              <a:rPr lang="en-US" altLang="en-US" smtClean="0">
                <a:latin typeface="Arial" charset="0"/>
              </a:rPr>
              <a:pPr/>
              <a:t>6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89A080-0C48-409D-A572-305B63E8B371}" type="slidenum">
              <a:rPr lang="en-US" altLang="en-US" smtClean="0">
                <a:latin typeface="Arial" charset="0"/>
              </a:rPr>
              <a:pPr/>
              <a:t>60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501EC-2C7D-441A-812B-4CB9067AFE7E}" type="slidenum">
              <a:rPr lang="en-US" altLang="en-US" smtClean="0">
                <a:latin typeface="Arial" charset="0"/>
              </a:rPr>
              <a:pPr/>
              <a:t>61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E00A7-603A-40C7-BD28-155B0C6A0854}" type="slidenum">
              <a:rPr lang="en-US" altLang="en-US" smtClean="0">
                <a:latin typeface="Arial" charset="0"/>
              </a:rPr>
              <a:pPr/>
              <a:t>62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3513FC-6C92-4DC2-B86C-DF66B15DE38A}" type="slidenum">
              <a:rPr lang="en-US" altLang="en-US" smtClean="0">
                <a:latin typeface="Arial" charset="0"/>
              </a:rPr>
              <a:pPr/>
              <a:t>63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59D90A-6B70-4F33-99BC-724E4CC87D5D}" type="slidenum">
              <a:rPr lang="en-US" altLang="en-US" smtClean="0">
                <a:latin typeface="Arial" charset="0"/>
              </a:rPr>
              <a:pPr/>
              <a:t>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DC6001-96CB-4ADE-85CF-E7F4C847A0FD}" type="slidenum">
              <a:rPr lang="en-US" altLang="en-US" smtClean="0">
                <a:latin typeface="Arial" charset="0"/>
              </a:rPr>
              <a:pPr/>
              <a:t>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A9685-9B81-4304-87DE-E315B379E605}" type="slidenum">
              <a:rPr lang="en-US" altLang="en-US" smtClean="0">
                <a:latin typeface="Arial" charset="0"/>
              </a:rPr>
              <a:pPr/>
              <a:t>9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Copyright © 2009 Pearson Education, Inc., publishing as Pearson Benjamin Cummings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Copyright © 2009 Pearson Education, Inc., publishing as Pearson Benjamin Cummings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Copyright © 2009 Pearson Education, Inc., publishing as Pearson Benjamin Cummings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Copyright © 2009 Pearson Education, Inc., publishing as Pearson Benjamin Cummings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Copyright © 2009 Pearson Education, Inc., publishing as Pearson Benjamin Cummings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Copyright © 2009 Pearson Education, Inc., publishing as Pearson Benjamin Cummings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Copyright © 2009 Pearson Education, Inc., publishing as Pearson Benjamin Cummings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Copyright © 2009 Pearson Education, Inc., publishing as Pearson Benjamin Cummings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Copyright © 2009 Pearson Education, Inc., publishing as Pearson Benjamin Cummings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Copyright © 2009 Pearson Education, Inc., publishing as Pearson Benjamin Cummings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1000"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Copyright © 2009 Pearson Education, Inc., publishing as Pearson Benjamin Cummings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2F447D"/>
          </a:solidFill>
          <a:ln w="9525">
            <a:solidFill>
              <a:srgbClr val="4360B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172200"/>
            <a:ext cx="670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Copyright © 2009 Pearson Education, Inc., publishing as Pearson Benjamin Cummings</a:t>
            </a:r>
          </a:p>
          <a:p>
            <a:pPr>
              <a:defRPr/>
            </a:pPr>
            <a:endParaRPr lang="en-US"/>
          </a:p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F447D"/>
        </a:buClr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F447D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F447D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07CervicVerteb3DROT_3D.m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07ThoracVerteb_3DROT_3D.mov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07LumbrVerteb_3DROT_3D.mov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07SacrumCoccyx_3DROT_3D.mov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07SacrumCoccyx_3DROT_3D.mov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13315" name="Rectangle 6"/>
          <p:cNvSpPr>
            <a:spLocks noChangeArrowheads="1"/>
          </p:cNvSpPr>
          <p:nvPr/>
        </p:nvSpPr>
        <p:spPr bwMode="auto">
          <a:xfrm>
            <a:off x="5181600" y="0"/>
            <a:ext cx="3962400" cy="6858000"/>
          </a:xfrm>
          <a:prstGeom prst="rect">
            <a:avLst/>
          </a:prstGeom>
          <a:solidFill>
            <a:srgbClr val="A6A6C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5181600" y="381000"/>
            <a:ext cx="39624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chemeClr val="bg1"/>
                </a:solidFill>
                <a:latin typeface="Times New Roman" pitchFamily="18" charset="0"/>
              </a:rPr>
              <a:t>C h a p t e r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5400" b="1">
                <a:solidFill>
                  <a:schemeClr val="bg1"/>
                </a:solidFill>
                <a:latin typeface="Times New Roman" pitchFamily="18" charset="0"/>
              </a:rPr>
              <a:t>7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altLang="en-US" sz="5400">
              <a:latin typeface="Times New Roman" pitchFamily="18" charset="0"/>
            </a:endParaRPr>
          </a:p>
          <a:p>
            <a:pPr algn="ctr">
              <a:lnSpc>
                <a:spcPct val="75000"/>
              </a:lnSpc>
            </a:pPr>
            <a:r>
              <a:rPr lang="en-US" altLang="en-US" sz="4400">
                <a:latin typeface="Times New Roman" pitchFamily="18" charset="0"/>
              </a:rPr>
              <a:t>The Axial Skeleton - Spine</a:t>
            </a:r>
          </a:p>
        </p:txBody>
      </p:sp>
      <p:sp>
        <p:nvSpPr>
          <p:cNvPr id="13317" name="Line 9"/>
          <p:cNvSpPr>
            <a:spLocks noChangeShapeType="1"/>
          </p:cNvSpPr>
          <p:nvPr/>
        </p:nvSpPr>
        <p:spPr bwMode="auto">
          <a:xfrm>
            <a:off x="5410200" y="17526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Text Box 10"/>
          <p:cNvSpPr txBox="1">
            <a:spLocks noChangeArrowheads="1"/>
          </p:cNvSpPr>
          <p:nvPr/>
        </p:nvSpPr>
        <p:spPr bwMode="auto">
          <a:xfrm>
            <a:off x="5181600" y="4540250"/>
            <a:ext cx="3962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latin typeface="Times New Roman" pitchFamily="18" charset="0"/>
              </a:rPr>
              <a:t>PowerPoint® Lecture Slides prepared by Jason LaPres</a:t>
            </a:r>
          </a:p>
          <a:p>
            <a:pPr algn="ctr"/>
            <a:r>
              <a:rPr lang="en-US" altLang="en-US" sz="2000" b="1">
                <a:latin typeface="Times New Roman" pitchFamily="18" charset="0"/>
              </a:rPr>
              <a:t>Lone Star College - North Harris</a:t>
            </a:r>
          </a:p>
          <a:p>
            <a:pPr algn="ctr"/>
            <a:r>
              <a:rPr lang="en-US" altLang="en-US" sz="2000" b="1">
                <a:latin typeface="Times New Roman" pitchFamily="18" charset="0"/>
              </a:rPr>
              <a:t>Modified by CHB 11/09</a:t>
            </a: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5181600" y="6413500"/>
            <a:ext cx="39624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1200">
                <a:latin typeface="Times New Roman" pitchFamily="18" charset="0"/>
              </a:rPr>
              <a:t>Copyright © 2009 Pearson Education, Inc.,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1200">
                <a:latin typeface="Times New Roman" pitchFamily="18" charset="0"/>
              </a:rPr>
              <a:t>publishing as Pearson Benjamin Cummings</a:t>
            </a:r>
          </a:p>
        </p:txBody>
      </p:sp>
      <p:sp>
        <p:nvSpPr>
          <p:cNvPr id="13320" name="Rectangle 14"/>
          <p:cNvSpPr>
            <a:spLocks noChangeArrowheads="1"/>
          </p:cNvSpPr>
          <p:nvPr/>
        </p:nvSpPr>
        <p:spPr bwMode="auto">
          <a:xfrm>
            <a:off x="457200" y="6400800"/>
            <a:ext cx="4724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pic>
        <p:nvPicPr>
          <p:cNvPr id="13321" name="Picture 15" descr="50589Martini8e_webdev"/>
          <p:cNvPicPr>
            <a:picLocks noChangeAspect="1" noChangeArrowheads="1"/>
          </p:cNvPicPr>
          <p:nvPr/>
        </p:nvPicPr>
        <p:blipFill>
          <a:blip r:embed="rId3" cstate="print"/>
          <a:srcRect t="1234"/>
          <a:stretch>
            <a:fillRect/>
          </a:stretch>
        </p:blipFill>
        <p:spPr bwMode="auto">
          <a:xfrm>
            <a:off x="0" y="0"/>
            <a:ext cx="51816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Vertebral Column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7–18a Vertebral Anatomy.</a:t>
            </a:r>
          </a:p>
        </p:txBody>
      </p:sp>
      <p:pic>
        <p:nvPicPr>
          <p:cNvPr id="22533" name="Picture 4" descr="07_18Figurea-L"/>
          <p:cNvPicPr>
            <a:picLocks noChangeAspect="1" noChangeArrowheads="1"/>
          </p:cNvPicPr>
          <p:nvPr/>
        </p:nvPicPr>
        <p:blipFill>
          <a:blip r:embed="rId3" cstate="print"/>
          <a:srcRect b="3873"/>
          <a:stretch>
            <a:fillRect/>
          </a:stretch>
        </p:blipFill>
        <p:spPr bwMode="auto">
          <a:xfrm>
            <a:off x="2130425" y="1296988"/>
            <a:ext cx="4879975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Vertebral Column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7–18c Vertebral Anatomy.</a:t>
            </a:r>
          </a:p>
        </p:txBody>
      </p:sp>
      <p:pic>
        <p:nvPicPr>
          <p:cNvPr id="23557" name="Picture 4" descr="07_18Figurec-L"/>
          <p:cNvPicPr>
            <a:picLocks noChangeAspect="1" noChangeArrowheads="1"/>
          </p:cNvPicPr>
          <p:nvPr/>
        </p:nvPicPr>
        <p:blipFill>
          <a:blip r:embed="rId3" cstate="print"/>
          <a:srcRect b="3592"/>
          <a:stretch>
            <a:fillRect/>
          </a:stretch>
        </p:blipFill>
        <p:spPr bwMode="auto">
          <a:xfrm>
            <a:off x="1597025" y="1130300"/>
            <a:ext cx="594677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Vertebral Column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en-US" altLang="en-US" sz="2800" smtClean="0"/>
              <a:t>Structure of a Vertebra</a:t>
            </a:r>
          </a:p>
          <a:p>
            <a:pPr lvl="1" eaLnBrk="1" hangingPunct="1">
              <a:lnSpc>
                <a:spcPct val="135000"/>
              </a:lnSpc>
            </a:pPr>
            <a:r>
              <a:rPr lang="en-US" altLang="en-US" sz="2400" smtClean="0"/>
              <a:t>The </a:t>
            </a:r>
            <a:r>
              <a:rPr lang="en-US" altLang="en-US" sz="2400" b="1" smtClean="0"/>
              <a:t>vertebral arch</a:t>
            </a:r>
          </a:p>
          <a:p>
            <a:pPr lvl="2" eaLnBrk="1" hangingPunct="1">
              <a:lnSpc>
                <a:spcPct val="135000"/>
              </a:lnSpc>
            </a:pPr>
            <a:r>
              <a:rPr lang="en-US" altLang="en-US" sz="2000" b="1" smtClean="0"/>
              <a:t>Pedicles</a:t>
            </a:r>
            <a:r>
              <a:rPr lang="en-US" altLang="en-US" sz="2000" smtClean="0"/>
              <a:t>:</a:t>
            </a:r>
          </a:p>
          <a:p>
            <a:pPr lvl="3" eaLnBrk="1" hangingPunct="1">
              <a:lnSpc>
                <a:spcPct val="135000"/>
              </a:lnSpc>
            </a:pPr>
            <a:r>
              <a:rPr lang="en-US" altLang="en-US" sz="1800" smtClean="0"/>
              <a:t>walls of the vertebral arch</a:t>
            </a:r>
          </a:p>
          <a:p>
            <a:pPr lvl="2" eaLnBrk="1" hangingPunct="1">
              <a:lnSpc>
                <a:spcPct val="135000"/>
              </a:lnSpc>
            </a:pPr>
            <a:r>
              <a:rPr lang="en-US" altLang="en-US" sz="2000" b="1" smtClean="0"/>
              <a:t>Laminae</a:t>
            </a:r>
            <a:r>
              <a:rPr lang="en-US" altLang="en-US" sz="2000" smtClean="0"/>
              <a:t>:</a:t>
            </a:r>
          </a:p>
          <a:p>
            <a:pPr lvl="3" eaLnBrk="1" hangingPunct="1">
              <a:lnSpc>
                <a:spcPct val="135000"/>
              </a:lnSpc>
            </a:pPr>
            <a:r>
              <a:rPr lang="en-US" altLang="en-US" sz="1800" smtClean="0"/>
              <a:t>roof of the vertebral arch</a:t>
            </a:r>
          </a:p>
          <a:p>
            <a:pPr lvl="2" eaLnBrk="1" hangingPunct="1">
              <a:lnSpc>
                <a:spcPct val="135000"/>
              </a:lnSpc>
            </a:pPr>
            <a:r>
              <a:rPr lang="en-US" altLang="en-US" sz="2000" b="1" smtClean="0"/>
              <a:t>Spinous process</a:t>
            </a:r>
            <a:r>
              <a:rPr lang="en-US" altLang="en-US" sz="2000" smtClean="0"/>
              <a:t>:</a:t>
            </a:r>
          </a:p>
          <a:p>
            <a:pPr lvl="3" eaLnBrk="1" hangingPunct="1">
              <a:lnSpc>
                <a:spcPct val="135000"/>
              </a:lnSpc>
            </a:pPr>
            <a:r>
              <a:rPr lang="en-US" altLang="en-US" sz="1800" smtClean="0"/>
              <a:t>projection where vertebral laminae fuse</a:t>
            </a:r>
          </a:p>
          <a:p>
            <a:pPr lvl="2" eaLnBrk="1" hangingPunct="1">
              <a:lnSpc>
                <a:spcPct val="135000"/>
              </a:lnSpc>
            </a:pPr>
            <a:r>
              <a:rPr lang="en-US" altLang="en-US" sz="2000" b="1" smtClean="0"/>
              <a:t>Transverse process</a:t>
            </a:r>
            <a:r>
              <a:rPr lang="en-US" altLang="en-US" sz="2000" smtClean="0"/>
              <a:t>:</a:t>
            </a:r>
          </a:p>
          <a:p>
            <a:pPr lvl="3" eaLnBrk="1" hangingPunct="1">
              <a:lnSpc>
                <a:spcPct val="135000"/>
              </a:lnSpc>
            </a:pPr>
            <a:r>
              <a:rPr lang="en-US" altLang="en-US" sz="1800" smtClean="0"/>
              <a:t>projection where laminae join pedicles</a:t>
            </a:r>
          </a:p>
          <a:p>
            <a:pPr lvl="2" eaLnBrk="1" hangingPunct="1">
              <a:lnSpc>
                <a:spcPct val="135000"/>
              </a:lnSpc>
            </a:pP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Vertebral Column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mtClean="0"/>
              <a:t>Structure of a Vertebra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mtClean="0"/>
              <a:t>The </a:t>
            </a:r>
            <a:r>
              <a:rPr lang="en-US" altLang="en-US" b="1" smtClean="0"/>
              <a:t>articular processes</a:t>
            </a:r>
            <a:endParaRPr lang="en-US" altLang="en-US" smtClean="0"/>
          </a:p>
          <a:p>
            <a:pPr lvl="2" eaLnBrk="1" hangingPunct="1">
              <a:lnSpc>
                <a:spcPct val="150000"/>
              </a:lnSpc>
            </a:pPr>
            <a:r>
              <a:rPr lang="en-US" altLang="en-US" b="1" smtClean="0"/>
              <a:t>Superior articular process 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b="1" smtClean="0"/>
              <a:t>Inferior articular process</a:t>
            </a:r>
            <a:r>
              <a:rPr lang="en-US" altLang="en-US" smtClean="0"/>
              <a:t>:  </a:t>
            </a:r>
          </a:p>
          <a:p>
            <a:pPr lvl="3" eaLnBrk="1" hangingPunct="1">
              <a:lnSpc>
                <a:spcPct val="150000"/>
              </a:lnSpc>
            </a:pPr>
            <a:r>
              <a:rPr lang="en-US" altLang="en-US" smtClean="0"/>
              <a:t>have </a:t>
            </a:r>
            <a:r>
              <a:rPr lang="en-US" altLang="en-US" b="1" smtClean="0"/>
              <a:t>articular facets</a:t>
            </a:r>
            <a:r>
              <a:rPr lang="en-US" altLang="en-US" smtClean="0"/>
              <a:t> on articular faces</a:t>
            </a:r>
          </a:p>
          <a:p>
            <a:pPr eaLnBrk="1" hangingPunct="1">
              <a:lnSpc>
                <a:spcPct val="150000"/>
              </a:lnSpc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Vertebral Column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7–18 Vertebral Anatomy.</a:t>
            </a:r>
          </a:p>
        </p:txBody>
      </p:sp>
      <p:pic>
        <p:nvPicPr>
          <p:cNvPr id="26629" name="Picture 4" descr="07_18Figureb-L"/>
          <p:cNvPicPr>
            <a:picLocks noChangeAspect="1" noChangeArrowheads="1"/>
          </p:cNvPicPr>
          <p:nvPr/>
        </p:nvPicPr>
        <p:blipFill>
          <a:blip r:embed="rId3" cstate="print"/>
          <a:srcRect b="3493"/>
          <a:stretch>
            <a:fillRect/>
          </a:stretch>
        </p:blipFill>
        <p:spPr bwMode="auto">
          <a:xfrm>
            <a:off x="987425" y="1246188"/>
            <a:ext cx="71659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Vertebral Column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Vertebral Foramina</a:t>
            </a:r>
          </a:p>
          <a:p>
            <a:pPr lvl="1" eaLnBrk="1" hangingPunct="1"/>
            <a:r>
              <a:rPr lang="en-US" altLang="en-US" sz="2400" b="1" smtClean="0"/>
              <a:t>Intervertebral foramina</a:t>
            </a:r>
            <a:r>
              <a:rPr lang="en-US" altLang="en-US" sz="2400" smtClean="0"/>
              <a:t> </a:t>
            </a:r>
          </a:p>
          <a:p>
            <a:pPr lvl="2" eaLnBrk="1" hangingPunct="1"/>
            <a:r>
              <a:rPr lang="en-US" altLang="en-US" sz="2000" smtClean="0"/>
              <a:t>Gaps between pedicles of adjacent vertebrae</a:t>
            </a:r>
          </a:p>
          <a:p>
            <a:pPr lvl="2" eaLnBrk="1" hangingPunct="1"/>
            <a:r>
              <a:rPr lang="en-US" altLang="en-US" sz="2000" smtClean="0"/>
              <a:t>For nerve connections to spinal cord</a:t>
            </a:r>
          </a:p>
          <a:p>
            <a:pPr lvl="1" eaLnBrk="1" hangingPunct="1"/>
            <a:r>
              <a:rPr lang="en-US" altLang="en-US" sz="2400" b="1" smtClean="0"/>
              <a:t>Vertebral canal</a:t>
            </a:r>
            <a:r>
              <a:rPr lang="en-US" altLang="en-US" sz="2400" smtClean="0"/>
              <a:t> </a:t>
            </a:r>
          </a:p>
          <a:p>
            <a:pPr lvl="2" eaLnBrk="1" hangingPunct="1"/>
            <a:r>
              <a:rPr lang="en-US" altLang="en-US" sz="2000" smtClean="0"/>
              <a:t>Formed by vertebral foramina</a:t>
            </a:r>
          </a:p>
          <a:p>
            <a:pPr lvl="2" eaLnBrk="1" hangingPunct="1"/>
            <a:r>
              <a:rPr lang="en-US" altLang="en-US" sz="2000" smtClean="0"/>
              <a:t>Encloses the spinal cord</a:t>
            </a:r>
          </a:p>
          <a:p>
            <a:pPr eaLnBrk="1" hangingPunct="1"/>
            <a:r>
              <a:rPr lang="en-US" altLang="en-US" sz="2800" smtClean="0"/>
              <a:t>Intervertebral Discs</a:t>
            </a:r>
          </a:p>
          <a:p>
            <a:pPr lvl="1" eaLnBrk="1" hangingPunct="1"/>
            <a:r>
              <a:rPr lang="en-US" altLang="en-US" sz="2400" smtClean="0"/>
              <a:t>Are pads of fibrous cartilage </a:t>
            </a:r>
          </a:p>
          <a:p>
            <a:pPr lvl="1" eaLnBrk="1" hangingPunct="1"/>
            <a:r>
              <a:rPr lang="en-US" altLang="en-US" sz="2400" smtClean="0"/>
              <a:t>Separate the vertebral bodies </a:t>
            </a:r>
          </a:p>
          <a:p>
            <a:pPr lvl="1" eaLnBrk="1" hangingPunct="1"/>
            <a:r>
              <a:rPr lang="en-US" altLang="en-US" sz="2400" smtClean="0"/>
              <a:t>Absorb shocks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Vertebral Column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7–18 Vertebral Anatomy.</a:t>
            </a:r>
          </a:p>
        </p:txBody>
      </p:sp>
      <p:pic>
        <p:nvPicPr>
          <p:cNvPr id="28677" name="Picture 4" descr="07_18Figured-L"/>
          <p:cNvPicPr>
            <a:picLocks noChangeAspect="1" noChangeArrowheads="1"/>
          </p:cNvPicPr>
          <p:nvPr/>
        </p:nvPicPr>
        <p:blipFill>
          <a:blip r:embed="rId3" cstate="print"/>
          <a:srcRect b="2884"/>
          <a:stretch>
            <a:fillRect/>
          </a:stretch>
        </p:blipFill>
        <p:spPr bwMode="auto">
          <a:xfrm>
            <a:off x="533400" y="1371600"/>
            <a:ext cx="36195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5" descr="07_18Figuree-L"/>
          <p:cNvPicPr>
            <a:picLocks noChangeAspect="1" noChangeArrowheads="1"/>
          </p:cNvPicPr>
          <p:nvPr/>
        </p:nvPicPr>
        <p:blipFill>
          <a:blip r:embed="rId4" cstate="print"/>
          <a:srcRect b="3087"/>
          <a:stretch>
            <a:fillRect/>
          </a:stretch>
        </p:blipFill>
        <p:spPr bwMode="auto">
          <a:xfrm>
            <a:off x="4572000" y="1371600"/>
            <a:ext cx="36322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mtClean="0"/>
              <a:t>Vertebral Regions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mtClean="0"/>
              <a:t>Vertebrae are numbered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smtClean="0"/>
              <a:t>By region, from top (superior) to bottom(inferior)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smtClean="0"/>
              <a:t>C</a:t>
            </a:r>
            <a:r>
              <a:rPr lang="en-US" altLang="en-US" baseline="-25000" smtClean="0"/>
              <a:t>1</a:t>
            </a:r>
            <a:r>
              <a:rPr lang="en-US" altLang="en-US" smtClean="0"/>
              <a:t> articulates with skull, L</a:t>
            </a:r>
            <a:r>
              <a:rPr lang="en-US" altLang="en-US" baseline="-25000" smtClean="0"/>
              <a:t>5</a:t>
            </a:r>
            <a:r>
              <a:rPr lang="en-US" altLang="en-US" smtClean="0"/>
              <a:t> with sacrum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mtClean="0"/>
              <a:t>Vertebrae of each region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smtClean="0"/>
              <a:t>Have characteristics determined by functions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en-US" altLang="en-US" smtClean="0"/>
              <a:t>Regions of the Vertebral Column</a:t>
            </a:r>
          </a:p>
          <a:p>
            <a:pPr lvl="1" eaLnBrk="1" hangingPunct="1">
              <a:lnSpc>
                <a:spcPct val="135000"/>
              </a:lnSpc>
            </a:pPr>
            <a:r>
              <a:rPr lang="en-US" altLang="en-US" b="1" smtClean="0"/>
              <a:t>Cervical</a:t>
            </a:r>
            <a:r>
              <a:rPr lang="en-US" altLang="en-US" smtClean="0"/>
              <a:t> (C)</a:t>
            </a:r>
          </a:p>
          <a:p>
            <a:pPr lvl="1" eaLnBrk="1" hangingPunct="1">
              <a:lnSpc>
                <a:spcPct val="135000"/>
              </a:lnSpc>
            </a:pPr>
            <a:r>
              <a:rPr lang="en-US" altLang="en-US" b="1" smtClean="0"/>
              <a:t>Thoracic</a:t>
            </a:r>
            <a:r>
              <a:rPr lang="en-US" altLang="en-US" smtClean="0"/>
              <a:t> (T)</a:t>
            </a:r>
          </a:p>
          <a:p>
            <a:pPr lvl="1" eaLnBrk="1" hangingPunct="1">
              <a:lnSpc>
                <a:spcPct val="135000"/>
              </a:lnSpc>
            </a:pPr>
            <a:r>
              <a:rPr lang="en-US" altLang="en-US" b="1" smtClean="0"/>
              <a:t>Lumbar</a:t>
            </a:r>
            <a:r>
              <a:rPr lang="en-US" altLang="en-US" smtClean="0"/>
              <a:t> (L)</a:t>
            </a:r>
          </a:p>
          <a:p>
            <a:pPr lvl="1" eaLnBrk="1" hangingPunct="1">
              <a:lnSpc>
                <a:spcPct val="135000"/>
              </a:lnSpc>
            </a:pPr>
            <a:r>
              <a:rPr lang="en-US" altLang="en-US" b="1" smtClean="0"/>
              <a:t>Sacral</a:t>
            </a:r>
            <a:r>
              <a:rPr lang="en-US" altLang="en-US" smtClean="0"/>
              <a:t> (S)</a:t>
            </a:r>
          </a:p>
          <a:p>
            <a:pPr lvl="1" eaLnBrk="1" hangingPunct="1">
              <a:lnSpc>
                <a:spcPct val="135000"/>
              </a:lnSpc>
            </a:pPr>
            <a:r>
              <a:rPr lang="en-US" altLang="en-US" b="1" smtClean="0"/>
              <a:t>Coccygeal</a:t>
            </a:r>
            <a:r>
              <a:rPr lang="en-US" altLang="en-US" smtClean="0"/>
              <a:t> (Co)</a:t>
            </a:r>
          </a:p>
          <a:p>
            <a:pPr eaLnBrk="1" hangingPunct="1">
              <a:lnSpc>
                <a:spcPct val="135000"/>
              </a:lnSpc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b="1" smtClean="0"/>
              <a:t>The Cervical Vertebrae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mtClean="0"/>
              <a:t>Small body (support only head)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mtClean="0"/>
              <a:t>Large vertebral foramen (largest part of spinal cord)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mtClean="0"/>
              <a:t>Concave superior surface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mtClean="0"/>
              <a:t>Slopes posterior to anterior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mtClean="0"/>
              <a:t>C</a:t>
            </a:r>
            <a:r>
              <a:rPr lang="en-US" altLang="en-US" baseline="-25000" smtClean="0"/>
              <a:t>1</a:t>
            </a:r>
            <a:r>
              <a:rPr lang="en-US" altLang="en-US" smtClean="0"/>
              <a:t> (</a:t>
            </a:r>
            <a:r>
              <a:rPr lang="en-US" altLang="en-US" b="1" smtClean="0"/>
              <a:t>atlas</a:t>
            </a:r>
            <a:r>
              <a:rPr lang="en-US" altLang="en-US" smtClean="0"/>
              <a:t>) has no spinous process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mtClean="0"/>
              <a:t>All others have short spinous processes</a:t>
            </a:r>
          </a:p>
          <a:p>
            <a:pPr lvl="3" eaLnBrk="1" hangingPunct="1">
              <a:lnSpc>
                <a:spcPct val="110000"/>
              </a:lnSpc>
            </a:pPr>
            <a:r>
              <a:rPr lang="en-US" altLang="en-US" smtClean="0"/>
              <a:t>tip of each spinous process is notched (</a:t>
            </a:r>
            <a:r>
              <a:rPr lang="en-US" altLang="en-US" b="1" smtClean="0"/>
              <a:t>bifid</a:t>
            </a:r>
            <a:r>
              <a:rPr lang="en-US" altLang="en-US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Vertebral Column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mtClean="0"/>
              <a:t>The spine or </a:t>
            </a:r>
            <a:r>
              <a:rPr lang="en-US" altLang="en-US" b="1" smtClean="0"/>
              <a:t>vertebral column</a:t>
            </a:r>
            <a:endParaRPr lang="en-US" altLang="en-US" smtClean="0"/>
          </a:p>
          <a:p>
            <a:pPr lvl="1" eaLnBrk="1" hangingPunct="1">
              <a:lnSpc>
                <a:spcPct val="130000"/>
              </a:lnSpc>
            </a:pPr>
            <a:r>
              <a:rPr lang="en-US" altLang="en-US" smtClean="0"/>
              <a:t>Protects the spinal cord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mtClean="0"/>
              <a:t>Supports the head and body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mtClean="0"/>
              <a:t>26 bones </a:t>
            </a:r>
          </a:p>
          <a:p>
            <a:pPr lvl="2" eaLnBrk="1" hangingPunct="1">
              <a:lnSpc>
                <a:spcPct val="130000"/>
              </a:lnSpc>
            </a:pPr>
            <a:r>
              <a:rPr lang="en-US" altLang="en-US" smtClean="0"/>
              <a:t>24 </a:t>
            </a:r>
            <a:r>
              <a:rPr lang="en-US" altLang="en-US" b="1" smtClean="0"/>
              <a:t>vertebrae</a:t>
            </a:r>
            <a:r>
              <a:rPr lang="en-US" altLang="en-US" smtClean="0"/>
              <a:t>, the </a:t>
            </a:r>
            <a:r>
              <a:rPr lang="en-US" altLang="en-US" b="1" smtClean="0"/>
              <a:t>sacrum</a:t>
            </a:r>
            <a:r>
              <a:rPr lang="en-US" altLang="en-US" smtClean="0"/>
              <a:t>, and the </a:t>
            </a:r>
            <a:r>
              <a:rPr lang="en-US" altLang="en-US" b="1" smtClean="0"/>
              <a:t>coccyx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200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en-US" sz="2000" smtClean="0">
              <a:solidFill>
                <a:srgbClr val="FF0000"/>
              </a:solidFill>
            </a:endParaRPr>
          </a:p>
        </p:txBody>
      </p:sp>
      <p:pic>
        <p:nvPicPr>
          <p:cNvPr id="14341" name="Picture 4" descr="pla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334000"/>
            <a:ext cx="12954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3657600" y="5486400"/>
            <a:ext cx="2895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solidFill>
                  <a:srgbClr val="CC0000"/>
                </a:solidFill>
                <a:ea typeface="MS PGothic" pitchFamily="34" charset="-128"/>
              </a:rPr>
              <a:t>The Vertebral Column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7–19 The Cervical Vertebrae.</a:t>
            </a:r>
          </a:p>
        </p:txBody>
      </p:sp>
      <p:pic>
        <p:nvPicPr>
          <p:cNvPr id="32773" name="Picture 4" descr="07_19Figurea-L"/>
          <p:cNvPicPr>
            <a:picLocks noChangeAspect="1" noChangeArrowheads="1"/>
          </p:cNvPicPr>
          <p:nvPr/>
        </p:nvPicPr>
        <p:blipFill>
          <a:blip r:embed="rId3" cstate="print"/>
          <a:srcRect b="3371"/>
          <a:stretch>
            <a:fillRect/>
          </a:stretch>
        </p:blipFill>
        <p:spPr bwMode="auto">
          <a:xfrm>
            <a:off x="2206625" y="1166813"/>
            <a:ext cx="4727575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mtClean="0"/>
              <a:t>The Cervical Vertebrae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smtClean="0"/>
              <a:t>Transverse processes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mtClean="0"/>
              <a:t>Are fused to </a:t>
            </a:r>
            <a:r>
              <a:rPr lang="en-US" altLang="en-US" b="1" smtClean="0"/>
              <a:t>costal processes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mtClean="0"/>
              <a:t>Which encircle </a:t>
            </a:r>
            <a:r>
              <a:rPr lang="en-US" altLang="en-US" b="1" smtClean="0"/>
              <a:t>transverse foramina</a:t>
            </a:r>
            <a:r>
              <a:rPr lang="en-US" altLang="en-US" smtClean="0"/>
              <a:t> (protect arteries and veins)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en-US" b="1" smtClean="0"/>
              <a:t>Atlas</a:t>
            </a:r>
            <a:r>
              <a:rPr lang="en-US" altLang="en-US" smtClean="0"/>
              <a:t> (C</a:t>
            </a:r>
            <a:r>
              <a:rPr lang="en-US" altLang="en-US" baseline="-25000" smtClean="0"/>
              <a:t>1</a:t>
            </a:r>
            <a:r>
              <a:rPr lang="en-US" altLang="en-US" smtClean="0"/>
              <a:t>)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mtClean="0"/>
              <a:t>Articulates with occipital condyles of skull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mtClean="0"/>
              <a:t>Has no body or spinous process</a:t>
            </a:r>
          </a:p>
          <a:p>
            <a:pPr lvl="2" eaLnBrk="1" hangingPunct="1">
              <a:lnSpc>
                <a:spcPct val="110000"/>
              </a:lnSpc>
            </a:pPr>
            <a:r>
              <a:rPr lang="en-US" altLang="en-US" smtClean="0"/>
              <a:t>Has a large, round foramen within </a:t>
            </a:r>
            <a:r>
              <a:rPr lang="en-US" altLang="en-US" b="1" smtClean="0"/>
              <a:t>anterior</a:t>
            </a:r>
            <a:r>
              <a:rPr lang="en-US" altLang="en-US" smtClean="0"/>
              <a:t> and </a:t>
            </a:r>
            <a:r>
              <a:rPr lang="en-US" altLang="en-US" b="1" smtClean="0"/>
              <a:t>posterior arches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7–19 The Cervical Vertebrae.</a:t>
            </a:r>
          </a:p>
        </p:txBody>
      </p:sp>
      <p:pic>
        <p:nvPicPr>
          <p:cNvPr id="34821" name="Picture 4" descr="07_19Figureb-L"/>
          <p:cNvPicPr>
            <a:picLocks noChangeAspect="1" noChangeArrowheads="1"/>
          </p:cNvPicPr>
          <p:nvPr/>
        </p:nvPicPr>
        <p:blipFill>
          <a:blip r:embed="rId3" cstate="print"/>
          <a:srcRect b="3096"/>
          <a:stretch>
            <a:fillRect/>
          </a:stretch>
        </p:blipFill>
        <p:spPr bwMode="auto">
          <a:xfrm>
            <a:off x="1978025" y="1173163"/>
            <a:ext cx="51847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 Cervical Vertebrae</a:t>
            </a:r>
          </a:p>
          <a:p>
            <a:pPr lvl="1" eaLnBrk="1" hangingPunct="1"/>
            <a:r>
              <a:rPr lang="en-US" altLang="en-US" sz="2000" b="1" smtClean="0"/>
              <a:t>Axis</a:t>
            </a:r>
            <a:r>
              <a:rPr lang="en-US" altLang="en-US" sz="2000" smtClean="0"/>
              <a:t> (C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)</a:t>
            </a:r>
          </a:p>
          <a:p>
            <a:pPr lvl="2" eaLnBrk="1" hangingPunct="1"/>
            <a:r>
              <a:rPr lang="en-US" altLang="en-US" sz="2000" smtClean="0"/>
              <a:t>Supports the atlas</a:t>
            </a:r>
          </a:p>
          <a:p>
            <a:pPr lvl="2" eaLnBrk="1" hangingPunct="1"/>
            <a:r>
              <a:rPr lang="en-US" altLang="en-US" sz="2000" smtClean="0"/>
              <a:t>Has heavy spinous process</a:t>
            </a:r>
          </a:p>
          <a:p>
            <a:pPr lvl="2" eaLnBrk="1" hangingPunct="1"/>
            <a:r>
              <a:rPr lang="en-US" altLang="en-US" sz="2000" smtClean="0"/>
              <a:t>To attach muscles of head and neck</a:t>
            </a:r>
          </a:p>
          <a:p>
            <a:pPr lvl="1" eaLnBrk="1" hangingPunct="1"/>
            <a:r>
              <a:rPr lang="en-US" altLang="en-US" sz="2000" smtClean="0"/>
              <a:t>Axis and atlas bodies fuse during development to form the </a:t>
            </a:r>
            <a:r>
              <a:rPr lang="en-US" altLang="en-US" sz="2000" b="1" smtClean="0"/>
              <a:t>dens</a:t>
            </a:r>
          </a:p>
          <a:p>
            <a:pPr lvl="1" eaLnBrk="1" hangingPunct="1"/>
            <a:r>
              <a:rPr lang="en-US" altLang="en-US" sz="2000" b="1" smtClean="0"/>
              <a:t>Vertebra prominens</a:t>
            </a:r>
            <a:r>
              <a:rPr lang="en-US" altLang="en-US" sz="2000" smtClean="0"/>
              <a:t> (C</a:t>
            </a:r>
            <a:r>
              <a:rPr lang="en-US" altLang="en-US" sz="2000" baseline="-25000" smtClean="0"/>
              <a:t>7</a:t>
            </a:r>
            <a:r>
              <a:rPr lang="en-US" altLang="en-US" sz="2000" smtClean="0"/>
              <a:t>)</a:t>
            </a:r>
          </a:p>
          <a:p>
            <a:pPr lvl="2" eaLnBrk="1" hangingPunct="1"/>
            <a:r>
              <a:rPr lang="en-US" altLang="en-US" sz="2000" smtClean="0"/>
              <a:t>Transitions to thoracic vertebrae</a:t>
            </a:r>
          </a:p>
          <a:p>
            <a:pPr lvl="2" eaLnBrk="1" hangingPunct="1"/>
            <a:r>
              <a:rPr lang="en-US" altLang="en-US" sz="2000" smtClean="0"/>
              <a:t>Has a long spinous process with a broad tubercle</a:t>
            </a:r>
          </a:p>
          <a:p>
            <a:pPr lvl="2" eaLnBrk="1" hangingPunct="1"/>
            <a:r>
              <a:rPr lang="en-US" altLang="en-US" sz="2000" smtClean="0"/>
              <a:t>Has large transverse processes</a:t>
            </a:r>
          </a:p>
          <a:p>
            <a:pPr lvl="1" eaLnBrk="1" hangingPunct="1"/>
            <a:r>
              <a:rPr lang="en-US" altLang="en-US" sz="2000" b="1" smtClean="0"/>
              <a:t>Ligamentum nuchae</a:t>
            </a:r>
            <a:r>
              <a:rPr lang="en-US" altLang="en-US" sz="2000" smtClean="0"/>
              <a:t> (elastic ligament) extends from C</a:t>
            </a:r>
            <a:r>
              <a:rPr lang="en-US" altLang="en-US" sz="2000" baseline="-25000" smtClean="0"/>
              <a:t>7</a:t>
            </a:r>
            <a:r>
              <a:rPr lang="en-US" altLang="en-US" sz="2000" smtClean="0"/>
              <a:t> to skull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00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u="sng" smtClean="0">
              <a:solidFill>
                <a:srgbClr val="FF0000"/>
              </a:solidFill>
            </a:endParaRPr>
          </a:p>
        </p:txBody>
      </p:sp>
      <p:pic>
        <p:nvPicPr>
          <p:cNvPr id="35845" name="Picture 4" descr="pla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5599113"/>
            <a:ext cx="12954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5"/>
          <p:cNvSpPr txBox="1">
            <a:spLocks noChangeArrowheads="1"/>
          </p:cNvSpPr>
          <p:nvPr/>
        </p:nvSpPr>
        <p:spPr bwMode="auto">
          <a:xfrm>
            <a:off x="3429000" y="5751513"/>
            <a:ext cx="3810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solidFill>
                  <a:srgbClr val="CC0000"/>
                </a:solidFill>
                <a:ea typeface="MS PGothic" pitchFamily="34" charset="-128"/>
              </a:rPr>
              <a:t>Rotation of Cervical Vertebrae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7–19 The Cervical Vertebrae.</a:t>
            </a:r>
          </a:p>
        </p:txBody>
      </p:sp>
      <p:pic>
        <p:nvPicPr>
          <p:cNvPr id="36869" name="Picture 4" descr="07_19Figurec-L"/>
          <p:cNvPicPr>
            <a:picLocks noChangeAspect="1" noChangeArrowheads="1"/>
          </p:cNvPicPr>
          <p:nvPr/>
        </p:nvPicPr>
        <p:blipFill>
          <a:blip r:embed="rId3" cstate="print"/>
          <a:srcRect b="3198"/>
          <a:stretch>
            <a:fillRect/>
          </a:stretch>
        </p:blipFill>
        <p:spPr bwMode="auto">
          <a:xfrm>
            <a:off x="835025" y="1243013"/>
            <a:ext cx="7470775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7–19 The Cervical Vertebrae.</a:t>
            </a:r>
          </a:p>
        </p:txBody>
      </p:sp>
      <p:pic>
        <p:nvPicPr>
          <p:cNvPr id="37893" name="Picture 4" descr="07_19Figured-L"/>
          <p:cNvPicPr>
            <a:picLocks noChangeAspect="1" noChangeArrowheads="1"/>
          </p:cNvPicPr>
          <p:nvPr/>
        </p:nvPicPr>
        <p:blipFill>
          <a:blip r:embed="rId3" cstate="print"/>
          <a:srcRect b="3123"/>
          <a:stretch>
            <a:fillRect/>
          </a:stretch>
        </p:blipFill>
        <p:spPr bwMode="auto">
          <a:xfrm>
            <a:off x="1524000" y="1190625"/>
            <a:ext cx="60960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800" b="1" smtClean="0"/>
              <a:t>Thoracic vertebrae</a:t>
            </a:r>
            <a:r>
              <a:rPr lang="en-US" altLang="en-US" sz="2800" smtClean="0"/>
              <a:t> (T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–T</a:t>
            </a:r>
            <a:r>
              <a:rPr lang="en-US" altLang="en-US" sz="2800" baseline="-25000" smtClean="0"/>
              <a:t>12</a:t>
            </a:r>
            <a:r>
              <a:rPr lang="en-US" altLang="en-US" sz="2800" smtClean="0"/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400" smtClean="0"/>
              <a:t>Have heart-shaped bodies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400" smtClean="0"/>
              <a:t>Larger bodies than in C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–C</a:t>
            </a:r>
            <a:r>
              <a:rPr lang="en-US" altLang="en-US" sz="2400" baseline="-25000" smtClean="0"/>
              <a:t>7</a:t>
            </a:r>
            <a:endParaRPr lang="en-US" altLang="en-US" sz="2400" smtClean="0"/>
          </a:p>
          <a:p>
            <a:pPr lvl="1" eaLnBrk="1" hangingPunct="1">
              <a:lnSpc>
                <a:spcPct val="150000"/>
              </a:lnSpc>
            </a:pPr>
            <a:r>
              <a:rPr lang="en-US" altLang="en-US" sz="2400" smtClean="0"/>
              <a:t>Smaller vertebral foramen than in C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–C</a:t>
            </a:r>
            <a:r>
              <a:rPr lang="en-US" altLang="en-US" sz="2400" baseline="-25000" smtClean="0"/>
              <a:t>7</a:t>
            </a:r>
            <a:endParaRPr lang="en-US" altLang="en-US" sz="2400" smtClean="0"/>
          </a:p>
          <a:p>
            <a:pPr lvl="1" eaLnBrk="1" hangingPunct="1">
              <a:lnSpc>
                <a:spcPct val="150000"/>
              </a:lnSpc>
            </a:pPr>
            <a:r>
              <a:rPr lang="en-US" altLang="en-US" sz="2400" smtClean="0"/>
              <a:t>Long, slender spinous processes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400" smtClean="0"/>
              <a:t>Dorsolateral surfaces of body have </a:t>
            </a:r>
            <a:r>
              <a:rPr lang="en-US" altLang="en-US" sz="2400" b="1" smtClean="0"/>
              <a:t>costal facets: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sz="2000" smtClean="0"/>
              <a:t>Which articulate with heads of ribs </a:t>
            </a:r>
          </a:p>
          <a:p>
            <a:pPr eaLnBrk="1" hangingPunct="1">
              <a:lnSpc>
                <a:spcPct val="150000"/>
              </a:lnSpc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Thoracic vertebrae</a:t>
            </a:r>
            <a:r>
              <a:rPr lang="en-US" altLang="en-US" sz="2800" smtClean="0"/>
              <a:t> (T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–T</a:t>
            </a:r>
            <a:r>
              <a:rPr lang="en-US" altLang="en-US" sz="2800" baseline="-25000" smtClean="0"/>
              <a:t>12</a:t>
            </a:r>
            <a:r>
              <a:rPr lang="en-US" altLang="en-US" sz="2800" smtClean="0"/>
              <a:t>)</a:t>
            </a:r>
          </a:p>
          <a:p>
            <a:pPr lvl="1" eaLnBrk="1" hangingPunct="1"/>
            <a:r>
              <a:rPr lang="en-US" altLang="en-US" sz="2400" smtClean="0"/>
              <a:t>T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–T</a:t>
            </a:r>
            <a:r>
              <a:rPr lang="en-US" altLang="en-US" sz="2400" baseline="-25000" smtClean="0"/>
              <a:t>10</a:t>
            </a:r>
            <a:endParaRPr lang="en-US" altLang="en-US" sz="2400" smtClean="0"/>
          </a:p>
          <a:p>
            <a:pPr lvl="2" eaLnBrk="1" hangingPunct="1"/>
            <a:r>
              <a:rPr lang="en-US" altLang="en-US" sz="2000" smtClean="0"/>
              <a:t>Have </a:t>
            </a:r>
            <a:r>
              <a:rPr lang="en-US" altLang="en-US" sz="2000" b="1" smtClean="0"/>
              <a:t>transverse costal facets</a:t>
            </a:r>
          </a:p>
          <a:p>
            <a:pPr lvl="2" eaLnBrk="1" hangingPunct="1"/>
            <a:r>
              <a:rPr lang="en-US" altLang="en-US" sz="2000" smtClean="0"/>
              <a:t>On thick transverse processes for rib articulation</a:t>
            </a:r>
          </a:p>
          <a:p>
            <a:pPr lvl="1" eaLnBrk="1" hangingPunct="1"/>
            <a:r>
              <a:rPr lang="en-US" altLang="en-US" sz="2400" smtClean="0"/>
              <a:t>Ribs at T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–T</a:t>
            </a:r>
            <a:r>
              <a:rPr lang="en-US" altLang="en-US" sz="2400" baseline="-25000" smtClean="0"/>
              <a:t>10</a:t>
            </a:r>
            <a:endParaRPr lang="en-US" altLang="en-US" sz="2400" smtClean="0"/>
          </a:p>
          <a:p>
            <a:pPr lvl="2" eaLnBrk="1" hangingPunct="1"/>
            <a:r>
              <a:rPr lang="en-US" altLang="en-US" sz="2000" smtClean="0"/>
              <a:t>Contact </a:t>
            </a:r>
            <a:r>
              <a:rPr lang="en-US" altLang="en-US" sz="2000" b="1" smtClean="0"/>
              <a:t>costal</a:t>
            </a:r>
            <a:r>
              <a:rPr lang="en-US" altLang="en-US" sz="2000" smtClean="0"/>
              <a:t> and </a:t>
            </a:r>
            <a:r>
              <a:rPr lang="en-US" altLang="en-US" sz="2000" b="1" smtClean="0"/>
              <a:t>transverse costal facets</a:t>
            </a:r>
          </a:p>
          <a:p>
            <a:pPr lvl="1" eaLnBrk="1" hangingPunct="1"/>
            <a:r>
              <a:rPr lang="en-US" altLang="en-US" sz="2400" smtClean="0"/>
              <a:t>T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–T</a:t>
            </a:r>
            <a:r>
              <a:rPr lang="en-US" altLang="en-US" sz="2400" baseline="-25000" smtClean="0"/>
              <a:t>8</a:t>
            </a:r>
            <a:r>
              <a:rPr lang="en-US" altLang="en-US" sz="2400" smtClean="0"/>
              <a:t> articulate with two pairs of ribs</a:t>
            </a:r>
          </a:p>
          <a:p>
            <a:pPr lvl="2" eaLnBrk="1" hangingPunct="1"/>
            <a:r>
              <a:rPr lang="en-US" altLang="en-US" sz="2000" smtClean="0"/>
              <a:t>At </a:t>
            </a:r>
            <a:r>
              <a:rPr lang="en-US" altLang="en-US" sz="2000" i="1" smtClean="0"/>
              <a:t>superior</a:t>
            </a:r>
            <a:r>
              <a:rPr lang="en-US" altLang="en-US" sz="2000" smtClean="0"/>
              <a:t> and </a:t>
            </a:r>
            <a:r>
              <a:rPr lang="en-US" altLang="en-US" sz="2000" i="1" smtClean="0"/>
              <a:t>inferior</a:t>
            </a:r>
            <a:r>
              <a:rPr lang="en-US" altLang="en-US" sz="2000" smtClean="0"/>
              <a:t> </a:t>
            </a:r>
            <a:r>
              <a:rPr lang="en-US" altLang="en-US" sz="2000" i="1" smtClean="0"/>
              <a:t>costal facets</a:t>
            </a:r>
            <a:endParaRPr lang="en-US" altLang="en-US" sz="2000" smtClean="0"/>
          </a:p>
          <a:p>
            <a:pPr lvl="1" eaLnBrk="1" hangingPunct="1"/>
            <a:r>
              <a:rPr lang="en-US" altLang="en-US" sz="2400" smtClean="0"/>
              <a:t>T</a:t>
            </a:r>
            <a:r>
              <a:rPr lang="en-US" altLang="en-US" sz="2400" baseline="-25000" smtClean="0"/>
              <a:t>9</a:t>
            </a:r>
            <a:r>
              <a:rPr lang="en-US" altLang="en-US" sz="2400" smtClean="0"/>
              <a:t>–T</a:t>
            </a:r>
            <a:r>
              <a:rPr lang="en-US" altLang="en-US" sz="2400" baseline="-25000" smtClean="0"/>
              <a:t>11</a:t>
            </a:r>
            <a:r>
              <a:rPr lang="en-US" altLang="en-US" sz="2400" smtClean="0"/>
              <a:t> articulate with one pair of ribs</a:t>
            </a:r>
          </a:p>
          <a:p>
            <a:pPr lvl="1" eaLnBrk="1" hangingPunct="1"/>
            <a:r>
              <a:rPr lang="en-US" altLang="en-US" sz="2400" smtClean="0"/>
              <a:t>T</a:t>
            </a:r>
            <a:r>
              <a:rPr lang="en-US" altLang="en-US" sz="2400" baseline="-25000" smtClean="0"/>
              <a:t>10</a:t>
            </a:r>
            <a:r>
              <a:rPr lang="en-US" altLang="en-US" sz="2400" smtClean="0"/>
              <a:t>–T</a:t>
            </a:r>
            <a:r>
              <a:rPr lang="en-US" altLang="en-US" sz="2400" baseline="-25000" smtClean="0"/>
              <a:t>12</a:t>
            </a:r>
            <a:r>
              <a:rPr lang="en-US" altLang="en-US" sz="2400" smtClean="0"/>
              <a:t> transition to lumbar vertebrae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2400" smtClean="0"/>
          </a:p>
          <a:p>
            <a:pPr lvl="1" eaLnBrk="1" hangingPunct="1">
              <a:buFont typeface="Wingdings" pitchFamily="2" charset="2"/>
              <a:buNone/>
            </a:pPr>
            <a:endParaRPr lang="en-US" altLang="en-US" sz="1800" u="sng" smtClean="0">
              <a:solidFill>
                <a:srgbClr val="FF0000"/>
              </a:solidFill>
            </a:endParaRPr>
          </a:p>
        </p:txBody>
      </p:sp>
      <p:pic>
        <p:nvPicPr>
          <p:cNvPr id="39941" name="Picture 4" descr="pla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638800"/>
            <a:ext cx="12954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5"/>
          <p:cNvSpPr txBox="1">
            <a:spLocks noChangeArrowheads="1"/>
          </p:cNvSpPr>
          <p:nvPr/>
        </p:nvSpPr>
        <p:spPr bwMode="auto">
          <a:xfrm>
            <a:off x="3124200" y="5791200"/>
            <a:ext cx="419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solidFill>
                  <a:srgbClr val="CC0000"/>
                </a:solidFill>
                <a:ea typeface="MS PGothic" pitchFamily="34" charset="-128"/>
              </a:rPr>
              <a:t>3D Rotation of Thoracic Vertebrae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7–20a The Thoracic Vertebrae.</a:t>
            </a:r>
          </a:p>
        </p:txBody>
      </p:sp>
      <p:pic>
        <p:nvPicPr>
          <p:cNvPr id="40965" name="Picture 4" descr="07_20Figurea-L"/>
          <p:cNvPicPr>
            <a:picLocks noChangeAspect="1" noChangeArrowheads="1"/>
          </p:cNvPicPr>
          <p:nvPr/>
        </p:nvPicPr>
        <p:blipFill>
          <a:blip r:embed="rId3" cstate="print"/>
          <a:srcRect b="2586"/>
          <a:stretch>
            <a:fillRect/>
          </a:stretch>
        </p:blipFill>
        <p:spPr bwMode="auto">
          <a:xfrm>
            <a:off x="2984500" y="1219200"/>
            <a:ext cx="31750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7–20b The Thoracic Vertebrae.</a:t>
            </a:r>
          </a:p>
        </p:txBody>
      </p:sp>
      <p:pic>
        <p:nvPicPr>
          <p:cNvPr id="41989" name="Picture 4" descr="07_20Figureb-L"/>
          <p:cNvPicPr>
            <a:picLocks noChangeAspect="1" noChangeArrowheads="1"/>
          </p:cNvPicPr>
          <p:nvPr/>
        </p:nvPicPr>
        <p:blipFill>
          <a:blip r:embed="rId3" cstate="print"/>
          <a:srcRect b="2872"/>
          <a:stretch>
            <a:fillRect/>
          </a:stretch>
        </p:blipFill>
        <p:spPr bwMode="auto">
          <a:xfrm>
            <a:off x="2498725" y="1216025"/>
            <a:ext cx="41465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Vertebral Column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7–16 The Vertebral Column.</a:t>
            </a:r>
          </a:p>
        </p:txBody>
      </p:sp>
      <p:pic>
        <p:nvPicPr>
          <p:cNvPr id="15365" name="Picture 4" descr="07_16Figure-L"/>
          <p:cNvPicPr>
            <a:picLocks noChangeAspect="1" noChangeArrowheads="1"/>
          </p:cNvPicPr>
          <p:nvPr/>
        </p:nvPicPr>
        <p:blipFill>
          <a:blip r:embed="rId3" cstate="print"/>
          <a:srcRect b="2975"/>
          <a:stretch>
            <a:fillRect/>
          </a:stretch>
        </p:blipFill>
        <p:spPr bwMode="auto">
          <a:xfrm>
            <a:off x="2887663" y="1295400"/>
            <a:ext cx="3368675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7–20c The Thoracic Vertebrae.</a:t>
            </a:r>
          </a:p>
        </p:txBody>
      </p:sp>
      <p:pic>
        <p:nvPicPr>
          <p:cNvPr id="43013" name="Picture 4" descr="07_20Figurec-L"/>
          <p:cNvPicPr>
            <a:picLocks noChangeAspect="1" noChangeArrowheads="1"/>
          </p:cNvPicPr>
          <p:nvPr/>
        </p:nvPicPr>
        <p:blipFill>
          <a:blip r:embed="rId3" cstate="print"/>
          <a:srcRect b="3119"/>
          <a:stretch>
            <a:fillRect/>
          </a:stretch>
        </p:blipFill>
        <p:spPr bwMode="auto">
          <a:xfrm>
            <a:off x="1978025" y="1187450"/>
            <a:ext cx="5184775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altLang="en-US" sz="2800" b="1" smtClean="0"/>
              <a:t>Lumbar vertebrae</a:t>
            </a:r>
            <a:r>
              <a:rPr lang="en-US" altLang="en-US" sz="2800" smtClean="0"/>
              <a:t> (L</a:t>
            </a:r>
            <a:r>
              <a:rPr lang="en-US" altLang="en-US" sz="2800" baseline="-25000" smtClean="0"/>
              <a:t>1</a:t>
            </a:r>
            <a:r>
              <a:rPr lang="en-US" altLang="en-US" sz="2800" smtClean="0"/>
              <a:t>–L</a:t>
            </a:r>
            <a:r>
              <a:rPr lang="en-US" altLang="en-US" sz="2800" baseline="-25000" smtClean="0"/>
              <a:t>5</a:t>
            </a:r>
            <a:r>
              <a:rPr lang="en-US" altLang="en-US" sz="2800" smtClean="0"/>
              <a:t>)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en-US" sz="2400" smtClean="0"/>
              <a:t>Largest vertebrae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en-US" sz="2400" smtClean="0"/>
              <a:t>Oval-shaped bodies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en-US" sz="2400" smtClean="0"/>
              <a:t>Thicker bodies than T</a:t>
            </a:r>
            <a:r>
              <a:rPr lang="en-US" altLang="en-US" sz="2400" baseline="-25000" smtClean="0"/>
              <a:t>1</a:t>
            </a:r>
            <a:r>
              <a:rPr lang="en-US" altLang="en-US" sz="2400" smtClean="0"/>
              <a:t>–T</a:t>
            </a:r>
            <a:r>
              <a:rPr lang="en-US" altLang="en-US" sz="2400" baseline="-25000" smtClean="0"/>
              <a:t>12</a:t>
            </a:r>
            <a:endParaRPr lang="en-US" altLang="en-US" sz="2400" smtClean="0"/>
          </a:p>
          <a:p>
            <a:pPr lvl="1" eaLnBrk="1" hangingPunct="1">
              <a:lnSpc>
                <a:spcPct val="105000"/>
              </a:lnSpc>
            </a:pPr>
            <a:r>
              <a:rPr lang="en-US" altLang="en-US" sz="2400" smtClean="0"/>
              <a:t>No costal or transverse costal facets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en-US" sz="2400" smtClean="0"/>
              <a:t>Triangular vertebral foramen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en-US" sz="2400" smtClean="0"/>
              <a:t>Superior articular processes</a:t>
            </a:r>
          </a:p>
          <a:p>
            <a:pPr lvl="2" eaLnBrk="1" hangingPunct="1">
              <a:lnSpc>
                <a:spcPct val="105000"/>
              </a:lnSpc>
            </a:pPr>
            <a:r>
              <a:rPr lang="en-US" altLang="en-US" sz="2000" smtClean="0"/>
              <a:t>Face up and in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en-US" sz="2400" smtClean="0"/>
              <a:t>Inferior articular processes</a:t>
            </a:r>
          </a:p>
          <a:p>
            <a:pPr lvl="2" eaLnBrk="1" hangingPunct="1">
              <a:lnSpc>
                <a:spcPct val="105000"/>
              </a:lnSpc>
            </a:pPr>
            <a:r>
              <a:rPr lang="en-US" altLang="en-US" sz="2000" smtClean="0"/>
              <a:t>Face down and out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Lumbar vertebrae</a:t>
            </a:r>
            <a:r>
              <a:rPr lang="en-US" altLang="en-US" smtClean="0"/>
              <a:t> (L</a:t>
            </a:r>
            <a:r>
              <a:rPr lang="en-US" altLang="en-US" baseline="-25000" smtClean="0"/>
              <a:t>1</a:t>
            </a:r>
            <a:r>
              <a:rPr lang="en-US" altLang="en-US" smtClean="0"/>
              <a:t>–L</a:t>
            </a:r>
            <a:r>
              <a:rPr lang="en-US" altLang="en-US" baseline="-25000" smtClean="0"/>
              <a:t>5</a:t>
            </a:r>
            <a:r>
              <a:rPr lang="en-US" altLang="en-US" smtClean="0"/>
              <a:t>)</a:t>
            </a:r>
          </a:p>
          <a:p>
            <a:pPr lvl="1" eaLnBrk="1" hangingPunct="1"/>
            <a:r>
              <a:rPr lang="en-US" altLang="en-US" smtClean="0"/>
              <a:t>Transverse processes</a:t>
            </a:r>
          </a:p>
          <a:p>
            <a:pPr lvl="2" eaLnBrk="1" hangingPunct="1"/>
            <a:r>
              <a:rPr lang="en-US" altLang="en-US" smtClean="0"/>
              <a:t>Slender</a:t>
            </a:r>
          </a:p>
          <a:p>
            <a:pPr lvl="2" eaLnBrk="1" hangingPunct="1"/>
            <a:r>
              <a:rPr lang="en-US" altLang="en-US" smtClean="0"/>
              <a:t>Project dorsolaterally</a:t>
            </a:r>
          </a:p>
          <a:p>
            <a:pPr lvl="1" eaLnBrk="1" hangingPunct="1"/>
            <a:r>
              <a:rPr lang="en-US" altLang="en-US" smtClean="0"/>
              <a:t>Spinous process:</a:t>
            </a:r>
          </a:p>
          <a:p>
            <a:pPr lvl="2" eaLnBrk="1" hangingPunct="1"/>
            <a:r>
              <a:rPr lang="en-US" altLang="en-US" smtClean="0"/>
              <a:t>Short, heavy </a:t>
            </a:r>
          </a:p>
          <a:p>
            <a:pPr lvl="2" eaLnBrk="1" hangingPunct="1"/>
            <a:r>
              <a:rPr lang="en-US" altLang="en-US" smtClean="0"/>
              <a:t>For attachment of lower back muscles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endParaRPr lang="en-US" altLang="en-US" sz="1800" smtClean="0">
              <a:solidFill>
                <a:srgbClr val="FF0000"/>
              </a:solidFill>
            </a:endParaRPr>
          </a:p>
          <a:p>
            <a:pPr eaLnBrk="1" hangingPunct="1"/>
            <a:endParaRPr lang="en-US" altLang="en-US" sz="1800" smtClean="0">
              <a:solidFill>
                <a:srgbClr val="FF0000"/>
              </a:solidFill>
            </a:endParaRPr>
          </a:p>
        </p:txBody>
      </p:sp>
      <p:pic>
        <p:nvPicPr>
          <p:cNvPr id="45061" name="Picture 4" descr="pla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257800"/>
            <a:ext cx="12954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3124200" y="54102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solidFill>
                  <a:srgbClr val="CC0000"/>
                </a:solidFill>
                <a:ea typeface="MS PGothic" pitchFamily="34" charset="-128"/>
              </a:rPr>
              <a:t>3D Rotation of Lumbar Vertebrae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7–21a The Lumbar Vertebrae.</a:t>
            </a:r>
          </a:p>
        </p:txBody>
      </p:sp>
      <p:pic>
        <p:nvPicPr>
          <p:cNvPr id="46085" name="Picture 4" descr="07_21Figurea-L"/>
          <p:cNvPicPr>
            <a:picLocks noChangeAspect="1" noChangeArrowheads="1"/>
          </p:cNvPicPr>
          <p:nvPr/>
        </p:nvPicPr>
        <p:blipFill>
          <a:blip r:embed="rId3" cstate="print"/>
          <a:srcRect b="2863"/>
          <a:stretch>
            <a:fillRect/>
          </a:stretch>
        </p:blipFill>
        <p:spPr bwMode="auto">
          <a:xfrm>
            <a:off x="2130425" y="1209675"/>
            <a:ext cx="4879975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7–21b The Lumbar Vertebrae.</a:t>
            </a:r>
          </a:p>
        </p:txBody>
      </p:sp>
      <p:pic>
        <p:nvPicPr>
          <p:cNvPr id="47109" name="Picture 4" descr="07_21Figureb-L"/>
          <p:cNvPicPr>
            <a:picLocks noChangeAspect="1" noChangeArrowheads="1"/>
          </p:cNvPicPr>
          <p:nvPr/>
        </p:nvPicPr>
        <p:blipFill>
          <a:blip r:embed="rId3" cstate="print"/>
          <a:srcRect b="3624"/>
          <a:stretch>
            <a:fillRect/>
          </a:stretch>
        </p:blipFill>
        <p:spPr bwMode="auto">
          <a:xfrm>
            <a:off x="1752600" y="1149350"/>
            <a:ext cx="56388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7–21c The Lumbar Vertebrae.</a:t>
            </a:r>
          </a:p>
        </p:txBody>
      </p:sp>
      <p:pic>
        <p:nvPicPr>
          <p:cNvPr id="48133" name="Picture 4" descr="07_21Figurec-L"/>
          <p:cNvPicPr>
            <a:picLocks noChangeAspect="1" noChangeArrowheads="1"/>
          </p:cNvPicPr>
          <p:nvPr/>
        </p:nvPicPr>
        <p:blipFill>
          <a:blip r:embed="rId3" cstate="print"/>
          <a:srcRect b="2872"/>
          <a:stretch>
            <a:fillRect/>
          </a:stretch>
        </p:blipFill>
        <p:spPr bwMode="auto">
          <a:xfrm>
            <a:off x="2479675" y="1216025"/>
            <a:ext cx="418465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grpSp>
        <p:nvGrpSpPr>
          <p:cNvPr id="49156" name="Group 11"/>
          <p:cNvGrpSpPr>
            <a:grpSpLocks/>
          </p:cNvGrpSpPr>
          <p:nvPr/>
        </p:nvGrpSpPr>
        <p:grpSpPr bwMode="auto">
          <a:xfrm>
            <a:off x="288925" y="2093913"/>
            <a:ext cx="8556625" cy="3011487"/>
            <a:chOff x="182" y="1248"/>
            <a:chExt cx="5390" cy="1897"/>
          </a:xfrm>
        </p:grpSpPr>
        <p:sp>
          <p:nvSpPr>
            <p:cNvPr id="49158" name="Rectangle 10"/>
            <p:cNvSpPr>
              <a:spLocks noChangeArrowheads="1"/>
            </p:cNvSpPr>
            <p:nvPr/>
          </p:nvSpPr>
          <p:spPr bwMode="auto">
            <a:xfrm>
              <a:off x="2347" y="1680"/>
              <a:ext cx="3188" cy="1352"/>
            </a:xfrm>
            <a:prstGeom prst="rect">
              <a:avLst/>
            </a:prstGeom>
            <a:solidFill>
              <a:srgbClr val="DFE5F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49159" name="Rectangle 8"/>
            <p:cNvSpPr>
              <a:spLocks noChangeArrowheads="1"/>
            </p:cNvSpPr>
            <p:nvPr/>
          </p:nvSpPr>
          <p:spPr bwMode="auto">
            <a:xfrm>
              <a:off x="2395" y="1488"/>
              <a:ext cx="3144" cy="240"/>
            </a:xfrm>
            <a:prstGeom prst="rect">
              <a:avLst/>
            </a:prstGeom>
            <a:solidFill>
              <a:srgbClr val="EBEFF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pic>
          <p:nvPicPr>
            <p:cNvPr id="49160" name="Picture 6" descr="07_02Table_1-T"/>
            <p:cNvPicPr>
              <a:picLocks noChangeAspect="1" noChangeArrowheads="1"/>
            </p:cNvPicPr>
            <p:nvPr/>
          </p:nvPicPr>
          <p:blipFill>
            <a:blip r:embed="rId3" cstate="print"/>
            <a:srcRect b="80548"/>
            <a:stretch>
              <a:fillRect/>
            </a:stretch>
          </p:blipFill>
          <p:spPr bwMode="auto">
            <a:xfrm>
              <a:off x="187" y="1248"/>
              <a:ext cx="5385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1" name="Picture 7" descr="07_02Table_1-T"/>
            <p:cNvPicPr>
              <a:picLocks noChangeAspect="1" noChangeArrowheads="1"/>
            </p:cNvPicPr>
            <p:nvPr/>
          </p:nvPicPr>
          <p:blipFill>
            <a:blip r:embed="rId3" cstate="print"/>
            <a:srcRect t="24565" b="72957"/>
            <a:stretch>
              <a:fillRect/>
            </a:stretch>
          </p:blipFill>
          <p:spPr bwMode="auto">
            <a:xfrm>
              <a:off x="182" y="1713"/>
              <a:ext cx="5385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2" name="Picture 4" descr="07_02Table_1-T"/>
            <p:cNvPicPr>
              <a:picLocks noChangeAspect="1" noChangeArrowheads="1"/>
            </p:cNvPicPr>
            <p:nvPr/>
          </p:nvPicPr>
          <p:blipFill>
            <a:blip r:embed="rId3" cstate="print"/>
            <a:srcRect r="58012"/>
            <a:stretch>
              <a:fillRect/>
            </a:stretch>
          </p:blipFill>
          <p:spPr bwMode="auto">
            <a:xfrm>
              <a:off x="182" y="1248"/>
              <a:ext cx="2261" cy="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3" name="Picture 9" descr="07_02Table_2-T"/>
            <p:cNvPicPr>
              <a:picLocks noChangeAspect="1" noChangeArrowheads="1"/>
            </p:cNvPicPr>
            <p:nvPr/>
          </p:nvPicPr>
          <p:blipFill>
            <a:blip r:embed="rId4" cstate="print"/>
            <a:srcRect l="743" t="25169" r="55339" b="7655"/>
            <a:stretch>
              <a:fillRect/>
            </a:stretch>
          </p:blipFill>
          <p:spPr bwMode="auto">
            <a:xfrm>
              <a:off x="2531" y="1776"/>
              <a:ext cx="2045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57" name="Rectangle 12"/>
          <p:cNvSpPr>
            <a:spLocks noChangeArrowheads="1"/>
          </p:cNvSpPr>
          <p:nvPr/>
        </p:nvSpPr>
        <p:spPr bwMode="auto">
          <a:xfrm>
            <a:off x="203200" y="4940300"/>
            <a:ext cx="3098800" cy="1651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grpSp>
        <p:nvGrpSpPr>
          <p:cNvPr id="50180" name="Group 14"/>
          <p:cNvGrpSpPr>
            <a:grpSpLocks/>
          </p:cNvGrpSpPr>
          <p:nvPr/>
        </p:nvGrpSpPr>
        <p:grpSpPr bwMode="auto">
          <a:xfrm>
            <a:off x="282575" y="2093913"/>
            <a:ext cx="8556625" cy="3011487"/>
            <a:chOff x="147" y="1200"/>
            <a:chExt cx="5390" cy="1897"/>
          </a:xfrm>
        </p:grpSpPr>
        <p:sp>
          <p:nvSpPr>
            <p:cNvPr id="50182" name="Rectangle 7"/>
            <p:cNvSpPr>
              <a:spLocks noChangeArrowheads="1"/>
            </p:cNvSpPr>
            <p:nvPr/>
          </p:nvSpPr>
          <p:spPr bwMode="auto">
            <a:xfrm>
              <a:off x="2312" y="1632"/>
              <a:ext cx="3188" cy="1352"/>
            </a:xfrm>
            <a:prstGeom prst="rect">
              <a:avLst/>
            </a:prstGeom>
            <a:solidFill>
              <a:srgbClr val="DFE5F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0183" name="Rectangle 8"/>
            <p:cNvSpPr>
              <a:spLocks noChangeArrowheads="1"/>
            </p:cNvSpPr>
            <p:nvPr/>
          </p:nvSpPr>
          <p:spPr bwMode="auto">
            <a:xfrm>
              <a:off x="2360" y="1440"/>
              <a:ext cx="3144" cy="240"/>
            </a:xfrm>
            <a:prstGeom prst="rect">
              <a:avLst/>
            </a:prstGeom>
            <a:solidFill>
              <a:srgbClr val="EBEFF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pic>
          <p:nvPicPr>
            <p:cNvPr id="50184" name="Picture 9" descr="07_02Table_1-T"/>
            <p:cNvPicPr>
              <a:picLocks noChangeAspect="1" noChangeArrowheads="1"/>
            </p:cNvPicPr>
            <p:nvPr/>
          </p:nvPicPr>
          <p:blipFill>
            <a:blip r:embed="rId3" cstate="print"/>
            <a:srcRect b="80548"/>
            <a:stretch>
              <a:fillRect/>
            </a:stretch>
          </p:blipFill>
          <p:spPr bwMode="auto">
            <a:xfrm>
              <a:off x="152" y="1200"/>
              <a:ext cx="5385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5" name="Picture 10" descr="07_02Table_1-T"/>
            <p:cNvPicPr>
              <a:picLocks noChangeAspect="1" noChangeArrowheads="1"/>
            </p:cNvPicPr>
            <p:nvPr/>
          </p:nvPicPr>
          <p:blipFill>
            <a:blip r:embed="rId3" cstate="print"/>
            <a:srcRect t="24565" b="72957"/>
            <a:stretch>
              <a:fillRect/>
            </a:stretch>
          </p:blipFill>
          <p:spPr bwMode="auto">
            <a:xfrm>
              <a:off x="147" y="1665"/>
              <a:ext cx="5385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6" name="Picture 11" descr="07_02Table_1-T"/>
            <p:cNvPicPr>
              <a:picLocks noChangeAspect="1" noChangeArrowheads="1"/>
            </p:cNvPicPr>
            <p:nvPr/>
          </p:nvPicPr>
          <p:blipFill>
            <a:blip r:embed="rId3" cstate="print"/>
            <a:srcRect r="58012"/>
            <a:stretch>
              <a:fillRect/>
            </a:stretch>
          </p:blipFill>
          <p:spPr bwMode="auto">
            <a:xfrm>
              <a:off x="147" y="1200"/>
              <a:ext cx="2261" cy="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7" name="Picture 12" descr="07_02Table_2-T"/>
            <p:cNvPicPr>
              <a:picLocks noChangeAspect="1" noChangeArrowheads="1"/>
            </p:cNvPicPr>
            <p:nvPr/>
          </p:nvPicPr>
          <p:blipFill>
            <a:blip r:embed="rId4" cstate="print"/>
            <a:srcRect l="743" t="25169" r="55339" b="7655"/>
            <a:stretch>
              <a:fillRect/>
            </a:stretch>
          </p:blipFill>
          <p:spPr bwMode="auto">
            <a:xfrm>
              <a:off x="2496" y="1728"/>
              <a:ext cx="2045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8" name="Picture 6" descr="07_02Table_2-T"/>
            <p:cNvPicPr>
              <a:picLocks noChangeAspect="1" noChangeArrowheads="1"/>
            </p:cNvPicPr>
            <p:nvPr/>
          </p:nvPicPr>
          <p:blipFill>
            <a:blip r:embed="rId4" cstate="print"/>
            <a:srcRect l="45552" t="32236" r="32164" b="8907"/>
            <a:stretch>
              <a:fillRect/>
            </a:stretch>
          </p:blipFill>
          <p:spPr bwMode="auto">
            <a:xfrm>
              <a:off x="3363" y="1856"/>
              <a:ext cx="1035" cy="1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9" name="Picture 13" descr="07_02Table_1-T"/>
            <p:cNvPicPr>
              <a:picLocks noChangeAspect="1" noChangeArrowheads="1"/>
            </p:cNvPicPr>
            <p:nvPr/>
          </p:nvPicPr>
          <p:blipFill>
            <a:blip r:embed="rId3" cstate="print"/>
            <a:srcRect l="43770" t="18134" r="30380" b="5904"/>
            <a:stretch>
              <a:fillRect/>
            </a:stretch>
          </p:blipFill>
          <p:spPr bwMode="auto">
            <a:xfrm>
              <a:off x="1011" y="1544"/>
              <a:ext cx="1392" cy="1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81" name="Rectangle 15"/>
          <p:cNvSpPr>
            <a:spLocks noChangeArrowheads="1"/>
          </p:cNvSpPr>
          <p:nvPr/>
        </p:nvSpPr>
        <p:spPr bwMode="auto">
          <a:xfrm>
            <a:off x="228600" y="4940300"/>
            <a:ext cx="3213100" cy="27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grpSp>
        <p:nvGrpSpPr>
          <p:cNvPr id="51204" name="Group 17"/>
          <p:cNvGrpSpPr>
            <a:grpSpLocks/>
          </p:cNvGrpSpPr>
          <p:nvPr/>
        </p:nvGrpSpPr>
        <p:grpSpPr bwMode="auto">
          <a:xfrm>
            <a:off x="288925" y="2133600"/>
            <a:ext cx="8556625" cy="3011488"/>
            <a:chOff x="182" y="1248"/>
            <a:chExt cx="5390" cy="1897"/>
          </a:xfrm>
        </p:grpSpPr>
        <p:sp>
          <p:nvSpPr>
            <p:cNvPr id="51206" name="Rectangle 9"/>
            <p:cNvSpPr>
              <a:spLocks noChangeArrowheads="1"/>
            </p:cNvSpPr>
            <p:nvPr/>
          </p:nvSpPr>
          <p:spPr bwMode="auto">
            <a:xfrm>
              <a:off x="2347" y="1680"/>
              <a:ext cx="3188" cy="1352"/>
            </a:xfrm>
            <a:prstGeom prst="rect">
              <a:avLst/>
            </a:prstGeom>
            <a:solidFill>
              <a:srgbClr val="DFE5F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sp>
          <p:nvSpPr>
            <p:cNvPr id="51207" name="Rectangle 10"/>
            <p:cNvSpPr>
              <a:spLocks noChangeArrowheads="1"/>
            </p:cNvSpPr>
            <p:nvPr/>
          </p:nvSpPr>
          <p:spPr bwMode="auto">
            <a:xfrm>
              <a:off x="2395" y="1488"/>
              <a:ext cx="3144" cy="240"/>
            </a:xfrm>
            <a:prstGeom prst="rect">
              <a:avLst/>
            </a:prstGeom>
            <a:solidFill>
              <a:srgbClr val="EBEFF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/>
            </a:p>
          </p:txBody>
        </p:sp>
        <p:pic>
          <p:nvPicPr>
            <p:cNvPr id="51208" name="Picture 11" descr="07_02Table_1-T"/>
            <p:cNvPicPr>
              <a:picLocks noChangeAspect="1" noChangeArrowheads="1"/>
            </p:cNvPicPr>
            <p:nvPr/>
          </p:nvPicPr>
          <p:blipFill>
            <a:blip r:embed="rId3" cstate="print"/>
            <a:srcRect b="80548"/>
            <a:stretch>
              <a:fillRect/>
            </a:stretch>
          </p:blipFill>
          <p:spPr bwMode="auto">
            <a:xfrm>
              <a:off x="187" y="1248"/>
              <a:ext cx="5385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9" name="Picture 12" descr="07_02Table_1-T"/>
            <p:cNvPicPr>
              <a:picLocks noChangeAspect="1" noChangeArrowheads="1"/>
            </p:cNvPicPr>
            <p:nvPr/>
          </p:nvPicPr>
          <p:blipFill>
            <a:blip r:embed="rId3" cstate="print"/>
            <a:srcRect t="24565" b="72957"/>
            <a:stretch>
              <a:fillRect/>
            </a:stretch>
          </p:blipFill>
          <p:spPr bwMode="auto">
            <a:xfrm>
              <a:off x="182" y="1713"/>
              <a:ext cx="5385" cy="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0" name="Picture 13" descr="07_02Table_1-T"/>
            <p:cNvPicPr>
              <a:picLocks noChangeAspect="1" noChangeArrowheads="1"/>
            </p:cNvPicPr>
            <p:nvPr/>
          </p:nvPicPr>
          <p:blipFill>
            <a:blip r:embed="rId3" cstate="print"/>
            <a:srcRect r="58012"/>
            <a:stretch>
              <a:fillRect/>
            </a:stretch>
          </p:blipFill>
          <p:spPr bwMode="auto">
            <a:xfrm>
              <a:off x="182" y="1248"/>
              <a:ext cx="2261" cy="1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1" name="Picture 14" descr="07_02Table_2-T"/>
            <p:cNvPicPr>
              <a:picLocks noChangeAspect="1" noChangeArrowheads="1"/>
            </p:cNvPicPr>
            <p:nvPr/>
          </p:nvPicPr>
          <p:blipFill>
            <a:blip r:embed="rId4" cstate="print"/>
            <a:srcRect l="743" t="25169" r="55339" b="7655"/>
            <a:stretch>
              <a:fillRect/>
            </a:stretch>
          </p:blipFill>
          <p:spPr bwMode="auto">
            <a:xfrm>
              <a:off x="2531" y="1776"/>
              <a:ext cx="2045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2" name="Picture 15" descr="07_02Table_2-T"/>
            <p:cNvPicPr>
              <a:picLocks noChangeAspect="1" noChangeArrowheads="1"/>
            </p:cNvPicPr>
            <p:nvPr/>
          </p:nvPicPr>
          <p:blipFill>
            <a:blip r:embed="rId4" cstate="print"/>
            <a:srcRect l="72293" t="32623" r="6314" b="9293"/>
            <a:stretch>
              <a:fillRect/>
            </a:stretch>
          </p:blipFill>
          <p:spPr bwMode="auto">
            <a:xfrm>
              <a:off x="3408" y="1920"/>
              <a:ext cx="992" cy="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13" name="Picture 16" descr="07_02Table_1-T"/>
            <p:cNvPicPr>
              <a:picLocks noChangeAspect="1" noChangeArrowheads="1"/>
            </p:cNvPicPr>
            <p:nvPr/>
          </p:nvPicPr>
          <p:blipFill>
            <a:blip r:embed="rId3" cstate="print"/>
            <a:srcRect l="70511" t="19241" r="5423" b="6747"/>
            <a:stretch>
              <a:fillRect/>
            </a:stretch>
          </p:blipFill>
          <p:spPr bwMode="auto">
            <a:xfrm>
              <a:off x="1136" y="1612"/>
              <a:ext cx="1296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05" name="Rectangle 18"/>
          <p:cNvSpPr>
            <a:spLocks noChangeArrowheads="1"/>
          </p:cNvSpPr>
          <p:nvPr/>
        </p:nvSpPr>
        <p:spPr bwMode="auto">
          <a:xfrm>
            <a:off x="203200" y="4965700"/>
            <a:ext cx="3162300" cy="342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z="2800" smtClean="0"/>
              <a:t>The </a:t>
            </a:r>
            <a:r>
              <a:rPr lang="en-US" altLang="en-US" sz="2800" b="1" smtClean="0"/>
              <a:t>sacrum</a:t>
            </a:r>
            <a:endParaRPr lang="en-US" altLang="en-US" sz="2800" smtClean="0"/>
          </a:p>
          <a:p>
            <a:pPr lvl="1" eaLnBrk="1" hangingPunct="1">
              <a:lnSpc>
                <a:spcPct val="125000"/>
              </a:lnSpc>
            </a:pPr>
            <a:r>
              <a:rPr lang="en-US" altLang="en-US" sz="2400" smtClean="0"/>
              <a:t>Is curved, more in males than in females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400" smtClean="0"/>
              <a:t>Protects reproductive, urinary, and digestive organs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400" smtClean="0"/>
              <a:t>Attaches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2000" smtClean="0"/>
              <a:t>The axial skeleton to pelvic girdle of appendicular skeleton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2000" smtClean="0"/>
              <a:t>Broad muscles that move the thigh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400" smtClean="0"/>
              <a:t>The adult sacrum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2000" smtClean="0"/>
              <a:t>Consists of five fused sacral vertebrae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2000" smtClean="0"/>
              <a:t>Fuses between puberty and ages 25–30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2000" smtClean="0"/>
              <a:t>Leaving </a:t>
            </a:r>
            <a:r>
              <a:rPr lang="en-US" altLang="en-US" sz="2000" i="1" smtClean="0"/>
              <a:t>transverse lines</a:t>
            </a: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Vertebral Column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z="2800" smtClean="0"/>
              <a:t>Vertebrae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400" smtClean="0"/>
              <a:t>The neck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2000" smtClean="0"/>
              <a:t>Seven </a:t>
            </a:r>
            <a:r>
              <a:rPr lang="en-US" altLang="en-US" sz="2000" b="1" smtClean="0"/>
              <a:t>cervical vertebrae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400" smtClean="0"/>
              <a:t>The upper back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2000" smtClean="0"/>
              <a:t>12 </a:t>
            </a:r>
            <a:r>
              <a:rPr lang="en-US" altLang="en-US" sz="2000" b="1" smtClean="0"/>
              <a:t>thoracic vertebrae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2000" smtClean="0"/>
              <a:t>Each articulates with one or more pair of ribs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400" smtClean="0"/>
              <a:t>The lower back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2000" smtClean="0"/>
              <a:t>Five </a:t>
            </a:r>
            <a:r>
              <a:rPr lang="en-US" altLang="en-US" sz="2000" b="1" smtClean="0"/>
              <a:t>lumbar vertebrae</a:t>
            </a:r>
          </a:p>
          <a:p>
            <a:pPr lvl="1" eaLnBrk="1" hangingPunct="1">
              <a:lnSpc>
                <a:spcPct val="125000"/>
              </a:lnSpc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altLang="en-US" sz="2800" smtClean="0"/>
              <a:t>The </a:t>
            </a:r>
            <a:r>
              <a:rPr lang="en-US" altLang="en-US" sz="2800" b="1" smtClean="0"/>
              <a:t>sacrum</a:t>
            </a:r>
            <a:endParaRPr lang="en-US" altLang="en-US" sz="2800" smtClean="0"/>
          </a:p>
          <a:p>
            <a:pPr lvl="1" eaLnBrk="1" hangingPunct="1">
              <a:lnSpc>
                <a:spcPct val="105000"/>
              </a:lnSpc>
            </a:pPr>
            <a:r>
              <a:rPr lang="en-US" altLang="en-US" sz="2400" b="1" smtClean="0"/>
              <a:t>Sacral canal</a:t>
            </a:r>
            <a:endParaRPr lang="en-US" altLang="en-US" sz="2400" smtClean="0"/>
          </a:p>
          <a:p>
            <a:pPr lvl="2" eaLnBrk="1" hangingPunct="1">
              <a:lnSpc>
                <a:spcPct val="105000"/>
              </a:lnSpc>
            </a:pPr>
            <a:r>
              <a:rPr lang="en-US" altLang="en-US" sz="2000" smtClean="0"/>
              <a:t>Replaces the vertebral canal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en-US" sz="2400" b="1" smtClean="0"/>
              <a:t>Sacral cornua</a:t>
            </a:r>
            <a:endParaRPr lang="en-US" altLang="en-US" sz="2400" smtClean="0"/>
          </a:p>
          <a:p>
            <a:pPr lvl="2" eaLnBrk="1" hangingPunct="1">
              <a:lnSpc>
                <a:spcPct val="105000"/>
              </a:lnSpc>
            </a:pPr>
            <a:r>
              <a:rPr lang="en-US" altLang="en-US" sz="2000" smtClean="0"/>
              <a:t>Horn shaped</a:t>
            </a:r>
          </a:p>
          <a:p>
            <a:pPr lvl="2" eaLnBrk="1" hangingPunct="1">
              <a:lnSpc>
                <a:spcPct val="105000"/>
              </a:lnSpc>
            </a:pPr>
            <a:r>
              <a:rPr lang="en-US" altLang="en-US" sz="2000" smtClean="0"/>
              <a:t>Formed by laminae of the fifth sacral vertebra</a:t>
            </a:r>
          </a:p>
          <a:p>
            <a:pPr lvl="2" eaLnBrk="1" hangingPunct="1">
              <a:lnSpc>
                <a:spcPct val="105000"/>
              </a:lnSpc>
            </a:pPr>
            <a:r>
              <a:rPr lang="en-US" altLang="en-US" sz="2000" smtClean="0"/>
              <a:t>Which do not meet at midline</a:t>
            </a:r>
          </a:p>
          <a:p>
            <a:pPr lvl="1" eaLnBrk="1" hangingPunct="1">
              <a:lnSpc>
                <a:spcPct val="105000"/>
              </a:lnSpc>
            </a:pPr>
            <a:r>
              <a:rPr lang="en-US" altLang="en-US" sz="2400" b="1" smtClean="0"/>
              <a:t>Sacral hiatus</a:t>
            </a:r>
            <a:endParaRPr lang="en-US" altLang="en-US" sz="2400" smtClean="0"/>
          </a:p>
          <a:p>
            <a:pPr lvl="2" eaLnBrk="1" hangingPunct="1">
              <a:lnSpc>
                <a:spcPct val="105000"/>
              </a:lnSpc>
            </a:pPr>
            <a:r>
              <a:rPr lang="en-US" altLang="en-US" sz="2000" smtClean="0"/>
              <a:t>Opening at the inferior end of the sacral canal </a:t>
            </a:r>
          </a:p>
          <a:p>
            <a:pPr lvl="2" eaLnBrk="1" hangingPunct="1">
              <a:lnSpc>
                <a:spcPct val="105000"/>
              </a:lnSpc>
            </a:pPr>
            <a:r>
              <a:rPr lang="en-US" altLang="en-US" sz="2000" smtClean="0"/>
              <a:t>Formed by ridges of sacral cornua </a:t>
            </a:r>
          </a:p>
          <a:p>
            <a:pPr lvl="2" eaLnBrk="1" hangingPunct="1">
              <a:lnSpc>
                <a:spcPct val="105000"/>
              </a:lnSpc>
            </a:pPr>
            <a:r>
              <a:rPr lang="en-US" altLang="en-US" sz="2000" smtClean="0"/>
              <a:t>Covered by connective tissues</a:t>
            </a:r>
          </a:p>
          <a:p>
            <a:pPr lvl="2" eaLnBrk="1" hangingPunct="1">
              <a:lnSpc>
                <a:spcPct val="105000"/>
              </a:lnSpc>
            </a:pPr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smtClean="0"/>
              <a:t>The sacrum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2400" b="1" smtClean="0"/>
              <a:t>Median sacral crest</a:t>
            </a:r>
            <a:endParaRPr lang="en-US" altLang="en-US" sz="2400" smtClean="0"/>
          </a:p>
          <a:p>
            <a:pPr lvl="2" eaLnBrk="1" hangingPunct="1">
              <a:lnSpc>
                <a:spcPct val="140000"/>
              </a:lnSpc>
            </a:pPr>
            <a:r>
              <a:rPr lang="en-US" altLang="en-US" sz="2000" smtClean="0"/>
              <a:t>Fused spinous processes </a:t>
            </a:r>
          </a:p>
          <a:p>
            <a:pPr lvl="2" eaLnBrk="1" hangingPunct="1">
              <a:lnSpc>
                <a:spcPct val="140000"/>
              </a:lnSpc>
            </a:pPr>
            <a:r>
              <a:rPr lang="en-US" altLang="en-US" sz="2000" smtClean="0"/>
              <a:t>Four pairs of </a:t>
            </a:r>
            <a:r>
              <a:rPr lang="en-US" altLang="en-US" sz="2000" b="1" smtClean="0"/>
              <a:t>sacral foramina</a:t>
            </a:r>
            <a:r>
              <a:rPr lang="en-US" altLang="en-US" sz="2000" smtClean="0"/>
              <a:t> open to either side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2400" b="1" smtClean="0"/>
              <a:t>Lateral sacral crest</a:t>
            </a:r>
            <a:endParaRPr lang="en-US" altLang="en-US" sz="2400" smtClean="0"/>
          </a:p>
          <a:p>
            <a:pPr lvl="2" eaLnBrk="1" hangingPunct="1">
              <a:lnSpc>
                <a:spcPct val="140000"/>
              </a:lnSpc>
            </a:pPr>
            <a:r>
              <a:rPr lang="en-US" altLang="en-US" sz="2000" smtClean="0"/>
              <a:t>Fused transverse processes</a:t>
            </a:r>
          </a:p>
          <a:p>
            <a:pPr lvl="2" eaLnBrk="1" hangingPunct="1">
              <a:lnSpc>
                <a:spcPct val="140000"/>
              </a:lnSpc>
            </a:pPr>
            <a:r>
              <a:rPr lang="en-US" altLang="en-US" sz="2000" smtClean="0"/>
              <a:t>Attach to muscles of lower back and hip</a:t>
            </a:r>
          </a:p>
          <a:p>
            <a:pPr lvl="1" eaLnBrk="1" hangingPunct="1"/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en-US" altLang="en-US" sz="2800" smtClean="0"/>
              <a:t>The sacrum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2400" b="1" smtClean="0"/>
              <a:t>Auricular surface</a:t>
            </a:r>
            <a:endParaRPr lang="en-US" altLang="en-US" sz="2400" smtClean="0"/>
          </a:p>
          <a:p>
            <a:pPr lvl="2" eaLnBrk="1" hangingPunct="1">
              <a:lnSpc>
                <a:spcPct val="140000"/>
              </a:lnSpc>
            </a:pPr>
            <a:r>
              <a:rPr lang="en-US" altLang="en-US" sz="2000" smtClean="0"/>
              <a:t>Thick, flattened area</a:t>
            </a:r>
          </a:p>
          <a:p>
            <a:pPr lvl="2" eaLnBrk="1" hangingPunct="1">
              <a:lnSpc>
                <a:spcPct val="140000"/>
              </a:lnSpc>
            </a:pPr>
            <a:r>
              <a:rPr lang="en-US" altLang="en-US" sz="2000" smtClean="0"/>
              <a:t>Articulates with pelvic girdle (forming </a:t>
            </a:r>
            <a:r>
              <a:rPr lang="en-US" altLang="en-US" sz="2000" i="1" smtClean="0"/>
              <a:t>sacroiliac joint</a:t>
            </a:r>
            <a:r>
              <a:rPr lang="en-US" altLang="en-US" sz="2000" smtClean="0"/>
              <a:t>) 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2400" b="1" smtClean="0"/>
              <a:t>Sacral tuberosity</a:t>
            </a:r>
            <a:r>
              <a:rPr lang="en-US" altLang="en-US" sz="2400" smtClean="0"/>
              <a:t>	</a:t>
            </a:r>
          </a:p>
          <a:p>
            <a:pPr lvl="2" eaLnBrk="1" hangingPunct="1">
              <a:lnSpc>
                <a:spcPct val="140000"/>
              </a:lnSpc>
            </a:pPr>
            <a:r>
              <a:rPr lang="en-US" altLang="en-US" sz="2000" smtClean="0"/>
              <a:t>Rough area</a:t>
            </a:r>
          </a:p>
          <a:p>
            <a:pPr lvl="2" eaLnBrk="1" hangingPunct="1">
              <a:lnSpc>
                <a:spcPct val="140000"/>
              </a:lnSpc>
            </a:pPr>
            <a:r>
              <a:rPr lang="en-US" altLang="en-US" sz="2000" smtClean="0"/>
              <a:t>Attaches ligaments of the sacroiliac joint</a:t>
            </a:r>
          </a:p>
          <a:p>
            <a:pPr lvl="1" eaLnBrk="1" hangingPunct="1">
              <a:lnSpc>
                <a:spcPct val="140000"/>
              </a:lnSpc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altLang="en-US" smtClean="0"/>
              <a:t>The sacrum</a:t>
            </a:r>
          </a:p>
          <a:p>
            <a:pPr lvl="1" eaLnBrk="1" hangingPunct="1">
              <a:lnSpc>
                <a:spcPct val="95000"/>
              </a:lnSpc>
            </a:pPr>
            <a:r>
              <a:rPr lang="en-US" altLang="en-US" smtClean="0"/>
              <a:t>Four regions of the sacrum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b="1" smtClean="0"/>
              <a:t>Base</a:t>
            </a:r>
            <a:r>
              <a:rPr lang="en-US" altLang="en-US" smtClean="0"/>
              <a:t>:</a:t>
            </a:r>
          </a:p>
          <a:p>
            <a:pPr lvl="3" eaLnBrk="1" hangingPunct="1">
              <a:lnSpc>
                <a:spcPct val="95000"/>
              </a:lnSpc>
            </a:pPr>
            <a:r>
              <a:rPr lang="en-US" altLang="en-US" smtClean="0"/>
              <a:t>the broad superior surface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b="1" smtClean="0"/>
              <a:t>Ala</a:t>
            </a:r>
            <a:r>
              <a:rPr lang="en-US" altLang="en-US" smtClean="0"/>
              <a:t>:</a:t>
            </a:r>
          </a:p>
          <a:p>
            <a:pPr lvl="3" eaLnBrk="1" hangingPunct="1">
              <a:lnSpc>
                <a:spcPct val="95000"/>
              </a:lnSpc>
            </a:pPr>
            <a:r>
              <a:rPr lang="en-US" altLang="en-US" smtClean="0"/>
              <a:t>wings at either side of the base</a:t>
            </a:r>
          </a:p>
          <a:p>
            <a:pPr lvl="3" eaLnBrk="1" hangingPunct="1">
              <a:lnSpc>
                <a:spcPct val="95000"/>
              </a:lnSpc>
            </a:pPr>
            <a:r>
              <a:rPr lang="en-US" altLang="en-US" smtClean="0"/>
              <a:t>to attach muscles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b="1" smtClean="0"/>
              <a:t>Sacral promontory</a:t>
            </a:r>
            <a:r>
              <a:rPr lang="en-US" altLang="en-US" smtClean="0"/>
              <a:t>:</a:t>
            </a:r>
          </a:p>
          <a:p>
            <a:pPr lvl="3" eaLnBrk="1" hangingPunct="1">
              <a:lnSpc>
                <a:spcPct val="95000"/>
              </a:lnSpc>
            </a:pPr>
            <a:r>
              <a:rPr lang="en-US" altLang="en-US" smtClean="0"/>
              <a:t>at the center of the base</a:t>
            </a:r>
          </a:p>
          <a:p>
            <a:pPr lvl="2" eaLnBrk="1" hangingPunct="1">
              <a:lnSpc>
                <a:spcPct val="95000"/>
              </a:lnSpc>
            </a:pPr>
            <a:r>
              <a:rPr lang="en-US" altLang="en-US" b="1" smtClean="0"/>
              <a:t>Apex</a:t>
            </a:r>
            <a:r>
              <a:rPr lang="en-US" altLang="en-US" smtClean="0"/>
              <a:t>:</a:t>
            </a:r>
          </a:p>
          <a:p>
            <a:pPr lvl="3" eaLnBrk="1" hangingPunct="1">
              <a:lnSpc>
                <a:spcPct val="95000"/>
              </a:lnSpc>
            </a:pPr>
            <a:r>
              <a:rPr lang="en-US" altLang="en-US" smtClean="0"/>
              <a:t>the narrow inferior portion</a:t>
            </a:r>
          </a:p>
          <a:p>
            <a:pPr lvl="3" eaLnBrk="1" hangingPunct="1">
              <a:lnSpc>
                <a:spcPct val="95000"/>
              </a:lnSpc>
            </a:pPr>
            <a:r>
              <a:rPr lang="en-US" altLang="en-US" smtClean="0"/>
              <a:t>articulates with the coccyx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 </a:t>
            </a:r>
            <a:r>
              <a:rPr lang="en-US" altLang="en-US" sz="2800" b="1" smtClean="0"/>
              <a:t>coccyx</a:t>
            </a:r>
            <a:endParaRPr lang="en-US" altLang="en-US" sz="2800" smtClean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Attaches ligaments and a constricting muscle of the anus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Mature coccyx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Consists of three to five fused </a:t>
            </a:r>
            <a:r>
              <a:rPr lang="en-US" altLang="en-US" sz="2000" b="1" smtClean="0"/>
              <a:t>coccygeal vertebrae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First two coccygeal vertebrae: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Have transverse processes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Have unfused vertebral arches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b="1" smtClean="0"/>
              <a:t>Coccygeal cornua</a:t>
            </a:r>
            <a:endParaRPr lang="en-US" altLang="en-US" sz="240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z="2000" smtClean="0"/>
              <a:t>Formed by laminae of first coccygeal vertebra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smtClean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smtClean="0">
              <a:solidFill>
                <a:srgbClr val="FF0000"/>
              </a:solidFill>
            </a:endParaRPr>
          </a:p>
          <a:p>
            <a:pPr lvl="2" eaLnBrk="1" hangingPunct="1">
              <a:lnSpc>
                <a:spcPct val="90000"/>
              </a:lnSpc>
            </a:pPr>
            <a:endParaRPr lang="en-US" altLang="en-US" sz="1800" smtClean="0">
              <a:solidFill>
                <a:srgbClr val="FF0000"/>
              </a:solidFill>
            </a:endParaRPr>
          </a:p>
        </p:txBody>
      </p:sp>
      <p:pic>
        <p:nvPicPr>
          <p:cNvPr id="57349" name="Picture 4" descr="play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5486400"/>
            <a:ext cx="1295400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3352800" y="5638800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>
                <a:solidFill>
                  <a:srgbClr val="CC0000"/>
                </a:solidFill>
                <a:ea typeface="MS PGothic" pitchFamily="34" charset="-128"/>
              </a:rPr>
              <a:t>3D Rotation of Sacrum and Coccyx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Vertebral Regions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7–22 The Sacrum and Coccyx.</a:t>
            </a:r>
          </a:p>
        </p:txBody>
      </p:sp>
      <p:pic>
        <p:nvPicPr>
          <p:cNvPr id="58373" name="Picture 4" descr="07_22Figure-L"/>
          <p:cNvPicPr>
            <a:picLocks noChangeAspect="1" noChangeArrowheads="1"/>
          </p:cNvPicPr>
          <p:nvPr/>
        </p:nvPicPr>
        <p:blipFill>
          <a:blip r:embed="rId3" cstate="print"/>
          <a:srcRect b="3648"/>
          <a:stretch>
            <a:fillRect/>
          </a:stretch>
        </p:blipFill>
        <p:spPr bwMode="auto">
          <a:xfrm>
            <a:off x="296863" y="1166813"/>
            <a:ext cx="8548687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Thoracic Cage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z="2800" smtClean="0"/>
              <a:t>The skeleton of the chest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400" smtClean="0"/>
              <a:t>Supports the </a:t>
            </a:r>
            <a:r>
              <a:rPr lang="en-US" altLang="en-US" sz="2400" b="1" smtClean="0"/>
              <a:t>thoracic cavity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z="2000" smtClean="0"/>
              <a:t>Consists of:</a:t>
            </a:r>
          </a:p>
          <a:p>
            <a:pPr lvl="3" eaLnBrk="1" hangingPunct="1">
              <a:lnSpc>
                <a:spcPct val="125000"/>
              </a:lnSpc>
            </a:pPr>
            <a:r>
              <a:rPr lang="en-US" altLang="en-US" sz="1800" smtClean="0"/>
              <a:t>thoracic vertebrae</a:t>
            </a:r>
          </a:p>
          <a:p>
            <a:pPr lvl="3" eaLnBrk="1" hangingPunct="1">
              <a:lnSpc>
                <a:spcPct val="125000"/>
              </a:lnSpc>
            </a:pPr>
            <a:r>
              <a:rPr lang="en-US" altLang="en-US" sz="1800" smtClean="0"/>
              <a:t>ribs</a:t>
            </a:r>
          </a:p>
          <a:p>
            <a:pPr lvl="3" eaLnBrk="1" hangingPunct="1">
              <a:lnSpc>
                <a:spcPct val="125000"/>
              </a:lnSpc>
            </a:pPr>
            <a:r>
              <a:rPr lang="en-US" altLang="en-US" sz="1800" smtClean="0"/>
              <a:t>sternum (breastbone)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800" smtClean="0"/>
              <a:t>The Rib Cage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400" smtClean="0"/>
              <a:t>Formed of ribs and sternum</a:t>
            </a:r>
          </a:p>
          <a:p>
            <a:pPr lvl="3" eaLnBrk="1" hangingPunct="1">
              <a:lnSpc>
                <a:spcPct val="125000"/>
              </a:lnSpc>
              <a:buFontTx/>
              <a:buNone/>
            </a:pPr>
            <a:endParaRPr lang="en-US" altLang="en-US" sz="1800" smtClean="0"/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Thoracic Cage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7–23a The Thoracic Cage.</a:t>
            </a:r>
          </a:p>
        </p:txBody>
      </p:sp>
      <p:pic>
        <p:nvPicPr>
          <p:cNvPr id="60421" name="Picture 4" descr="07_23Figurea-L"/>
          <p:cNvPicPr>
            <a:picLocks noChangeAspect="1" noChangeArrowheads="1"/>
          </p:cNvPicPr>
          <p:nvPr/>
        </p:nvPicPr>
        <p:blipFill>
          <a:blip r:embed="rId3" cstate="print"/>
          <a:srcRect b="2972"/>
          <a:stretch>
            <a:fillRect/>
          </a:stretch>
        </p:blipFill>
        <p:spPr bwMode="auto">
          <a:xfrm>
            <a:off x="1978025" y="1292225"/>
            <a:ext cx="5184775" cy="41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Thoracic Cage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7–23b The Thoracic Cage.</a:t>
            </a:r>
          </a:p>
        </p:txBody>
      </p:sp>
      <p:pic>
        <p:nvPicPr>
          <p:cNvPr id="61445" name="Picture 4" descr="07_23Figureb-L"/>
          <p:cNvPicPr>
            <a:picLocks noChangeAspect="1" noChangeArrowheads="1"/>
          </p:cNvPicPr>
          <p:nvPr/>
        </p:nvPicPr>
        <p:blipFill>
          <a:blip r:embed="rId3" cstate="print"/>
          <a:srcRect b="2383"/>
          <a:stretch>
            <a:fillRect/>
          </a:stretch>
        </p:blipFill>
        <p:spPr bwMode="auto">
          <a:xfrm>
            <a:off x="2054225" y="1296988"/>
            <a:ext cx="5032375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Thoracic Cage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mtClean="0"/>
              <a:t>Functions of the Thoracic Cage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mtClean="0"/>
              <a:t>Protects organs of the thoracic cavity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mtClean="0"/>
              <a:t>Heart, lungs, and thymus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mtClean="0"/>
              <a:t>Attaches muscles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mtClean="0"/>
              <a:t>For respiration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mtClean="0"/>
              <a:t>Of the vertebral column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mtClean="0"/>
              <a:t>Of the pectoral girdle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mtClean="0"/>
              <a:t>Of the upper limbs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Vertebral Column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mtClean="0"/>
              <a:t>The Sacrum and Coccyx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mtClean="0"/>
              <a:t>The fifth lumbar vertebra articulates with the </a:t>
            </a:r>
            <a:r>
              <a:rPr lang="en-US" altLang="en-US" b="1" smtClean="0"/>
              <a:t>sacrum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mtClean="0"/>
              <a:t>The sacrum articulates with the </a:t>
            </a:r>
            <a:r>
              <a:rPr lang="en-US" altLang="en-US" b="1" smtClean="0"/>
              <a:t>coccyx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Thoracic Cage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mtClean="0"/>
              <a:t>Ribs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mtClean="0"/>
              <a:t>Are mobile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mtClean="0"/>
              <a:t>Can absorb shock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mtClean="0"/>
              <a:t>Functions of ribs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mtClean="0"/>
              <a:t>Rib movements (breathing):</a:t>
            </a:r>
          </a:p>
          <a:p>
            <a:pPr lvl="3" eaLnBrk="1" hangingPunct="1">
              <a:lnSpc>
                <a:spcPct val="125000"/>
              </a:lnSpc>
            </a:pPr>
            <a:r>
              <a:rPr lang="en-US" altLang="en-US" smtClean="0"/>
              <a:t>affect width and depth of thoracic cage</a:t>
            </a:r>
          </a:p>
          <a:p>
            <a:pPr lvl="3" eaLnBrk="1" hangingPunct="1">
              <a:lnSpc>
                <a:spcPct val="125000"/>
              </a:lnSpc>
            </a:pPr>
            <a:r>
              <a:rPr lang="en-US" altLang="en-US" smtClean="0"/>
              <a:t>changing its volume</a:t>
            </a:r>
          </a:p>
          <a:p>
            <a:pPr lvl="2" eaLnBrk="1" hangingPunct="1">
              <a:lnSpc>
                <a:spcPct val="125000"/>
              </a:lnSpc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Thoracic Cage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7–24c The Ribs.</a:t>
            </a:r>
          </a:p>
        </p:txBody>
      </p:sp>
      <p:pic>
        <p:nvPicPr>
          <p:cNvPr id="64517" name="Picture 4" descr="07_24Figurec-L"/>
          <p:cNvPicPr>
            <a:picLocks noChangeAspect="1" noChangeArrowheads="1"/>
          </p:cNvPicPr>
          <p:nvPr/>
        </p:nvPicPr>
        <p:blipFill>
          <a:blip r:embed="rId3" cstate="print"/>
          <a:srcRect b="3055"/>
          <a:stretch>
            <a:fillRect/>
          </a:stretch>
        </p:blipFill>
        <p:spPr bwMode="auto">
          <a:xfrm>
            <a:off x="3330575" y="1143000"/>
            <a:ext cx="248285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Thoracic Cage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b="1" smtClean="0"/>
              <a:t>Ribs</a:t>
            </a:r>
            <a:r>
              <a:rPr lang="en-US" altLang="en-US" smtClean="0"/>
              <a:t> (</a:t>
            </a:r>
            <a:r>
              <a:rPr lang="en-US" altLang="en-US" i="1" smtClean="0"/>
              <a:t>costae</a:t>
            </a:r>
            <a:r>
              <a:rPr lang="en-US" altLang="en-US" smtClean="0"/>
              <a:t>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mtClean="0"/>
              <a:t>Are 12 pairs of long, curved, flat bones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mtClean="0"/>
              <a:t>Extending from the thoracic vertebrae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mtClean="0"/>
              <a:t>Ribs are divided into two types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b="1" smtClean="0"/>
              <a:t>True ribs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b="1" smtClean="0"/>
              <a:t>False ribs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Thoracic Cage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/>
            <a:r>
              <a:rPr lang="en-US" altLang="en-US" sz="2800" b="1" smtClean="0"/>
              <a:t>Ribs 1–7 (true ribs)</a:t>
            </a:r>
          </a:p>
          <a:p>
            <a:pPr lvl="1" eaLnBrk="1" hangingPunct="1"/>
            <a:r>
              <a:rPr lang="en-US" altLang="en-US" sz="2400" i="1" smtClean="0"/>
              <a:t>Vertebrosternal ribs</a:t>
            </a:r>
            <a:endParaRPr lang="en-US" altLang="en-US" sz="2400" smtClean="0"/>
          </a:p>
          <a:p>
            <a:pPr lvl="1" eaLnBrk="1" hangingPunct="1"/>
            <a:r>
              <a:rPr lang="en-US" altLang="en-US" sz="2400" smtClean="0"/>
              <a:t>Connected to the sternum by </a:t>
            </a:r>
            <a:r>
              <a:rPr lang="en-US" altLang="en-US" sz="2400" b="1" smtClean="0"/>
              <a:t>costal cartilages</a:t>
            </a:r>
          </a:p>
          <a:p>
            <a:pPr eaLnBrk="1" hangingPunct="1"/>
            <a:r>
              <a:rPr lang="en-US" altLang="en-US" sz="2800" b="1" smtClean="0"/>
              <a:t>Ribs 8–12 (false ribs) </a:t>
            </a:r>
          </a:p>
          <a:p>
            <a:pPr lvl="1" eaLnBrk="1" hangingPunct="1"/>
            <a:r>
              <a:rPr lang="en-US" altLang="en-US" sz="2400" smtClean="0"/>
              <a:t>Do not attach directly to the sternum</a:t>
            </a:r>
          </a:p>
          <a:p>
            <a:pPr lvl="1" eaLnBrk="1" hangingPunct="1"/>
            <a:r>
              <a:rPr lang="en-US" altLang="en-US" sz="2400" i="1" smtClean="0"/>
              <a:t>Vertebrochondral ribs</a:t>
            </a:r>
            <a:r>
              <a:rPr lang="en-US" altLang="en-US" sz="2400" smtClean="0"/>
              <a:t> (ribs 8–10)</a:t>
            </a:r>
          </a:p>
          <a:p>
            <a:pPr lvl="2" eaLnBrk="1" hangingPunct="1"/>
            <a:r>
              <a:rPr lang="en-US" altLang="en-US" sz="2000" smtClean="0"/>
              <a:t>Fuse together </a:t>
            </a:r>
          </a:p>
          <a:p>
            <a:pPr lvl="2" eaLnBrk="1" hangingPunct="1"/>
            <a:r>
              <a:rPr lang="en-US" altLang="en-US" sz="2000" smtClean="0"/>
              <a:t>Merge with cartilage before reaching the sternum</a:t>
            </a:r>
          </a:p>
          <a:p>
            <a:pPr lvl="1" eaLnBrk="1" hangingPunct="1"/>
            <a:r>
              <a:rPr lang="en-US" altLang="en-US" sz="2400" smtClean="0"/>
              <a:t> </a:t>
            </a:r>
            <a:r>
              <a:rPr lang="en-US" altLang="en-US" sz="2400" i="1" smtClean="0"/>
              <a:t>Floating</a:t>
            </a:r>
            <a:r>
              <a:rPr lang="en-US" altLang="en-US" sz="2400" smtClean="0"/>
              <a:t> or </a:t>
            </a:r>
            <a:r>
              <a:rPr lang="en-US" altLang="en-US" sz="2400" i="1" smtClean="0"/>
              <a:t>vertebral ribs</a:t>
            </a:r>
            <a:r>
              <a:rPr lang="en-US" altLang="en-US" sz="2400" smtClean="0"/>
              <a:t> (ribs 11–12)</a:t>
            </a:r>
          </a:p>
          <a:p>
            <a:pPr lvl="2" eaLnBrk="1" hangingPunct="1"/>
            <a:r>
              <a:rPr lang="en-US" altLang="en-US" sz="2000" smtClean="0"/>
              <a:t>Connect only to the vertebrae and back muscles</a:t>
            </a:r>
          </a:p>
          <a:p>
            <a:pPr lvl="2" eaLnBrk="1" hangingPunct="1"/>
            <a:r>
              <a:rPr lang="en-US" altLang="en-US" sz="2000" smtClean="0"/>
              <a:t>Have no connection with the sternum</a:t>
            </a:r>
          </a:p>
          <a:p>
            <a:pPr lvl="1" eaLnBrk="1" hangingPunct="1"/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Thoracic Cage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7–23 The Thoracic Cage.</a:t>
            </a:r>
          </a:p>
        </p:txBody>
      </p:sp>
      <p:pic>
        <p:nvPicPr>
          <p:cNvPr id="67589" name="Picture 4" descr="07_23Figurea-L"/>
          <p:cNvPicPr>
            <a:picLocks noChangeAspect="1" noChangeArrowheads="1"/>
          </p:cNvPicPr>
          <p:nvPr/>
        </p:nvPicPr>
        <p:blipFill>
          <a:blip r:embed="rId3" cstate="print"/>
          <a:srcRect b="2808"/>
          <a:stretch>
            <a:fillRect/>
          </a:stretch>
        </p:blipFill>
        <p:spPr bwMode="auto">
          <a:xfrm>
            <a:off x="1825625" y="1166813"/>
            <a:ext cx="5489575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Thoracic Cage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mtClean="0"/>
              <a:t>Structures of the Ribs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mtClean="0"/>
              <a:t>The </a:t>
            </a:r>
            <a:r>
              <a:rPr lang="en-US" altLang="en-US" b="1" smtClean="0"/>
              <a:t>head</a:t>
            </a:r>
            <a:r>
              <a:rPr lang="en-US" altLang="en-US" smtClean="0"/>
              <a:t> (capitulum)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smtClean="0"/>
              <a:t>At the vertebral end of the rib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smtClean="0"/>
              <a:t>Has superior and inferior articular facets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mtClean="0"/>
              <a:t>The </a:t>
            </a:r>
            <a:r>
              <a:rPr lang="en-US" altLang="en-US" b="1" smtClean="0"/>
              <a:t>neck</a:t>
            </a:r>
            <a:endParaRPr lang="en-US" altLang="en-US" smtClean="0"/>
          </a:p>
          <a:p>
            <a:pPr lvl="2" eaLnBrk="1" hangingPunct="1">
              <a:lnSpc>
                <a:spcPct val="150000"/>
              </a:lnSpc>
            </a:pPr>
            <a:r>
              <a:rPr lang="en-US" altLang="en-US" smtClean="0"/>
              <a:t>The short area between the head and the tubercle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Thoracic Cage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mtClean="0"/>
              <a:t>Structures of the Ribs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mtClean="0"/>
              <a:t>The </a:t>
            </a:r>
            <a:r>
              <a:rPr lang="en-US" altLang="en-US" b="1" smtClean="0"/>
              <a:t>tubercle</a:t>
            </a:r>
            <a:r>
              <a:rPr lang="en-US" altLang="en-US" smtClean="0"/>
              <a:t> (tuberculum)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mtClean="0"/>
              <a:t>A small dorsal elevation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mtClean="0"/>
              <a:t>Has an auricular facet that contacts the facet of its thoracic vertebra (at T</a:t>
            </a:r>
            <a:r>
              <a:rPr lang="en-US" altLang="en-US" baseline="-25000" smtClean="0"/>
              <a:t>1</a:t>
            </a:r>
            <a:r>
              <a:rPr lang="en-US" altLang="en-US" smtClean="0"/>
              <a:t>–T</a:t>
            </a:r>
            <a:r>
              <a:rPr lang="en-US" altLang="en-US" baseline="-25000" smtClean="0"/>
              <a:t>10</a:t>
            </a:r>
            <a:r>
              <a:rPr lang="en-US" altLang="en-US" smtClean="0"/>
              <a:t> only)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mtClean="0"/>
              <a:t>The </a:t>
            </a:r>
            <a:r>
              <a:rPr lang="en-US" altLang="en-US" b="1" smtClean="0"/>
              <a:t>tubercular body</a:t>
            </a:r>
            <a:r>
              <a:rPr lang="en-US" altLang="en-US" smtClean="0"/>
              <a:t> (shaft)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mtClean="0"/>
              <a:t>Attaches muscles of the pectoral girdle and trunk</a:t>
            </a:r>
          </a:p>
          <a:p>
            <a:pPr lvl="2" eaLnBrk="1" hangingPunct="1">
              <a:lnSpc>
                <a:spcPct val="125000"/>
              </a:lnSpc>
            </a:pPr>
            <a:r>
              <a:rPr lang="en-US" altLang="en-US" smtClean="0"/>
              <a:t>Attaches to the intercostal muscles that move the ribs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Thoracic Cage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7–24a The Ribs.</a:t>
            </a:r>
          </a:p>
        </p:txBody>
      </p:sp>
      <p:pic>
        <p:nvPicPr>
          <p:cNvPr id="70661" name="Picture 4" descr="07_24Figurea-L"/>
          <p:cNvPicPr>
            <a:picLocks noChangeAspect="1" noChangeArrowheads="1"/>
          </p:cNvPicPr>
          <p:nvPr/>
        </p:nvPicPr>
        <p:blipFill>
          <a:blip r:embed="rId3" cstate="print"/>
          <a:srcRect b="3615"/>
          <a:stretch>
            <a:fillRect/>
          </a:stretch>
        </p:blipFill>
        <p:spPr bwMode="auto">
          <a:xfrm>
            <a:off x="1431925" y="1144588"/>
            <a:ext cx="628015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Thoracic Cage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7–24b The Ribs.</a:t>
            </a:r>
          </a:p>
        </p:txBody>
      </p:sp>
      <p:pic>
        <p:nvPicPr>
          <p:cNvPr id="71685" name="Picture 4" descr="07_24Figureb-L"/>
          <p:cNvPicPr>
            <a:picLocks noChangeAspect="1" noChangeArrowheads="1"/>
          </p:cNvPicPr>
          <p:nvPr/>
        </p:nvPicPr>
        <p:blipFill>
          <a:blip r:embed="rId3" cstate="print"/>
          <a:srcRect b="4160"/>
          <a:stretch>
            <a:fillRect/>
          </a:stretch>
        </p:blipFill>
        <p:spPr bwMode="auto">
          <a:xfrm>
            <a:off x="1143000" y="1443038"/>
            <a:ext cx="6858000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Thoracic Cage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en-US" altLang="en-US" smtClean="0"/>
              <a:t>The </a:t>
            </a:r>
            <a:r>
              <a:rPr lang="en-US" altLang="en-US" b="1" smtClean="0"/>
              <a:t>sternum</a:t>
            </a:r>
            <a:endParaRPr lang="en-US" altLang="en-US" smtClean="0"/>
          </a:p>
          <a:p>
            <a:pPr lvl="1" eaLnBrk="1" hangingPunct="1">
              <a:lnSpc>
                <a:spcPct val="135000"/>
              </a:lnSpc>
            </a:pPr>
            <a:r>
              <a:rPr lang="en-US" altLang="en-US" smtClean="0"/>
              <a:t>A flat bone</a:t>
            </a:r>
          </a:p>
          <a:p>
            <a:pPr lvl="1" eaLnBrk="1" hangingPunct="1">
              <a:lnSpc>
                <a:spcPct val="135000"/>
              </a:lnSpc>
            </a:pPr>
            <a:r>
              <a:rPr lang="en-US" altLang="en-US" smtClean="0"/>
              <a:t>In the midline of the thoracic wall</a:t>
            </a:r>
          </a:p>
          <a:p>
            <a:pPr lvl="1" eaLnBrk="1" hangingPunct="1">
              <a:lnSpc>
                <a:spcPct val="135000"/>
              </a:lnSpc>
            </a:pPr>
            <a:r>
              <a:rPr lang="en-US" altLang="en-US" smtClean="0"/>
              <a:t>Three parts of the sternum</a:t>
            </a:r>
          </a:p>
          <a:p>
            <a:pPr lvl="2" eaLnBrk="1" hangingPunct="1">
              <a:lnSpc>
                <a:spcPct val="135000"/>
              </a:lnSpc>
            </a:pPr>
            <a:r>
              <a:rPr lang="en-US" altLang="en-US" smtClean="0"/>
              <a:t>The manubrium</a:t>
            </a:r>
          </a:p>
          <a:p>
            <a:pPr lvl="2" eaLnBrk="1" hangingPunct="1">
              <a:lnSpc>
                <a:spcPct val="135000"/>
              </a:lnSpc>
            </a:pPr>
            <a:r>
              <a:rPr lang="en-US" altLang="en-US" smtClean="0"/>
              <a:t>The sternal body</a:t>
            </a:r>
          </a:p>
          <a:p>
            <a:pPr lvl="2" eaLnBrk="1" hangingPunct="1">
              <a:lnSpc>
                <a:spcPct val="135000"/>
              </a:lnSpc>
            </a:pPr>
            <a:r>
              <a:rPr lang="en-US" altLang="en-US" smtClean="0"/>
              <a:t>The xiphoid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Vertebral Column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mtClean="0"/>
              <a:t>Four Curvatures of the Vertebral Column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mtClean="0"/>
              <a:t>Cervical curve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mtClean="0"/>
              <a:t>Thoracic curve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mtClean="0"/>
              <a:t>Lumbar curve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mtClean="0"/>
              <a:t>Sacral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Thoracic Cage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mtClean="0"/>
              <a:t>Manubrium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mtClean="0"/>
              <a:t>The superior portion of sternum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mtClean="0"/>
              <a:t>Broad, triangular shape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mtClean="0"/>
              <a:t>Articulates with clavicles (collarbones)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mtClean="0"/>
              <a:t>Articulates with cartilages of first rib pair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mtClean="0"/>
              <a:t>Has a </a:t>
            </a:r>
            <a:r>
              <a:rPr lang="en-US" altLang="en-US" b="1" smtClean="0"/>
              <a:t>jugular notch</a:t>
            </a:r>
            <a:r>
              <a:rPr lang="en-US" altLang="en-US" smtClean="0"/>
              <a:t>, a shallow indentation between clavicular articulations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Thoracic Cage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en-US" sz="2800" smtClean="0"/>
              <a:t>The sternal </a:t>
            </a:r>
            <a:r>
              <a:rPr lang="en-US" altLang="en-US" sz="2800" b="1" smtClean="0"/>
              <a:t>body</a:t>
            </a:r>
            <a:endParaRPr lang="en-US" altLang="en-US" sz="2800" smtClean="0"/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smtClean="0"/>
              <a:t>Is tongue-shaped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smtClean="0"/>
              <a:t>Attaches to the </a:t>
            </a:r>
            <a:r>
              <a:rPr lang="en-US" altLang="en-US" sz="2400" b="1" smtClean="0"/>
              <a:t>manubrium</a:t>
            </a:r>
            <a:r>
              <a:rPr lang="en-US" altLang="en-US" sz="2400" smtClean="0"/>
              <a:t> 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smtClean="0"/>
              <a:t>Attaches to costal cartilages of ribs 2–7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800" smtClean="0"/>
              <a:t>The </a:t>
            </a:r>
            <a:r>
              <a:rPr lang="en-US" altLang="en-US" sz="2800" b="1" smtClean="0"/>
              <a:t>xiphoid process</a:t>
            </a:r>
            <a:endParaRPr lang="en-US" altLang="en-US" sz="2800" smtClean="0"/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smtClean="0"/>
              <a:t>Is the smallest part of the sternum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smtClean="0"/>
              <a:t>Attaches to the sternal </a:t>
            </a:r>
            <a:r>
              <a:rPr lang="en-US" altLang="en-US" sz="2400" b="1" smtClean="0"/>
              <a:t>body</a:t>
            </a:r>
          </a:p>
          <a:p>
            <a:pPr lvl="1" eaLnBrk="1" hangingPunct="1">
              <a:lnSpc>
                <a:spcPct val="130000"/>
              </a:lnSpc>
            </a:pPr>
            <a:r>
              <a:rPr lang="en-US" altLang="en-US" sz="2400" smtClean="0"/>
              <a:t>Attaches to </a:t>
            </a:r>
            <a:r>
              <a:rPr lang="en-US" altLang="en-US" sz="2400" i="1" smtClean="0"/>
              <a:t>diaphragm</a:t>
            </a:r>
            <a:r>
              <a:rPr lang="en-US" altLang="en-US" sz="2400" smtClean="0"/>
              <a:t> and </a:t>
            </a:r>
            <a:r>
              <a:rPr lang="en-US" altLang="en-US" sz="2400" i="1" smtClean="0"/>
              <a:t>rectus abdominis</a:t>
            </a:r>
            <a:r>
              <a:rPr lang="en-US" altLang="en-US" sz="2400" smtClean="0"/>
              <a:t>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Thoracic Cage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smtClean="0"/>
              <a:t>Figure 7–23 The Thoracic Cage.</a:t>
            </a:r>
          </a:p>
        </p:txBody>
      </p:sp>
      <p:pic>
        <p:nvPicPr>
          <p:cNvPr id="75781" name="Picture 4" descr="07_23Figurea-L"/>
          <p:cNvPicPr>
            <a:picLocks noChangeAspect="1" noChangeArrowheads="1"/>
          </p:cNvPicPr>
          <p:nvPr/>
        </p:nvPicPr>
        <p:blipFill>
          <a:blip r:embed="rId3" cstate="print"/>
          <a:srcRect b="2885"/>
          <a:stretch>
            <a:fillRect/>
          </a:stretch>
        </p:blipFill>
        <p:spPr bwMode="auto">
          <a:xfrm>
            <a:off x="1901825" y="1228725"/>
            <a:ext cx="5337175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Thoracic Cage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en-US" sz="2800" smtClean="0"/>
              <a:t>Development of the Sternum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400" smtClean="0"/>
              <a:t>The developing </a:t>
            </a:r>
            <a:r>
              <a:rPr lang="en-US" altLang="en-US" sz="2400" b="1" smtClean="0"/>
              <a:t>sternal body</a:t>
            </a:r>
            <a:endParaRPr lang="en-US" altLang="en-US" sz="2400" smtClean="0"/>
          </a:p>
          <a:p>
            <a:pPr lvl="2" eaLnBrk="1" hangingPunct="1">
              <a:lnSpc>
                <a:spcPct val="150000"/>
              </a:lnSpc>
            </a:pPr>
            <a:r>
              <a:rPr lang="en-US" altLang="en-US" sz="2000" smtClean="0"/>
              <a:t>Consists of four unfused bones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sz="2000" smtClean="0"/>
              <a:t>Completes fusion about age 25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sz="2000" smtClean="0"/>
              <a:t>Leaving transverse lines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2400" smtClean="0"/>
              <a:t>The </a:t>
            </a:r>
            <a:r>
              <a:rPr lang="en-US" altLang="en-US" sz="2400" b="1" smtClean="0"/>
              <a:t>xiphoid process</a:t>
            </a:r>
            <a:endParaRPr lang="en-US" altLang="en-US" sz="2400" smtClean="0"/>
          </a:p>
          <a:p>
            <a:pPr lvl="2" eaLnBrk="1" hangingPunct="1">
              <a:lnSpc>
                <a:spcPct val="150000"/>
              </a:lnSpc>
            </a:pPr>
            <a:r>
              <a:rPr lang="en-US" altLang="en-US" sz="2000" smtClean="0"/>
              <a:t>Is the last part of sternum to fuse</a:t>
            </a:r>
          </a:p>
          <a:p>
            <a:pPr lvl="2" eaLnBrk="1" hangingPunct="1">
              <a:lnSpc>
                <a:spcPct val="150000"/>
              </a:lnSpc>
            </a:pPr>
            <a:r>
              <a:rPr lang="en-US" altLang="en-US" sz="2000" smtClean="0"/>
              <a:t>Can easily be broken away</a:t>
            </a:r>
          </a:p>
          <a:p>
            <a:pPr lvl="2" eaLnBrk="1" hangingPunct="1"/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Vertebral Column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z="2800" b="1" smtClean="0"/>
              <a:t>Thoracic</a:t>
            </a:r>
            <a:r>
              <a:rPr lang="en-US" altLang="en-US" sz="2800" smtClean="0"/>
              <a:t> and </a:t>
            </a:r>
            <a:r>
              <a:rPr lang="en-US" altLang="en-US" sz="2800" b="1" smtClean="0"/>
              <a:t>sacral curves</a:t>
            </a:r>
            <a:endParaRPr lang="en-US" altLang="en-US" sz="2800" smtClean="0"/>
          </a:p>
          <a:p>
            <a:pPr lvl="1" eaLnBrk="1" hangingPunct="1">
              <a:lnSpc>
                <a:spcPct val="125000"/>
              </a:lnSpc>
            </a:pPr>
            <a:r>
              <a:rPr lang="en-US" altLang="en-US" sz="2400" smtClean="0"/>
              <a:t>Are called </a:t>
            </a:r>
            <a:r>
              <a:rPr lang="en-US" altLang="en-US" sz="2400" b="1" smtClean="0"/>
              <a:t>primary curves</a:t>
            </a:r>
            <a:r>
              <a:rPr lang="en-US" altLang="en-US" sz="2400" smtClean="0"/>
              <a:t> (present during fetal development)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400" smtClean="0"/>
              <a:t>Or </a:t>
            </a:r>
            <a:r>
              <a:rPr lang="en-US" altLang="en-US" sz="2400" b="1" smtClean="0"/>
              <a:t>accommodation curves</a:t>
            </a:r>
            <a:r>
              <a:rPr lang="en-US" altLang="en-US" sz="2400" smtClean="0"/>
              <a:t> (accommodate internal organs)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800" b="1" smtClean="0"/>
              <a:t>Lumbar</a:t>
            </a:r>
            <a:r>
              <a:rPr lang="en-US" altLang="en-US" sz="2800" smtClean="0"/>
              <a:t> and </a:t>
            </a:r>
            <a:r>
              <a:rPr lang="en-US" altLang="en-US" sz="2800" b="1" smtClean="0"/>
              <a:t>cervical curves</a:t>
            </a:r>
            <a:endParaRPr lang="en-US" altLang="en-US" sz="2800" smtClean="0"/>
          </a:p>
          <a:p>
            <a:pPr lvl="1" eaLnBrk="1" hangingPunct="1">
              <a:lnSpc>
                <a:spcPct val="125000"/>
              </a:lnSpc>
            </a:pPr>
            <a:r>
              <a:rPr lang="en-US" altLang="en-US" sz="2400" smtClean="0"/>
              <a:t>Are called </a:t>
            </a:r>
            <a:r>
              <a:rPr lang="en-US" altLang="en-US" sz="2400" b="1" smtClean="0"/>
              <a:t>secondary curves</a:t>
            </a:r>
            <a:r>
              <a:rPr lang="en-US" altLang="en-US" sz="2400" smtClean="0"/>
              <a:t> (appear after birth)</a:t>
            </a:r>
          </a:p>
          <a:p>
            <a:pPr lvl="1" eaLnBrk="1" hangingPunct="1">
              <a:lnSpc>
                <a:spcPct val="125000"/>
              </a:lnSpc>
            </a:pPr>
            <a:r>
              <a:rPr lang="en-US" altLang="en-US" sz="2400" smtClean="0"/>
              <a:t>Or </a:t>
            </a:r>
            <a:r>
              <a:rPr lang="en-US" altLang="en-US" sz="2400" b="1" smtClean="0"/>
              <a:t>compensation curves</a:t>
            </a:r>
            <a:r>
              <a:rPr lang="en-US" altLang="en-US" sz="2400" smtClean="0"/>
              <a:t> (shift body weight for upright posture)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Vertebral Column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36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 smtClean="0"/>
              <a:t>Figure 7–17 Abnormal Curvatures of the Spine.</a:t>
            </a:r>
          </a:p>
        </p:txBody>
      </p:sp>
      <p:pic>
        <p:nvPicPr>
          <p:cNvPr id="20485" name="Picture 4" descr="07_17Figure-L"/>
          <p:cNvPicPr>
            <a:picLocks noChangeAspect="1" noChangeArrowheads="1"/>
          </p:cNvPicPr>
          <p:nvPr/>
        </p:nvPicPr>
        <p:blipFill>
          <a:blip r:embed="rId3" cstate="print"/>
          <a:srcRect b="4109"/>
          <a:stretch>
            <a:fillRect/>
          </a:stretch>
        </p:blipFill>
        <p:spPr bwMode="auto">
          <a:xfrm>
            <a:off x="296863" y="1419225"/>
            <a:ext cx="8548687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  <a:p>
            <a:endParaRPr lang="en-US" altLang="en-US" smtClean="0">
              <a:latin typeface="Arial" charset="0"/>
            </a:endParaRPr>
          </a:p>
          <a:p>
            <a:r>
              <a:rPr lang="en-US" altLang="en-US" smtClean="0">
                <a:latin typeface="Arial" charset="0"/>
              </a:rPr>
              <a:t>Copyright © 2009 Pearson Education, Inc., publishing as Pearson Benjamin Cummings</a:t>
            </a:r>
          </a:p>
          <a:p>
            <a:pPr algn="ctr"/>
            <a:endParaRPr lang="en-US" altLang="en-US" smtClean="0">
              <a:latin typeface="Arial" charset="0"/>
            </a:endParaRPr>
          </a:p>
          <a:p>
            <a:pPr algn="ctr"/>
            <a:endParaRPr lang="en-US" altLang="en-US" sz="1400" smtClean="0">
              <a:latin typeface="Arial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Vertebral Column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lnSpc>
                <a:spcPct val="135000"/>
              </a:lnSpc>
            </a:pPr>
            <a:r>
              <a:rPr lang="en-US" altLang="en-US" sz="2800" smtClean="0"/>
              <a:t>Structure of a Vertebra</a:t>
            </a:r>
          </a:p>
          <a:p>
            <a:pPr lvl="1" eaLnBrk="1" hangingPunct="1">
              <a:lnSpc>
                <a:spcPct val="135000"/>
              </a:lnSpc>
            </a:pPr>
            <a:r>
              <a:rPr lang="en-US" altLang="en-US" sz="2400" smtClean="0"/>
              <a:t>The </a:t>
            </a:r>
            <a:r>
              <a:rPr lang="en-US" altLang="en-US" sz="2400" b="1" smtClean="0"/>
              <a:t>vertebral body</a:t>
            </a:r>
            <a:r>
              <a:rPr lang="en-US" altLang="en-US" sz="2400" smtClean="0"/>
              <a:t> (</a:t>
            </a:r>
            <a:r>
              <a:rPr lang="en-US" altLang="en-US" sz="2400" i="1" smtClean="0"/>
              <a:t>centrum</a:t>
            </a:r>
            <a:r>
              <a:rPr lang="en-US" altLang="en-US" sz="2400" smtClean="0"/>
              <a:t>)</a:t>
            </a:r>
          </a:p>
          <a:p>
            <a:pPr lvl="2" eaLnBrk="1" hangingPunct="1">
              <a:lnSpc>
                <a:spcPct val="135000"/>
              </a:lnSpc>
            </a:pPr>
            <a:r>
              <a:rPr lang="en-US" altLang="en-US" sz="2000" smtClean="0"/>
              <a:t>Transfers weight along the spine</a:t>
            </a:r>
          </a:p>
          <a:p>
            <a:pPr lvl="1" eaLnBrk="1" hangingPunct="1">
              <a:lnSpc>
                <a:spcPct val="135000"/>
              </a:lnSpc>
            </a:pPr>
            <a:r>
              <a:rPr lang="en-US" altLang="en-US" sz="2400" smtClean="0"/>
              <a:t>The </a:t>
            </a:r>
            <a:r>
              <a:rPr lang="en-US" altLang="en-US" sz="2400" b="1" smtClean="0"/>
              <a:t>vertebral arch</a:t>
            </a:r>
            <a:endParaRPr lang="en-US" altLang="en-US" sz="2400" smtClean="0"/>
          </a:p>
          <a:p>
            <a:pPr lvl="2" eaLnBrk="1" hangingPunct="1">
              <a:lnSpc>
                <a:spcPct val="135000"/>
              </a:lnSpc>
            </a:pPr>
            <a:r>
              <a:rPr lang="en-US" altLang="en-US" sz="2000" smtClean="0"/>
              <a:t>Posterior margin of </a:t>
            </a:r>
            <a:r>
              <a:rPr lang="en-US" altLang="en-US" sz="2000" b="1" smtClean="0"/>
              <a:t>vertebral foramen</a:t>
            </a:r>
            <a:r>
              <a:rPr lang="en-US" altLang="en-US" sz="2000" smtClean="0"/>
              <a:t> </a:t>
            </a:r>
          </a:p>
          <a:p>
            <a:pPr lvl="1" eaLnBrk="1" hangingPunct="1">
              <a:lnSpc>
                <a:spcPct val="135000"/>
              </a:lnSpc>
            </a:pPr>
            <a:r>
              <a:rPr lang="en-US" altLang="en-US" sz="2400" smtClean="0"/>
              <a:t>The </a:t>
            </a:r>
            <a:r>
              <a:rPr lang="en-US" altLang="en-US" sz="2400" b="1" smtClean="0"/>
              <a:t>articular processes</a:t>
            </a:r>
            <a:endParaRPr lang="en-US" altLang="en-US" sz="2400" smtClean="0"/>
          </a:p>
          <a:p>
            <a:pPr lvl="2" eaLnBrk="1" hangingPunct="1">
              <a:lnSpc>
                <a:spcPct val="135000"/>
              </a:lnSpc>
            </a:pPr>
            <a:r>
              <a:rPr lang="en-US" altLang="en-US" sz="2000" smtClean="0"/>
              <a:t>Lateral projections between laminae and pedicles</a:t>
            </a:r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2507</Words>
  <Application>Microsoft Office PowerPoint</Application>
  <PresentationFormat>On-screen Show (4:3)</PresentationFormat>
  <Paragraphs>795</Paragraphs>
  <Slides>63</Slides>
  <Notes>63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Wingdings</vt:lpstr>
      <vt:lpstr>Times New Roman</vt:lpstr>
      <vt:lpstr>MS PGothic</vt:lpstr>
      <vt:lpstr>Default Design</vt:lpstr>
      <vt:lpstr>Slide 1</vt:lpstr>
      <vt:lpstr>The Vertebral Column</vt:lpstr>
      <vt:lpstr>The Vertebral Column</vt:lpstr>
      <vt:lpstr>The Vertebral Column</vt:lpstr>
      <vt:lpstr>The Vertebral Column</vt:lpstr>
      <vt:lpstr>The Vertebral Column</vt:lpstr>
      <vt:lpstr>The Vertebral Column</vt:lpstr>
      <vt:lpstr>The Vertebral Column</vt:lpstr>
      <vt:lpstr>The Vertebral Column</vt:lpstr>
      <vt:lpstr>The Vertebral Column</vt:lpstr>
      <vt:lpstr>The Vertebral Column</vt:lpstr>
      <vt:lpstr>The Vertebral Column</vt:lpstr>
      <vt:lpstr>The Vertebral Column</vt:lpstr>
      <vt:lpstr>The Vertebral Column</vt:lpstr>
      <vt:lpstr>The Vertebral Column</vt:lpstr>
      <vt:lpstr>The Vertebral Column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Vertebral Regions</vt:lpstr>
      <vt:lpstr>The Thoracic Cage</vt:lpstr>
      <vt:lpstr>The Thoracic Cage</vt:lpstr>
      <vt:lpstr>The Thoracic Cage</vt:lpstr>
      <vt:lpstr>The Thoracic Cage</vt:lpstr>
      <vt:lpstr>The Thoracic Cage</vt:lpstr>
      <vt:lpstr>The Thoracic Cage</vt:lpstr>
      <vt:lpstr>The Thoracic Cage</vt:lpstr>
      <vt:lpstr>The Thoracic Cage</vt:lpstr>
      <vt:lpstr>The Thoracic Cage</vt:lpstr>
      <vt:lpstr>The Thoracic Cage</vt:lpstr>
      <vt:lpstr>The Thoracic Cage</vt:lpstr>
      <vt:lpstr>The Thoracic Cage</vt:lpstr>
      <vt:lpstr>The Thoracic Cage</vt:lpstr>
      <vt:lpstr>The Thoracic Cage</vt:lpstr>
      <vt:lpstr>The Thoracic Cage</vt:lpstr>
      <vt:lpstr>The Thoracic Cage</vt:lpstr>
      <vt:lpstr>The Thoracic Cage</vt:lpstr>
      <vt:lpstr>The Thoracic Cage</vt:lpstr>
    </vt:vector>
  </TitlesOfParts>
  <Company>Mark Brodbeck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Brodbeck</dc:creator>
  <cp:lastModifiedBy>holdeje</cp:lastModifiedBy>
  <cp:revision>8</cp:revision>
  <dcterms:created xsi:type="dcterms:W3CDTF">2008-03-26T19:45:55Z</dcterms:created>
  <dcterms:modified xsi:type="dcterms:W3CDTF">2015-12-08T13:01:04Z</dcterms:modified>
</cp:coreProperties>
</file>