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0" r:id="rId2"/>
    <p:sldId id="258" r:id="rId3"/>
    <p:sldId id="823" r:id="rId4"/>
    <p:sldId id="789" r:id="rId5"/>
    <p:sldId id="825" r:id="rId6"/>
    <p:sldId id="670" r:id="rId7"/>
    <p:sldId id="824" r:id="rId8"/>
    <p:sldId id="826" r:id="rId9"/>
    <p:sldId id="831" r:id="rId10"/>
    <p:sldId id="827" r:id="rId11"/>
    <p:sldId id="828" r:id="rId12"/>
    <p:sldId id="829" r:id="rId13"/>
    <p:sldId id="839" r:id="rId14"/>
    <p:sldId id="830" r:id="rId15"/>
    <p:sldId id="8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F6295"/>
    <a:srgbClr val="01B488"/>
    <a:srgbClr val="B6D8C0"/>
    <a:srgbClr val="C7CB7E"/>
    <a:srgbClr val="8FC7C4"/>
    <a:srgbClr val="349DA0"/>
    <a:srgbClr val="E8CB43"/>
    <a:srgbClr val="DA4644"/>
    <a:srgbClr val="B6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075" autoAdjust="0"/>
  </p:normalViewPr>
  <p:slideViewPr>
    <p:cSldViewPr snapToGrid="0">
      <p:cViewPr varScale="1">
        <p:scale>
          <a:sx n="52" d="100"/>
          <a:sy n="52" d="100"/>
        </p:scale>
        <p:origin x="1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01B488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F629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9063" y="1201193"/>
            <a:ext cx="722454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Personal</a:t>
            </a:r>
          </a:p>
          <a:p>
            <a:pPr algn="ctr"/>
            <a:r>
              <a:rPr lang="en-US" sz="12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Finance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5" y="60200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SS6E4 &amp; SS7E4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13" y="51613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48235" y="5125345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9050">
                  <a:noFill/>
                </a:ln>
                <a:effectLst/>
                <a:latin typeface="KG Eyes Wide Open" panose="02000506000000020004" pitchFamily="2" charset="0"/>
              </a:rPr>
              <a:t>Money Management</a:t>
            </a:r>
          </a:p>
          <a:p>
            <a:pPr algn="ctr"/>
            <a:r>
              <a:rPr lang="en-US" sz="5400" dirty="0" smtClean="0">
                <a:ln w="19050">
                  <a:noFill/>
                </a:ln>
                <a:latin typeface="KG Eyes Wide Open" panose="02000506000000020004" pitchFamily="2" charset="0"/>
              </a:rPr>
              <a:t>Choices</a:t>
            </a:r>
            <a:endParaRPr lang="en-US" sz="5400" dirty="0">
              <a:ln w="19050">
                <a:noFill/>
              </a:ln>
              <a:effectLst/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41983" y="36185"/>
            <a:ext cx="4700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Saving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72076"/>
            <a:ext cx="102074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 may also choose to save money from your income for the future.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Your savings is the amount of money that you have not spent after buying the things that you want or need.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is a good idea to save money so that you have it in case of an emergency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Typically, you put your savings into a bank account, but there are other ways that you can choose to invest your money.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5251" y="36185"/>
            <a:ext cx="61337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Investing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Investing is how you make your money grow, or appreciate, to gain a financial return.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 can increase your money by investing in many different ways: stocks and bonds, real estate, collectibles, businesses,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Investing means postponing current consumption in order to pursue an activity with greater benefits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Basically, after a period of time, you should get more money than you put in due to interest.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7876" y="36185"/>
            <a:ext cx="4288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Credit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5547"/>
            <a:ext cx="10207427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use credit to buy something now and pay for it later.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you buy something using credit, you have to pay back the money that you borrowed, plus an additional amount in interest.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Interest is a fee paid for the use of someone else’s money.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who can borrow money with a low interest rate are said to have good credit, while those who cannot borrow such amounts are said to have bad credit.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F62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829" y="2886011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Credit 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031" y="2093302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Bank Loan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08" y="15259"/>
            <a:ext cx="114699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2 Forms of Credit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8621" r="3954" b="17069"/>
          <a:stretch/>
        </p:blipFill>
        <p:spPr>
          <a:xfrm>
            <a:off x="6717817" y="3572005"/>
            <a:ext cx="3235569" cy="20398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93" y="2886011"/>
            <a:ext cx="2833142" cy="3200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9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7876" y="36185"/>
            <a:ext cx="4288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Credit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605845"/>
            <a:ext cx="1020742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While credit is extremely useful to the economy, excessive borrowing can be a problem for people, businesses, and the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Credit should not be used to pay for goods or consumption in the present that were completely consumed in the past.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4827" y="36185"/>
            <a:ext cx="6914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 Terms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84596"/>
            <a:ext cx="10207427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Income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oney that you earn from working or gain from investments.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Spending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Trading money in exchange for goods or services.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Budget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A plan for saving and spending income.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solidFill>
                <a:srgbClr val="0F6295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Credit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Buying something now and paying for it (plus interest) later.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Saving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Money left over after buying what is needed and wanted.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Investing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Putting money to use in something that offers potentially profitable returns.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931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b="1" dirty="0" smtClean="0">
              <a:solidFill>
                <a:srgbClr val="0F6295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SS6E4</a:t>
            </a:r>
            <a:r>
              <a:rPr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explain personal money management choices in terms of income, spending, credit, saving, and investing. </a:t>
            </a:r>
            <a:endParaRPr lang="en-US" sz="3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 smtClean="0">
                <a:solidFill>
                  <a:srgbClr val="0F6295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SS7E4</a:t>
            </a:r>
            <a:r>
              <a:rPr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explain personal money management choices in terms of income, spending, credit, saving, and investing. </a:t>
            </a:r>
          </a:p>
          <a:p>
            <a:endParaRPr lang="en-US" sz="3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01B488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F629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9063" y="1201193"/>
            <a:ext cx="722454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Personal</a:t>
            </a:r>
          </a:p>
          <a:p>
            <a:pPr algn="ctr"/>
            <a:r>
              <a:rPr lang="en-US" sz="12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Finance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5" y="60200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SS6E4 &amp; SS7E4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35" y="5125345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9050">
                  <a:noFill/>
                </a:ln>
                <a:effectLst/>
                <a:latin typeface="KG Eyes Wide Open" panose="02000506000000020004" pitchFamily="2" charset="0"/>
              </a:rPr>
              <a:t>Money Management</a:t>
            </a:r>
          </a:p>
          <a:p>
            <a:pPr algn="ctr"/>
            <a:r>
              <a:rPr lang="en-US" sz="5400" dirty="0" smtClean="0">
                <a:ln w="19050">
                  <a:noFill/>
                </a:ln>
                <a:latin typeface="KG Eyes Wide Open" panose="02000506000000020004" pitchFamily="2" charset="0"/>
              </a:rPr>
              <a:t>Choices</a:t>
            </a:r>
            <a:endParaRPr lang="en-US" sz="5400" dirty="0">
              <a:ln w="19050">
                <a:noFill/>
              </a:ln>
              <a:effectLst/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8778" y="36185"/>
            <a:ext cx="10526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Money Management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258185"/>
            <a:ext cx="102074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Everyone makes choices about how to manage his or her money.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personal money management choices that you make will have a significant impact on your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is really important to develop good money habits sooner rather than later!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process of projecting, organizing, monitoring, and controlling future income and expenses is known as </a:t>
            </a: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personal finance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9992" y="36185"/>
            <a:ext cx="47043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Money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Money is the medium of exchange used to buy goods and services.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There are several forms of money: currency (cash), coins, debit cards, and checks.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F62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6359" y="3897772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Currency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65692" y="1830549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Coins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9932" y="1672567"/>
            <a:ext cx="5171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Debit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52119" y="3905897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1176" r="7199" b="18235"/>
          <a:stretch/>
        </p:blipFill>
        <p:spPr>
          <a:xfrm>
            <a:off x="6307436" y="1830549"/>
            <a:ext cx="3364991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80145" y="15259"/>
            <a:ext cx="108005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Forms of Money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5196" r="20068" b="7157"/>
          <a:stretch/>
        </p:blipFill>
        <p:spPr>
          <a:xfrm>
            <a:off x="319925" y="4521222"/>
            <a:ext cx="4728490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7" y="4521222"/>
            <a:ext cx="4869381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27" y="1830549"/>
            <a:ext cx="3343119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7980" y="3618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Income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earn an income by giving their time and services to an employer in an exchange for money.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Income is the money that you make from your job.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Your income provides you with the money that you can save or spend on whatever you want.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6548" y="36185"/>
            <a:ext cx="6231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Spending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Your income provides you with the money that you can choose to spend now on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you spend your income, you are trading your money in exchange for goods or services.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F629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1488" y="36185"/>
            <a:ext cx="48013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F6295"/>
                </a:solidFill>
                <a:effectLst>
                  <a:glow rad="101600">
                    <a:srgbClr val="01B48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Budget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0F6295"/>
              </a:solidFill>
              <a:effectLst>
                <a:glow rad="101600">
                  <a:srgbClr val="01B488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help people make decisions about their income, a budget can be developed.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budget is a saving-spending plan that is based on a person’s income and estimated expenses.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22862</TotalTime>
  <Words>730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Prescott, Sydney</cp:lastModifiedBy>
  <cp:revision>474</cp:revision>
  <dcterms:created xsi:type="dcterms:W3CDTF">2014-07-30T01:34:37Z</dcterms:created>
  <dcterms:modified xsi:type="dcterms:W3CDTF">2016-04-20T18:02:15Z</dcterms:modified>
</cp:coreProperties>
</file>