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8229600" cy="100584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5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6" d="100"/>
          <a:sy n="56" d="100"/>
        </p:scale>
        <p:origin x="2381" y="58"/>
      </p:cViewPr>
      <p:guideLst>
        <p:guide orient="horz" pos="3168"/>
        <p:guide pos="25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Sales</c:v>
                </c:pt>
              </c:strCache>
            </c:strRef>
          </c:tx>
          <c:dLbls>
            <c:dLbl>
              <c:idx val="2"/>
              <c:tx>
                <c:rich>
                  <a:bodyPr/>
                  <a:lstStyle/>
                  <a:p>
                    <a:r>
                      <a:rPr lang="en-US" sz="1400">
                        <a:latin typeface="Luna"/>
                        <a:cs typeface="KateCelebration"/>
                      </a:rPr>
                      <a:t>20%</a:t>
                    </a:r>
                    <a:endParaRPr lang="en-US">
                      <a:latin typeface=" I Love Glitter"/>
                      <a:cs typeface=" I Love Glitter"/>
                    </a:endParaRP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6A07-429F-9B8F-0B71A1FEC06B}"/>
                </c:ext>
              </c:extLst>
            </c:dLbl>
            <c:dLbl>
              <c:idx val="4"/>
              <c:tx>
                <c:rich>
                  <a:bodyPr/>
                  <a:lstStyle/>
                  <a:p>
                    <a:r>
                      <a:rPr lang="en-US" sz="1400" dirty="0">
                        <a:latin typeface="Luna"/>
                        <a:cs typeface="KateCelebration"/>
                      </a:rPr>
                      <a:t>11%</a:t>
                    </a:r>
                    <a:endParaRPr lang="en-US" dirty="0">
                      <a:latin typeface=" I Love Glitter"/>
                      <a:cs typeface=" I Love Glitter"/>
                    </a:endParaRP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A07-429F-9B8F-0B71A1FEC06B}"/>
                </c:ext>
              </c:extLst>
            </c:dLbl>
            <c:spPr>
              <a:noFill/>
              <a:ln>
                <a:noFill/>
              </a:ln>
              <a:effectLst/>
            </c:spPr>
            <c:txPr>
              <a:bodyPr/>
              <a:lstStyle/>
              <a:p>
                <a:pPr>
                  <a:defRPr sz="1400">
                    <a:latin typeface="Luna"/>
                    <a:cs typeface="KateCelebration"/>
                  </a:defRPr>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Sheet1!$A$2:$A$6</c:f>
              <c:strCache>
                <c:ptCount val="5"/>
                <c:pt idx="0">
                  <c:v>Tests</c:v>
                </c:pt>
                <c:pt idx="1">
                  <c:v>Quizzes</c:v>
                </c:pt>
                <c:pt idx="2">
                  <c:v>Classwork</c:v>
                </c:pt>
                <c:pt idx="3">
                  <c:v>Homework</c:v>
                </c:pt>
                <c:pt idx="4">
                  <c:v>Participation</c:v>
                </c:pt>
              </c:strCache>
            </c:strRef>
          </c:cat>
          <c:val>
            <c:numRef>
              <c:f>Sheet1!$B$2:$B$6</c:f>
              <c:numCache>
                <c:formatCode>0%</c:formatCode>
                <c:ptCount val="5"/>
                <c:pt idx="0">
                  <c:v>0.25</c:v>
                </c:pt>
                <c:pt idx="1">
                  <c:v>0.25</c:v>
                </c:pt>
                <c:pt idx="2">
                  <c:v>0.2</c:v>
                </c:pt>
                <c:pt idx="3">
                  <c:v>0.15</c:v>
                </c:pt>
                <c:pt idx="4">
                  <c:v>0.15</c:v>
                </c:pt>
              </c:numCache>
            </c:numRef>
          </c:val>
          <c:extLst>
            <c:ext xmlns:c16="http://schemas.microsoft.com/office/drawing/2014/chart" uri="{C3380CC4-5D6E-409C-BE32-E72D297353CC}">
              <c16:uniqueId val="{00000002-6A07-429F-9B8F-0B71A1FEC06B}"/>
            </c:ext>
          </c:extLst>
        </c:ser>
        <c:dLbls>
          <c:showLegendKey val="0"/>
          <c:showVal val="0"/>
          <c:showCatName val="0"/>
          <c:showSerName val="0"/>
          <c:showPercent val="1"/>
          <c:showBubbleSize val="0"/>
          <c:showLeaderLines val="1"/>
        </c:dLbls>
        <c:firstSliceAng val="0"/>
        <c:holeSize val="50"/>
      </c:doughnutChart>
    </c:plotArea>
    <c:legend>
      <c:legendPos val="r"/>
      <c:layout>
        <c:manualLayout>
          <c:xMode val="edge"/>
          <c:yMode val="edge"/>
          <c:x val="0.607165220839324"/>
          <c:y val="0.13471307109320299"/>
          <c:w val="0.36646915806215802"/>
          <c:h val="0.73057385781359396"/>
        </c:manualLayout>
      </c:layout>
      <c:overlay val="0"/>
      <c:txPr>
        <a:bodyPr/>
        <a:lstStyle/>
        <a:p>
          <a:pPr>
            <a:defRPr sz="1400">
              <a:latin typeface="Avenir Light"/>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7220" y="3124624"/>
            <a:ext cx="6995160" cy="2156037"/>
          </a:xfrm>
        </p:spPr>
        <p:txBody>
          <a:bodyPr/>
          <a:lstStyle/>
          <a:p>
            <a:r>
              <a:rPr lang="en-US"/>
              <a:t>Click to edit Master title style</a:t>
            </a:r>
          </a:p>
        </p:txBody>
      </p:sp>
      <p:sp>
        <p:nvSpPr>
          <p:cNvPr id="3" name="Subtitle 2"/>
          <p:cNvSpPr>
            <a:spLocks noGrp="1"/>
          </p:cNvSpPr>
          <p:nvPr>
            <p:ph type="subTitle" idx="1"/>
          </p:nvPr>
        </p:nvSpPr>
        <p:spPr>
          <a:xfrm>
            <a:off x="1234440" y="5699760"/>
            <a:ext cx="576072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292FFFA-AF53-4049-996E-6B65EDA1F898}"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2987203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92FFFA-AF53-4049-996E-6B65EDA1F898}"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192682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70672" y="591397"/>
            <a:ext cx="1665923"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70047" y="591397"/>
            <a:ext cx="4863465"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92FFFA-AF53-4049-996E-6B65EDA1F898}"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557567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92FFFA-AF53-4049-996E-6B65EDA1F898}"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415693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0082" y="6463454"/>
            <a:ext cx="699516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50082" y="4263180"/>
            <a:ext cx="699516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92FFFA-AF53-4049-996E-6B65EDA1F898}" type="datetimeFigureOut">
              <a:rPr lang="en-US" smtClean="0"/>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300398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70047" y="3441277"/>
            <a:ext cx="326469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71900" y="3441277"/>
            <a:ext cx="326469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92FFFA-AF53-4049-996E-6B65EDA1F898}"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78977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1480" y="402802"/>
            <a:ext cx="740664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11480" y="2251499"/>
            <a:ext cx="363616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11480" y="3189817"/>
            <a:ext cx="363616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180523" y="2251499"/>
            <a:ext cx="3637598"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180523" y="3189817"/>
            <a:ext cx="3637598"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92FFFA-AF53-4049-996E-6B65EDA1F898}" type="datetimeFigureOut">
              <a:rPr lang="en-US" smtClean="0"/>
              <a:t>7/28/2024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139221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92FFFA-AF53-4049-996E-6B65EDA1F898}" type="datetimeFigureOut">
              <a:rPr lang="en-US" smtClean="0"/>
              <a:t>7/28/2024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2989165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2FFFA-AF53-4049-996E-6B65EDA1F898}" type="datetimeFigureOut">
              <a:rPr lang="en-US" smtClean="0"/>
              <a:t>7/28/2024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3997641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 y="400473"/>
            <a:ext cx="2707482"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217545" y="400474"/>
            <a:ext cx="4600575"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11480" y="2104814"/>
            <a:ext cx="2707482"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92FFFA-AF53-4049-996E-6B65EDA1F898}"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304734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3059" y="7040880"/>
            <a:ext cx="493776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613059" y="898737"/>
            <a:ext cx="493776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613059" y="7872096"/>
            <a:ext cx="493776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92FFFA-AF53-4049-996E-6B65EDA1F898}" type="datetimeFigureOut">
              <a:rPr lang="en-US" smtClean="0"/>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AA793-57F1-9C43-AD3A-40716203C326}" type="slidenum">
              <a:rPr lang="en-US" smtClean="0"/>
              <a:t>‹#›</a:t>
            </a:fld>
            <a:endParaRPr lang="en-US"/>
          </a:p>
        </p:txBody>
      </p:sp>
    </p:spTree>
    <p:extLst>
      <p:ext uri="{BB962C8B-B14F-4D97-AF65-F5344CB8AC3E}">
        <p14:creationId xmlns:p14="http://schemas.microsoft.com/office/powerpoint/2010/main" val="245403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1480" y="402802"/>
            <a:ext cx="740664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11480" y="2346961"/>
            <a:ext cx="740664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11480" y="9322647"/>
            <a:ext cx="192024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5292FFFA-AF53-4049-996E-6B65EDA1F898}" type="datetimeFigureOut">
              <a:rPr lang="en-US" smtClean="0"/>
              <a:t>7/28/2024</a:t>
            </a:fld>
            <a:endParaRPr lang="en-US"/>
          </a:p>
        </p:txBody>
      </p:sp>
      <p:sp>
        <p:nvSpPr>
          <p:cNvPr id="5" name="Footer Placeholder 4"/>
          <p:cNvSpPr>
            <a:spLocks noGrp="1"/>
          </p:cNvSpPr>
          <p:nvPr>
            <p:ph type="ftr" sz="quarter" idx="3"/>
          </p:nvPr>
        </p:nvSpPr>
        <p:spPr>
          <a:xfrm>
            <a:off x="2811780" y="9322647"/>
            <a:ext cx="260604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897880" y="9322647"/>
            <a:ext cx="192024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224AA793-57F1-9C43-AD3A-40716203C326}" type="slidenum">
              <a:rPr lang="en-US" smtClean="0"/>
              <a:t>‹#›</a:t>
            </a:fld>
            <a:endParaRPr lang="en-US"/>
          </a:p>
        </p:txBody>
      </p:sp>
    </p:spTree>
    <p:extLst>
      <p:ext uri="{BB962C8B-B14F-4D97-AF65-F5344CB8AC3E}">
        <p14:creationId xmlns:p14="http://schemas.microsoft.com/office/powerpoint/2010/main" val="32326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chart" Target="../charts/chart1.xml"/><Relationship Id="rId12" Type="http://schemas.openxmlformats.org/officeDocument/2006/relationships/image" Target="../media/image9.png"/><Relationship Id="rId2" Type="http://schemas.openxmlformats.org/officeDocument/2006/relationships/hyperlink" Target="mailto:jennibr1@boe.Richmond.k12.ga.us"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348642" y="1077514"/>
            <a:ext cx="3422991" cy="738664"/>
          </a:xfrm>
          <a:prstGeom prst="rect">
            <a:avLst/>
          </a:prstGeom>
          <a:noFill/>
        </p:spPr>
        <p:txBody>
          <a:bodyPr wrap="square" rtlCol="0">
            <a:spAutoFit/>
          </a:bodyPr>
          <a:lstStyle/>
          <a:p>
            <a:r>
              <a:rPr lang="en-US" sz="1400" dirty="0">
                <a:latin typeface="Avenir Light"/>
                <a:cs typeface="Avenir Light"/>
              </a:rPr>
              <a:t>Mr. Jennings</a:t>
            </a:r>
          </a:p>
          <a:p>
            <a:r>
              <a:rPr lang="en-US" sz="1400" dirty="0">
                <a:latin typeface="Avenir Light"/>
                <a:cs typeface="Avenir Light"/>
              </a:rPr>
              <a:t>Art Room</a:t>
            </a:r>
          </a:p>
          <a:p>
            <a:r>
              <a:rPr lang="en-US" sz="1400" dirty="0">
                <a:latin typeface="Avenir Light"/>
                <a:cs typeface="Avenir Light"/>
              </a:rPr>
              <a:t>K-5  Grade Computer Science</a:t>
            </a:r>
          </a:p>
        </p:txBody>
      </p:sp>
      <p:sp>
        <p:nvSpPr>
          <p:cNvPr id="20" name="TextBox 19"/>
          <p:cNvSpPr txBox="1"/>
          <p:nvPr/>
        </p:nvSpPr>
        <p:spPr>
          <a:xfrm>
            <a:off x="348642" y="2150884"/>
            <a:ext cx="3348287" cy="307777"/>
          </a:xfrm>
          <a:prstGeom prst="rect">
            <a:avLst/>
          </a:prstGeom>
          <a:noFill/>
        </p:spPr>
        <p:txBody>
          <a:bodyPr wrap="square" rtlCol="0">
            <a:spAutoFit/>
          </a:bodyPr>
          <a:lstStyle/>
          <a:p>
            <a:r>
              <a:rPr lang="en-US" sz="1400" dirty="0">
                <a:latin typeface="Luna"/>
                <a:cs typeface="Luna"/>
              </a:rPr>
              <a:t>Communication</a:t>
            </a:r>
          </a:p>
        </p:txBody>
      </p:sp>
      <p:grpSp>
        <p:nvGrpSpPr>
          <p:cNvPr id="11" name="Group 10"/>
          <p:cNvGrpSpPr/>
          <p:nvPr/>
        </p:nvGrpSpPr>
        <p:grpSpPr>
          <a:xfrm>
            <a:off x="261876" y="1981607"/>
            <a:ext cx="3995078" cy="1169551"/>
            <a:chOff x="261876" y="1981607"/>
            <a:chExt cx="3995078" cy="1169551"/>
          </a:xfrm>
        </p:grpSpPr>
        <p:sp>
          <p:nvSpPr>
            <p:cNvPr id="4" name="TextBox 3"/>
            <p:cNvSpPr txBox="1"/>
            <p:nvPr/>
          </p:nvSpPr>
          <p:spPr>
            <a:xfrm>
              <a:off x="261876" y="1981607"/>
              <a:ext cx="3995078" cy="1169551"/>
            </a:xfrm>
            <a:prstGeom prst="rect">
              <a:avLst/>
            </a:prstGeom>
            <a:ln w="0">
              <a:prstDash val="sysDash"/>
            </a:ln>
          </p:spPr>
          <p:style>
            <a:lnRef idx="2">
              <a:schemeClr val="dk1"/>
            </a:lnRef>
            <a:fillRef idx="1">
              <a:schemeClr val="lt1"/>
            </a:fillRef>
            <a:effectRef idx="0">
              <a:schemeClr val="dk1"/>
            </a:effectRef>
            <a:fontRef idx="minor">
              <a:schemeClr val="dk1"/>
            </a:fontRef>
          </p:style>
          <p:txBody>
            <a:bodyPr wrap="square" numCol="1" rtlCol="0">
              <a:spAutoFit/>
            </a:bodyPr>
            <a:lstStyle/>
            <a:p>
              <a:pPr algn="ctr"/>
              <a:endParaRPr lang="en-US" sz="1400" dirty="0">
                <a:latin typeface="Autumn in November"/>
                <a:cs typeface="Autumn in November"/>
              </a:endParaRPr>
            </a:p>
            <a:p>
              <a:endParaRPr lang="en-US" sz="1600" dirty="0">
                <a:latin typeface=" I Love Glitter"/>
                <a:cs typeface=" I Love Glitter"/>
              </a:endParaRPr>
            </a:p>
            <a:p>
              <a:r>
                <a:rPr lang="en-US" sz="1400" dirty="0">
                  <a:latin typeface="Avenir Light"/>
                  <a:cs typeface="Avenir Light"/>
                  <a:hlinkClick r:id="rId2"/>
                </a:rPr>
                <a:t>jennibr1@boe.Richmond.k12.ga.us</a:t>
              </a:r>
              <a:endParaRPr lang="en-US" sz="1400" dirty="0">
                <a:latin typeface="Avenir Light"/>
                <a:cs typeface="Avenir Light"/>
              </a:endParaRPr>
            </a:p>
            <a:p>
              <a:endParaRPr lang="en-US" sz="1400" dirty="0">
                <a:latin typeface="Avenir Light"/>
                <a:cs typeface="Avenir Light"/>
              </a:endParaRPr>
            </a:p>
            <a:p>
              <a:endParaRPr lang="en-US" sz="1200" dirty="0">
                <a:latin typeface="Avenir Light"/>
                <a:cs typeface="Avenir Light"/>
              </a:endParaRPr>
            </a:p>
          </p:txBody>
        </p:sp>
        <p:pic>
          <p:nvPicPr>
            <p:cNvPr id="7" name="Picture 6" descr="Screen Shot 2018-08-01 at 2.08.21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903" y="2011622"/>
              <a:ext cx="1996828" cy="453824"/>
            </a:xfrm>
            <a:prstGeom prst="rect">
              <a:avLst/>
            </a:prstGeom>
          </p:spPr>
        </p:pic>
      </p:grpSp>
      <p:grpSp>
        <p:nvGrpSpPr>
          <p:cNvPr id="15" name="Group 14"/>
          <p:cNvGrpSpPr/>
          <p:nvPr/>
        </p:nvGrpSpPr>
        <p:grpSpPr>
          <a:xfrm>
            <a:off x="261875" y="3251058"/>
            <a:ext cx="3995078" cy="1846659"/>
            <a:chOff x="261875" y="3251058"/>
            <a:chExt cx="3995078" cy="1846659"/>
          </a:xfrm>
        </p:grpSpPr>
        <p:sp>
          <p:nvSpPr>
            <p:cNvPr id="10" name="TextBox 9"/>
            <p:cNvSpPr txBox="1"/>
            <p:nvPr/>
          </p:nvSpPr>
          <p:spPr>
            <a:xfrm>
              <a:off x="261875" y="3251058"/>
              <a:ext cx="3995078" cy="1846659"/>
            </a:xfrm>
            <a:prstGeom prst="rect">
              <a:avLst/>
            </a:prstGeom>
            <a:ln w="0">
              <a:prstDash val="sysDash"/>
            </a:ln>
          </p:spPr>
          <p:style>
            <a:lnRef idx="2">
              <a:schemeClr val="dk1"/>
            </a:lnRef>
            <a:fillRef idx="1">
              <a:schemeClr val="lt1"/>
            </a:fillRef>
            <a:effectRef idx="0">
              <a:schemeClr val="dk1"/>
            </a:effectRef>
            <a:fontRef idx="minor">
              <a:schemeClr val="dk1"/>
            </a:fontRef>
          </p:style>
          <p:txBody>
            <a:bodyPr wrap="square" numCol="1" rtlCol="0">
              <a:spAutoFit/>
            </a:bodyPr>
            <a:lstStyle/>
            <a:p>
              <a:endParaRPr lang="en-US" sz="1400" b="1" dirty="0">
                <a:latin typeface="Luna"/>
                <a:cs typeface="Luna"/>
              </a:endParaRPr>
            </a:p>
            <a:p>
              <a:r>
                <a:rPr lang="en-US" sz="1400" b="1" dirty="0">
                  <a:latin typeface="Luna"/>
                  <a:cs typeface="Luna"/>
                </a:rPr>
                <a:t>Participation &amp; Preparation</a:t>
              </a:r>
            </a:p>
            <a:p>
              <a:r>
                <a:rPr lang="en-US" sz="1400" b="1" dirty="0">
                  <a:latin typeface="Luna"/>
                  <a:cs typeface="Luna"/>
                </a:rPr>
                <a:t> </a:t>
              </a:r>
              <a:endParaRPr lang="en-US" sz="1200" b="1" dirty="0">
                <a:latin typeface="Luna"/>
                <a:cs typeface="Luna"/>
              </a:endParaRPr>
            </a:p>
            <a:p>
              <a:r>
                <a:rPr lang="en-US" sz="1200" dirty="0">
                  <a:latin typeface="Avenir Light"/>
                  <a:cs typeface="Avenir Light"/>
                </a:rPr>
                <a:t>You are expected to participate and be prepared for class everyday with the items listed below.  In addition, you are expected to come prepared for lab on designated class days (see Lab Procedures &amp; Expectations). </a:t>
              </a:r>
            </a:p>
            <a:p>
              <a:endParaRPr lang="en-US" sz="1200" dirty="0">
                <a:latin typeface="Avenir Light"/>
                <a:cs typeface="Avenir Light"/>
              </a:endParaRPr>
            </a:p>
          </p:txBody>
        </p:sp>
        <p:pic>
          <p:nvPicPr>
            <p:cNvPr id="12" name="Picture 11" descr="Screen Shot 2018-08-01 at 2.09.33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903" y="3318294"/>
              <a:ext cx="3502651" cy="499247"/>
            </a:xfrm>
            <a:prstGeom prst="rect">
              <a:avLst/>
            </a:prstGeom>
          </p:spPr>
        </p:pic>
      </p:grpSp>
      <p:grpSp>
        <p:nvGrpSpPr>
          <p:cNvPr id="18" name="Group 17"/>
          <p:cNvGrpSpPr/>
          <p:nvPr/>
        </p:nvGrpSpPr>
        <p:grpSpPr>
          <a:xfrm>
            <a:off x="-1" y="5111365"/>
            <a:ext cx="4256953" cy="4646256"/>
            <a:chOff x="-1" y="5111365"/>
            <a:chExt cx="4256953" cy="4646256"/>
          </a:xfrm>
        </p:grpSpPr>
        <p:grpSp>
          <p:nvGrpSpPr>
            <p:cNvPr id="56" name="Group 55"/>
            <p:cNvGrpSpPr/>
            <p:nvPr/>
          </p:nvGrpSpPr>
          <p:grpSpPr>
            <a:xfrm>
              <a:off x="-1" y="5111365"/>
              <a:ext cx="4256953" cy="4646256"/>
              <a:chOff x="4209563" y="4650751"/>
              <a:chExt cx="3941594" cy="3709701"/>
            </a:xfrm>
          </p:grpSpPr>
          <p:pic>
            <p:nvPicPr>
              <p:cNvPr id="13" name="Picture 12" descr="images.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4489102" y="4806570"/>
                <a:ext cx="3662055" cy="3553882"/>
              </a:xfrm>
              <a:prstGeom prst="rect">
                <a:avLst/>
              </a:prstGeom>
            </p:spPr>
          </p:pic>
          <p:sp>
            <p:nvSpPr>
              <p:cNvPr id="8" name="TextBox 7"/>
              <p:cNvSpPr txBox="1"/>
              <p:nvPr/>
            </p:nvSpPr>
            <p:spPr>
              <a:xfrm>
                <a:off x="6312799" y="4650751"/>
                <a:ext cx="1838358" cy="2629390"/>
              </a:xfrm>
              <a:prstGeom prst="rect">
                <a:avLst/>
              </a:prstGeom>
              <a:noFill/>
              <a:ln w="0">
                <a:noFill/>
                <a:prstDash val="sysDash"/>
              </a:ln>
            </p:spPr>
            <p:style>
              <a:lnRef idx="2">
                <a:schemeClr val="dk1"/>
              </a:lnRef>
              <a:fillRef idx="1">
                <a:schemeClr val="lt1"/>
              </a:fillRef>
              <a:effectRef idx="0">
                <a:schemeClr val="dk1"/>
              </a:effectRef>
              <a:fontRef idx="minor">
                <a:schemeClr val="dk1"/>
              </a:fontRef>
            </p:style>
            <p:txBody>
              <a:bodyPr wrap="square" numCol="1" rtlCol="0">
                <a:spAutoFit/>
              </a:bodyPr>
              <a:lstStyle/>
              <a:p>
                <a:endParaRPr lang="en-US" sz="1600" dirty="0">
                  <a:latin typeface="Luna"/>
                  <a:cs typeface="Luna"/>
                </a:endParaRPr>
              </a:p>
              <a:p>
                <a:endParaRPr lang="en-US" sz="1200" dirty="0">
                  <a:latin typeface="Avenir Light"/>
                  <a:cs typeface="Avenir Light"/>
                </a:endParaRPr>
              </a:p>
              <a:p>
                <a:pPr marL="171450" indent="-171450">
                  <a:buFont typeface="Arial"/>
                  <a:buChar char="•"/>
                </a:pPr>
                <a:endParaRPr lang="en-US" sz="1200" u="sng" dirty="0">
                  <a:latin typeface="Avenir Light"/>
                  <a:cs typeface="Avenir Light"/>
                </a:endParaRPr>
              </a:p>
              <a:p>
                <a:pPr marL="171450" indent="-171450">
                  <a:buFont typeface="Arial"/>
                  <a:buChar char="•"/>
                </a:pPr>
                <a:endParaRPr lang="en-US" sz="1200" u="sng" dirty="0">
                  <a:latin typeface="Avenir Light"/>
                  <a:cs typeface="Avenir Light"/>
                </a:endParaRPr>
              </a:p>
              <a:p>
                <a:pPr marL="171450" indent="-171450">
                  <a:buFont typeface="Arial"/>
                  <a:buChar char="•"/>
                </a:pPr>
                <a:endParaRPr lang="en-US" sz="1200" u="sng" dirty="0">
                  <a:latin typeface="Avenir Light"/>
                  <a:cs typeface="Avenir Light"/>
                </a:endParaRPr>
              </a:p>
              <a:p>
                <a:pPr marL="171450" indent="-171450">
                  <a:buFont typeface="Arial"/>
                  <a:buChar char="•"/>
                </a:pPr>
                <a:endParaRPr lang="en-US" sz="1200" u="sng" dirty="0">
                  <a:latin typeface="Avenir Light"/>
                  <a:cs typeface="Avenir Light"/>
                </a:endParaRPr>
              </a:p>
              <a:p>
                <a:pPr marL="171450" indent="-171450">
                  <a:buFont typeface="Arial"/>
                  <a:buChar char="•"/>
                </a:pPr>
                <a:r>
                  <a:rPr lang="en-US" sz="1200" u="sng" dirty="0">
                    <a:latin typeface="Avenir Light"/>
                    <a:cs typeface="Avenir Light"/>
                  </a:rPr>
                  <a:t>Charged</a:t>
                </a:r>
                <a:r>
                  <a:rPr lang="en-US" sz="1200" dirty="0">
                    <a:latin typeface="Avenir Light"/>
                    <a:cs typeface="Avenir Light"/>
                  </a:rPr>
                  <a:t> Chrome book </a:t>
                </a:r>
              </a:p>
              <a:p>
                <a:endParaRPr lang="en-US" sz="1200" dirty="0">
                  <a:latin typeface="Avenir Light"/>
                  <a:cs typeface="Avenir Light"/>
                </a:endParaRPr>
              </a:p>
              <a:p>
                <a:pPr marL="171450" indent="-171450">
                  <a:buFont typeface="Arial"/>
                  <a:buChar char="•"/>
                </a:pPr>
                <a:r>
                  <a:rPr lang="en-US" sz="1200" dirty="0">
                    <a:latin typeface="Avenir Light"/>
                    <a:cs typeface="Avenir Light"/>
                  </a:rPr>
                  <a:t>3 ring binder 1 inch </a:t>
                </a:r>
              </a:p>
              <a:p>
                <a:pPr marL="171450" indent="-171450">
                  <a:buFont typeface="Arial"/>
                  <a:buChar char="•"/>
                </a:pPr>
                <a:r>
                  <a:rPr lang="en-US" sz="1200" dirty="0">
                    <a:latin typeface="Avenir Light"/>
                    <a:cs typeface="Avenir Light"/>
                  </a:rPr>
                  <a:t>Dividers (we will label these at a later date)</a:t>
                </a:r>
              </a:p>
              <a:p>
                <a:r>
                  <a:rPr lang="en-US" sz="1200" dirty="0">
                    <a:latin typeface="Avenir Light"/>
                    <a:cs typeface="Avenir Light"/>
                  </a:rPr>
                  <a:t>*   Filler paper College Rules</a:t>
                </a:r>
              </a:p>
              <a:p>
                <a:pPr marL="171450" indent="-171450">
                  <a:buFont typeface="Arial"/>
                  <a:buChar char="•"/>
                </a:pPr>
                <a:r>
                  <a:rPr lang="en-US" sz="1200" dirty="0">
                    <a:latin typeface="Avenir Light"/>
                    <a:cs typeface="Avenir Light"/>
                  </a:rPr>
                  <a:t>Pencils</a:t>
                </a:r>
              </a:p>
              <a:p>
                <a:pPr marL="171450" indent="-171450">
                  <a:buFont typeface="Arial"/>
                  <a:buChar char="•"/>
                </a:pPr>
                <a:r>
                  <a:rPr lang="en-US" sz="1200" dirty="0">
                    <a:latin typeface="Avenir Light"/>
                    <a:cs typeface="Avenir Light"/>
                  </a:rPr>
                  <a:t>Colored pencils/crayons</a:t>
                </a:r>
              </a:p>
              <a:p>
                <a:pPr marL="171450" indent="-171450">
                  <a:buFont typeface="Arial"/>
                  <a:buChar char="•"/>
                </a:pPr>
                <a:r>
                  <a:rPr lang="en-US" sz="1200" dirty="0">
                    <a:latin typeface="Avenir Light"/>
                    <a:cs typeface="Avenir Light"/>
                  </a:rPr>
                  <a:t>Red pen</a:t>
                </a:r>
              </a:p>
              <a:p>
                <a:pPr marL="171450" indent="-171450">
                  <a:buFont typeface="Arial"/>
                  <a:buChar char="•"/>
                </a:pPr>
                <a:r>
                  <a:rPr lang="en-US" sz="1200" dirty="0">
                    <a:latin typeface="Avenir Light"/>
                    <a:cs typeface="Avenir Light"/>
                  </a:rPr>
                  <a:t>Highlighter</a:t>
                </a:r>
              </a:p>
              <a:p>
                <a:pPr marL="171450" indent="-171450">
                  <a:buFontTx/>
                  <a:buChar char="•"/>
                </a:pPr>
                <a:r>
                  <a:rPr lang="en-US" sz="1200" dirty="0">
                    <a:latin typeface="Avenir Light"/>
                    <a:cs typeface="Avenir Light"/>
                  </a:rPr>
                  <a:t>Headphones</a:t>
                </a:r>
              </a:p>
            </p:txBody>
          </p:sp>
          <p:sp>
            <p:nvSpPr>
              <p:cNvPr id="55" name="TextBox 54"/>
              <p:cNvSpPr txBox="1"/>
              <p:nvPr/>
            </p:nvSpPr>
            <p:spPr>
              <a:xfrm>
                <a:off x="4209563" y="5871092"/>
                <a:ext cx="2397747" cy="923330"/>
              </a:xfrm>
              <a:prstGeom prst="rect">
                <a:avLst/>
              </a:prstGeom>
              <a:noFill/>
            </p:spPr>
            <p:txBody>
              <a:bodyPr wrap="square" rtlCol="0">
                <a:spAutoFit/>
              </a:bodyPr>
              <a:lstStyle/>
              <a:p>
                <a:pPr algn="ctr"/>
                <a:r>
                  <a:rPr lang="en-US" dirty="0">
                    <a:latin typeface="Luna"/>
                    <a:cs typeface="Luna"/>
                  </a:rPr>
                  <a:t>Class</a:t>
                </a:r>
              </a:p>
              <a:p>
                <a:pPr algn="ctr"/>
                <a:endParaRPr lang="en-US" dirty="0">
                  <a:latin typeface="Luna"/>
                  <a:cs typeface="Luna"/>
                </a:endParaRPr>
              </a:p>
              <a:p>
                <a:pPr algn="ctr"/>
                <a:r>
                  <a:rPr lang="en-US" dirty="0">
                    <a:latin typeface="Luna"/>
                    <a:cs typeface="Luna"/>
                  </a:rPr>
                  <a:t> Materials</a:t>
                </a:r>
              </a:p>
            </p:txBody>
          </p:sp>
        </p:grpSp>
        <p:sp>
          <p:nvSpPr>
            <p:cNvPr id="57" name="TextBox 56"/>
            <p:cNvSpPr txBox="1"/>
            <p:nvPr/>
          </p:nvSpPr>
          <p:spPr>
            <a:xfrm>
              <a:off x="535123" y="7587425"/>
              <a:ext cx="1597243" cy="1015663"/>
            </a:xfrm>
            <a:prstGeom prst="rect">
              <a:avLst/>
            </a:prstGeom>
            <a:noFill/>
          </p:spPr>
          <p:txBody>
            <a:bodyPr wrap="square" rtlCol="0">
              <a:spAutoFit/>
            </a:bodyPr>
            <a:lstStyle/>
            <a:p>
              <a:r>
                <a:rPr lang="en-US" sz="1200" dirty="0"/>
                <a:t>Materials are due no later than </a:t>
              </a:r>
              <a:r>
                <a:rPr lang="en-US" sz="1200" b="1" dirty="0"/>
                <a:t>Thursday, Sept. 5</a:t>
              </a:r>
              <a:r>
                <a:rPr lang="en-US" sz="1200" b="1" baseline="30000" dirty="0"/>
                <a:t>th</a:t>
              </a:r>
              <a:r>
                <a:rPr lang="en-US" sz="1200" dirty="0"/>
                <a:t>, and will count as a homework grade.</a:t>
              </a:r>
            </a:p>
          </p:txBody>
        </p:sp>
        <p:pic>
          <p:nvPicPr>
            <p:cNvPr id="16" name="Picture 15" descr="Screen Shot 2018-08-01 at 2.10.24 A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5123" y="6444485"/>
              <a:ext cx="1597243" cy="1046210"/>
            </a:xfrm>
            <a:prstGeom prst="rect">
              <a:avLst/>
            </a:prstGeom>
          </p:spPr>
        </p:pic>
      </p:grpSp>
      <p:grpSp>
        <p:nvGrpSpPr>
          <p:cNvPr id="23" name="Group 22"/>
          <p:cNvGrpSpPr/>
          <p:nvPr/>
        </p:nvGrpSpPr>
        <p:grpSpPr>
          <a:xfrm>
            <a:off x="4376097" y="1380977"/>
            <a:ext cx="3853503" cy="2862787"/>
            <a:chOff x="4376097" y="1380977"/>
            <a:chExt cx="3853503" cy="2862787"/>
          </a:xfrm>
        </p:grpSpPr>
        <p:sp>
          <p:nvSpPr>
            <p:cNvPr id="9" name="TextBox 8"/>
            <p:cNvSpPr txBox="1"/>
            <p:nvPr/>
          </p:nvSpPr>
          <p:spPr>
            <a:xfrm>
              <a:off x="4536535" y="1380977"/>
              <a:ext cx="3549132" cy="2616101"/>
            </a:xfrm>
            <a:prstGeom prst="rect">
              <a:avLst/>
            </a:prstGeom>
            <a:ln w="0">
              <a:prstDash val="sysDash"/>
            </a:ln>
          </p:spPr>
          <p:style>
            <a:lnRef idx="2">
              <a:schemeClr val="dk1"/>
            </a:lnRef>
            <a:fillRef idx="1">
              <a:schemeClr val="lt1"/>
            </a:fillRef>
            <a:effectRef idx="0">
              <a:schemeClr val="dk1"/>
            </a:effectRef>
            <a:fontRef idx="minor">
              <a:schemeClr val="dk1"/>
            </a:fontRef>
          </p:style>
          <p:txBody>
            <a:bodyPr wrap="square" numCol="1" rtlCol="0">
              <a:spAutoFit/>
            </a:bodyPr>
            <a:lstStyle/>
            <a:p>
              <a:endParaRPr lang="en-US" sz="1400" dirty="0">
                <a:latin typeface="Luna"/>
                <a:cs typeface="Luna"/>
              </a:endParaRPr>
            </a:p>
            <a:p>
              <a:r>
                <a:rPr lang="en-US" sz="1400" dirty="0">
                  <a:latin typeface="Luna"/>
                  <a:cs typeface="Luna"/>
                </a:rPr>
                <a:t>How is my grade calculated?</a:t>
              </a:r>
            </a:p>
            <a:p>
              <a:endParaRPr lang="en-US" sz="1600" dirty="0">
                <a:latin typeface="Luna"/>
                <a:cs typeface="Luna"/>
              </a:endParaRPr>
            </a:p>
            <a:p>
              <a:endParaRPr lang="en-US" sz="1600" dirty="0">
                <a:latin typeface="Luna"/>
                <a:cs typeface="Luna"/>
              </a:endParaRPr>
            </a:p>
            <a:p>
              <a:endParaRPr lang="en-US" sz="1600" dirty="0">
                <a:latin typeface="Luna"/>
                <a:cs typeface="Luna"/>
              </a:endParaRPr>
            </a:p>
            <a:p>
              <a:endParaRPr lang="en-US" sz="1600" dirty="0">
                <a:latin typeface="Luna"/>
                <a:cs typeface="Luna"/>
              </a:endParaRPr>
            </a:p>
            <a:p>
              <a:endParaRPr lang="en-US" sz="1600" dirty="0">
                <a:latin typeface="Luna"/>
                <a:cs typeface="Luna"/>
              </a:endParaRPr>
            </a:p>
            <a:p>
              <a:endParaRPr lang="en-US" sz="1600" dirty="0">
                <a:latin typeface="Luna"/>
                <a:cs typeface="Luna"/>
              </a:endParaRPr>
            </a:p>
            <a:p>
              <a:endParaRPr lang="en-US" sz="1600" dirty="0">
                <a:latin typeface="Luna"/>
                <a:cs typeface="Luna"/>
              </a:endParaRPr>
            </a:p>
            <a:p>
              <a:endParaRPr lang="en-US" sz="1200" dirty="0">
                <a:latin typeface="Avenir Light"/>
                <a:cs typeface="Avenir Light"/>
              </a:endParaRPr>
            </a:p>
            <a:p>
              <a:endParaRPr lang="en-US" sz="1200" dirty="0">
                <a:latin typeface="Avenir Light"/>
                <a:cs typeface="Avenir Light"/>
              </a:endParaRPr>
            </a:p>
          </p:txBody>
        </p:sp>
        <p:graphicFrame>
          <p:nvGraphicFramePr>
            <p:cNvPr id="6" name="Chart 5"/>
            <p:cNvGraphicFramePr/>
            <p:nvPr>
              <p:extLst>
                <p:ext uri="{D42A27DB-BD31-4B8C-83A1-F6EECF244321}">
                  <p14:modId xmlns:p14="http://schemas.microsoft.com/office/powerpoint/2010/main" val="3280692707"/>
                </p:ext>
              </p:extLst>
            </p:nvPr>
          </p:nvGraphicFramePr>
          <p:xfrm>
            <a:off x="4376097" y="1627663"/>
            <a:ext cx="3853503" cy="2616101"/>
          </p:xfrm>
          <a:graphic>
            <a:graphicData uri="http://schemas.openxmlformats.org/drawingml/2006/chart">
              <c:chart xmlns:c="http://schemas.openxmlformats.org/drawingml/2006/chart" xmlns:r="http://schemas.openxmlformats.org/officeDocument/2006/relationships" r:id="rId7"/>
            </a:graphicData>
          </a:graphic>
        </p:graphicFrame>
        <p:pic>
          <p:nvPicPr>
            <p:cNvPr id="21" name="Picture 20" descr="Screen Shot 2018-08-01 at 2.11.28 AM.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94307" y="1449923"/>
              <a:ext cx="3399307" cy="475012"/>
            </a:xfrm>
            <a:prstGeom prst="rect">
              <a:avLst/>
            </a:prstGeom>
          </p:spPr>
        </p:pic>
      </p:grpSp>
      <p:grpSp>
        <p:nvGrpSpPr>
          <p:cNvPr id="27" name="Group 26"/>
          <p:cNvGrpSpPr/>
          <p:nvPr/>
        </p:nvGrpSpPr>
        <p:grpSpPr>
          <a:xfrm>
            <a:off x="4536535" y="4402310"/>
            <a:ext cx="3558293" cy="4801314"/>
            <a:chOff x="4536535" y="4402310"/>
            <a:chExt cx="3558293" cy="4801314"/>
          </a:xfrm>
        </p:grpSpPr>
        <p:sp>
          <p:nvSpPr>
            <p:cNvPr id="14" name="TextBox 13"/>
            <p:cNvSpPr txBox="1"/>
            <p:nvPr/>
          </p:nvSpPr>
          <p:spPr>
            <a:xfrm>
              <a:off x="4536535" y="4402310"/>
              <a:ext cx="3558293" cy="4801314"/>
            </a:xfrm>
            <a:prstGeom prst="rect">
              <a:avLst/>
            </a:prstGeom>
            <a:ln w="0">
              <a:prstDash val="sysDash"/>
            </a:ln>
          </p:spPr>
          <p:style>
            <a:lnRef idx="2">
              <a:schemeClr val="dk1"/>
            </a:lnRef>
            <a:fillRef idx="1">
              <a:schemeClr val="lt1"/>
            </a:fillRef>
            <a:effectRef idx="0">
              <a:schemeClr val="dk1"/>
            </a:effectRef>
            <a:fontRef idx="minor">
              <a:schemeClr val="dk1"/>
            </a:fontRef>
          </p:style>
          <p:txBody>
            <a:bodyPr wrap="square" numCol="1" rtlCol="0">
              <a:spAutoFit/>
            </a:bodyPr>
            <a:lstStyle/>
            <a:p>
              <a:endParaRPr lang="en-US" sz="1600" dirty="0">
                <a:latin typeface="Luna"/>
                <a:cs typeface="Luna"/>
              </a:endParaRPr>
            </a:p>
            <a:p>
              <a:r>
                <a:rPr lang="en-US" sz="1400" dirty="0">
                  <a:latin typeface="Luna"/>
                  <a:cs typeface="Luna"/>
                </a:rPr>
                <a:t>Tests &amp; Quizzes</a:t>
              </a:r>
              <a:endParaRPr lang="en-US" sz="1400" b="1" dirty="0">
                <a:latin typeface="Avenir Light"/>
                <a:cs typeface="Avenir Light"/>
              </a:endParaRPr>
            </a:p>
            <a:p>
              <a:endParaRPr lang="en-US" sz="900" dirty="0">
                <a:latin typeface="Avenir Light"/>
                <a:cs typeface="Avenir Light"/>
              </a:endParaRPr>
            </a:p>
            <a:p>
              <a:r>
                <a:rPr lang="en-US" sz="1200" dirty="0">
                  <a:latin typeface="Avenir Light"/>
                  <a:cs typeface="Avenir Light"/>
                </a:rPr>
                <a:t>You will be tested on each of the four modules, and given quizzes on the individual units within each module.  </a:t>
              </a:r>
            </a:p>
            <a:p>
              <a:endParaRPr lang="en-US" sz="1000" dirty="0">
                <a:latin typeface="Avenir Light"/>
                <a:cs typeface="Avenir Light"/>
              </a:endParaRPr>
            </a:p>
            <a:p>
              <a:r>
                <a:rPr lang="en-US" sz="1200" dirty="0">
                  <a:latin typeface="Avenir Light"/>
                  <a:cs typeface="Avenir Light"/>
                </a:rPr>
                <a:t>The following resources will always be offered before a test: study guides, review games, and extra help (can always be requested).</a:t>
              </a:r>
            </a:p>
            <a:p>
              <a:endParaRPr lang="en-US" sz="1000" dirty="0">
                <a:latin typeface="Avenir Light"/>
                <a:cs typeface="Avenir Light"/>
              </a:endParaRPr>
            </a:p>
            <a:p>
              <a:endParaRPr lang="en-US" sz="1400" dirty="0">
                <a:latin typeface="Avenir Light"/>
                <a:cs typeface="Avenir Light"/>
              </a:endParaRPr>
            </a:p>
            <a:p>
              <a:r>
                <a:rPr lang="en-US" sz="1400" dirty="0">
                  <a:latin typeface="Luna"/>
                  <a:cs typeface="Luna"/>
                </a:rPr>
                <a:t>Content/ Modules</a:t>
              </a:r>
            </a:p>
            <a:p>
              <a:endParaRPr lang="en-US" sz="1000" dirty="0">
                <a:latin typeface="Luna"/>
                <a:cs typeface="Luna"/>
              </a:endParaRPr>
            </a:p>
            <a:p>
              <a:pPr marL="285750" indent="-285750">
                <a:buFont typeface="Arial"/>
                <a:buChar char="•"/>
              </a:pPr>
              <a:r>
                <a:rPr lang="en-US" sz="1200" dirty="0">
                  <a:latin typeface="Avenir Light"/>
                  <a:cs typeface="Avenir Light"/>
                </a:rPr>
                <a:t>What is Computer Science</a:t>
              </a:r>
            </a:p>
            <a:p>
              <a:pPr marL="285750" indent="-285750">
                <a:buFont typeface="Arial"/>
                <a:buChar char="•"/>
              </a:pPr>
              <a:r>
                <a:rPr lang="en-US" sz="1200" dirty="0">
                  <a:latin typeface="Avenir Light"/>
                  <a:cs typeface="Avenir Light"/>
                </a:rPr>
                <a:t>How to types </a:t>
              </a:r>
            </a:p>
            <a:p>
              <a:pPr marL="285750" indent="-285750">
                <a:buFont typeface="Arial"/>
                <a:buChar char="•"/>
              </a:pPr>
              <a:r>
                <a:rPr lang="en-US" sz="1200" dirty="0">
                  <a:latin typeface="Avenir Light"/>
                  <a:cs typeface="Avenir Light"/>
                </a:rPr>
                <a:t>How to explore Microsoft 365</a:t>
              </a:r>
            </a:p>
            <a:p>
              <a:pPr marL="285750" indent="-285750">
                <a:buFont typeface="Arial"/>
                <a:buChar char="•"/>
              </a:pPr>
              <a:r>
                <a:rPr lang="en-US" sz="1200" dirty="0">
                  <a:latin typeface="Avenir Light"/>
                  <a:cs typeface="Avenir Light"/>
                </a:rPr>
                <a:t>The important of used a computer</a:t>
              </a:r>
            </a:p>
            <a:p>
              <a:endParaRPr lang="en-US" sz="900" dirty="0">
                <a:latin typeface="Luna"/>
                <a:cs typeface="Luna"/>
              </a:endParaRPr>
            </a:p>
            <a:p>
              <a:endParaRPr lang="en-US" sz="1200" dirty="0">
                <a:latin typeface="Avenir Light"/>
                <a:cs typeface="Avenir Light"/>
              </a:endParaRPr>
            </a:p>
            <a:p>
              <a:r>
                <a:rPr lang="en-US" sz="1200" dirty="0">
                  <a:latin typeface="Luna"/>
                  <a:cs typeface="Luna"/>
                </a:rPr>
                <a:t>Binder Checks</a:t>
              </a:r>
            </a:p>
            <a:p>
              <a:r>
                <a:rPr lang="en-US" sz="1200" dirty="0">
                  <a:latin typeface="Avenir Light"/>
                  <a:cs typeface="Avenir Light"/>
                </a:rPr>
                <a:t>Binder checks will be counted as a test/quiz grade.  Binder checks will be random. Therefore, you are expected to keep an organized binder at all times. This should be an easy A, and help keep you organized!</a:t>
              </a:r>
            </a:p>
          </p:txBody>
        </p:sp>
        <p:pic>
          <p:nvPicPr>
            <p:cNvPr id="24" name="Picture 23" descr="Screen Shot 2018-08-01 at 2.12.50 AM.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594307" y="7910397"/>
              <a:ext cx="1708735" cy="362459"/>
            </a:xfrm>
            <a:prstGeom prst="rect">
              <a:avLst/>
            </a:prstGeom>
          </p:spPr>
        </p:pic>
        <p:pic>
          <p:nvPicPr>
            <p:cNvPr id="25" name="Picture 24" descr="Screen Shot 2018-08-01 at 2.12.43 AM.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594307" y="6481618"/>
              <a:ext cx="2308360" cy="394110"/>
            </a:xfrm>
            <a:prstGeom prst="rect">
              <a:avLst/>
            </a:prstGeom>
          </p:spPr>
        </p:pic>
        <p:pic>
          <p:nvPicPr>
            <p:cNvPr id="26" name="Picture 25" descr="Screen Shot 2018-08-01 at 2.12.38 A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594307" y="4532290"/>
              <a:ext cx="2285949" cy="460420"/>
            </a:xfrm>
            <a:prstGeom prst="rect">
              <a:avLst/>
            </a:prstGeom>
          </p:spPr>
        </p:pic>
      </p:grpSp>
      <p:pic>
        <p:nvPicPr>
          <p:cNvPr id="28" name="Picture 27" descr="Screen Shot 2018-08-01 at 2.26.10 AM.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 y="80499"/>
            <a:ext cx="8229600" cy="997015"/>
          </a:xfrm>
          <a:prstGeom prst="rect">
            <a:avLst/>
          </a:prstGeom>
        </p:spPr>
      </p:pic>
    </p:spTree>
    <p:extLst>
      <p:ext uri="{BB962C8B-B14F-4D97-AF65-F5344CB8AC3E}">
        <p14:creationId xmlns:p14="http://schemas.microsoft.com/office/powerpoint/2010/main" val="2531635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1478</TotalTime>
  <Words>249</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 I Love Glitter</vt:lpstr>
      <vt:lpstr>Arial</vt:lpstr>
      <vt:lpstr>Autumn in November</vt:lpstr>
      <vt:lpstr>Avenir Light</vt:lpstr>
      <vt:lpstr>Calibri</vt:lpstr>
      <vt:lpstr>KateCelebration</vt:lpstr>
      <vt:lpstr>Luna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Randi  Trewhella</dc:creator>
  <cp:lastModifiedBy>Jennings, Bradley</cp:lastModifiedBy>
  <cp:revision>12</cp:revision>
  <cp:lastPrinted>2024-07-28T18:14:03Z</cp:lastPrinted>
  <dcterms:created xsi:type="dcterms:W3CDTF">2018-08-01T05:15:56Z</dcterms:created>
  <dcterms:modified xsi:type="dcterms:W3CDTF">2024-07-29T17:12:48Z</dcterms:modified>
</cp:coreProperties>
</file>