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7" r:id="rId4"/>
    <p:sldId id="268" r:id="rId5"/>
    <p:sldId id="285" r:id="rId6"/>
    <p:sldId id="287" r:id="rId7"/>
    <p:sldId id="286" r:id="rId8"/>
    <p:sldId id="288" r:id="rId9"/>
    <p:sldId id="274" r:id="rId10"/>
    <p:sldId id="275" r:id="rId11"/>
    <p:sldId id="260" r:id="rId12"/>
    <p:sldId id="27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68D2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59A20-1CBF-4C91-BE98-F3D7C5ED3E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781F06-6ED3-48E1-9D74-2FBEE83551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E0C25-5AA4-4E92-92E1-5E18035B6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0FFC-64D9-4DA8-8571-24E3BE53B125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385324-D3BB-4371-809C-5B4A7BC84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31A54-DED1-43B8-A051-95893F2DD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F7B7-4AC0-491F-A63A-0FFEF44D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80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79EA3-0EEC-4443-8811-5C7743F73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907B11-1B22-43E9-886F-D4467F9127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52E6D-5930-4AE6-B78F-E831AC0E0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0FFC-64D9-4DA8-8571-24E3BE53B125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01514-4397-4E55-BD3E-410233FA7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16005-E96D-42BB-A904-200AD1CD4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F7B7-4AC0-491F-A63A-0FFEF44D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890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95EA5C-31E8-4EB9-B867-D96E52170F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8449DB-290C-40AC-9D5C-065109D791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85519-D81C-4A06-9422-8E5346FD9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0FFC-64D9-4DA8-8571-24E3BE53B125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381EA-8B83-4ECE-AA83-C001CD65B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EFD5D-B204-461B-8548-47D06C145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F7B7-4AC0-491F-A63A-0FFEF44D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92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11F37-2DAD-4640-A716-721A3ADD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C6591-B27A-431D-B86A-060D1BF27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93BB8-9692-4C8A-8B08-BADC14C8A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0FFC-64D9-4DA8-8571-24E3BE53B125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598FC-6A63-4BD8-9311-F711CBD99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F01D4-7F1E-46E8-9419-24CF22A77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F7B7-4AC0-491F-A63A-0FFEF44D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20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3343F-A747-4E9A-8C79-9F706C50C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7F117-0564-4C2B-82D2-54A9D4002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11C49-394E-4370-8038-4021F800F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0FFC-64D9-4DA8-8571-24E3BE53B125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5341D-655E-4E42-9C5D-441B9F08A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8FC19-C96A-4E38-A642-EA35F356B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F7B7-4AC0-491F-A63A-0FFEF44D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5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10443-4588-441C-8B2E-887F3ADD2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A4D95-EA70-4F53-8C1B-69034DCE7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776383-A60A-41FF-AE3C-1B35A6A63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BFF3BB-C54C-47B7-AFEF-8C355A2F5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0FFC-64D9-4DA8-8571-24E3BE53B125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0AE230-A452-4034-8167-7F047DFFB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6FD876-1A9F-405C-9838-FFBC64BC1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F7B7-4AC0-491F-A63A-0FFEF44D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744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30037-57D6-483C-B622-F0A5C4BF5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9476CA-F94F-46DE-9D3D-2E263BA3A3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7C2C3A-F4C4-4A23-AEC5-561BEE5C6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A921D3-8F8E-4B77-959C-13E01366D3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442AEF-88C1-4CB9-8208-97F6D3BEDC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53A74-1301-4B2E-BC30-46DE12F46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0FFC-64D9-4DA8-8571-24E3BE53B125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49D64A-B8E8-4FC4-BBFB-B300924B5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B68130-3C8A-423E-A183-CC4B47EC6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F7B7-4AC0-491F-A63A-0FFEF44D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710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EAE07-52F0-46B7-9BCC-0E00B9DDC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2F3771-78C4-496E-B1B0-DE07C2221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0FFC-64D9-4DA8-8571-24E3BE53B125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69CCC8-6328-4C86-80CA-719F7FD6D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31C723-616B-4623-9C0E-1516024CA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F7B7-4AC0-491F-A63A-0FFEF44D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9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C98C51-226F-4C18-80F0-042AF1DE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0FFC-64D9-4DA8-8571-24E3BE53B125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D61624-A057-4B4F-9FA9-9012CE583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B6E0D-79A0-49D5-8337-CBFEDCBB7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F7B7-4AC0-491F-A63A-0FFEF44D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45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222A7-50E7-4F76-ACEC-0109074E0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67AEC-D609-4A35-A540-1CF5D2C99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C1AAA5-59AB-4EEA-BCF2-39FA5533B7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279E46-77C9-418C-8F13-0F59EC1DC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0FFC-64D9-4DA8-8571-24E3BE53B125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FA3FB8-BDF2-4B2F-B46D-A468368BA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55F097-9E38-4547-9264-083B2FA28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F7B7-4AC0-491F-A63A-0FFEF44D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355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CFC5F-77F7-437E-90B7-9D6C1FF8E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4EBD9C-3A4B-4382-A820-8F85021BAC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2112F0-0755-477D-8B2C-4E42AEBE58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840497-B2BB-449E-BA9B-C7BAB4148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0FFC-64D9-4DA8-8571-24E3BE53B125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5809DD-D163-4FEA-A04D-259D32E95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0EF8FE-5663-4A1A-B0ED-43BA76B34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FF7B7-4AC0-491F-A63A-0FFEF44D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507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477FC6-156D-49A5-861A-D994BA76C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C5FCC9-64EB-48FC-A8FE-1FD7493478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9E47F-4317-4698-AEFC-5BC4E8F2AE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40FFC-64D9-4DA8-8571-24E3BE53B125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6E39F-2B3C-4506-B298-AC80C2A9F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FDFF4-F2B9-4891-974D-39D35F83DC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FF7B7-4AC0-491F-A63A-0FFEF44D3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698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hemistry.about.com/od/sciencefairprojects/a/sciproelem.htm" TargetMode="External"/><Relationship Id="rId2" Type="http://schemas.openxmlformats.org/officeDocument/2006/relationships/hyperlink" Target="http://www.kids-fun-science.com/easy-science-experiment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hometrainingtools.com/elementary-project-ideas/a/1308/" TargetMode="External"/><Relationship Id="rId4" Type="http://schemas.openxmlformats.org/officeDocument/2006/relationships/hyperlink" Target="http://www.sciencefairsanity.com/home/sci/smartlist_9/free_elementary_science_fair_projects_3rd___5th_gr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2AD44-B179-4BDD-B37D-5A49EB0C27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417" y="1015377"/>
            <a:ext cx="11715166" cy="2533854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16600" dirty="0">
                <a:solidFill>
                  <a:srgbClr val="7030A0"/>
                </a:solidFill>
              </a:rPr>
              <a:t>Science Fair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B00B62-4096-4922-B562-CE07F30C0D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2245" y="3898822"/>
            <a:ext cx="10387509" cy="1755871"/>
          </a:xfrm>
        </p:spPr>
        <p:txBody>
          <a:bodyPr>
            <a:normAutofit fontScale="85000" lnSpcReduction="10000"/>
          </a:bodyPr>
          <a:lstStyle/>
          <a:p>
            <a:r>
              <a:rPr lang="en-US" sz="12700" dirty="0"/>
              <a:t>Let’s Get Ready!</a:t>
            </a:r>
          </a:p>
        </p:txBody>
      </p:sp>
    </p:spTree>
    <p:extLst>
      <p:ext uri="{BB962C8B-B14F-4D97-AF65-F5344CB8AC3E}">
        <p14:creationId xmlns:p14="http://schemas.microsoft.com/office/powerpoint/2010/main" val="2152763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18E2DB5-53F1-E0D2-0CD6-7CCAFFA59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/>
              <a:t>More Ideas…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75CA5C0-3CC0-F071-8065-895908A15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828801"/>
            <a:ext cx="8534400" cy="2583401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1800" dirty="0"/>
              <a:t>Do leaves from different trees decompose at different rates?</a:t>
            </a:r>
          </a:p>
          <a:p>
            <a:pPr marL="0" indent="0" eaLnBrk="1" hangingPunct="1"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Are some brands of paper towels more or less absorbent than others? </a:t>
            </a:r>
          </a:p>
          <a:p>
            <a:pPr eaLnBrk="1" hangingPunct="1"/>
            <a:endParaRPr lang="en-US" altLang="en-US" sz="1800" dirty="0"/>
          </a:p>
          <a:p>
            <a:pPr eaLnBrk="1" hangingPunct="1"/>
            <a:r>
              <a:rPr lang="en-US" altLang="en-US" sz="1800" dirty="0"/>
              <a:t>Is there a battery that outlast others? </a:t>
            </a:r>
          </a:p>
          <a:p>
            <a:pPr eaLnBrk="1" hangingPunct="1"/>
            <a:endParaRPr lang="en-US" altLang="en-US" sz="1800" dirty="0"/>
          </a:p>
        </p:txBody>
      </p:sp>
      <p:pic>
        <p:nvPicPr>
          <p:cNvPr id="7172" name="Picture 2" descr="http://www.worldofstock.com/slides/NAB1177.jpg">
            <a:extLst>
              <a:ext uri="{FF2B5EF4-FFF2-40B4-BE49-F238E27FC236}">
                <a16:creationId xmlns:a16="http://schemas.microsoft.com/office/drawing/2014/main" id="{86B4C424-826B-07C2-0933-095E6D8AB1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3776" y="1734483"/>
            <a:ext cx="911225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8" descr="http://verdavivo.files.wordpress.com/2008/11/paper_towel.jpg">
            <a:extLst>
              <a:ext uri="{FF2B5EF4-FFF2-40B4-BE49-F238E27FC236}">
                <a16:creationId xmlns:a16="http://schemas.microsoft.com/office/drawing/2014/main" id="{636F9AD9-A92C-B137-F41C-3F2550928E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1725" y="2853986"/>
            <a:ext cx="7429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10" descr="http://www.thebikelightshop.co.uk/Uploads/Editor/AA%20Battery.JPG">
            <a:extLst>
              <a:ext uri="{FF2B5EF4-FFF2-40B4-BE49-F238E27FC236}">
                <a16:creationId xmlns:a16="http://schemas.microsoft.com/office/drawing/2014/main" id="{2416A899-5EFF-B992-6584-AAC21C901A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248480"/>
            <a:ext cx="1233488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B7C4096-EB92-644D-3C49-97F8714FF1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Science Fair is </a:t>
            </a:r>
            <a:r>
              <a:rPr lang="en-US" altLang="en-US" b="1" u="sng"/>
              <a:t>NOT</a:t>
            </a:r>
            <a:r>
              <a:rPr lang="en-US" altLang="en-US"/>
              <a:t>…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9B236EB-966F-6471-03B9-94F843FEF7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How to build a ….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How to show a …..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Research Report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u="sng"/>
              <a:t>EXAMPLES OF “DO NOTS”</a:t>
            </a:r>
            <a:r>
              <a:rPr lang="en-US" altLang="en-US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Do not build a model volcano and explode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Do not write a report about an ecosystem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Do not show how to make a model rocket launch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  <p:pic>
        <p:nvPicPr>
          <p:cNvPr id="9220" name="Picture 4" descr="MCj03981670000[1]">
            <a:extLst>
              <a:ext uri="{FF2B5EF4-FFF2-40B4-BE49-F238E27FC236}">
                <a16:creationId xmlns:a16="http://schemas.microsoft.com/office/drawing/2014/main" id="{1A243466-3604-DE53-515A-5045FDF7B3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1" y="1905001"/>
            <a:ext cx="968375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MCj04107170000[1]">
            <a:extLst>
              <a:ext uri="{FF2B5EF4-FFF2-40B4-BE49-F238E27FC236}">
                <a16:creationId xmlns:a16="http://schemas.microsoft.com/office/drawing/2014/main" id="{2A4E284B-DB08-C8D2-40A6-2210EF4D10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5553076"/>
            <a:ext cx="135255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 descr="MMj02363820000[1]">
            <a:extLst>
              <a:ext uri="{FF2B5EF4-FFF2-40B4-BE49-F238E27FC236}">
                <a16:creationId xmlns:a16="http://schemas.microsoft.com/office/drawing/2014/main" id="{D20D087A-3C43-C82D-F06D-71C3F92982D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762000"/>
            <a:ext cx="1066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B9A56132-E914-5A30-9A3C-EABBEB807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Helpful Websites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7D064BF-1D29-D280-958C-E3D8C07F2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828800"/>
            <a:ext cx="8229600" cy="4800600"/>
          </a:xfrm>
        </p:spPr>
        <p:txBody>
          <a:bodyPr/>
          <a:lstStyle/>
          <a:p>
            <a:pPr eaLnBrk="1" hangingPunct="1"/>
            <a:r>
              <a:rPr lang="en-US" altLang="en-US">
                <a:hlinkClick r:id="rId2"/>
              </a:rPr>
              <a:t>http://www.kids-fun-science.com/easy-science-experiments.html</a:t>
            </a:r>
            <a:endParaRPr lang="en-US" altLang="en-US"/>
          </a:p>
          <a:p>
            <a:pPr eaLnBrk="1" hangingPunct="1"/>
            <a:r>
              <a:rPr lang="en-US" altLang="en-US">
                <a:hlinkClick r:id="rId3"/>
              </a:rPr>
              <a:t>http://chemistry.about.com/od/sciencefairprojects/a/sciproelem.htm</a:t>
            </a:r>
            <a:endParaRPr lang="en-US" altLang="en-US"/>
          </a:p>
          <a:p>
            <a:pPr eaLnBrk="1" hangingPunct="1"/>
            <a:r>
              <a:rPr lang="en-US" altLang="en-US">
                <a:hlinkClick r:id="rId4"/>
              </a:rPr>
              <a:t>http://www.sciencefairsanity.com/home/sci/smartlist_9/free_elementary_science_fair_projects_3rd___5th_gr.html</a:t>
            </a:r>
            <a:endParaRPr lang="en-US" altLang="en-US"/>
          </a:p>
          <a:p>
            <a:pPr eaLnBrk="1" hangingPunct="1"/>
            <a:r>
              <a:rPr lang="en-US" altLang="en-US">
                <a:hlinkClick r:id="rId5"/>
              </a:rPr>
              <a:t>http://www.hometrainingtools.com/elementary-project-ideas/a/1308/</a:t>
            </a:r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0DEBE-AE18-4C28-B046-A26BC66DA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85" y="2076119"/>
            <a:ext cx="2853059" cy="2192951"/>
          </a:xfrm>
          <a:custGeom>
            <a:avLst/>
            <a:gdLst>
              <a:gd name="connsiteX0" fmla="*/ 0 w 2853059"/>
              <a:gd name="connsiteY0" fmla="*/ 0 h 2192951"/>
              <a:gd name="connsiteX1" fmla="*/ 2853059 w 2853059"/>
              <a:gd name="connsiteY1" fmla="*/ 0 h 2192951"/>
              <a:gd name="connsiteX2" fmla="*/ 2853059 w 2853059"/>
              <a:gd name="connsiteY2" fmla="*/ 2192951 h 2192951"/>
              <a:gd name="connsiteX3" fmla="*/ 0 w 2853059"/>
              <a:gd name="connsiteY3" fmla="*/ 2192951 h 2192951"/>
              <a:gd name="connsiteX4" fmla="*/ 0 w 2853059"/>
              <a:gd name="connsiteY4" fmla="*/ 0 h 2192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059" h="2192951" fill="none" extrusionOk="0">
                <a:moveTo>
                  <a:pt x="0" y="0"/>
                </a:moveTo>
                <a:cubicBezTo>
                  <a:pt x="1096940" y="99508"/>
                  <a:pt x="2423366" y="118544"/>
                  <a:pt x="2853059" y="0"/>
                </a:cubicBezTo>
                <a:cubicBezTo>
                  <a:pt x="2898340" y="1018118"/>
                  <a:pt x="2953999" y="1484785"/>
                  <a:pt x="2853059" y="2192951"/>
                </a:cubicBezTo>
                <a:cubicBezTo>
                  <a:pt x="1732020" y="2240204"/>
                  <a:pt x="1334017" y="2033640"/>
                  <a:pt x="0" y="2192951"/>
                </a:cubicBezTo>
                <a:cubicBezTo>
                  <a:pt x="-87657" y="1940938"/>
                  <a:pt x="-9809" y="629539"/>
                  <a:pt x="0" y="0"/>
                </a:cubicBezTo>
                <a:close/>
              </a:path>
              <a:path w="2853059" h="2192951" stroke="0" extrusionOk="0">
                <a:moveTo>
                  <a:pt x="0" y="0"/>
                </a:moveTo>
                <a:cubicBezTo>
                  <a:pt x="897050" y="-62113"/>
                  <a:pt x="2313836" y="-94026"/>
                  <a:pt x="2853059" y="0"/>
                </a:cubicBezTo>
                <a:cubicBezTo>
                  <a:pt x="2720363" y="399885"/>
                  <a:pt x="2882850" y="1691361"/>
                  <a:pt x="2853059" y="2192951"/>
                </a:cubicBezTo>
                <a:cubicBezTo>
                  <a:pt x="2232880" y="2265859"/>
                  <a:pt x="901018" y="2255104"/>
                  <a:pt x="0" y="2192951"/>
                </a:cubicBezTo>
                <a:cubicBezTo>
                  <a:pt x="-81784" y="1785344"/>
                  <a:pt x="103526" y="723210"/>
                  <a:pt x="0" y="0"/>
                </a:cubicBezTo>
                <a:close/>
              </a:path>
            </a:pathLst>
          </a:custGeom>
          <a:ln w="38100">
            <a:solidFill>
              <a:srgbClr val="0070C0"/>
            </a:solidFill>
            <a:extLst>
              <a:ext uri="{C807C97D-BFC1-408E-A445-0C87EB9F89A2}">
                <ask:lineSketchStyleProps xmlns:ask="http://schemas.microsoft.com/office/drawing/2018/sketchyshapes" sd="1785748309">
                  <ask:type>
                    <ask:lineSketchCurved/>
                  </ask:type>
                </ask:lineSketchStyleProps>
              </a:ext>
            </a:extLst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en-US" sz="4800" dirty="0"/>
              <a:t>Question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BD4D614-D09D-4645-BA61-6CA53E0C3A78}"/>
              </a:ext>
            </a:extLst>
          </p:cNvPr>
          <p:cNvSpPr txBox="1">
            <a:spLocks/>
          </p:cNvSpPr>
          <p:nvPr/>
        </p:nvSpPr>
        <p:spPr>
          <a:xfrm>
            <a:off x="6168459" y="2076118"/>
            <a:ext cx="2853059" cy="2192951"/>
          </a:xfrm>
          <a:custGeom>
            <a:avLst/>
            <a:gdLst>
              <a:gd name="connsiteX0" fmla="*/ 0 w 2853059"/>
              <a:gd name="connsiteY0" fmla="*/ 0 h 2192951"/>
              <a:gd name="connsiteX1" fmla="*/ 2853059 w 2853059"/>
              <a:gd name="connsiteY1" fmla="*/ 0 h 2192951"/>
              <a:gd name="connsiteX2" fmla="*/ 2853059 w 2853059"/>
              <a:gd name="connsiteY2" fmla="*/ 2192951 h 2192951"/>
              <a:gd name="connsiteX3" fmla="*/ 0 w 2853059"/>
              <a:gd name="connsiteY3" fmla="*/ 2192951 h 2192951"/>
              <a:gd name="connsiteX4" fmla="*/ 0 w 2853059"/>
              <a:gd name="connsiteY4" fmla="*/ 0 h 2192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059" h="2192951" fill="none" extrusionOk="0">
                <a:moveTo>
                  <a:pt x="0" y="0"/>
                </a:moveTo>
                <a:cubicBezTo>
                  <a:pt x="1096940" y="99508"/>
                  <a:pt x="2423366" y="118544"/>
                  <a:pt x="2853059" y="0"/>
                </a:cubicBezTo>
                <a:cubicBezTo>
                  <a:pt x="2898340" y="1018118"/>
                  <a:pt x="2953999" y="1484785"/>
                  <a:pt x="2853059" y="2192951"/>
                </a:cubicBezTo>
                <a:cubicBezTo>
                  <a:pt x="1732020" y="2240204"/>
                  <a:pt x="1334017" y="2033640"/>
                  <a:pt x="0" y="2192951"/>
                </a:cubicBezTo>
                <a:cubicBezTo>
                  <a:pt x="-87657" y="1940938"/>
                  <a:pt x="-9809" y="629539"/>
                  <a:pt x="0" y="0"/>
                </a:cubicBezTo>
                <a:close/>
              </a:path>
              <a:path w="2853059" h="2192951" stroke="0" extrusionOk="0">
                <a:moveTo>
                  <a:pt x="0" y="0"/>
                </a:moveTo>
                <a:cubicBezTo>
                  <a:pt x="897050" y="-62113"/>
                  <a:pt x="2313836" y="-94026"/>
                  <a:pt x="2853059" y="0"/>
                </a:cubicBezTo>
                <a:cubicBezTo>
                  <a:pt x="2720363" y="399885"/>
                  <a:pt x="2882850" y="1691361"/>
                  <a:pt x="2853059" y="2192951"/>
                </a:cubicBezTo>
                <a:cubicBezTo>
                  <a:pt x="2232880" y="2265859"/>
                  <a:pt x="901018" y="2255104"/>
                  <a:pt x="0" y="2192951"/>
                </a:cubicBezTo>
                <a:cubicBezTo>
                  <a:pt x="-81784" y="1785344"/>
                  <a:pt x="103526" y="723210"/>
                  <a:pt x="0" y="0"/>
                </a:cubicBezTo>
                <a:close/>
              </a:path>
            </a:pathLst>
          </a:custGeom>
          <a:ln w="38100">
            <a:solidFill>
              <a:srgbClr val="0070C0"/>
            </a:solidFill>
            <a:extLst>
              <a:ext uri="{C807C97D-BFC1-408E-A445-0C87EB9F89A2}">
                <ask:lineSketchStyleProps xmlns:ask="http://schemas.microsoft.com/office/drawing/2018/sketchyshapes" sd="1785748309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Hypothesis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85EB7DB-A1D2-4AE6-9C93-79D6FDE78848}"/>
              </a:ext>
            </a:extLst>
          </p:cNvPr>
          <p:cNvSpPr txBox="1">
            <a:spLocks/>
          </p:cNvSpPr>
          <p:nvPr/>
        </p:nvSpPr>
        <p:spPr>
          <a:xfrm>
            <a:off x="3127472" y="2076119"/>
            <a:ext cx="2853059" cy="2192951"/>
          </a:xfrm>
          <a:custGeom>
            <a:avLst/>
            <a:gdLst>
              <a:gd name="connsiteX0" fmla="*/ 0 w 2853059"/>
              <a:gd name="connsiteY0" fmla="*/ 0 h 2192951"/>
              <a:gd name="connsiteX1" fmla="*/ 2853059 w 2853059"/>
              <a:gd name="connsiteY1" fmla="*/ 0 h 2192951"/>
              <a:gd name="connsiteX2" fmla="*/ 2853059 w 2853059"/>
              <a:gd name="connsiteY2" fmla="*/ 2192951 h 2192951"/>
              <a:gd name="connsiteX3" fmla="*/ 0 w 2853059"/>
              <a:gd name="connsiteY3" fmla="*/ 2192951 h 2192951"/>
              <a:gd name="connsiteX4" fmla="*/ 0 w 2853059"/>
              <a:gd name="connsiteY4" fmla="*/ 0 h 2192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059" h="2192951" fill="none" extrusionOk="0">
                <a:moveTo>
                  <a:pt x="0" y="0"/>
                </a:moveTo>
                <a:cubicBezTo>
                  <a:pt x="1096940" y="99508"/>
                  <a:pt x="2423366" y="118544"/>
                  <a:pt x="2853059" y="0"/>
                </a:cubicBezTo>
                <a:cubicBezTo>
                  <a:pt x="2898340" y="1018118"/>
                  <a:pt x="2953999" y="1484785"/>
                  <a:pt x="2853059" y="2192951"/>
                </a:cubicBezTo>
                <a:cubicBezTo>
                  <a:pt x="1732020" y="2240204"/>
                  <a:pt x="1334017" y="2033640"/>
                  <a:pt x="0" y="2192951"/>
                </a:cubicBezTo>
                <a:cubicBezTo>
                  <a:pt x="-87657" y="1940938"/>
                  <a:pt x="-9809" y="629539"/>
                  <a:pt x="0" y="0"/>
                </a:cubicBezTo>
                <a:close/>
              </a:path>
              <a:path w="2853059" h="2192951" stroke="0" extrusionOk="0">
                <a:moveTo>
                  <a:pt x="0" y="0"/>
                </a:moveTo>
                <a:cubicBezTo>
                  <a:pt x="897050" y="-62113"/>
                  <a:pt x="2313836" y="-94026"/>
                  <a:pt x="2853059" y="0"/>
                </a:cubicBezTo>
                <a:cubicBezTo>
                  <a:pt x="2720363" y="399885"/>
                  <a:pt x="2882850" y="1691361"/>
                  <a:pt x="2853059" y="2192951"/>
                </a:cubicBezTo>
                <a:cubicBezTo>
                  <a:pt x="2232880" y="2265859"/>
                  <a:pt x="901018" y="2255104"/>
                  <a:pt x="0" y="2192951"/>
                </a:cubicBezTo>
                <a:cubicBezTo>
                  <a:pt x="-81784" y="1785344"/>
                  <a:pt x="103526" y="723210"/>
                  <a:pt x="0" y="0"/>
                </a:cubicBezTo>
                <a:close/>
              </a:path>
            </a:pathLst>
          </a:custGeom>
          <a:ln w="38100">
            <a:solidFill>
              <a:srgbClr val="0070C0"/>
            </a:solidFill>
            <a:extLst>
              <a:ext uri="{C807C97D-BFC1-408E-A445-0C87EB9F89A2}">
                <ask:lineSketchStyleProps xmlns:ask="http://schemas.microsoft.com/office/drawing/2018/sketchyshapes" sd="1785748309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/>
              <a:t>Research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1DD7220-4B1B-412C-968B-EAAC171A3359}"/>
              </a:ext>
            </a:extLst>
          </p:cNvPr>
          <p:cNvSpPr txBox="1">
            <a:spLocks/>
          </p:cNvSpPr>
          <p:nvPr/>
        </p:nvSpPr>
        <p:spPr>
          <a:xfrm>
            <a:off x="9209446" y="2076118"/>
            <a:ext cx="2853059" cy="2192951"/>
          </a:xfrm>
          <a:custGeom>
            <a:avLst/>
            <a:gdLst>
              <a:gd name="connsiteX0" fmla="*/ 0 w 2853059"/>
              <a:gd name="connsiteY0" fmla="*/ 0 h 2192951"/>
              <a:gd name="connsiteX1" fmla="*/ 2853059 w 2853059"/>
              <a:gd name="connsiteY1" fmla="*/ 0 h 2192951"/>
              <a:gd name="connsiteX2" fmla="*/ 2853059 w 2853059"/>
              <a:gd name="connsiteY2" fmla="*/ 2192951 h 2192951"/>
              <a:gd name="connsiteX3" fmla="*/ 0 w 2853059"/>
              <a:gd name="connsiteY3" fmla="*/ 2192951 h 2192951"/>
              <a:gd name="connsiteX4" fmla="*/ 0 w 2853059"/>
              <a:gd name="connsiteY4" fmla="*/ 0 h 2192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059" h="2192951" fill="none" extrusionOk="0">
                <a:moveTo>
                  <a:pt x="0" y="0"/>
                </a:moveTo>
                <a:cubicBezTo>
                  <a:pt x="1096940" y="99508"/>
                  <a:pt x="2423366" y="118544"/>
                  <a:pt x="2853059" y="0"/>
                </a:cubicBezTo>
                <a:cubicBezTo>
                  <a:pt x="2898340" y="1018118"/>
                  <a:pt x="2953999" y="1484785"/>
                  <a:pt x="2853059" y="2192951"/>
                </a:cubicBezTo>
                <a:cubicBezTo>
                  <a:pt x="1732020" y="2240204"/>
                  <a:pt x="1334017" y="2033640"/>
                  <a:pt x="0" y="2192951"/>
                </a:cubicBezTo>
                <a:cubicBezTo>
                  <a:pt x="-87657" y="1940938"/>
                  <a:pt x="-9809" y="629539"/>
                  <a:pt x="0" y="0"/>
                </a:cubicBezTo>
                <a:close/>
              </a:path>
              <a:path w="2853059" h="2192951" stroke="0" extrusionOk="0">
                <a:moveTo>
                  <a:pt x="0" y="0"/>
                </a:moveTo>
                <a:cubicBezTo>
                  <a:pt x="897050" y="-62113"/>
                  <a:pt x="2313836" y="-94026"/>
                  <a:pt x="2853059" y="0"/>
                </a:cubicBezTo>
                <a:cubicBezTo>
                  <a:pt x="2720363" y="399885"/>
                  <a:pt x="2882850" y="1691361"/>
                  <a:pt x="2853059" y="2192951"/>
                </a:cubicBezTo>
                <a:cubicBezTo>
                  <a:pt x="2232880" y="2265859"/>
                  <a:pt x="901018" y="2255104"/>
                  <a:pt x="0" y="2192951"/>
                </a:cubicBezTo>
                <a:cubicBezTo>
                  <a:pt x="-81784" y="1785344"/>
                  <a:pt x="103526" y="723210"/>
                  <a:pt x="0" y="0"/>
                </a:cubicBezTo>
                <a:close/>
              </a:path>
            </a:pathLst>
          </a:custGeom>
          <a:ln w="38100">
            <a:solidFill>
              <a:srgbClr val="0070C0"/>
            </a:solidFill>
            <a:extLst>
              <a:ext uri="{C807C97D-BFC1-408E-A445-0C87EB9F89A2}">
                <ask:lineSketchStyleProps xmlns:ask="http://schemas.microsoft.com/office/drawing/2018/sketchyshapes" sd="1785748309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/>
              <a:t>Materials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B3515B8-CD1E-4557-8612-540A78E4D624}"/>
              </a:ext>
            </a:extLst>
          </p:cNvPr>
          <p:cNvSpPr txBox="1">
            <a:spLocks/>
          </p:cNvSpPr>
          <p:nvPr/>
        </p:nvSpPr>
        <p:spPr>
          <a:xfrm>
            <a:off x="86485" y="4500495"/>
            <a:ext cx="2853059" cy="2192951"/>
          </a:xfrm>
          <a:custGeom>
            <a:avLst/>
            <a:gdLst>
              <a:gd name="connsiteX0" fmla="*/ 0 w 2853059"/>
              <a:gd name="connsiteY0" fmla="*/ 0 h 2192951"/>
              <a:gd name="connsiteX1" fmla="*/ 2853059 w 2853059"/>
              <a:gd name="connsiteY1" fmla="*/ 0 h 2192951"/>
              <a:gd name="connsiteX2" fmla="*/ 2853059 w 2853059"/>
              <a:gd name="connsiteY2" fmla="*/ 2192951 h 2192951"/>
              <a:gd name="connsiteX3" fmla="*/ 0 w 2853059"/>
              <a:gd name="connsiteY3" fmla="*/ 2192951 h 2192951"/>
              <a:gd name="connsiteX4" fmla="*/ 0 w 2853059"/>
              <a:gd name="connsiteY4" fmla="*/ 0 h 2192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059" h="2192951" fill="none" extrusionOk="0">
                <a:moveTo>
                  <a:pt x="0" y="0"/>
                </a:moveTo>
                <a:cubicBezTo>
                  <a:pt x="1096940" y="99508"/>
                  <a:pt x="2423366" y="118544"/>
                  <a:pt x="2853059" y="0"/>
                </a:cubicBezTo>
                <a:cubicBezTo>
                  <a:pt x="2898340" y="1018118"/>
                  <a:pt x="2953999" y="1484785"/>
                  <a:pt x="2853059" y="2192951"/>
                </a:cubicBezTo>
                <a:cubicBezTo>
                  <a:pt x="1732020" y="2240204"/>
                  <a:pt x="1334017" y="2033640"/>
                  <a:pt x="0" y="2192951"/>
                </a:cubicBezTo>
                <a:cubicBezTo>
                  <a:pt x="-87657" y="1940938"/>
                  <a:pt x="-9809" y="629539"/>
                  <a:pt x="0" y="0"/>
                </a:cubicBezTo>
                <a:close/>
              </a:path>
              <a:path w="2853059" h="2192951" stroke="0" extrusionOk="0">
                <a:moveTo>
                  <a:pt x="0" y="0"/>
                </a:moveTo>
                <a:cubicBezTo>
                  <a:pt x="897050" y="-62113"/>
                  <a:pt x="2313836" y="-94026"/>
                  <a:pt x="2853059" y="0"/>
                </a:cubicBezTo>
                <a:cubicBezTo>
                  <a:pt x="2720363" y="399885"/>
                  <a:pt x="2882850" y="1691361"/>
                  <a:pt x="2853059" y="2192951"/>
                </a:cubicBezTo>
                <a:cubicBezTo>
                  <a:pt x="2232880" y="2265859"/>
                  <a:pt x="901018" y="2255104"/>
                  <a:pt x="0" y="2192951"/>
                </a:cubicBezTo>
                <a:cubicBezTo>
                  <a:pt x="-81784" y="1785344"/>
                  <a:pt x="103526" y="723210"/>
                  <a:pt x="0" y="0"/>
                </a:cubicBezTo>
                <a:close/>
              </a:path>
            </a:pathLst>
          </a:custGeom>
          <a:ln w="38100">
            <a:solidFill>
              <a:srgbClr val="0070C0"/>
            </a:solidFill>
            <a:extLst>
              <a:ext uri="{C807C97D-BFC1-408E-A445-0C87EB9F89A2}">
                <ask:lineSketchStyleProps xmlns:ask="http://schemas.microsoft.com/office/drawing/2018/sketchyshapes" sd="1785748309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Procedures &amp; Variables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A3D2A95-2290-4B57-B1D2-A958EFD88F64}"/>
              </a:ext>
            </a:extLst>
          </p:cNvPr>
          <p:cNvSpPr txBox="1">
            <a:spLocks/>
          </p:cNvSpPr>
          <p:nvPr/>
        </p:nvSpPr>
        <p:spPr>
          <a:xfrm>
            <a:off x="6168459" y="4500494"/>
            <a:ext cx="2853059" cy="2192951"/>
          </a:xfrm>
          <a:custGeom>
            <a:avLst/>
            <a:gdLst>
              <a:gd name="connsiteX0" fmla="*/ 0 w 2853059"/>
              <a:gd name="connsiteY0" fmla="*/ 0 h 2192951"/>
              <a:gd name="connsiteX1" fmla="*/ 2853059 w 2853059"/>
              <a:gd name="connsiteY1" fmla="*/ 0 h 2192951"/>
              <a:gd name="connsiteX2" fmla="*/ 2853059 w 2853059"/>
              <a:gd name="connsiteY2" fmla="*/ 2192951 h 2192951"/>
              <a:gd name="connsiteX3" fmla="*/ 0 w 2853059"/>
              <a:gd name="connsiteY3" fmla="*/ 2192951 h 2192951"/>
              <a:gd name="connsiteX4" fmla="*/ 0 w 2853059"/>
              <a:gd name="connsiteY4" fmla="*/ 0 h 2192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059" h="2192951" fill="none" extrusionOk="0">
                <a:moveTo>
                  <a:pt x="0" y="0"/>
                </a:moveTo>
                <a:cubicBezTo>
                  <a:pt x="1096940" y="99508"/>
                  <a:pt x="2423366" y="118544"/>
                  <a:pt x="2853059" y="0"/>
                </a:cubicBezTo>
                <a:cubicBezTo>
                  <a:pt x="2898340" y="1018118"/>
                  <a:pt x="2953999" y="1484785"/>
                  <a:pt x="2853059" y="2192951"/>
                </a:cubicBezTo>
                <a:cubicBezTo>
                  <a:pt x="1732020" y="2240204"/>
                  <a:pt x="1334017" y="2033640"/>
                  <a:pt x="0" y="2192951"/>
                </a:cubicBezTo>
                <a:cubicBezTo>
                  <a:pt x="-87657" y="1940938"/>
                  <a:pt x="-9809" y="629539"/>
                  <a:pt x="0" y="0"/>
                </a:cubicBezTo>
                <a:close/>
              </a:path>
              <a:path w="2853059" h="2192951" stroke="0" extrusionOk="0">
                <a:moveTo>
                  <a:pt x="0" y="0"/>
                </a:moveTo>
                <a:cubicBezTo>
                  <a:pt x="897050" y="-62113"/>
                  <a:pt x="2313836" y="-94026"/>
                  <a:pt x="2853059" y="0"/>
                </a:cubicBezTo>
                <a:cubicBezTo>
                  <a:pt x="2720363" y="399885"/>
                  <a:pt x="2882850" y="1691361"/>
                  <a:pt x="2853059" y="2192951"/>
                </a:cubicBezTo>
                <a:cubicBezTo>
                  <a:pt x="2232880" y="2265859"/>
                  <a:pt x="901018" y="2255104"/>
                  <a:pt x="0" y="2192951"/>
                </a:cubicBezTo>
                <a:cubicBezTo>
                  <a:pt x="-81784" y="1785344"/>
                  <a:pt x="103526" y="723210"/>
                  <a:pt x="0" y="0"/>
                </a:cubicBezTo>
                <a:close/>
              </a:path>
            </a:pathLst>
          </a:custGeom>
          <a:ln w="38100">
            <a:solidFill>
              <a:srgbClr val="0070C0"/>
            </a:solidFill>
            <a:extLst>
              <a:ext uri="{C807C97D-BFC1-408E-A445-0C87EB9F89A2}">
                <ask:lineSketchStyleProps xmlns:ask="http://schemas.microsoft.com/office/drawing/2018/sketchyshapes" sd="1785748309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Analysis of Results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50F45A5-8316-4FE3-B736-885EA20BED1D}"/>
              </a:ext>
            </a:extLst>
          </p:cNvPr>
          <p:cNvSpPr txBox="1">
            <a:spLocks/>
          </p:cNvSpPr>
          <p:nvPr/>
        </p:nvSpPr>
        <p:spPr>
          <a:xfrm>
            <a:off x="3127472" y="4500495"/>
            <a:ext cx="2853059" cy="2192951"/>
          </a:xfrm>
          <a:custGeom>
            <a:avLst/>
            <a:gdLst>
              <a:gd name="connsiteX0" fmla="*/ 0 w 2853059"/>
              <a:gd name="connsiteY0" fmla="*/ 0 h 2192951"/>
              <a:gd name="connsiteX1" fmla="*/ 2853059 w 2853059"/>
              <a:gd name="connsiteY1" fmla="*/ 0 h 2192951"/>
              <a:gd name="connsiteX2" fmla="*/ 2853059 w 2853059"/>
              <a:gd name="connsiteY2" fmla="*/ 2192951 h 2192951"/>
              <a:gd name="connsiteX3" fmla="*/ 0 w 2853059"/>
              <a:gd name="connsiteY3" fmla="*/ 2192951 h 2192951"/>
              <a:gd name="connsiteX4" fmla="*/ 0 w 2853059"/>
              <a:gd name="connsiteY4" fmla="*/ 0 h 2192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059" h="2192951" fill="none" extrusionOk="0">
                <a:moveTo>
                  <a:pt x="0" y="0"/>
                </a:moveTo>
                <a:cubicBezTo>
                  <a:pt x="1096940" y="99508"/>
                  <a:pt x="2423366" y="118544"/>
                  <a:pt x="2853059" y="0"/>
                </a:cubicBezTo>
                <a:cubicBezTo>
                  <a:pt x="2898340" y="1018118"/>
                  <a:pt x="2953999" y="1484785"/>
                  <a:pt x="2853059" y="2192951"/>
                </a:cubicBezTo>
                <a:cubicBezTo>
                  <a:pt x="1732020" y="2240204"/>
                  <a:pt x="1334017" y="2033640"/>
                  <a:pt x="0" y="2192951"/>
                </a:cubicBezTo>
                <a:cubicBezTo>
                  <a:pt x="-87657" y="1940938"/>
                  <a:pt x="-9809" y="629539"/>
                  <a:pt x="0" y="0"/>
                </a:cubicBezTo>
                <a:close/>
              </a:path>
              <a:path w="2853059" h="2192951" stroke="0" extrusionOk="0">
                <a:moveTo>
                  <a:pt x="0" y="0"/>
                </a:moveTo>
                <a:cubicBezTo>
                  <a:pt x="897050" y="-62113"/>
                  <a:pt x="2313836" y="-94026"/>
                  <a:pt x="2853059" y="0"/>
                </a:cubicBezTo>
                <a:cubicBezTo>
                  <a:pt x="2720363" y="399885"/>
                  <a:pt x="2882850" y="1691361"/>
                  <a:pt x="2853059" y="2192951"/>
                </a:cubicBezTo>
                <a:cubicBezTo>
                  <a:pt x="2232880" y="2265859"/>
                  <a:pt x="901018" y="2255104"/>
                  <a:pt x="0" y="2192951"/>
                </a:cubicBezTo>
                <a:cubicBezTo>
                  <a:pt x="-81784" y="1785344"/>
                  <a:pt x="103526" y="723210"/>
                  <a:pt x="0" y="0"/>
                </a:cubicBezTo>
                <a:close/>
              </a:path>
            </a:pathLst>
          </a:custGeom>
          <a:ln w="38100">
            <a:solidFill>
              <a:srgbClr val="0070C0"/>
            </a:solidFill>
            <a:extLst>
              <a:ext uri="{C807C97D-BFC1-408E-A445-0C87EB9F89A2}">
                <ask:lineSketchStyleProps xmlns:ask="http://schemas.microsoft.com/office/drawing/2018/sketchyshapes" sd="1785748309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Data Collection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BB8EA64-EE90-488A-92F6-0A8AF0287414}"/>
              </a:ext>
            </a:extLst>
          </p:cNvPr>
          <p:cNvSpPr txBox="1">
            <a:spLocks/>
          </p:cNvSpPr>
          <p:nvPr/>
        </p:nvSpPr>
        <p:spPr>
          <a:xfrm>
            <a:off x="9209446" y="4500494"/>
            <a:ext cx="2853059" cy="2192951"/>
          </a:xfrm>
          <a:custGeom>
            <a:avLst/>
            <a:gdLst>
              <a:gd name="connsiteX0" fmla="*/ 0 w 2853059"/>
              <a:gd name="connsiteY0" fmla="*/ 0 h 2192951"/>
              <a:gd name="connsiteX1" fmla="*/ 2853059 w 2853059"/>
              <a:gd name="connsiteY1" fmla="*/ 0 h 2192951"/>
              <a:gd name="connsiteX2" fmla="*/ 2853059 w 2853059"/>
              <a:gd name="connsiteY2" fmla="*/ 2192951 h 2192951"/>
              <a:gd name="connsiteX3" fmla="*/ 0 w 2853059"/>
              <a:gd name="connsiteY3" fmla="*/ 2192951 h 2192951"/>
              <a:gd name="connsiteX4" fmla="*/ 0 w 2853059"/>
              <a:gd name="connsiteY4" fmla="*/ 0 h 2192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059" h="2192951" fill="none" extrusionOk="0">
                <a:moveTo>
                  <a:pt x="0" y="0"/>
                </a:moveTo>
                <a:cubicBezTo>
                  <a:pt x="1096940" y="99508"/>
                  <a:pt x="2423366" y="118544"/>
                  <a:pt x="2853059" y="0"/>
                </a:cubicBezTo>
                <a:cubicBezTo>
                  <a:pt x="2898340" y="1018118"/>
                  <a:pt x="2953999" y="1484785"/>
                  <a:pt x="2853059" y="2192951"/>
                </a:cubicBezTo>
                <a:cubicBezTo>
                  <a:pt x="1732020" y="2240204"/>
                  <a:pt x="1334017" y="2033640"/>
                  <a:pt x="0" y="2192951"/>
                </a:cubicBezTo>
                <a:cubicBezTo>
                  <a:pt x="-87657" y="1940938"/>
                  <a:pt x="-9809" y="629539"/>
                  <a:pt x="0" y="0"/>
                </a:cubicBezTo>
                <a:close/>
              </a:path>
              <a:path w="2853059" h="2192951" stroke="0" extrusionOk="0">
                <a:moveTo>
                  <a:pt x="0" y="0"/>
                </a:moveTo>
                <a:cubicBezTo>
                  <a:pt x="897050" y="-62113"/>
                  <a:pt x="2313836" y="-94026"/>
                  <a:pt x="2853059" y="0"/>
                </a:cubicBezTo>
                <a:cubicBezTo>
                  <a:pt x="2720363" y="399885"/>
                  <a:pt x="2882850" y="1691361"/>
                  <a:pt x="2853059" y="2192951"/>
                </a:cubicBezTo>
                <a:cubicBezTo>
                  <a:pt x="2232880" y="2265859"/>
                  <a:pt x="901018" y="2255104"/>
                  <a:pt x="0" y="2192951"/>
                </a:cubicBezTo>
                <a:cubicBezTo>
                  <a:pt x="-81784" y="1785344"/>
                  <a:pt x="103526" y="723210"/>
                  <a:pt x="0" y="0"/>
                </a:cubicBezTo>
                <a:close/>
              </a:path>
            </a:pathLst>
          </a:custGeom>
          <a:ln w="38100">
            <a:solidFill>
              <a:srgbClr val="0070C0"/>
            </a:solidFill>
            <a:extLst>
              <a:ext uri="{C807C97D-BFC1-408E-A445-0C87EB9F89A2}">
                <ask:lineSketchStyleProps xmlns:ask="http://schemas.microsoft.com/office/drawing/2018/sketchyshapes" sd="1785748309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Conclusion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CD9BB42-2EE3-43A2-AD55-AE39519249B4}"/>
              </a:ext>
            </a:extLst>
          </p:cNvPr>
          <p:cNvSpPr txBox="1">
            <a:spLocks/>
          </p:cNvSpPr>
          <p:nvPr/>
        </p:nvSpPr>
        <p:spPr>
          <a:xfrm>
            <a:off x="154972" y="119229"/>
            <a:ext cx="11882056" cy="1804002"/>
          </a:xfrm>
          <a:custGeom>
            <a:avLst/>
            <a:gdLst>
              <a:gd name="connsiteX0" fmla="*/ 0 w 11882056"/>
              <a:gd name="connsiteY0" fmla="*/ 0 h 1804002"/>
              <a:gd name="connsiteX1" fmla="*/ 11882056 w 11882056"/>
              <a:gd name="connsiteY1" fmla="*/ 0 h 1804002"/>
              <a:gd name="connsiteX2" fmla="*/ 11882056 w 11882056"/>
              <a:gd name="connsiteY2" fmla="*/ 1804002 h 1804002"/>
              <a:gd name="connsiteX3" fmla="*/ 0 w 11882056"/>
              <a:gd name="connsiteY3" fmla="*/ 1804002 h 1804002"/>
              <a:gd name="connsiteX4" fmla="*/ 0 w 11882056"/>
              <a:gd name="connsiteY4" fmla="*/ 0 h 1804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82056" h="1804002" fill="none" extrusionOk="0">
                <a:moveTo>
                  <a:pt x="0" y="0"/>
                </a:moveTo>
                <a:cubicBezTo>
                  <a:pt x="4108039" y="99508"/>
                  <a:pt x="10146667" y="118544"/>
                  <a:pt x="11882056" y="0"/>
                </a:cubicBezTo>
                <a:cubicBezTo>
                  <a:pt x="11850056" y="253147"/>
                  <a:pt x="11849677" y="957730"/>
                  <a:pt x="11882056" y="1804002"/>
                </a:cubicBezTo>
                <a:cubicBezTo>
                  <a:pt x="9717046" y="1851255"/>
                  <a:pt x="3712968" y="1644691"/>
                  <a:pt x="0" y="1804002"/>
                </a:cubicBezTo>
                <a:cubicBezTo>
                  <a:pt x="-40151" y="1187687"/>
                  <a:pt x="118948" y="397909"/>
                  <a:pt x="0" y="0"/>
                </a:cubicBezTo>
                <a:close/>
              </a:path>
              <a:path w="11882056" h="1804002" stroke="0" extrusionOk="0">
                <a:moveTo>
                  <a:pt x="0" y="0"/>
                </a:moveTo>
                <a:cubicBezTo>
                  <a:pt x="4561413" y="-62113"/>
                  <a:pt x="7567166" y="-94026"/>
                  <a:pt x="11882056" y="0"/>
                </a:cubicBezTo>
                <a:cubicBezTo>
                  <a:pt x="12024968" y="224984"/>
                  <a:pt x="11852539" y="1445585"/>
                  <a:pt x="11882056" y="1804002"/>
                </a:cubicBezTo>
                <a:cubicBezTo>
                  <a:pt x="6688757" y="1876910"/>
                  <a:pt x="2124263" y="1866155"/>
                  <a:pt x="0" y="1804002"/>
                </a:cubicBezTo>
                <a:cubicBezTo>
                  <a:pt x="-23932" y="1511016"/>
                  <a:pt x="739" y="880601"/>
                  <a:pt x="0" y="0"/>
                </a:cubicBezTo>
                <a:close/>
              </a:path>
            </a:pathLst>
          </a:custGeom>
          <a:ln w="38100">
            <a:solidFill>
              <a:srgbClr val="00B050"/>
            </a:solidFill>
            <a:extLst>
              <a:ext uri="{C807C97D-BFC1-408E-A445-0C87EB9F89A2}">
                <ask:lineSketchStyleProps xmlns:ask="http://schemas.microsoft.com/office/drawing/2018/sketchyshapes" sd="1785748309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dirty="0"/>
              <a:t>Scientific Method</a:t>
            </a:r>
          </a:p>
        </p:txBody>
      </p:sp>
      <p:sp>
        <p:nvSpPr>
          <p:cNvPr id="11" name="Arrow: Notched Right 10">
            <a:extLst>
              <a:ext uri="{FF2B5EF4-FFF2-40B4-BE49-F238E27FC236}">
                <a16:creationId xmlns:a16="http://schemas.microsoft.com/office/drawing/2014/main" id="{D8A1CCDB-42DA-48D9-8563-2CE087524AC6}"/>
              </a:ext>
            </a:extLst>
          </p:cNvPr>
          <p:cNvSpPr/>
          <p:nvPr/>
        </p:nvSpPr>
        <p:spPr>
          <a:xfrm rot="5400000">
            <a:off x="494590" y="1009193"/>
            <a:ext cx="2036849" cy="1813606"/>
          </a:xfrm>
          <a:prstGeom prst="notched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34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BE913-4BF9-450E-84AA-21600A8FB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413868" y="2706046"/>
            <a:ext cx="6507387" cy="1445907"/>
          </a:xfrm>
        </p:spPr>
        <p:txBody>
          <a:bodyPr>
            <a:prstTxWarp prst="textFadeUp">
              <a:avLst>
                <a:gd name="adj" fmla="val 8148"/>
              </a:avLst>
            </a:prstTxWarp>
          </a:bodyPr>
          <a:lstStyle/>
          <a:p>
            <a:r>
              <a:rPr lang="en-US" dirty="0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882AC-E5EC-4425-86BC-5307AB97C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54" y="516103"/>
            <a:ext cx="10515600" cy="6087362"/>
          </a:xfrm>
        </p:spPr>
        <p:txBody>
          <a:bodyPr>
            <a:normAutofit/>
          </a:bodyPr>
          <a:lstStyle/>
          <a:p>
            <a:r>
              <a:rPr lang="en-US" dirty="0"/>
              <a:t>This is the most important part of your investigation!</a:t>
            </a:r>
          </a:p>
          <a:p>
            <a:r>
              <a:rPr lang="en-US" dirty="0"/>
              <a:t>When choosing your question, start with what you are interested in. </a:t>
            </a:r>
          </a:p>
          <a:p>
            <a:r>
              <a:rPr lang="en-US" dirty="0"/>
              <a:t>Plants? Motion? Sound? Heat?</a:t>
            </a:r>
          </a:p>
          <a:p>
            <a:r>
              <a:rPr lang="en-US" dirty="0"/>
              <a:t>Keep in mind: some topics are not allowed to be tested for the science fair without running into trouble (animals, humans, food)</a:t>
            </a:r>
          </a:p>
          <a:p>
            <a:r>
              <a:rPr lang="en-US" dirty="0"/>
              <a:t>Take a few minutes to think about what topics you would consider…</a:t>
            </a:r>
          </a:p>
          <a:p>
            <a:endParaRPr lang="en-US" dirty="0"/>
          </a:p>
          <a:p>
            <a:r>
              <a:rPr lang="en-US" dirty="0"/>
              <a:t>If you cannot think of one now, just keep thinking. </a:t>
            </a:r>
            <a:r>
              <a:rPr lang="en-US" dirty="0">
                <a:sym typeface="Wingdings" panose="05000000000000000000" pitchFamily="2" charset="2"/>
              </a:rPr>
              <a:t> Something will come to you.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17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BE913-4BF9-450E-84AA-21600A8FB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413868" y="2706046"/>
            <a:ext cx="6507387" cy="1445907"/>
          </a:xfrm>
        </p:spPr>
        <p:txBody>
          <a:bodyPr>
            <a:prstTxWarp prst="textFadeUp">
              <a:avLst>
                <a:gd name="adj" fmla="val 8148"/>
              </a:avLst>
            </a:prstTxWarp>
          </a:bodyPr>
          <a:lstStyle/>
          <a:p>
            <a:r>
              <a:rPr lang="en-US" dirty="0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882AC-E5EC-4425-86BC-5307AB97C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54" y="96079"/>
            <a:ext cx="10515600" cy="650738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you have your topic, let’s think about something you would like to test about your topic. </a:t>
            </a:r>
          </a:p>
          <a:p>
            <a:r>
              <a:rPr lang="en-US" dirty="0"/>
              <a:t>If it helps, think of a problem you would like to solve, either for yourself or someone else.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06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BE913-4BF9-450E-84AA-21600A8FB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413868" y="2706046"/>
            <a:ext cx="6507387" cy="1445907"/>
          </a:xfrm>
        </p:spPr>
        <p:txBody>
          <a:bodyPr>
            <a:prstTxWarp prst="textFadeUp">
              <a:avLst>
                <a:gd name="adj" fmla="val 8148"/>
              </a:avLst>
            </a:prstTxWarp>
          </a:bodyPr>
          <a:lstStyle/>
          <a:p>
            <a:r>
              <a:rPr lang="en-US" dirty="0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882AC-E5EC-4425-86BC-5307AB97C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54" y="96079"/>
            <a:ext cx="10515600" cy="6507386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Example: Teachers LOVE their coffee! When we make our coffee in the morning, sometimes it gets cold before we can finish drinking it. Maybe if we used a different cup, the coffee would stay warmer longer!</a:t>
            </a:r>
          </a:p>
          <a:p>
            <a:r>
              <a:rPr lang="en-US" dirty="0"/>
              <a:t>Our topic here would be </a:t>
            </a:r>
            <a:r>
              <a:rPr lang="en-US" b="1" dirty="0">
                <a:solidFill>
                  <a:srgbClr val="FF0000"/>
                </a:solidFill>
              </a:rPr>
              <a:t>heat. </a:t>
            </a:r>
            <a:r>
              <a:rPr lang="en-US" dirty="0"/>
              <a:t>We will be testing which type of cup would keep coffee warmer for a longer period of time. </a:t>
            </a:r>
          </a:p>
          <a:p>
            <a:r>
              <a:rPr lang="en-US" dirty="0">
                <a:highlight>
                  <a:srgbClr val="FFFF00"/>
                </a:highlight>
              </a:rPr>
              <a:t>When constructing your question, you should follow this format: How will 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(what you are changing) </a:t>
            </a:r>
            <a:r>
              <a:rPr lang="en-US" dirty="0">
                <a:highlight>
                  <a:srgbClr val="FFFF00"/>
                </a:highlight>
              </a:rPr>
              <a:t>effect </a:t>
            </a:r>
            <a:r>
              <a:rPr lang="en-US" dirty="0">
                <a:solidFill>
                  <a:srgbClr val="00B0F0"/>
                </a:solidFill>
                <a:highlight>
                  <a:srgbClr val="FFFF00"/>
                </a:highlight>
              </a:rPr>
              <a:t>(what you are measuring)</a:t>
            </a:r>
            <a:r>
              <a:rPr lang="en-US" dirty="0">
                <a:highlight>
                  <a:srgbClr val="FFFF00"/>
                </a:highlight>
              </a:rPr>
              <a:t>?</a:t>
            </a:r>
          </a:p>
          <a:p>
            <a:endParaRPr lang="en-US" dirty="0">
              <a:highlight>
                <a:srgbClr val="FFFF00"/>
              </a:highlight>
            </a:endParaRPr>
          </a:p>
          <a:p>
            <a:r>
              <a:rPr lang="en-US" dirty="0">
                <a:highlight>
                  <a:srgbClr val="FFFF00"/>
                </a:highlight>
              </a:rPr>
              <a:t>Write down how you should construct the question.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382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8E1FF-C02E-AB8A-D875-4C51B4E8B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71356" cy="1344148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sz="7200" err="1">
                <a:solidFill>
                  <a:srgbClr val="202124"/>
                </a:solidFill>
                <a:ea typeface="+mj-lt"/>
                <a:cs typeface="+mj-lt"/>
              </a:rPr>
              <a:t>Pregunta</a:t>
            </a:r>
            <a:r>
              <a:rPr lang="en-US" sz="7200" dirty="0">
                <a:solidFill>
                  <a:srgbClr val="202124"/>
                </a:solidFill>
                <a:ea typeface="+mj-lt"/>
                <a:cs typeface="+mj-lt"/>
              </a:rPr>
              <a:t>!!</a:t>
            </a:r>
            <a:endParaRPr lang="en-US" sz="7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0C179-8CF9-3535-9013-8989CC418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956" y="1816332"/>
            <a:ext cx="10905892" cy="43792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s" sz="2300" dirty="0">
                <a:solidFill>
                  <a:srgbClr val="202124"/>
                </a:solidFill>
                <a:latin typeface="Consolas"/>
                <a:ea typeface="+mn-lt"/>
                <a:cs typeface="+mn-lt"/>
              </a:rPr>
              <a:t>Ejemplo: ¡A los maestros les ENCANTA su café! Cuando hacemos nuestro café por la mañana, a veces se enfría antes de que podamos terminar de beberlo. ¡Tal vez si usáramos una taza diferente, el café se mantendría más caliente por más tiempo!</a:t>
            </a:r>
          </a:p>
          <a:p>
            <a:pPr marL="0" indent="0">
              <a:buNone/>
            </a:pPr>
            <a:endParaRPr lang="es" sz="2300" dirty="0">
              <a:solidFill>
                <a:srgbClr val="202124"/>
              </a:solidFill>
              <a:latin typeface="Consolas"/>
            </a:endParaRPr>
          </a:p>
          <a:p>
            <a:pPr marL="0" indent="0">
              <a:buNone/>
            </a:pPr>
            <a:r>
              <a:rPr lang="es" sz="2100" dirty="0">
                <a:solidFill>
                  <a:srgbClr val="202124"/>
                </a:solidFill>
                <a:latin typeface="Consolas"/>
              </a:rPr>
              <a:t>Nuestro tema aquí sería el calor. Probaremos qué tipo de taza mantendrá el café caliente durante más tiempo.</a:t>
            </a:r>
          </a:p>
          <a:p>
            <a:pPr marL="0" indent="0">
              <a:buNone/>
            </a:pPr>
            <a:br>
              <a:rPr lang="en-US" dirty="0"/>
            </a:br>
            <a:r>
              <a:rPr lang="es" sz="3000" dirty="0">
                <a:solidFill>
                  <a:srgbClr val="202124"/>
                </a:solidFill>
                <a:ea typeface="+mn-lt"/>
                <a:cs typeface="+mn-lt"/>
              </a:rPr>
              <a:t>Al elaborar su pregunta, debe seguir este formato: ¿Cómo afectará (lo que está cambiando) (lo que está midiendo)?</a:t>
            </a:r>
          </a:p>
          <a:p>
            <a:pPr marL="0" indent="0">
              <a:buNone/>
            </a:pPr>
            <a:r>
              <a:rPr lang="es" sz="2100" dirty="0">
                <a:solidFill>
                  <a:srgbClr val="202124"/>
                </a:solidFill>
                <a:ea typeface="+mn-lt"/>
                <a:cs typeface="+mn-lt"/>
              </a:rPr>
              <a:t>Escribe cómo debes construir la pregunta.</a:t>
            </a:r>
            <a:endParaRPr lang="es" dirty="0"/>
          </a:p>
        </p:txBody>
      </p:sp>
    </p:spTree>
    <p:extLst>
      <p:ext uri="{BB962C8B-B14F-4D97-AF65-F5344CB8AC3E}">
        <p14:creationId xmlns:p14="http://schemas.microsoft.com/office/powerpoint/2010/main" val="970606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BE913-4BF9-450E-84AA-21600A8FB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413868" y="2706046"/>
            <a:ext cx="6507387" cy="1445907"/>
          </a:xfrm>
        </p:spPr>
        <p:txBody>
          <a:bodyPr>
            <a:prstTxWarp prst="textFadeUp">
              <a:avLst>
                <a:gd name="adj" fmla="val 8148"/>
              </a:avLst>
            </a:prstTxWarp>
          </a:bodyPr>
          <a:lstStyle/>
          <a:p>
            <a:r>
              <a:rPr lang="en-US" dirty="0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882AC-E5EC-4425-86BC-5307AB97C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154" y="96079"/>
            <a:ext cx="10515600" cy="6507386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u="sng" dirty="0">
                <a:highlight>
                  <a:srgbClr val="FFFF00"/>
                </a:highlight>
              </a:rPr>
              <a:t>Our question: </a:t>
            </a:r>
          </a:p>
          <a:p>
            <a:endParaRPr lang="en-US" dirty="0"/>
          </a:p>
          <a:p>
            <a:r>
              <a:rPr lang="en-US" dirty="0"/>
              <a:t>How will the </a:t>
            </a:r>
            <a:r>
              <a:rPr lang="en-US" dirty="0">
                <a:solidFill>
                  <a:srgbClr val="FF0000"/>
                </a:solidFill>
              </a:rPr>
              <a:t>material of cup</a:t>
            </a:r>
            <a:r>
              <a:rPr lang="en-US" dirty="0"/>
              <a:t> effect </a:t>
            </a:r>
            <a:r>
              <a:rPr lang="en-US" dirty="0">
                <a:solidFill>
                  <a:srgbClr val="00B0F0"/>
                </a:solidFill>
              </a:rPr>
              <a:t>the rate at which hot coffee will cool</a:t>
            </a:r>
            <a:r>
              <a:rPr lang="en-US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637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EA1D1-7227-24DA-08D4-30B72E98E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517" y="95985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" sz="2100" dirty="0">
                <a:solidFill>
                  <a:srgbClr val="202124"/>
                </a:solidFill>
                <a:latin typeface="Consolas"/>
              </a:rPr>
              <a:t>Nuestra pregunta:
​
¿Cómo afectará el material de la taza la velocidad a la que se enfriará el café caliente?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860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671DF511-4AF4-D01A-F56C-5B80B390C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Science Fair Topic Ideas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ECE88D09-30C9-AFD2-B82B-6539DB969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0" y="1905001"/>
            <a:ext cx="8229600" cy="4302125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Do white candles burn faster than colored candles? </a:t>
            </a:r>
          </a:p>
          <a:p>
            <a:pPr eaLnBrk="1" hangingPunct="1"/>
            <a:endParaRPr lang="en-US" altLang="en-US" sz="1800" dirty="0"/>
          </a:p>
          <a:p>
            <a:pPr eaLnBrk="1" hangingPunct="1"/>
            <a:r>
              <a:rPr lang="en-US" altLang="en-US" sz="1800" dirty="0"/>
              <a:t>Do different types of soil affect plant growth?</a:t>
            </a:r>
          </a:p>
          <a:p>
            <a:pPr eaLnBrk="1" hangingPunct="1"/>
            <a:endParaRPr lang="en-US" altLang="en-US" sz="1800" dirty="0"/>
          </a:p>
          <a:p>
            <a:pPr eaLnBrk="1" hangingPunct="1"/>
            <a:r>
              <a:rPr lang="en-US" altLang="en-US" sz="1800" dirty="0"/>
              <a:t>Does the temperature of water alter the freezing time?</a:t>
            </a:r>
          </a:p>
          <a:p>
            <a:pPr eaLnBrk="1" hangingPunct="1"/>
            <a:endParaRPr lang="en-US" altLang="en-US" sz="1800" dirty="0"/>
          </a:p>
          <a:p>
            <a:pPr eaLnBrk="1" hangingPunct="1"/>
            <a:r>
              <a:rPr lang="en-US" altLang="en-US" sz="1800" dirty="0"/>
              <a:t>Do different brands of popcorn leave more </a:t>
            </a:r>
            <a:r>
              <a:rPr lang="en-US" altLang="en-US" sz="1800" dirty="0" err="1"/>
              <a:t>unpopped</a:t>
            </a:r>
            <a:r>
              <a:rPr lang="en-US" altLang="en-US" sz="1800" dirty="0"/>
              <a:t> kernels?</a:t>
            </a:r>
          </a:p>
          <a:p>
            <a:pPr eaLnBrk="1" hangingPunct="1"/>
            <a:endParaRPr lang="en-US" altLang="en-US" sz="1800" dirty="0"/>
          </a:p>
          <a:p>
            <a:pPr eaLnBrk="1" hangingPunct="1"/>
            <a:r>
              <a:rPr lang="en-US" altLang="en-US" sz="1800" dirty="0"/>
              <a:t>Does temperature effect the growth of mold on bread? </a:t>
            </a:r>
          </a:p>
        </p:txBody>
      </p:sp>
      <p:pic>
        <p:nvPicPr>
          <p:cNvPr id="6149" name="Picture 4" descr="https://encrypted-tbn1.gstatic.com/images?q=tbn:ANd9GcSFDZF6u0-37X4PA52YcChxYAmTVwCN6CqpfBY6KY3syblMarZcBA">
            <a:extLst>
              <a:ext uri="{FF2B5EF4-FFF2-40B4-BE49-F238E27FC236}">
                <a16:creationId xmlns:a16="http://schemas.microsoft.com/office/drawing/2014/main" id="{2C273EE5-414B-D4D9-BBB5-C187ACD24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2632075"/>
            <a:ext cx="4381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http://deadrisingwiki.com/w/images/thumb/0/08/Dead_rising_Potted_Plant.png/250px-Dead_rising_Potted_Plant.png">
            <a:extLst>
              <a:ext uri="{FF2B5EF4-FFF2-40B4-BE49-F238E27FC236}">
                <a16:creationId xmlns:a16="http://schemas.microsoft.com/office/drawing/2014/main" id="{A789D576-9F0E-EC16-97E1-F6434E3895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1175" y="3171826"/>
            <a:ext cx="49688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8" descr="http://publicbar.com/wp-content/uploads/2010/06/ice_cubes_openphoto.png">
            <a:extLst>
              <a:ext uri="{FF2B5EF4-FFF2-40B4-BE49-F238E27FC236}">
                <a16:creationId xmlns:a16="http://schemas.microsoft.com/office/drawing/2014/main" id="{D487DE66-82B5-2F97-267A-CFBE291B35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6427" y="3460750"/>
            <a:ext cx="1128712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0" descr="http://www.popcorn.org/Portals/0/Images/PopcornKernel.gif">
            <a:extLst>
              <a:ext uri="{FF2B5EF4-FFF2-40B4-BE49-F238E27FC236}">
                <a16:creationId xmlns:a16="http://schemas.microsoft.com/office/drawing/2014/main" id="{59FC69E0-E58F-B53C-BEC6-BDB9501A8F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4202906"/>
            <a:ext cx="903288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2" descr="http://www.sciencefairadventure.com/i/projectimage/breadmold.jpg">
            <a:extLst>
              <a:ext uri="{FF2B5EF4-FFF2-40B4-BE49-F238E27FC236}">
                <a16:creationId xmlns:a16="http://schemas.microsoft.com/office/drawing/2014/main" id="{B955D0E8-0F01-C086-0C60-3ABE93FA94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344" y="5153421"/>
            <a:ext cx="1095375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Georgia"/>
        <a:ea typeface=""/>
        <a:cs typeface=""/>
      </a:majorFont>
      <a:minorFont>
        <a:latin typeface="Georgi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5686</TotalTime>
  <Words>622</Words>
  <Application>Microsoft Office PowerPoint</Application>
  <PresentationFormat>Widescreen</PresentationFormat>
  <Paragraphs>80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Consolas</vt:lpstr>
      <vt:lpstr>Georgia</vt:lpstr>
      <vt:lpstr>Georgia Pro</vt:lpstr>
      <vt:lpstr>Office Theme</vt:lpstr>
      <vt:lpstr>Science Fair</vt:lpstr>
      <vt:lpstr>Question</vt:lpstr>
      <vt:lpstr>Question</vt:lpstr>
      <vt:lpstr>Question</vt:lpstr>
      <vt:lpstr>Question</vt:lpstr>
      <vt:lpstr> Pregunta!!</vt:lpstr>
      <vt:lpstr>Question</vt:lpstr>
      <vt:lpstr>Nuestra pregunta:
​
¿Cómo afectará el material de la taza la velocidad a la que se enfriará el café caliente?</vt:lpstr>
      <vt:lpstr>Science Fair Topic Ideas</vt:lpstr>
      <vt:lpstr>More Ideas…</vt:lpstr>
      <vt:lpstr>Science Fair is NOT…</vt:lpstr>
      <vt:lpstr>Helpful Websites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Science/STEM Fair</dc:title>
  <dc:creator>Megan Harris</dc:creator>
  <cp:lastModifiedBy>Johnson, Shundra</cp:lastModifiedBy>
  <cp:revision>47</cp:revision>
  <dcterms:created xsi:type="dcterms:W3CDTF">2020-06-22T19:23:13Z</dcterms:created>
  <dcterms:modified xsi:type="dcterms:W3CDTF">2023-08-25T18:04:01Z</dcterms:modified>
</cp:coreProperties>
</file>