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"/>
  </p:notesMasterIdLst>
  <p:sldIdLst>
    <p:sldId id="336" r:id="rId2"/>
  </p:sldIdLst>
  <p:sldSz cx="7772400" cy="10058400"/>
  <p:notesSz cx="6858000" cy="9144000"/>
  <p:embeddedFontLst>
    <p:embeddedFont>
      <p:font typeface="KAPeachMarket" panose="020B0604020202020204" charset="0"/>
      <p:regular r:id="rId4"/>
    </p:embeddedFont>
    <p:embeddedFont>
      <p:font typeface="Calibri Light" panose="020F0302020204030204" pitchFamily="34" charset="0"/>
      <p:regular r:id="rId5"/>
      <p:italic r:id="rId6"/>
    </p:embeddedFont>
    <p:embeddedFont>
      <p:font typeface="Comfortaa" panose="020B0604020202020204" charset="0"/>
      <p:regular r:id="rId7"/>
      <p:bold r:id="rId8"/>
    </p:embeddedFont>
    <p:embeddedFont>
      <p:font typeface="KASchoolDays" panose="020B0604020202020204" charset="-128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A04E"/>
    <a:srgbClr val="AD634B"/>
    <a:srgbClr val="D69480"/>
    <a:srgbClr val="C9B1A3"/>
    <a:srgbClr val="252E1B"/>
    <a:srgbClr val="C46E50"/>
    <a:srgbClr val="F9F9F9"/>
    <a:srgbClr val="697546"/>
    <a:srgbClr val="8FBA9A"/>
    <a:srgbClr val="3F6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226" autoAdjust="0"/>
  </p:normalViewPr>
  <p:slideViewPr>
    <p:cSldViewPr snapToGrid="0">
      <p:cViewPr>
        <p:scale>
          <a:sx n="124" d="100"/>
          <a:sy n="124" d="100"/>
        </p:scale>
        <p:origin x="114" y="-47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9" d="100"/>
        <a:sy n="69" d="100"/>
      </p:scale>
      <p:origin x="0" y="-209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87DD8B-55E8-4C1E-9A73-7C4632D85198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B25A-8000-48E0-A87C-E4FAC5FC1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7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88AF1-3321-4FE3-B59A-54294B4C86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1550" y="1646133"/>
            <a:ext cx="5829300" cy="3501813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22DF07-8BD2-4693-B3E5-360E3039C9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5282990"/>
            <a:ext cx="5829300" cy="2428451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8B541-2F73-4E96-AB3A-5579013A3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23-E527-45FA-B905-CCD4F605BA5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7238F-6604-4DC2-9A48-E36031C41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ACD66-40C6-418D-B480-54FE66E74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6AEB-4A46-408E-B37D-9264ADC9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08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0BC5C-4DA1-42C9-9476-92051002B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67E823-F069-424A-98A0-BF10C9000E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80D55-CDCC-4CBF-A81C-9F3571B50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23-E527-45FA-B905-CCD4F605BA5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54C7-8BD7-484B-A78E-1DACC16C5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6C303-257A-4C88-8346-A3AE5A844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6AEB-4A46-408E-B37D-9264ADC9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19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DCDA80-7DF8-4CE3-A8ED-2C3CC7E60F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62124" y="535518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3A08B-1AA7-49BD-AAF7-BB1B7234E0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4353" y="535518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5AEE2-951F-4361-8776-680B910E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23-E527-45FA-B905-CCD4F605BA5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99290-51D1-48EC-8095-5B80AC5C8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FDC276-1266-4E18-A48A-C1F9B1A9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6AEB-4A46-408E-B37D-9264ADC9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3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2C71-B637-4779-AEB2-F03382A49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C2B88-042E-43DA-B5A2-4B5802331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6DB5A-A43C-427A-B906-0D68D594B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23-E527-45FA-B905-CCD4F605BA5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82CA3-E179-4E4E-8DAA-A0FF3F91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2CF61-A702-404A-8AB0-36E793F69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6AEB-4A46-408E-B37D-9264ADC9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1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C2C1C-2DD7-495A-A5DC-95FD15F85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4" y="2507617"/>
            <a:ext cx="6703695" cy="4184014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3B68C4-9E9D-48DD-A428-F5A9B0D05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04" y="6731213"/>
            <a:ext cx="6703695" cy="2200274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14460-6E61-48BD-964E-665910C3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23-E527-45FA-B905-CCD4F605BA5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43A68-0E7D-4682-A91B-227B7734F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697FA-410A-490A-9B42-E0584169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6AEB-4A46-408E-B37D-9264ADC9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3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7C54-1F14-45DA-99F4-A0C4864BB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102C0-3A89-4B65-A2A5-1C9C7133A6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47E696-604C-4B01-A265-5F5651566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C5CC-A3A3-4EB5-8DA2-7BE250D9D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23-E527-45FA-B905-CCD4F605BA5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0E3082-444C-44AA-BF68-DFA85F194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5D17B9-831E-4A8A-B4F9-553D7B56D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6AEB-4A46-408E-B37D-9264ADC9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76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9EAB7-5BD7-4C81-A3C0-9323A50D0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5" y="535518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A770E-EED7-4A23-BB85-1B7B4D036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5FD657-CA8D-4005-9C11-C1F299920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D1E9E-57D3-4CC4-A0A6-4FEB5CA59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60925B-5FED-4557-857E-3FFDC3B6E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E3DCCE-A654-49EA-BFE1-F5A70BE8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23-E527-45FA-B905-CCD4F605BA5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4D569F-2790-4018-BF0D-D72D9B9E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560680-FB5D-4F2A-9E44-AF8EDDAE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6AEB-4A46-408E-B37D-9264ADC9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1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AE9EF-9435-4C6B-BA78-5DE46FFBE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52BF34-9E5D-4214-9E30-3A722FD5A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23-E527-45FA-B905-CCD4F605BA5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2D766-74C8-41CA-8A97-32563475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0B6CFE-25EC-41F9-B2DE-B2F375595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6AEB-4A46-408E-B37D-9264ADC9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2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E77BA3-1BB2-4735-8D4F-ACA202B5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23-E527-45FA-B905-CCD4F605BA5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E5E46-8622-4F38-B9FA-134439206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670958-1C3C-4E29-8C52-379D5E447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6AEB-4A46-408E-B37D-9264ADC9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6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C45E7-E420-4861-BED6-ECA8F2166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3308C-0556-40C5-9A14-FF4856A8BF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CCF58-785B-4AE6-9FF7-57C06C5FB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B86CB-E0CD-4F1E-A807-1D3C48F8E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23-E527-45FA-B905-CCD4F605BA5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567FFD-5D66-4DA0-A37D-46728DCED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959EFC-85A4-4B92-970E-CE5DFD8F7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6AEB-4A46-408E-B37D-9264ADC9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9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F3B59-9B25-4F2E-982A-EE8488F0A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366" y="670560"/>
            <a:ext cx="2506801" cy="23469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8B804E-2981-4B12-B1EE-8AADB60A83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04282" y="1448225"/>
            <a:ext cx="3934778" cy="7147983"/>
          </a:xfrm>
        </p:spPr>
        <p:txBody>
          <a:bodyPr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44ADDF-4DCD-45F7-9525-9D78E1028F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366" y="3017521"/>
            <a:ext cx="2506801" cy="5590329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AF6556-F880-4AC9-B8A4-453AE0C3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3F123-E527-45FA-B905-CCD4F605BA5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DBF01-9B7C-44CF-BFA4-DC445259B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6500EC-C75B-494D-8084-B07204F1D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E6AEB-4A46-408E-B37D-9264ADC9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5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42158C-3441-4839-A8DD-8518A196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353" y="535518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A1EDA0-44CB-49C4-B0D5-6A5DE74F8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A80CA-0E40-44F4-AF5B-8E995F42CD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4353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3F123-E527-45FA-B905-CCD4F605BA50}" type="datetimeFigureOut">
              <a:rPr lang="en-US" smtClean="0"/>
              <a:t>8/6/2022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77D58-DEC7-40BD-AC72-506B3371EF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4608" y="9322648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BA0AF-D35C-49E9-8334-90481329D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9258" y="9322648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E6AEB-4A46-408E-B37D-9264ADC9A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36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ACFF0BC0-06A3-06DB-E934-BE3FB7701DD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247225" y="-50392"/>
            <a:ext cx="52673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KAPeachMarket" pitchFamily="2" charset="0"/>
                <a:ea typeface="PBCoffeeMakesMeSmile" panose="02000603000000000000" pitchFamily="2" charset="0"/>
              </a:rPr>
              <a:t>BCE 5</a:t>
            </a:r>
            <a:r>
              <a:rPr lang="en-US" sz="5400" baseline="30000" dirty="0" smtClean="0">
                <a:latin typeface="KAPeachMarket" pitchFamily="2" charset="0"/>
                <a:ea typeface="PBCoffeeMakesMeSmile" panose="02000603000000000000" pitchFamily="2" charset="0"/>
              </a:rPr>
              <a:t>th</a:t>
            </a:r>
            <a:r>
              <a:rPr lang="en-US" sz="5400" dirty="0" smtClean="0">
                <a:latin typeface="KAPeachMarket" pitchFamily="2" charset="0"/>
                <a:ea typeface="PBCoffeeMakesMeSmile" panose="02000603000000000000" pitchFamily="2" charset="0"/>
              </a:rPr>
              <a:t> Grade</a:t>
            </a:r>
            <a:endParaRPr lang="en-US" sz="5400" dirty="0">
              <a:latin typeface="KAPeachMarket" pitchFamily="2" charset="0"/>
              <a:ea typeface="PBCoffeeMakesMeSmile" panose="02000603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C79636-5F3D-1628-8DB8-CD695B83D2C0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-29881" y="2030720"/>
            <a:ext cx="7832162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KASchoolDays" pitchFamily="2" charset="-128"/>
                <a:ea typeface="KASchoolDays" pitchFamily="2" charset="-128"/>
                <a:cs typeface="KASchoolDays" pitchFamily="2" charset="-128"/>
              </a:rPr>
              <a:t>The Month of August</a:t>
            </a:r>
            <a:endParaRPr lang="en-US" sz="2400" dirty="0">
              <a:solidFill>
                <a:schemeClr val="bg1"/>
              </a:solidFill>
              <a:latin typeface="KASchoolDays" pitchFamily="2" charset="-128"/>
              <a:ea typeface="KASchoolDays" pitchFamily="2" charset="-128"/>
              <a:cs typeface="KASchoolDays" pitchFamily="2" charset="-12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C3E789-CA03-D908-293E-CE676A237CD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-9372" y="9744316"/>
            <a:ext cx="33980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KASchoolDays" pitchFamily="2" charset="-128"/>
                <a:ea typeface="KASchoolDays" pitchFamily="2" charset="-128"/>
                <a:cs typeface="KASchoolDays" pitchFamily="2" charset="-128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KASchoolDays" pitchFamily="2" charset="-128"/>
                <a:ea typeface="KASchoolDays" pitchFamily="2" charset="-128"/>
                <a:cs typeface="KASchoolDays" pitchFamily="2" charset="-128"/>
              </a:rPr>
              <a:t>Bradymi@Richmond.k12.ga.us</a:t>
            </a:r>
            <a:endParaRPr lang="en-US" dirty="0">
              <a:solidFill>
                <a:schemeClr val="bg1"/>
              </a:solidFill>
              <a:latin typeface="KASchoolDays" pitchFamily="2" charset="-128"/>
              <a:ea typeface="KASchoolDays" pitchFamily="2" charset="-128"/>
              <a:cs typeface="KASchoolDays" pitchFamily="2" charset="-12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E4F128-3991-B207-419C-66353A2DF22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474539" y="2907176"/>
            <a:ext cx="4076023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latin typeface="Comfortaa" panose="020F0603070200060003" pitchFamily="34" charset="0"/>
              </a:rPr>
              <a:t>Code of Conduct forms completed and returned by Friday, August 12,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b="1" dirty="0">
              <a:latin typeface="Comfortaa" panose="020F06030702000600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latin typeface="Comfortaa" panose="020F0603070200060003" pitchFamily="34" charset="0"/>
              </a:rPr>
              <a:t>School Time is 7:50-3:05 Tardy 8:30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b="1" dirty="0">
              <a:latin typeface="Comfortaa" panose="020F06030702000600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latin typeface="Comfortaa" panose="020F0603070200060003" pitchFamily="34" charset="0"/>
              </a:rPr>
              <a:t>All transportation changes mus</a:t>
            </a:r>
            <a:r>
              <a:rPr lang="en-US" sz="1050" b="1" dirty="0" smtClean="0">
                <a:latin typeface="Comfortaa" panose="020F0603070200060003" pitchFamily="34" charset="0"/>
              </a:rPr>
              <a:t>t be in writing.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b="1" dirty="0">
              <a:latin typeface="Comfortaa" panose="020F06030702000600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latin typeface="Comfortaa" panose="020F0603070200060003" pitchFamily="34" charset="0"/>
              </a:rPr>
              <a:t>Review dress code policy in Code of Conduct Book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b="1" dirty="0">
              <a:latin typeface="Comfortaa" panose="020F06030702000600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latin typeface="Comfortaa" panose="020F0603070200060003" pitchFamily="34" charset="0"/>
              </a:rPr>
              <a:t>Verify and update as needed contact info in Infinite Campus Parent Portal</a:t>
            </a:r>
          </a:p>
          <a:p>
            <a:endParaRPr lang="en-US" sz="1200" dirty="0">
              <a:latin typeface="Comfortaa" panose="020F0603070200060003" pitchFamily="34" charset="0"/>
            </a:endParaRPr>
          </a:p>
          <a:p>
            <a:endParaRPr lang="en-US" sz="1200" dirty="0">
              <a:latin typeface="Comfortaa" panose="020F06030702000600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D66630-10F3-9575-31CF-02EDEA39417F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21837" y="2907177"/>
            <a:ext cx="2981268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latin typeface="Comfortaa" panose="020F0603070200060003" pitchFamily="34" charset="0"/>
              </a:rPr>
              <a:t>All parents should be connected to class dojo by August 12,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b="1" dirty="0">
              <a:latin typeface="Comfortaa" panose="020F06030702000600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latin typeface="Comfortaa" panose="020F0603070200060003" pitchFamily="34" charset="0"/>
              </a:rPr>
              <a:t>G.A.M.E.S. </a:t>
            </a:r>
            <a:r>
              <a:rPr lang="en-US" sz="1050" b="1" dirty="0">
                <a:latin typeface="Comfortaa" panose="020F0603070200060003" pitchFamily="34" charset="0"/>
              </a:rPr>
              <a:t>T</a:t>
            </a:r>
            <a:r>
              <a:rPr lang="en-US" sz="1050" b="1" dirty="0" smtClean="0">
                <a:latin typeface="Comfortaa" panose="020F0603070200060003" pitchFamily="34" charset="0"/>
              </a:rPr>
              <a:t>-shirts Day-August 12,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b="1" dirty="0">
              <a:latin typeface="Comfortaa" panose="020F0603070200060003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latin typeface="Comfortaa" panose="020F0603070200060003" pitchFamily="34" charset="0"/>
              </a:rPr>
              <a:t>Content Pre Assessments will begin this week. ELA-Monday, Math-Tuesday, Science-Wednesday, and Social Studies-Thursday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latin typeface="Comfortaa" panose="020F0603070200060003" pitchFamily="34" charset="0"/>
              </a:rPr>
              <a:t>Labor Day-September 5, 2022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1" dirty="0" smtClean="0">
                <a:latin typeface="Comfortaa" panose="020F0603070200060003" pitchFamily="34" charset="0"/>
              </a:rPr>
              <a:t>Learn @ Home=September 6, 2022</a:t>
            </a:r>
            <a:endParaRPr lang="en-US" sz="1050" b="1" dirty="0">
              <a:latin typeface="Comfortaa" panose="020F06030702000600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766D65-A65D-B059-8305-8D9C8718033B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65315" y="5339746"/>
            <a:ext cx="6828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smtClean="0">
                <a:latin typeface="Comfortaa" panose="020F0603070200060003" pitchFamily="34" charset="0"/>
              </a:rPr>
              <a:t>School-age children 6-13 years old need 9 to 11 hours of sleep each night.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smtClean="0">
                <a:latin typeface="Comfortaa" panose="020F0603070200060003" pitchFamily="34" charset="0"/>
              </a:rPr>
              <a:t>Read to or with your child each night.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smtClean="0">
                <a:latin typeface="Comfortaa" panose="020F0603070200060003" pitchFamily="34" charset="0"/>
              </a:rPr>
              <a:t>Allow your child to assist in preparing for school each day.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smtClean="0">
                <a:latin typeface="Comfortaa" panose="020F0603070200060003" pitchFamily="34" charset="0"/>
              </a:rPr>
              <a:t>Always send your child off with positive words of encouragement each morning!!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US" sz="1200" dirty="0" smtClean="0">
                <a:latin typeface="Comfortaa" panose="020F0603070200060003" pitchFamily="34" charset="0"/>
              </a:rPr>
              <a:t>School Motivational Chant: I Love Myself, I Believe in Myself, I Am Proud of Myself, I Am a Genius!!</a:t>
            </a:r>
            <a:endParaRPr lang="en-US" sz="1200" dirty="0">
              <a:latin typeface="Comfortaa" panose="020F0603070200060003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35C457A-DA7C-24BD-4A1B-B79BD0780D9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012761" y="7058716"/>
            <a:ext cx="5280795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>
                <a:latin typeface="Comfortaa" panose="020F0603070200060003" pitchFamily="34" charset="0"/>
              </a:rPr>
              <a:t>ELA: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Comfortaa" panose="020F0603070200060003" pitchFamily="34" charset="0"/>
              </a:rPr>
              <a:t>Students will use informationa</a:t>
            </a:r>
            <a:r>
              <a:rPr lang="en-US" sz="1050" dirty="0" smtClean="0">
                <a:latin typeface="Comfortaa" panose="020F0603070200060003" pitchFamily="34" charset="0"/>
              </a:rPr>
              <a:t>l and literary text to quote accurately when explaining what the texts says explicitly and when drawing inferences from the text.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Comfortaa" panose="020F0603070200060003" pitchFamily="34" charset="0"/>
              </a:rPr>
              <a:t>Students will complete extended narrative writing essays during this unit.</a:t>
            </a:r>
          </a:p>
          <a:p>
            <a:r>
              <a:rPr lang="en-US" sz="1050" b="1" dirty="0" smtClean="0">
                <a:latin typeface="Comfortaa" panose="020F0603070200060003" pitchFamily="34" charset="0"/>
              </a:rPr>
              <a:t>Math: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Comfortaa" panose="020F0603070200060003" pitchFamily="34" charset="0"/>
              </a:rPr>
              <a:t>Add and subtract within 1,000,000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Comfortaa" panose="020F0603070200060003" pitchFamily="34" charset="0"/>
              </a:rPr>
              <a:t>Multiply whole numbers using strategies (4 digits by 1 digit and 2 digits)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Comfortaa" panose="020F0603070200060003" pitchFamily="34" charset="0"/>
              </a:rPr>
              <a:t>Divide whole numbers using strategies (4-digits dividends by 1-digit divisor)</a:t>
            </a:r>
            <a:endParaRPr lang="en-US" sz="1050" dirty="0" smtClean="0">
              <a:latin typeface="Comfortaa" panose="020F0603070200060003" pitchFamily="34" charset="0"/>
            </a:endParaRPr>
          </a:p>
          <a:p>
            <a:r>
              <a:rPr lang="en-US" sz="1050" b="1" dirty="0" smtClean="0">
                <a:latin typeface="Comfortaa" panose="020F0603070200060003" pitchFamily="34" charset="0"/>
              </a:rPr>
              <a:t>Science: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Comfortaa" panose="020F0603070200060003" pitchFamily="34" charset="0"/>
              </a:rPr>
              <a:t>Animal and plant cells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Comfortaa" panose="020F0603070200060003" pitchFamily="34" charset="0"/>
              </a:rPr>
              <a:t>Microorganisms </a:t>
            </a:r>
          </a:p>
          <a:p>
            <a:r>
              <a:rPr lang="en-US" sz="1050" b="1" dirty="0" smtClean="0">
                <a:latin typeface="Comfortaa" panose="020F0603070200060003" pitchFamily="34" charset="0"/>
              </a:rPr>
              <a:t>Social Studies: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Comfortaa" panose="020F0603070200060003" pitchFamily="34" charset="0"/>
              </a:rPr>
              <a:t>Citizens rights and responsibilities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smtClean="0">
                <a:latin typeface="Comfortaa" panose="020F0603070200060003" pitchFamily="34" charset="0"/>
              </a:rPr>
              <a:t>The Amendment </a:t>
            </a:r>
            <a:r>
              <a:rPr lang="en-US" sz="1050" dirty="0">
                <a:latin typeface="Comfortaa" panose="020F0603070200060003" pitchFamily="34" charset="0"/>
              </a:rPr>
              <a:t>P</a:t>
            </a:r>
            <a:r>
              <a:rPr lang="en-US" sz="1050" dirty="0" smtClean="0">
                <a:latin typeface="Comfortaa" panose="020F0603070200060003" pitchFamily="34" charset="0"/>
              </a:rPr>
              <a:t>rocess</a:t>
            </a:r>
            <a:endParaRPr lang="en-US" sz="1050" dirty="0">
              <a:latin typeface="Comfortaa" panose="020F0603070200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036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LATTEN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62-28"/>
  <p:tag name="RESULT" val="slide-257-27"/>
  <p:tag name="SLIDES" val="1,2,3,4,5,6,7,8,9,10,11,12,13,14,15,16,17,18,19,20,21,22,23,24,25,26,27,28,29,30,31,32,33,34,35,36,37,38,39,40,41,42,43,44,45,46,47,48,49,50,5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62-2"/>
  <p:tag name="RESULT" val="slide-257-30"/>
  <p:tag name="SLIDES" val="1,2,3,4,5,6,7,8,9,10,11,12,13,14,15,16,17,18,19,20,21,22,23,24,25,26,27,28,29,30,31,32,33,34,35,36,37,38,39,40,41,42,43,44,45,46,47,48,49,50,5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62-58"/>
  <p:tag name="RESULT" val="slide-257-31"/>
  <p:tag name="SLIDES" val="1,2,3,4,5,6,7,8,9,10,11,12,13,14,15,16,17,18,19,20,21,22,23,24,25,26,27,28,29,30,31,32,33,34,35,36,37,38,39,40,41,42,43,44,45,46,47,48,49,50,5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slide-262-60"/>
  <p:tag name="RESULT" val="slide-257-32"/>
  <p:tag name="SLIDES" val="1,2,3,4,5,6,7,8,9,10,11,12,13,14,15,16,17,18,19,20,21,22,23,24,25,26,27,28,29,30,31,32,33,34,35,36,37,38,39,40,41,42,43,44,45,46,47,48,49,50,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268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KAPeachMarket</vt:lpstr>
      <vt:lpstr>Calibri Light</vt:lpstr>
      <vt:lpstr>PBCoffeeMakesMeSmile</vt:lpstr>
      <vt:lpstr>Comfortaa</vt:lpstr>
      <vt:lpstr>Wingdings</vt:lpstr>
      <vt:lpstr>Arial</vt:lpstr>
      <vt:lpstr>KASchoolDays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 Fish</dc:creator>
  <cp:lastModifiedBy>Windows User</cp:lastModifiedBy>
  <cp:revision>142</cp:revision>
  <dcterms:created xsi:type="dcterms:W3CDTF">2020-12-30T15:04:27Z</dcterms:created>
  <dcterms:modified xsi:type="dcterms:W3CDTF">2022-08-07T00:28:18Z</dcterms:modified>
</cp:coreProperties>
</file>