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  <a:srgbClr val="000000"/>
    <a:srgbClr val="C16976"/>
    <a:srgbClr val="CC9900"/>
    <a:srgbClr val="D2AA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AFC7D-E468-49F4-B833-6A32A864EA3C}" type="datetimeFigureOut">
              <a:rPr lang="en-US" smtClean="0"/>
              <a:t>8/5/2022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78DC4-4358-4FCE-ACF7-39FD0E65DA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07587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AFC7D-E468-49F4-B833-6A32A864EA3C}" type="datetimeFigureOut">
              <a:rPr lang="en-US" smtClean="0"/>
              <a:t>8/5/2022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78DC4-4358-4FCE-ACF7-39FD0E65DA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33447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AFC7D-E468-49F4-B833-6A32A864EA3C}" type="datetimeFigureOut">
              <a:rPr lang="en-US" smtClean="0"/>
              <a:t>8/5/2022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78DC4-4358-4FCE-ACF7-39FD0E65DA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53662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AFC7D-E468-49F4-B833-6A32A864EA3C}" type="datetimeFigureOut">
              <a:rPr lang="en-US" smtClean="0"/>
              <a:t>8/5/2022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78DC4-4358-4FCE-ACF7-39FD0E65DA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75174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AFC7D-E468-49F4-B833-6A32A864EA3C}" type="datetimeFigureOut">
              <a:rPr lang="en-US" smtClean="0"/>
              <a:t>8/5/2022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78DC4-4358-4FCE-ACF7-39FD0E65DA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31023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AFC7D-E468-49F4-B833-6A32A864EA3C}" type="datetimeFigureOut">
              <a:rPr lang="en-US" smtClean="0"/>
              <a:t>8/5/2022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78DC4-4358-4FCE-ACF7-39FD0E65DA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20242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AFC7D-E468-49F4-B833-6A32A864EA3C}" type="datetimeFigureOut">
              <a:rPr lang="en-US" smtClean="0"/>
              <a:t>8/5/2022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78DC4-4358-4FCE-ACF7-39FD0E65DA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14634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AFC7D-E468-49F4-B833-6A32A864EA3C}" type="datetimeFigureOut">
              <a:rPr lang="en-US" smtClean="0"/>
              <a:t>8/5/2022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78DC4-4358-4FCE-ACF7-39FD0E65DA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88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AFC7D-E468-49F4-B833-6A32A864EA3C}" type="datetimeFigureOut">
              <a:rPr lang="en-US" smtClean="0"/>
              <a:t>8/5/2022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78DC4-4358-4FCE-ACF7-39FD0E65DA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231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AFC7D-E468-49F4-B833-6A32A864EA3C}" type="datetimeFigureOut">
              <a:rPr lang="en-US" smtClean="0"/>
              <a:t>8/5/2022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78DC4-4358-4FCE-ACF7-39FD0E65DA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59083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AFC7D-E468-49F4-B833-6A32A864EA3C}" type="datetimeFigureOut">
              <a:rPr lang="en-US" smtClean="0"/>
              <a:t>8/5/2022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78DC4-4358-4FCE-ACF7-39FD0E65DA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98853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FAFC7D-E468-49F4-B833-6A32A864EA3C}" type="datetimeFigureOut">
              <a:rPr lang="en-US" smtClean="0"/>
              <a:t>8/5/2022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578DC4-4358-4FCE-ACF7-39FD0E65DA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69273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1.jpeg"/><Relationship Id="rId7" Type="http://schemas.openxmlformats.org/officeDocument/2006/relationships/image" Target="../media/image4.jpeg"/><Relationship Id="rId2" Type="http://schemas.openxmlformats.org/officeDocument/2006/relationships/hyperlink" Target="https://rcboe-my.sharepoint.com/:b:/g/personal/colecr_richmond_k12_ga_us/EZbBlZUCpvVBjtw06vpbWL0BjZQHR3uXjCg3Ur1JPg1zTg?e=pNoMKb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hyperlink" Target="mailto:colecr@boe.Richmond.k12.ga.u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21000">
              <a:schemeClr val="bg1">
                <a:lumMod val="75000"/>
              </a:schemeClr>
            </a:gs>
            <a:gs pos="0">
              <a:schemeClr val="bg1">
                <a:lumMod val="50000"/>
              </a:schemeClr>
            </a:gs>
            <a:gs pos="82000">
              <a:schemeClr val="bg1">
                <a:lumMod val="50000"/>
              </a:schemeClr>
            </a:gs>
            <a:gs pos="62000">
              <a:schemeClr val="bg1"/>
            </a:gs>
            <a:gs pos="40000">
              <a:schemeClr val="bg1">
                <a:lumMod val="50000"/>
              </a:schemeClr>
            </a:gs>
            <a:gs pos="100000">
              <a:schemeClr val="bg1"/>
            </a:gs>
          </a:gsLst>
          <a:lin ang="135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3792" y="106734"/>
            <a:ext cx="3088258" cy="3550865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  <a:shade val="30000"/>
                  <a:satMod val="115000"/>
                </a:schemeClr>
              </a:gs>
              <a:gs pos="50000">
                <a:schemeClr val="accent1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1">
                  <a:lumMod val="20000"/>
                  <a:lumOff val="80000"/>
                  <a:shade val="100000"/>
                  <a:satMod val="115000"/>
                </a:schemeClr>
              </a:gs>
            </a:gsLst>
            <a:lin ang="2700000" scaled="1"/>
            <a:tileRect/>
          </a:gradFill>
          <a:ln w="76200">
            <a:solidFill>
              <a:srgbClr val="CC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u="sng" dirty="0">
                <a:solidFill>
                  <a:srgbClr val="C00000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ATTENTION!</a:t>
            </a:r>
          </a:p>
          <a:p>
            <a:pPr algn="ctr"/>
            <a:r>
              <a:rPr lang="en-US" sz="3000" b="1" dirty="0">
                <a:solidFill>
                  <a:srgbClr val="C00000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      </a:t>
            </a:r>
          </a:p>
          <a:p>
            <a:r>
              <a:rPr lang="en-US" sz="2200" b="1" u="sng" dirty="0">
                <a:solidFill>
                  <a:schemeClr val="tx1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All Middle School athletic events will require a ticket.</a:t>
            </a:r>
            <a:endParaRPr lang="en-US" sz="2400" b="1" dirty="0">
              <a:solidFill>
                <a:schemeClr val="tx1"/>
              </a:solidFill>
              <a:latin typeface="Narkisim" panose="020E0502050101010101" pitchFamily="34" charset="-79"/>
              <a:cs typeface="Narkisim" panose="020E0502050101010101" pitchFamily="34" charset="-79"/>
            </a:endParaRPr>
          </a:p>
          <a:p>
            <a:pPr algn="ctr"/>
            <a:endParaRPr lang="en-US" sz="2400" b="1" dirty="0">
              <a:solidFill>
                <a:schemeClr val="tx1"/>
              </a:solidFill>
              <a:latin typeface="Narkisim" panose="020E0502050101010101" pitchFamily="34" charset="-79"/>
              <a:cs typeface="Narkisim" panose="020E0502050101010101" pitchFamily="34" charset="-79"/>
            </a:endParaRPr>
          </a:p>
          <a:p>
            <a:pPr algn="ctr"/>
            <a:r>
              <a:rPr lang="en-US" sz="2400" b="1" dirty="0">
                <a:solidFill>
                  <a:schemeClr val="tx1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Purchase Tickets via </a:t>
            </a:r>
            <a:r>
              <a:rPr lang="en-US" sz="2400" b="1" dirty="0" err="1">
                <a:solidFill>
                  <a:schemeClr val="tx1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GoFan</a:t>
            </a:r>
            <a:endParaRPr lang="en-US" sz="2400" b="1" dirty="0">
              <a:solidFill>
                <a:schemeClr val="tx1"/>
              </a:solidFill>
              <a:latin typeface="Narkisim" panose="020E0502050101010101" pitchFamily="34" charset="-79"/>
              <a:cs typeface="Narkisim" panose="020E0502050101010101" pitchFamily="34" charset="-79"/>
            </a:endParaRPr>
          </a:p>
          <a:p>
            <a:pPr algn="ctr"/>
            <a:r>
              <a:rPr lang="en-US" sz="1600" dirty="0">
                <a:hlinkClick r:id="rId2"/>
              </a:rPr>
              <a:t>TUTT MIDDLE.pdf</a:t>
            </a:r>
            <a:endParaRPr lang="en-US" sz="1600" b="1" dirty="0">
              <a:solidFill>
                <a:schemeClr val="tx1"/>
              </a:solidFill>
              <a:latin typeface="Narkisim" panose="020E0502050101010101" pitchFamily="34" charset="-79"/>
              <a:cs typeface="Narkisim" panose="020E0502050101010101" pitchFamily="34" charset="-79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xfrm>
            <a:off x="9226438" y="1853418"/>
            <a:ext cx="2793058" cy="1352165"/>
          </a:xfrm>
          <a:blipFill dpi="0" rotWithShape="1">
            <a:blip r:embed="rId3"/>
            <a:srcRect/>
            <a:tile tx="0" ty="0" sx="100000" sy="100000" flip="none" algn="tl"/>
          </a:blipFill>
          <a:ln w="57150">
            <a:solidFill>
              <a:srgbClr val="CC0000"/>
            </a:solidFill>
            <a:prstDash val="sysDot"/>
          </a:ln>
        </p:spPr>
        <p:txBody>
          <a:bodyPr>
            <a:normAutofit fontScale="90000"/>
          </a:bodyPr>
          <a:lstStyle/>
          <a:p>
            <a:pPr algn="ctr"/>
            <a:r>
              <a:rPr lang="en-US" sz="2700" b="1" u="sng" dirty="0">
                <a:latin typeface="+mn-lt"/>
              </a:rPr>
              <a:t>Dr. Cristi Cole</a:t>
            </a:r>
            <a:br>
              <a:rPr lang="en-US" sz="3100" b="1" u="sng" dirty="0">
                <a:latin typeface="+mn-lt"/>
              </a:rPr>
            </a:br>
            <a:r>
              <a:rPr lang="en-US" sz="1800" b="1" i="1" dirty="0"/>
              <a:t>Athletic Director &amp;</a:t>
            </a:r>
            <a:br>
              <a:rPr lang="en-US" sz="1800" b="1" i="1" dirty="0"/>
            </a:br>
            <a:r>
              <a:rPr lang="en-US" sz="1800" b="1" i="1" dirty="0"/>
              <a:t>In-School Suspension Teacher </a:t>
            </a:r>
            <a:br>
              <a:rPr lang="en-US" sz="1800" b="1" i="1" dirty="0"/>
            </a:br>
            <a:endParaRPr lang="en-US" sz="1800" b="1" i="1" dirty="0"/>
          </a:p>
        </p:txBody>
      </p:sp>
      <p:sp>
        <p:nvSpPr>
          <p:cNvPr id="8" name="TextBox 7"/>
          <p:cNvSpPr txBox="1"/>
          <p:nvPr/>
        </p:nvSpPr>
        <p:spPr>
          <a:xfrm>
            <a:off x="9226438" y="3353660"/>
            <a:ext cx="2858209" cy="1508105"/>
          </a:xfrm>
          <a:prstGeom prst="rect">
            <a:avLst/>
          </a:prstGeom>
          <a:blipFill dpi="0" rotWithShape="1">
            <a:blip r:embed="rId3">
              <a:alphaModFix amt="99000"/>
            </a:blip>
            <a:srcRect/>
            <a:tile tx="0" ty="0" sx="59000" sy="65000" flip="none" algn="tl"/>
          </a:blipFill>
          <a:ln w="57150">
            <a:solidFill>
              <a:srgbClr val="CC0000"/>
            </a:solidFill>
            <a:prstDash val="sysDot"/>
          </a:ln>
        </p:spPr>
        <p:txBody>
          <a:bodyPr wrap="square" rtlCol="0">
            <a:spAutoFit/>
          </a:bodyPr>
          <a:lstStyle/>
          <a:p>
            <a:r>
              <a:rPr lang="en-US" sz="2000" b="1" u="sng" dirty="0"/>
              <a:t>Contact Information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>
                <a:hlinkClick r:id="rId4"/>
              </a:rPr>
              <a:t>colecr@boe.Richmond.k12.ga.us</a:t>
            </a:r>
            <a:endParaRPr lang="en-US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err="1"/>
              <a:t>Tutt’s</a:t>
            </a:r>
            <a:r>
              <a:rPr lang="en-US" b="1" dirty="0"/>
              <a:t> # 706-737-7277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Room #128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112050" y="697069"/>
            <a:ext cx="5967901" cy="6001643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en-US" sz="1600" b="1" u="sng" dirty="0">
                <a:solidFill>
                  <a:srgbClr val="C00000"/>
                </a:solidFill>
              </a:rPr>
              <a:t>Football &amp; Cheerleading Tryouts </a:t>
            </a:r>
            <a:r>
              <a:rPr lang="en-US" sz="1400" b="1" dirty="0"/>
              <a:t>will occur in August. Specific are located in the Tryout Tab. See information below for all needed documentation. Students must be cleared prior to ANY attendance or participation.</a:t>
            </a:r>
          </a:p>
          <a:p>
            <a:endParaRPr lang="en-US" sz="13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/>
              <a:t>To be eligible for play students </a:t>
            </a:r>
            <a:r>
              <a:rPr lang="en-US" sz="1400" b="1" u="sng" dirty="0"/>
              <a:t>must</a:t>
            </a:r>
            <a:r>
              <a:rPr lang="en-US" sz="1400" b="1" dirty="0"/>
              <a:t> have a physical packet </a:t>
            </a:r>
            <a:r>
              <a:rPr lang="en-US" sz="1400" b="1" u="sng" dirty="0"/>
              <a:t>completed</a:t>
            </a:r>
            <a:r>
              <a:rPr lang="en-US" sz="1400" b="1" dirty="0"/>
              <a:t> prior to attending practice/play. Submit completed packets before tryouts to be verified/cleared. The forms are posted on </a:t>
            </a:r>
            <a:r>
              <a:rPr lang="en-US" sz="1400" b="1" dirty="0" err="1"/>
              <a:t>Tutt’s</a:t>
            </a:r>
            <a:r>
              <a:rPr lang="en-US" sz="1400" b="1" dirty="0"/>
              <a:t> website.</a:t>
            </a:r>
          </a:p>
          <a:p>
            <a:endParaRPr lang="en-US" sz="15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500" b="1" dirty="0"/>
              <a:t>The </a:t>
            </a:r>
            <a:r>
              <a:rPr lang="en-US" sz="1500" b="1" u="sng" dirty="0">
                <a:solidFill>
                  <a:srgbClr val="C00000"/>
                </a:solidFill>
              </a:rPr>
              <a:t>Physical Packet </a:t>
            </a:r>
            <a:r>
              <a:rPr lang="en-US" sz="1500" b="1" u="sng" dirty="0"/>
              <a:t>(</a:t>
            </a:r>
            <a:r>
              <a:rPr lang="en-US" sz="1500" b="1" dirty="0"/>
              <a:t>Includes 11 pages):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sz="1500" b="1" dirty="0"/>
              <a:t>Athletes Checklist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sz="1500" b="1" dirty="0"/>
              <a:t>History Form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sz="1500" b="1" dirty="0"/>
              <a:t>Physical Form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sz="1500" b="1" dirty="0"/>
              <a:t>Clearance Form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sz="1500" b="1" dirty="0"/>
              <a:t>Athletic Roster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sz="1500" b="1" dirty="0"/>
              <a:t>Parent Permission Form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sz="1500" b="1" dirty="0"/>
              <a:t>Student/Parent Concussion Form – (for each sport played)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sz="1500" b="1" dirty="0"/>
              <a:t>Interscholastic Contract 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sz="1500" b="1" dirty="0"/>
              <a:t>Awareness of Football Risk Form - (Football Only)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sz="1500" b="1" dirty="0"/>
              <a:t>Cardiac Form – (for each sport played)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sz="1500" b="1" dirty="0"/>
              <a:t>Emergency Medical Card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endParaRPr lang="en-US" sz="1500" b="1" dirty="0"/>
          </a:p>
          <a:p>
            <a:pPr lvl="1"/>
            <a:r>
              <a:rPr lang="en-US" sz="1500" b="1" dirty="0">
                <a:solidFill>
                  <a:srgbClr val="C00000"/>
                </a:solidFill>
              </a:rPr>
              <a:t>***</a:t>
            </a:r>
            <a:r>
              <a:rPr lang="en-US" sz="1500" b="1" dirty="0"/>
              <a:t>ATHLETE MUST ALSO PROVIDE THE FOLLOWING ITEMS:</a:t>
            </a:r>
          </a:p>
          <a:p>
            <a:pPr lvl="1"/>
            <a:endParaRPr lang="en-US" sz="1500" b="1" dirty="0"/>
          </a:p>
          <a:p>
            <a:pPr marL="1200150" lvl="2" indent="-285750">
              <a:buFont typeface="Wingdings" panose="05000000000000000000" pitchFamily="2" charset="2"/>
              <a:buChar char="v"/>
            </a:pPr>
            <a:r>
              <a:rPr lang="en-US" sz="1500" b="1" dirty="0"/>
              <a:t>Copy of Insurance Card (front &amp; back)</a:t>
            </a:r>
          </a:p>
          <a:p>
            <a:pPr marL="1200150" lvl="2" indent="-285750">
              <a:buFont typeface="Wingdings" panose="05000000000000000000" pitchFamily="2" charset="2"/>
              <a:buChar char="v"/>
            </a:pPr>
            <a:r>
              <a:rPr lang="en-US" sz="1500" b="1" dirty="0"/>
              <a:t>Academic Clearance - (Athletic Director)</a:t>
            </a:r>
          </a:p>
          <a:p>
            <a:pPr marL="1200150" lvl="2" indent="-285750">
              <a:buFont typeface="Wingdings" panose="05000000000000000000" pitchFamily="2" charset="2"/>
              <a:buChar char="v"/>
            </a:pPr>
            <a:r>
              <a:rPr lang="en-US" sz="1500" b="1" dirty="0"/>
              <a:t>Copy of last Report Card</a:t>
            </a:r>
          </a:p>
        </p:txBody>
      </p:sp>
      <p:sp>
        <p:nvSpPr>
          <p:cNvPr id="12" name="Rectangle 11"/>
          <p:cNvSpPr/>
          <p:nvPr/>
        </p:nvSpPr>
        <p:spPr>
          <a:xfrm>
            <a:off x="4010403" y="-133928"/>
            <a:ext cx="4332719" cy="830997"/>
          </a:xfrm>
          <a:prstGeom prst="rect">
            <a:avLst/>
          </a:prstGeom>
          <a:gradFill flip="none" rotWithShape="1">
            <a:gsLst>
              <a:gs pos="0">
                <a:srgbClr val="C00000">
                  <a:tint val="66000"/>
                  <a:satMod val="160000"/>
                </a:srgbClr>
              </a:gs>
              <a:gs pos="50000">
                <a:srgbClr val="C00000">
                  <a:tint val="44500"/>
                  <a:satMod val="160000"/>
                </a:srgbClr>
              </a:gs>
              <a:gs pos="100000">
                <a:srgbClr val="C00000">
                  <a:tint val="23500"/>
                  <a:satMod val="160000"/>
                </a:srgbClr>
              </a:gs>
            </a:gsLst>
            <a:lin ang="5400000" scaled="1"/>
            <a:tileRect/>
          </a:gra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800" b="1" i="1" u="sng" spc="50" dirty="0">
                <a:ln w="0"/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Britannic Bold" panose="020B0903060703020204" pitchFamily="34" charset="0"/>
              </a:rPr>
              <a:t>TMS </a:t>
            </a:r>
            <a:r>
              <a:rPr lang="en-US" sz="4800" b="1" i="1" u="sng" cap="none" spc="50" dirty="0">
                <a:ln w="0"/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Britannic Bold" panose="020B0903060703020204" pitchFamily="34" charset="0"/>
              </a:rPr>
              <a:t>Athletics</a:t>
            </a:r>
          </a:p>
        </p:txBody>
      </p:sp>
      <p:pic>
        <p:nvPicPr>
          <p:cNvPr id="20" name="Picture 2" descr="Dragon Images | Free Vectors, Stock Photos &amp; PSD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45" t="9151" r="6332" b="7327"/>
          <a:stretch/>
        </p:blipFill>
        <p:spPr bwMode="auto">
          <a:xfrm rot="551523" flipH="1">
            <a:off x="10093714" y="266180"/>
            <a:ext cx="1398471" cy="1336040"/>
          </a:xfrm>
          <a:prstGeom prst="rect">
            <a:avLst/>
          </a:prstGeom>
          <a:noFill/>
          <a:ln w="76200">
            <a:solidFill>
              <a:schemeClr val="tx1"/>
            </a:solidFill>
            <a:prstDash val="sysDot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14"/>
          <p:cNvPicPr/>
          <p:nvPr/>
        </p:nvPicPr>
        <p:blipFill>
          <a:blip r:embed="rId6"/>
          <a:stretch>
            <a:fillRect/>
          </a:stretch>
        </p:blipFill>
        <p:spPr>
          <a:xfrm rot="21258727">
            <a:off x="6329949" y="2425211"/>
            <a:ext cx="2471648" cy="1469105"/>
          </a:xfrm>
          <a:prstGeom prst="rect">
            <a:avLst/>
          </a:prstGeom>
        </p:spPr>
      </p:pic>
      <p:sp>
        <p:nvSpPr>
          <p:cNvPr id="3" name="Oval 2"/>
          <p:cNvSpPr/>
          <p:nvPr/>
        </p:nvSpPr>
        <p:spPr>
          <a:xfrm>
            <a:off x="9079951" y="4920343"/>
            <a:ext cx="2989244" cy="1887632"/>
          </a:xfrm>
          <a:prstGeom prst="ellipse">
            <a:avLst/>
          </a:prstGeom>
          <a:blipFill>
            <a:blip r:embed="rId7"/>
            <a:tile tx="0" ty="0" sx="100000" sy="100000" flip="none" algn="tl"/>
          </a:blipFill>
          <a:ln w="2857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1" name="Picture 20"/>
          <p:cNvPicPr/>
          <p:nvPr/>
        </p:nvPicPr>
        <p:blipFill>
          <a:blip r:embed="rId6"/>
          <a:stretch>
            <a:fillRect/>
          </a:stretch>
        </p:blipFill>
        <p:spPr>
          <a:xfrm rot="264015" flipH="1">
            <a:off x="9141594" y="4749760"/>
            <a:ext cx="3302710" cy="2228798"/>
          </a:xfrm>
          <a:prstGeom prst="rect">
            <a:avLst/>
          </a:prstGeom>
        </p:spPr>
      </p:pic>
      <p:pic>
        <p:nvPicPr>
          <p:cNvPr id="13" name="Picture 2" descr="Dragon Images | Free Vectors, Stock Photos &amp; PSD">
            <a:extLst>
              <a:ext uri="{FF2B5EF4-FFF2-40B4-BE49-F238E27FC236}">
                <a16:creationId xmlns:a16="http://schemas.microsoft.com/office/drawing/2014/main" id="{1884D87C-7F09-44BD-B995-2946FCAE0C9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45" t="9151" r="6332" b="7327"/>
          <a:stretch/>
        </p:blipFill>
        <p:spPr bwMode="auto">
          <a:xfrm rot="21048477">
            <a:off x="101975" y="2883708"/>
            <a:ext cx="577912" cy="552112"/>
          </a:xfrm>
          <a:prstGeom prst="rect">
            <a:avLst/>
          </a:prstGeom>
          <a:noFill/>
          <a:ln w="28575">
            <a:solidFill>
              <a:srgbClr val="000000"/>
            </a:solidFill>
            <a:prstDash val="soli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4F7A6088-F5AF-4C9A-AF82-51087588E3E5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878" y="3804935"/>
            <a:ext cx="2364087" cy="2961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88620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847</TotalTime>
  <Words>216</Words>
  <Application>Microsoft Office PowerPoint</Application>
  <PresentationFormat>Widescreen</PresentationFormat>
  <Paragraphs>34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Britannic Bold</vt:lpstr>
      <vt:lpstr>Calibri</vt:lpstr>
      <vt:lpstr>Calibri Light</vt:lpstr>
      <vt:lpstr>Courier New</vt:lpstr>
      <vt:lpstr>Narkisim</vt:lpstr>
      <vt:lpstr>Wingdings</vt:lpstr>
      <vt:lpstr>Office Theme</vt:lpstr>
      <vt:lpstr>Dr. Cristi Cole Athletic Director &amp; In-School Suspension Teacher  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Dr. Cristi Cole In-School Suspension Teacher</dc:title>
  <dc:creator>Cole, Cristi</dc:creator>
  <cp:lastModifiedBy>Cole, Cristi</cp:lastModifiedBy>
  <cp:revision>61</cp:revision>
  <dcterms:created xsi:type="dcterms:W3CDTF">2020-08-25T15:43:54Z</dcterms:created>
  <dcterms:modified xsi:type="dcterms:W3CDTF">2022-08-05T13:52:26Z</dcterms:modified>
</cp:coreProperties>
</file>