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2" r:id="rId7"/>
    <p:sldId id="263"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915"/>
  </p:normalViewPr>
  <p:slideViewPr>
    <p:cSldViewPr snapToGrid="0" snapToObjects="1">
      <p:cViewPr varScale="1">
        <p:scale>
          <a:sx n="115" d="100"/>
          <a:sy n="115"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11/13/22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11/13/22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11/13/22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11/13/22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11/13/22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0435-F899-AB47-8E3B-D74430F34506}"/>
              </a:ext>
            </a:extLst>
          </p:cNvPr>
          <p:cNvSpPr>
            <a:spLocks noGrp="1"/>
          </p:cNvSpPr>
          <p:nvPr>
            <p:ph type="ctrTitle"/>
          </p:nvPr>
        </p:nvSpPr>
        <p:spPr>
          <a:xfrm>
            <a:off x="533745" y="767576"/>
            <a:ext cx="8825658" cy="1172737"/>
          </a:xfrm>
        </p:spPr>
        <p:txBody>
          <a:bodyPr/>
          <a:lstStyle/>
          <a:p>
            <a:r>
              <a:rPr lang="en-US" dirty="0"/>
              <a:t>S. Ahmad Mikell</a:t>
            </a:r>
          </a:p>
        </p:txBody>
      </p:sp>
      <p:sp>
        <p:nvSpPr>
          <p:cNvPr id="3" name="Subtitle 2">
            <a:extLst>
              <a:ext uri="{FF2B5EF4-FFF2-40B4-BE49-F238E27FC236}">
                <a16:creationId xmlns:a16="http://schemas.microsoft.com/office/drawing/2014/main" id="{346A3DCD-0C96-B445-A518-F5B1DA2AEB86}"/>
              </a:ext>
            </a:extLst>
          </p:cNvPr>
          <p:cNvSpPr>
            <a:spLocks noGrp="1"/>
          </p:cNvSpPr>
          <p:nvPr>
            <p:ph type="subTitle" idx="1"/>
          </p:nvPr>
        </p:nvSpPr>
        <p:spPr/>
        <p:txBody>
          <a:bodyPr/>
          <a:lstStyle/>
          <a:p>
            <a:r>
              <a:rPr lang="en-US" dirty="0"/>
              <a:t>S. A. Mikell &amp; Company</a:t>
            </a:r>
          </a:p>
          <a:p>
            <a:r>
              <a:rPr lang="en-US" dirty="0"/>
              <a:t>Aiken, SC </a:t>
            </a:r>
          </a:p>
          <a:p>
            <a:endParaRPr lang="en-US" dirty="0"/>
          </a:p>
        </p:txBody>
      </p:sp>
      <p:sp>
        <p:nvSpPr>
          <p:cNvPr id="5" name="TextBox 4">
            <a:extLst>
              <a:ext uri="{FF2B5EF4-FFF2-40B4-BE49-F238E27FC236}">
                <a16:creationId xmlns:a16="http://schemas.microsoft.com/office/drawing/2014/main" id="{1BB64EB3-1D5F-984E-9CB0-C0E22D030832}"/>
              </a:ext>
            </a:extLst>
          </p:cNvPr>
          <p:cNvSpPr txBox="1"/>
          <p:nvPr/>
        </p:nvSpPr>
        <p:spPr>
          <a:xfrm>
            <a:off x="1154955" y="5640086"/>
            <a:ext cx="7526216" cy="646331"/>
          </a:xfrm>
          <a:prstGeom prst="rect">
            <a:avLst/>
          </a:prstGeom>
          <a:noFill/>
        </p:spPr>
        <p:txBody>
          <a:bodyPr wrap="square" rtlCol="0">
            <a:spAutoFit/>
          </a:bodyPr>
          <a:lstStyle/>
          <a:p>
            <a:r>
              <a:rPr lang="en-US" dirty="0"/>
              <a:t>You Are Not Your Label</a:t>
            </a:r>
          </a:p>
          <a:p>
            <a:r>
              <a:rPr lang="en-US" dirty="0"/>
              <a:t>(History, Hip Hop and Thriving in America)</a:t>
            </a:r>
          </a:p>
        </p:txBody>
      </p:sp>
      <p:pic>
        <p:nvPicPr>
          <p:cNvPr id="9" name="Picture 8">
            <a:extLst>
              <a:ext uri="{FF2B5EF4-FFF2-40B4-BE49-F238E27FC236}">
                <a16:creationId xmlns:a16="http://schemas.microsoft.com/office/drawing/2014/main" id="{9247CF13-675F-B04D-9099-C6D72DADB230}"/>
              </a:ext>
            </a:extLst>
          </p:cNvPr>
          <p:cNvPicPr>
            <a:picLocks noChangeAspect="1"/>
          </p:cNvPicPr>
          <p:nvPr/>
        </p:nvPicPr>
        <p:blipFill>
          <a:blip r:embed="rId2"/>
          <a:stretch>
            <a:fillRect/>
          </a:stretch>
        </p:blipFill>
        <p:spPr>
          <a:xfrm>
            <a:off x="4383471" y="2174533"/>
            <a:ext cx="2368626" cy="2368626"/>
          </a:xfrm>
          <a:prstGeom prst="rect">
            <a:avLst/>
          </a:prstGeom>
        </p:spPr>
      </p:pic>
    </p:spTree>
    <p:extLst>
      <p:ext uri="{BB962C8B-B14F-4D97-AF65-F5344CB8AC3E}">
        <p14:creationId xmlns:p14="http://schemas.microsoft.com/office/powerpoint/2010/main" val="1042877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187C-947F-2543-B8C4-8CBAB83A8933}"/>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5903E4A5-4B08-ED49-8A01-74C8A6DCBD50}"/>
              </a:ext>
            </a:extLst>
          </p:cNvPr>
          <p:cNvSpPr>
            <a:spLocks noGrp="1"/>
          </p:cNvSpPr>
          <p:nvPr>
            <p:ph idx="1"/>
          </p:nvPr>
        </p:nvSpPr>
        <p:spPr/>
        <p:txBody>
          <a:bodyPr/>
          <a:lstStyle/>
          <a:p>
            <a:r>
              <a:rPr lang="en-US" dirty="0"/>
              <a:t>Raised in a single parent household</a:t>
            </a:r>
          </a:p>
          <a:p>
            <a:r>
              <a:rPr lang="en-US" dirty="0"/>
              <a:t>Worst School System in the State of SC</a:t>
            </a:r>
          </a:p>
          <a:p>
            <a:r>
              <a:rPr lang="en-US" dirty="0"/>
              <a:t>Most Impoverished area in SC</a:t>
            </a:r>
          </a:p>
          <a:p>
            <a:endParaRPr lang="en-US" dirty="0"/>
          </a:p>
          <a:p>
            <a:pPr marL="0" indent="0">
              <a:buNone/>
            </a:pPr>
            <a:endParaRPr lang="en-US" dirty="0"/>
          </a:p>
          <a:p>
            <a:endParaRPr lang="en-US" dirty="0"/>
          </a:p>
          <a:p>
            <a:r>
              <a:rPr lang="en-US" dirty="0"/>
              <a:t>https://</a:t>
            </a:r>
            <a:r>
              <a:rPr lang="en-US" dirty="0" err="1"/>
              <a:t>www.youtube.com</a:t>
            </a:r>
            <a:r>
              <a:rPr lang="en-US" dirty="0"/>
              <a:t>/</a:t>
            </a:r>
            <a:r>
              <a:rPr lang="en-US" dirty="0" err="1"/>
              <a:t>watch?v</a:t>
            </a:r>
            <a:r>
              <a:rPr lang="en-US" dirty="0"/>
              <a:t>=6xL8Sphn9zA&amp;feature=</a:t>
            </a:r>
            <a:r>
              <a:rPr lang="en-US" dirty="0" err="1"/>
              <a:t>emb_title</a:t>
            </a:r>
            <a:endParaRPr lang="en-US" dirty="0"/>
          </a:p>
        </p:txBody>
      </p:sp>
      <p:pic>
        <p:nvPicPr>
          <p:cNvPr id="5" name="Picture 4">
            <a:extLst>
              <a:ext uri="{FF2B5EF4-FFF2-40B4-BE49-F238E27FC236}">
                <a16:creationId xmlns:a16="http://schemas.microsoft.com/office/drawing/2014/main" id="{9FCF1A6F-649E-5749-87CC-05B81DBAC533}"/>
              </a:ext>
            </a:extLst>
          </p:cNvPr>
          <p:cNvPicPr>
            <a:picLocks noChangeAspect="1"/>
          </p:cNvPicPr>
          <p:nvPr/>
        </p:nvPicPr>
        <p:blipFill>
          <a:blip r:embed="rId2"/>
          <a:stretch>
            <a:fillRect/>
          </a:stretch>
        </p:blipFill>
        <p:spPr>
          <a:xfrm>
            <a:off x="7805853" y="1802775"/>
            <a:ext cx="2243999" cy="2347883"/>
          </a:xfrm>
          <a:prstGeom prst="rect">
            <a:avLst/>
          </a:prstGeom>
        </p:spPr>
      </p:pic>
      <p:pic>
        <p:nvPicPr>
          <p:cNvPr id="7" name="Picture 6">
            <a:extLst>
              <a:ext uri="{FF2B5EF4-FFF2-40B4-BE49-F238E27FC236}">
                <a16:creationId xmlns:a16="http://schemas.microsoft.com/office/drawing/2014/main" id="{AB61F3E6-B002-444A-A390-1B32D91E9D92}"/>
              </a:ext>
            </a:extLst>
          </p:cNvPr>
          <p:cNvPicPr>
            <a:picLocks noChangeAspect="1"/>
          </p:cNvPicPr>
          <p:nvPr/>
        </p:nvPicPr>
        <p:blipFill>
          <a:blip r:embed="rId3"/>
          <a:stretch>
            <a:fillRect/>
          </a:stretch>
        </p:blipFill>
        <p:spPr>
          <a:xfrm>
            <a:off x="6486632" y="1802772"/>
            <a:ext cx="1318239" cy="2347883"/>
          </a:xfrm>
          <a:prstGeom prst="rect">
            <a:avLst/>
          </a:prstGeom>
        </p:spPr>
      </p:pic>
      <p:pic>
        <p:nvPicPr>
          <p:cNvPr id="9" name="Picture 8">
            <a:extLst>
              <a:ext uri="{FF2B5EF4-FFF2-40B4-BE49-F238E27FC236}">
                <a16:creationId xmlns:a16="http://schemas.microsoft.com/office/drawing/2014/main" id="{4BD41E11-26BE-CE4B-9718-5EEF9F1DB316}"/>
              </a:ext>
            </a:extLst>
          </p:cNvPr>
          <p:cNvPicPr>
            <a:picLocks noChangeAspect="1"/>
          </p:cNvPicPr>
          <p:nvPr/>
        </p:nvPicPr>
        <p:blipFill>
          <a:blip r:embed="rId4"/>
          <a:stretch>
            <a:fillRect/>
          </a:stretch>
        </p:blipFill>
        <p:spPr>
          <a:xfrm rot="5400000">
            <a:off x="9230143" y="2345589"/>
            <a:ext cx="2347883" cy="1262251"/>
          </a:xfrm>
          <a:prstGeom prst="rect">
            <a:avLst/>
          </a:prstGeom>
        </p:spPr>
      </p:pic>
    </p:spTree>
    <p:extLst>
      <p:ext uri="{BB962C8B-B14F-4D97-AF65-F5344CB8AC3E}">
        <p14:creationId xmlns:p14="http://schemas.microsoft.com/office/powerpoint/2010/main" val="4151593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A580-B001-404B-B621-968C06DC00DB}"/>
              </a:ext>
            </a:extLst>
          </p:cNvPr>
          <p:cNvSpPr>
            <a:spLocks noGrp="1"/>
          </p:cNvSpPr>
          <p:nvPr>
            <p:ph type="title"/>
          </p:nvPr>
        </p:nvSpPr>
        <p:spPr/>
        <p:txBody>
          <a:bodyPr/>
          <a:lstStyle/>
          <a:p>
            <a:r>
              <a:rPr lang="en-US" dirty="0"/>
              <a:t>4 Parts to Level Ball Playing Field</a:t>
            </a:r>
            <a:br>
              <a:rPr lang="en-US" dirty="0"/>
            </a:br>
            <a:r>
              <a:rPr lang="en-US" dirty="0"/>
              <a:t>(Bonus Trivia Question)</a:t>
            </a:r>
          </a:p>
        </p:txBody>
      </p:sp>
      <p:sp>
        <p:nvSpPr>
          <p:cNvPr id="3" name="Content Placeholder 2">
            <a:extLst>
              <a:ext uri="{FF2B5EF4-FFF2-40B4-BE49-F238E27FC236}">
                <a16:creationId xmlns:a16="http://schemas.microsoft.com/office/drawing/2014/main" id="{37567868-1004-4742-9A92-8BD880097CC5}"/>
              </a:ext>
            </a:extLst>
          </p:cNvPr>
          <p:cNvSpPr>
            <a:spLocks noGrp="1"/>
          </p:cNvSpPr>
          <p:nvPr>
            <p:ph sz="half" idx="1"/>
          </p:nvPr>
        </p:nvSpPr>
        <p:spPr/>
        <p:txBody>
          <a:bodyPr/>
          <a:lstStyle/>
          <a:p>
            <a:r>
              <a:rPr lang="en-US" dirty="0"/>
              <a:t>Education </a:t>
            </a:r>
          </a:p>
          <a:p>
            <a:r>
              <a:rPr lang="en-US" dirty="0"/>
              <a:t>Financial Literacy</a:t>
            </a:r>
          </a:p>
          <a:p>
            <a:r>
              <a:rPr lang="en-US" dirty="0"/>
              <a:t>Job Selection/Career Selection</a:t>
            </a:r>
          </a:p>
          <a:p>
            <a:r>
              <a:rPr lang="en-US" dirty="0"/>
              <a:t>Entrepreneurship</a:t>
            </a:r>
          </a:p>
        </p:txBody>
      </p:sp>
      <p:sp>
        <p:nvSpPr>
          <p:cNvPr id="7" name="TextBox 6">
            <a:extLst>
              <a:ext uri="{FF2B5EF4-FFF2-40B4-BE49-F238E27FC236}">
                <a16:creationId xmlns:a16="http://schemas.microsoft.com/office/drawing/2014/main" id="{283F9468-C324-AA42-9AC0-DD2852983B39}"/>
              </a:ext>
            </a:extLst>
          </p:cNvPr>
          <p:cNvSpPr txBox="1"/>
          <p:nvPr/>
        </p:nvSpPr>
        <p:spPr>
          <a:xfrm>
            <a:off x="4004864" y="5446461"/>
            <a:ext cx="7771057" cy="1200329"/>
          </a:xfrm>
          <a:prstGeom prst="rect">
            <a:avLst/>
          </a:prstGeom>
          <a:noFill/>
        </p:spPr>
        <p:txBody>
          <a:bodyPr wrap="square" rtlCol="0">
            <a:spAutoFit/>
          </a:bodyPr>
          <a:lstStyle/>
          <a:p>
            <a:r>
              <a:rPr lang="en-US" b="1" dirty="0"/>
              <a:t>An escaped slave and a Civil War hero</a:t>
            </a:r>
            <a:r>
              <a:rPr lang="en-US" dirty="0"/>
              <a:t>, ____________ served five terms in the U.S. House, representing a South Carolina district described as a “black paradise” because of its abundant political opportunities for freedmen.</a:t>
            </a:r>
          </a:p>
        </p:txBody>
      </p:sp>
      <p:pic>
        <p:nvPicPr>
          <p:cNvPr id="8" name="Content Placeholder 5">
            <a:extLst>
              <a:ext uri="{FF2B5EF4-FFF2-40B4-BE49-F238E27FC236}">
                <a16:creationId xmlns:a16="http://schemas.microsoft.com/office/drawing/2014/main" id="{2DC7C8D3-6C98-A244-8F23-8EF5CCD33EAC}"/>
              </a:ext>
            </a:extLst>
          </p:cNvPr>
          <p:cNvPicPr>
            <a:picLocks noChangeAspect="1"/>
          </p:cNvPicPr>
          <p:nvPr/>
        </p:nvPicPr>
        <p:blipFill>
          <a:blip r:embed="rId2"/>
          <a:stretch>
            <a:fillRect/>
          </a:stretch>
        </p:blipFill>
        <p:spPr>
          <a:xfrm>
            <a:off x="6900441" y="1232384"/>
            <a:ext cx="3150393" cy="4200525"/>
          </a:xfrm>
          <a:prstGeom prst="rect">
            <a:avLst/>
          </a:prstGeom>
        </p:spPr>
      </p:pic>
    </p:spTree>
    <p:extLst>
      <p:ext uri="{BB962C8B-B14F-4D97-AF65-F5344CB8AC3E}">
        <p14:creationId xmlns:p14="http://schemas.microsoft.com/office/powerpoint/2010/main" val="3191293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BEB4-1B1B-3C45-A759-9BE8BF2FA1A3}"/>
              </a:ext>
            </a:extLst>
          </p:cNvPr>
          <p:cNvSpPr>
            <a:spLocks noGrp="1"/>
          </p:cNvSpPr>
          <p:nvPr>
            <p:ph type="title"/>
          </p:nvPr>
        </p:nvSpPr>
        <p:spPr/>
        <p:txBody>
          <a:bodyPr/>
          <a:lstStyle/>
          <a:p>
            <a:r>
              <a:rPr lang="en-US" dirty="0"/>
              <a:t>Education</a:t>
            </a:r>
          </a:p>
        </p:txBody>
      </p:sp>
      <p:sp>
        <p:nvSpPr>
          <p:cNvPr id="3" name="Content Placeholder 2">
            <a:extLst>
              <a:ext uri="{FF2B5EF4-FFF2-40B4-BE49-F238E27FC236}">
                <a16:creationId xmlns:a16="http://schemas.microsoft.com/office/drawing/2014/main" id="{47CCAD93-FCCC-5340-B8EC-AD41C63937EC}"/>
              </a:ext>
            </a:extLst>
          </p:cNvPr>
          <p:cNvSpPr>
            <a:spLocks noGrp="1"/>
          </p:cNvSpPr>
          <p:nvPr>
            <p:ph idx="1"/>
          </p:nvPr>
        </p:nvSpPr>
        <p:spPr/>
        <p:txBody>
          <a:bodyPr/>
          <a:lstStyle/>
          <a:p>
            <a:r>
              <a:rPr lang="en-US" dirty="0"/>
              <a:t>“Education is the passport to the future, for tomorrow belongs to those who prepare for it today.” – Malcolm X </a:t>
            </a:r>
          </a:p>
          <a:p>
            <a:endParaRPr lang="en-US" dirty="0"/>
          </a:p>
          <a:p>
            <a:pPr marL="0" indent="0">
              <a:buNone/>
            </a:pPr>
            <a:r>
              <a:rPr lang="en-US" dirty="0"/>
              <a:t>While it’s safe to say that no one knows what will happen tomorrow, having an education under your belt will open the door to more opportunities. These job opportunities are also likely to pay more with more education, so what you do today in terms of education will surely prepare you for what’s yet to come.</a:t>
            </a:r>
          </a:p>
          <a:p>
            <a:endParaRPr lang="en-US" dirty="0"/>
          </a:p>
          <a:p>
            <a:pPr marL="0" indent="0">
              <a:buNone/>
            </a:pPr>
            <a:r>
              <a:rPr lang="en-US" dirty="0"/>
              <a:t>“Smart is the new gangster” – Rick Ross</a:t>
            </a:r>
          </a:p>
        </p:txBody>
      </p:sp>
      <p:pic>
        <p:nvPicPr>
          <p:cNvPr id="5" name="Picture 4">
            <a:extLst>
              <a:ext uri="{FF2B5EF4-FFF2-40B4-BE49-F238E27FC236}">
                <a16:creationId xmlns:a16="http://schemas.microsoft.com/office/drawing/2014/main" id="{D9AA197B-9D29-C646-B0EE-90EEA04DBD4F}"/>
              </a:ext>
            </a:extLst>
          </p:cNvPr>
          <p:cNvPicPr>
            <a:picLocks noChangeAspect="1"/>
          </p:cNvPicPr>
          <p:nvPr/>
        </p:nvPicPr>
        <p:blipFill>
          <a:blip r:embed="rId2"/>
          <a:stretch>
            <a:fillRect/>
          </a:stretch>
        </p:blipFill>
        <p:spPr>
          <a:xfrm>
            <a:off x="6307015" y="4912346"/>
            <a:ext cx="1523999" cy="1535723"/>
          </a:xfrm>
          <a:prstGeom prst="rect">
            <a:avLst/>
          </a:prstGeom>
        </p:spPr>
      </p:pic>
    </p:spTree>
    <p:extLst>
      <p:ext uri="{BB962C8B-B14F-4D97-AF65-F5344CB8AC3E}">
        <p14:creationId xmlns:p14="http://schemas.microsoft.com/office/powerpoint/2010/main" val="2785089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0A91-6BFE-9745-923D-A11944742C13}"/>
              </a:ext>
            </a:extLst>
          </p:cNvPr>
          <p:cNvSpPr>
            <a:spLocks noGrp="1"/>
          </p:cNvSpPr>
          <p:nvPr>
            <p:ph type="title"/>
          </p:nvPr>
        </p:nvSpPr>
        <p:spPr/>
        <p:txBody>
          <a:bodyPr/>
          <a:lstStyle/>
          <a:p>
            <a:r>
              <a:rPr lang="en-US" dirty="0"/>
              <a:t>Financial Literacy </a:t>
            </a:r>
          </a:p>
        </p:txBody>
      </p:sp>
      <p:sp>
        <p:nvSpPr>
          <p:cNvPr id="3" name="Content Placeholder 2">
            <a:extLst>
              <a:ext uri="{FF2B5EF4-FFF2-40B4-BE49-F238E27FC236}">
                <a16:creationId xmlns:a16="http://schemas.microsoft.com/office/drawing/2014/main" id="{2718546B-FF29-E948-A65B-00877B38F0E0}"/>
              </a:ext>
            </a:extLst>
          </p:cNvPr>
          <p:cNvSpPr>
            <a:spLocks noGrp="1"/>
          </p:cNvSpPr>
          <p:nvPr>
            <p:ph idx="1"/>
          </p:nvPr>
        </p:nvSpPr>
        <p:spPr/>
        <p:txBody>
          <a:bodyPr/>
          <a:lstStyle/>
          <a:p>
            <a:r>
              <a:rPr lang="en-US" dirty="0"/>
              <a:t>1. “The number one problem in today’s generation and economy is the lack of financial literacy.” – Alan Greenspan</a:t>
            </a:r>
          </a:p>
          <a:p>
            <a:r>
              <a:rPr lang="en-US" dirty="0"/>
              <a:t>2. “The key factor that will determine your financial future is not the economy; the key factor is your philosophy.” – Jim </a:t>
            </a:r>
            <a:r>
              <a:rPr lang="en-US" dirty="0" err="1"/>
              <a:t>Rohn</a:t>
            </a:r>
            <a:endParaRPr lang="en-US" dirty="0"/>
          </a:p>
          <a:p>
            <a:r>
              <a:rPr lang="en-US" dirty="0"/>
              <a:t>3. “Money without financial intelligence is money soon gone.” – Robert Kiyosaki</a:t>
            </a:r>
          </a:p>
          <a:p>
            <a:endParaRPr lang="en-US" dirty="0"/>
          </a:p>
          <a:p>
            <a:pPr marL="0" indent="0">
              <a:buNone/>
            </a:pPr>
            <a:r>
              <a:rPr lang="en-US" dirty="0"/>
              <a:t>In the words of Lil Baby and 42 </a:t>
            </a:r>
            <a:r>
              <a:rPr lang="en-US" dirty="0" err="1"/>
              <a:t>Dugg</a:t>
            </a:r>
            <a:r>
              <a:rPr lang="en-US" dirty="0"/>
              <a:t> – We Paid </a:t>
            </a:r>
          </a:p>
        </p:txBody>
      </p:sp>
      <p:pic>
        <p:nvPicPr>
          <p:cNvPr id="6" name="Picture 5">
            <a:extLst>
              <a:ext uri="{FF2B5EF4-FFF2-40B4-BE49-F238E27FC236}">
                <a16:creationId xmlns:a16="http://schemas.microsoft.com/office/drawing/2014/main" id="{D0222C8B-D548-A84E-BD16-4CE1049D3FB9}"/>
              </a:ext>
            </a:extLst>
          </p:cNvPr>
          <p:cNvPicPr>
            <a:picLocks noChangeAspect="1"/>
          </p:cNvPicPr>
          <p:nvPr/>
        </p:nvPicPr>
        <p:blipFill>
          <a:blip r:embed="rId2"/>
          <a:stretch>
            <a:fillRect/>
          </a:stretch>
        </p:blipFill>
        <p:spPr>
          <a:xfrm flipH="1">
            <a:off x="7639153" y="4150658"/>
            <a:ext cx="2410700" cy="1594338"/>
          </a:xfrm>
          <a:prstGeom prst="rect">
            <a:avLst/>
          </a:prstGeom>
        </p:spPr>
      </p:pic>
    </p:spTree>
    <p:extLst>
      <p:ext uri="{BB962C8B-B14F-4D97-AF65-F5344CB8AC3E}">
        <p14:creationId xmlns:p14="http://schemas.microsoft.com/office/powerpoint/2010/main" val="637774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0A91-6BFE-9745-923D-A11944742C13}"/>
              </a:ext>
            </a:extLst>
          </p:cNvPr>
          <p:cNvSpPr>
            <a:spLocks noGrp="1"/>
          </p:cNvSpPr>
          <p:nvPr>
            <p:ph type="title"/>
          </p:nvPr>
        </p:nvSpPr>
        <p:spPr/>
        <p:txBody>
          <a:bodyPr/>
          <a:lstStyle/>
          <a:p>
            <a:r>
              <a:rPr lang="en-US" dirty="0"/>
              <a:t>Job Selection - Career</a:t>
            </a:r>
          </a:p>
        </p:txBody>
      </p:sp>
      <p:sp>
        <p:nvSpPr>
          <p:cNvPr id="3" name="Content Placeholder 2">
            <a:extLst>
              <a:ext uri="{FF2B5EF4-FFF2-40B4-BE49-F238E27FC236}">
                <a16:creationId xmlns:a16="http://schemas.microsoft.com/office/drawing/2014/main" id="{2718546B-FF29-E948-A65B-00877B38F0E0}"/>
              </a:ext>
            </a:extLst>
          </p:cNvPr>
          <p:cNvSpPr>
            <a:spLocks noGrp="1"/>
          </p:cNvSpPr>
          <p:nvPr>
            <p:ph idx="1"/>
          </p:nvPr>
        </p:nvSpPr>
        <p:spPr/>
        <p:txBody>
          <a:bodyPr>
            <a:normAutofit fontScale="92500" lnSpcReduction="10000"/>
          </a:bodyPr>
          <a:lstStyle/>
          <a:p>
            <a:pPr marL="0" indent="0">
              <a:buNone/>
            </a:pPr>
            <a:r>
              <a:rPr lang="en-US" b="1" dirty="0"/>
              <a:t>	How “Liking” Your Job Will Help You Succeed</a:t>
            </a:r>
            <a:endParaRPr lang="en-US" dirty="0"/>
          </a:p>
          <a:p>
            <a:r>
              <a:rPr lang="en-US" dirty="0"/>
              <a:t>Steve Jobs stood in front of the 2005 Stanford graduating class and said, “”the only way to do great work is to love what you do,” but how does enjoying your work really lead to success in the workplace?</a:t>
            </a:r>
          </a:p>
          <a:p>
            <a:r>
              <a:rPr lang="en-US" dirty="0"/>
              <a:t>Being happy at work and loving what you do is an overall productivity booster and enhances performance. People who enjoy their jobs are more likely to be optimistic, motivated, learn faster, make fewer mistakes, and better business decisions.</a:t>
            </a:r>
          </a:p>
          <a:p>
            <a:endParaRPr lang="en-US" dirty="0"/>
          </a:p>
          <a:p>
            <a:pPr marL="0" indent="0">
              <a:buNone/>
            </a:pPr>
            <a:r>
              <a:rPr lang="en-US" dirty="0"/>
              <a:t>In the Words of Young </a:t>
            </a:r>
            <a:r>
              <a:rPr lang="en-US" dirty="0" err="1"/>
              <a:t>Dolph</a:t>
            </a:r>
            <a:r>
              <a:rPr lang="en-US" dirty="0"/>
              <a:t> - Rule number one (what's that?), get the money first (okay)</a:t>
            </a:r>
            <a:br>
              <a:rPr lang="en-US" dirty="0"/>
            </a:br>
            <a:r>
              <a:rPr lang="en-US" dirty="0"/>
              <a:t>Rule number two (what?), don't forget to get the money (</a:t>
            </a:r>
            <a:r>
              <a:rPr lang="en-US" dirty="0" err="1"/>
              <a:t>ayy</a:t>
            </a:r>
            <a:r>
              <a:rPr lang="en-US" dirty="0"/>
              <a:t>)</a:t>
            </a:r>
            <a:br>
              <a:rPr lang="en-US" dirty="0"/>
            </a:br>
            <a:r>
              <a:rPr lang="en-US" dirty="0"/>
              <a:t>Play by these rules and everything will be okay</a:t>
            </a:r>
          </a:p>
          <a:p>
            <a:endParaRPr lang="en-US" dirty="0"/>
          </a:p>
        </p:txBody>
      </p:sp>
      <p:pic>
        <p:nvPicPr>
          <p:cNvPr id="4" name="Picture 3">
            <a:extLst>
              <a:ext uri="{FF2B5EF4-FFF2-40B4-BE49-F238E27FC236}">
                <a16:creationId xmlns:a16="http://schemas.microsoft.com/office/drawing/2014/main" id="{0CB4EAA1-81D8-EC4C-B09A-0E825B00D5DF}"/>
              </a:ext>
            </a:extLst>
          </p:cNvPr>
          <p:cNvPicPr>
            <a:picLocks noChangeAspect="1"/>
          </p:cNvPicPr>
          <p:nvPr/>
        </p:nvPicPr>
        <p:blipFill>
          <a:blip r:embed="rId2"/>
          <a:stretch>
            <a:fillRect/>
          </a:stretch>
        </p:blipFill>
        <p:spPr>
          <a:xfrm>
            <a:off x="9942676" y="4662444"/>
            <a:ext cx="1585955" cy="1585955"/>
          </a:xfrm>
          <a:prstGeom prst="rect">
            <a:avLst/>
          </a:prstGeom>
        </p:spPr>
      </p:pic>
    </p:spTree>
    <p:extLst>
      <p:ext uri="{BB962C8B-B14F-4D97-AF65-F5344CB8AC3E}">
        <p14:creationId xmlns:p14="http://schemas.microsoft.com/office/powerpoint/2010/main" val="2874168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1D21-87F7-0C4A-9A06-7D98EF68423C}"/>
              </a:ext>
            </a:extLst>
          </p:cNvPr>
          <p:cNvSpPr>
            <a:spLocks noGrp="1"/>
          </p:cNvSpPr>
          <p:nvPr>
            <p:ph type="title"/>
          </p:nvPr>
        </p:nvSpPr>
        <p:spPr/>
        <p:txBody>
          <a:bodyPr/>
          <a:lstStyle/>
          <a:p>
            <a:r>
              <a:rPr lang="en-US" dirty="0"/>
              <a:t>Entrepreneurship</a:t>
            </a:r>
          </a:p>
        </p:txBody>
      </p:sp>
      <p:sp>
        <p:nvSpPr>
          <p:cNvPr id="3" name="Content Placeholder 2">
            <a:extLst>
              <a:ext uri="{FF2B5EF4-FFF2-40B4-BE49-F238E27FC236}">
                <a16:creationId xmlns:a16="http://schemas.microsoft.com/office/drawing/2014/main" id="{D7274894-1A8D-724E-AD2D-C110CC9AE4AF}"/>
              </a:ext>
            </a:extLst>
          </p:cNvPr>
          <p:cNvSpPr>
            <a:spLocks noGrp="1"/>
          </p:cNvSpPr>
          <p:nvPr>
            <p:ph idx="1"/>
          </p:nvPr>
        </p:nvSpPr>
        <p:spPr>
          <a:xfrm>
            <a:off x="1103312" y="2052918"/>
            <a:ext cx="8946541" cy="4195481"/>
          </a:xfrm>
        </p:spPr>
        <p:txBody>
          <a:bodyPr>
            <a:normAutofit fontScale="92500" lnSpcReduction="20000"/>
          </a:bodyPr>
          <a:lstStyle/>
          <a:p>
            <a:r>
              <a:rPr lang="en-US" dirty="0"/>
              <a:t>Investopedia describes four ways entrepreneurs benefit society:</a:t>
            </a:r>
          </a:p>
          <a:p>
            <a:r>
              <a:rPr lang="en-US" b="1" dirty="0"/>
              <a:t>Economic growth</a:t>
            </a:r>
            <a:r>
              <a:rPr lang="en-US" dirty="0"/>
              <a:t>: The success of the products and services created and sold by entrepreneurs cascades to other businesses and markets.</a:t>
            </a:r>
          </a:p>
          <a:p>
            <a:r>
              <a:rPr lang="en-US" b="1" dirty="0"/>
              <a:t>Wealth generation</a:t>
            </a:r>
            <a:r>
              <a:rPr lang="en-US" dirty="0"/>
              <a:t>: Entrepreneurs frequently target new markets and tap audiences outside the focus of established firms. This creates new sources of revenue and profits.</a:t>
            </a:r>
          </a:p>
          <a:p>
            <a:r>
              <a:rPr lang="en-US" b="1" dirty="0"/>
              <a:t>Social change</a:t>
            </a:r>
            <a:r>
              <a:rPr lang="en-US" dirty="0"/>
              <a:t>: The innovative goods and services entrepreneurs offer reduce dependence on outdated processes and technologies. One example is the way smartphones have affected how businesses communicate with customers, employees, and partners.</a:t>
            </a:r>
          </a:p>
          <a:p>
            <a:r>
              <a:rPr lang="en-US" b="1" dirty="0"/>
              <a:t>Community development</a:t>
            </a:r>
            <a:r>
              <a:rPr lang="en-US" dirty="0"/>
              <a:t>: Entrepreneurs foster a sense of community among people with common goals and interests, whether in a single neighborhood or across continents. Their products and services contribute to the communities’ social and economic well-being.</a:t>
            </a:r>
          </a:p>
          <a:p>
            <a:pPr lvl="1"/>
            <a:endParaRPr lang="en-US" dirty="0"/>
          </a:p>
          <a:p>
            <a:endParaRPr lang="en-US" dirty="0"/>
          </a:p>
        </p:txBody>
      </p:sp>
      <p:pic>
        <p:nvPicPr>
          <p:cNvPr id="6" name="Picture 5">
            <a:extLst>
              <a:ext uri="{FF2B5EF4-FFF2-40B4-BE49-F238E27FC236}">
                <a16:creationId xmlns:a16="http://schemas.microsoft.com/office/drawing/2014/main" id="{9D8F67FB-B97F-344A-B4E0-4809480FBD9D}"/>
              </a:ext>
            </a:extLst>
          </p:cNvPr>
          <p:cNvPicPr>
            <a:picLocks noChangeAspect="1"/>
          </p:cNvPicPr>
          <p:nvPr/>
        </p:nvPicPr>
        <p:blipFill>
          <a:blip r:embed="rId2"/>
          <a:stretch>
            <a:fillRect/>
          </a:stretch>
        </p:blipFill>
        <p:spPr>
          <a:xfrm>
            <a:off x="5576581" y="452718"/>
            <a:ext cx="2489831" cy="1400530"/>
          </a:xfrm>
          <a:prstGeom prst="rect">
            <a:avLst/>
          </a:prstGeom>
        </p:spPr>
      </p:pic>
    </p:spTree>
    <p:extLst>
      <p:ext uri="{BB962C8B-B14F-4D97-AF65-F5344CB8AC3E}">
        <p14:creationId xmlns:p14="http://schemas.microsoft.com/office/powerpoint/2010/main" val="3512354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19EB-AE4F-1D41-8D79-7C6F8DB158BD}"/>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70F37443-DDE8-1244-9E08-31DDD1409F73}"/>
              </a:ext>
            </a:extLst>
          </p:cNvPr>
          <p:cNvSpPr>
            <a:spLocks noGrp="1"/>
          </p:cNvSpPr>
          <p:nvPr>
            <p:ph idx="1"/>
          </p:nvPr>
        </p:nvSpPr>
        <p:spPr/>
        <p:txBody>
          <a:bodyPr/>
          <a:lstStyle/>
          <a:p>
            <a:r>
              <a:rPr lang="en-US" dirty="0"/>
              <a:t>Dream Big – Core of Success</a:t>
            </a:r>
          </a:p>
          <a:p>
            <a:r>
              <a:rPr lang="en-US" dirty="0"/>
              <a:t>Imagination is Everything</a:t>
            </a:r>
          </a:p>
          <a:p>
            <a:r>
              <a:rPr lang="en-US" dirty="0"/>
              <a:t>Don’t let anyone play about your vision</a:t>
            </a:r>
          </a:p>
          <a:p>
            <a:r>
              <a:rPr lang="en-US" dirty="0"/>
              <a:t>Show Gratitude – there is joy in the journey</a:t>
            </a:r>
          </a:p>
          <a:p>
            <a:r>
              <a:rPr lang="en-US" dirty="0"/>
              <a:t>Don’t be afraid to fail, failure is part of the process</a:t>
            </a:r>
          </a:p>
        </p:txBody>
      </p:sp>
    </p:spTree>
    <p:extLst>
      <p:ext uri="{BB962C8B-B14F-4D97-AF65-F5344CB8AC3E}">
        <p14:creationId xmlns:p14="http://schemas.microsoft.com/office/powerpoint/2010/main" val="2770756095"/>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111</TotalTime>
  <Words>628</Words>
  <Application>Microsoft Macintosh PowerPoint</Application>
  <PresentationFormat>Widescreen</PresentationFormat>
  <Paragraphs>49</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Wingdings 3</vt:lpstr>
      <vt:lpstr>Ion</vt:lpstr>
      <vt:lpstr>S. Ahmad Mikell</vt:lpstr>
      <vt:lpstr>Background</vt:lpstr>
      <vt:lpstr>4 Parts to Level Ball Playing Field (Bonus Trivia Question)</vt:lpstr>
      <vt:lpstr>Education</vt:lpstr>
      <vt:lpstr>Financial Literacy </vt:lpstr>
      <vt:lpstr>Job Selection - Career</vt:lpstr>
      <vt:lpstr>Entrepreneurship</vt:lpstr>
      <vt:lpstr>Final Thoughts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 Ahmad Mikell</dc:title>
  <dc:creator>Microsoft Office User</dc:creator>
  <cp:lastModifiedBy>Microsoft Office User</cp:lastModifiedBy>
  <cp:revision>10</cp:revision>
  <dcterms:created xsi:type="dcterms:W3CDTF">2022-11-13T22:38:06Z</dcterms:created>
  <dcterms:modified xsi:type="dcterms:W3CDTF">2022-11-14T00:30:03Z</dcterms:modified>
</cp:coreProperties>
</file>