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5"/>
  </p:notesMasterIdLst>
  <p:sldIdLst>
    <p:sldId id="281" r:id="rId4"/>
    <p:sldId id="282" r:id="rId5"/>
    <p:sldId id="257" r:id="rId6"/>
    <p:sldId id="260" r:id="rId7"/>
    <p:sldId id="261" r:id="rId8"/>
    <p:sldId id="270" r:id="rId9"/>
    <p:sldId id="276" r:id="rId10"/>
    <p:sldId id="259" r:id="rId11"/>
    <p:sldId id="271" r:id="rId12"/>
    <p:sldId id="273" r:id="rId13"/>
    <p:sldId id="278" r:id="rId14"/>
    <p:sldId id="266" r:id="rId15"/>
    <p:sldId id="267" r:id="rId16"/>
    <p:sldId id="268" r:id="rId17"/>
    <p:sldId id="269" r:id="rId18"/>
    <p:sldId id="274" r:id="rId19"/>
    <p:sldId id="275" r:id="rId20"/>
    <p:sldId id="285" r:id="rId21"/>
    <p:sldId id="279" r:id="rId22"/>
    <p:sldId id="280"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04"/>
    <a:srgbClr val="2D1C30"/>
    <a:srgbClr val="3B253F"/>
    <a:srgbClr val="4A1B1A"/>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96" autoAdjust="0"/>
  </p:normalViewPr>
  <p:slideViewPr>
    <p:cSldViewPr>
      <p:cViewPr varScale="1">
        <p:scale>
          <a:sx n="62" d="100"/>
          <a:sy n="62" d="100"/>
        </p:scale>
        <p:origin x="165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6C042-11B8-4F5B-A3B4-328DDC226C9D}" type="datetimeFigureOut">
              <a:rPr lang="en-US" smtClean="0"/>
              <a:t>3/28/2022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2272C1-8E51-4C6E-9788-4E578B745604}" type="slidenum">
              <a:rPr lang="en-US" smtClean="0"/>
              <a:t>‹#›</a:t>
            </a:fld>
            <a:endParaRPr lang="en-US"/>
          </a:p>
        </p:txBody>
      </p:sp>
    </p:spTree>
    <p:extLst>
      <p:ext uri="{BB962C8B-B14F-4D97-AF65-F5344CB8AC3E}">
        <p14:creationId xmlns:p14="http://schemas.microsoft.com/office/powerpoint/2010/main" val="641097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Show the video clip. Give the students about 20-30 seconds to “think” on their own and then have them “pair” to discuss.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 minute of discussion time. The teacher should be walking around listening and redirecting discussions as needed. The teacher can briefly discuss student responses.</a:t>
            </a:r>
          </a:p>
        </p:txBody>
      </p:sp>
      <p:sp>
        <p:nvSpPr>
          <p:cNvPr id="4" name="Slide Number Placeholder 3"/>
          <p:cNvSpPr>
            <a:spLocks noGrp="1"/>
          </p:cNvSpPr>
          <p:nvPr>
            <p:ph type="sldNum" sz="quarter" idx="10"/>
          </p:nvPr>
        </p:nvSpPr>
        <p:spPr/>
        <p:txBody>
          <a:bodyPr/>
          <a:lstStyle/>
          <a:p>
            <a:fld id="{342272C1-8E51-4C6E-9788-4E578B745604}" type="slidenum">
              <a:rPr lang="en-US" smtClean="0"/>
              <a:t>1</a:t>
            </a:fld>
            <a:endParaRPr lang="en-US"/>
          </a:p>
        </p:txBody>
      </p:sp>
    </p:spTree>
    <p:extLst>
      <p:ext uri="{BB962C8B-B14F-4D97-AF65-F5344CB8AC3E}">
        <p14:creationId xmlns:p14="http://schemas.microsoft.com/office/powerpoint/2010/main" val="251370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may want to have each student conduct this simple demonstration at their desk to show how</a:t>
            </a:r>
            <a:r>
              <a:rPr lang="en-US" baseline="0" dirty="0"/>
              <a:t> the Earth remains tilted on its axis while it rotates around the Sun.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10</a:t>
            </a:fld>
            <a:endParaRPr lang="en-US"/>
          </a:p>
        </p:txBody>
      </p:sp>
    </p:spTree>
    <p:extLst>
      <p:ext uri="{BB962C8B-B14F-4D97-AF65-F5344CB8AC3E}">
        <p14:creationId xmlns:p14="http://schemas.microsoft.com/office/powerpoint/2010/main" val="351798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11</a:t>
            </a:fld>
            <a:endParaRPr lang="en-US"/>
          </a:p>
        </p:txBody>
      </p:sp>
    </p:spTree>
    <p:extLst>
      <p:ext uri="{BB962C8B-B14F-4D97-AF65-F5344CB8AC3E}">
        <p14:creationId xmlns:p14="http://schemas.microsoft.com/office/powerpoint/2010/main" val="253827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use the image to illustrate the different concentrations of sunlight (because of the different angles) hitting the Earth’s surface.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12</a:t>
            </a:fld>
            <a:endParaRPr lang="en-US"/>
          </a:p>
        </p:txBody>
      </p:sp>
    </p:spTree>
    <p:extLst>
      <p:ext uri="{BB962C8B-B14F-4D97-AF65-F5344CB8AC3E}">
        <p14:creationId xmlns:p14="http://schemas.microsoft.com/office/powerpoint/2010/main" val="2427463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while the students record the important information on their notes and the diagram.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13</a:t>
            </a:fld>
            <a:endParaRPr lang="en-US"/>
          </a:p>
        </p:txBody>
      </p:sp>
    </p:spTree>
    <p:extLst>
      <p:ext uri="{BB962C8B-B14F-4D97-AF65-F5344CB8AC3E}">
        <p14:creationId xmlns:p14="http://schemas.microsoft.com/office/powerpoint/2010/main" val="291913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question can be done</a:t>
            </a:r>
            <a:r>
              <a:rPr lang="en-US" baseline="0" dirty="0"/>
              <a:t> as a class, individually, or in pairs. The students should respond that “B” experiences greater solar radiation because it receives direct sunlight from a shorter distance; therefore, it is stronger than areas where there is a higher angle and the sunlight is spread out over a longer distance.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14</a:t>
            </a:fld>
            <a:endParaRPr lang="en-US"/>
          </a:p>
        </p:txBody>
      </p:sp>
    </p:spTree>
    <p:extLst>
      <p:ext uri="{BB962C8B-B14F-4D97-AF65-F5344CB8AC3E}">
        <p14:creationId xmlns:p14="http://schemas.microsoft.com/office/powerpoint/2010/main" val="368920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a:t>
            </a:r>
            <a:r>
              <a:rPr lang="en-US" baseline="0" dirty="0"/>
              <a:t>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15</a:t>
            </a:fld>
            <a:endParaRPr lang="en-US"/>
          </a:p>
        </p:txBody>
      </p:sp>
    </p:spTree>
    <p:extLst>
      <p:ext uri="{BB962C8B-B14F-4D97-AF65-F5344CB8AC3E}">
        <p14:creationId xmlns:p14="http://schemas.microsoft.com/office/powerpoint/2010/main" val="117768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use the diagram to illustrate that seasons depend on the hemisphere of the Earth that is turned toward and away from the Sun.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16</a:t>
            </a:fld>
            <a:endParaRPr lang="en-US"/>
          </a:p>
        </p:txBody>
      </p:sp>
    </p:spTree>
    <p:extLst>
      <p:ext uri="{BB962C8B-B14F-4D97-AF65-F5344CB8AC3E}">
        <p14:creationId xmlns:p14="http://schemas.microsoft.com/office/powerpoint/2010/main" val="2522889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animated slide to guide students in labeling the seasons</a:t>
            </a:r>
            <a:r>
              <a:rPr lang="en-US" baseline="0" dirty="0"/>
              <a:t> on the diagram in their notes. The slide provides step by step instructions for the students. The teacher should click through the slide for each step.</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17</a:t>
            </a:fld>
            <a:endParaRPr lang="en-US"/>
          </a:p>
        </p:txBody>
      </p:sp>
    </p:spTree>
    <p:extLst>
      <p:ext uri="{BB962C8B-B14F-4D97-AF65-F5344CB8AC3E}">
        <p14:creationId xmlns:p14="http://schemas.microsoft.com/office/powerpoint/2010/main" val="393108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18</a:t>
            </a:fld>
            <a:endParaRPr lang="en-US"/>
          </a:p>
        </p:txBody>
      </p:sp>
    </p:spTree>
    <p:extLst>
      <p:ext uri="{BB962C8B-B14F-4D97-AF65-F5344CB8AC3E}">
        <p14:creationId xmlns:p14="http://schemas.microsoft.com/office/powerpoint/2010/main" val="265890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show the animations to reinforce cause of the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19</a:t>
            </a:fld>
            <a:endParaRPr lang="en-US"/>
          </a:p>
        </p:txBody>
      </p:sp>
    </p:spTree>
    <p:extLst>
      <p:ext uri="{BB962C8B-B14F-4D97-AF65-F5344CB8AC3E}">
        <p14:creationId xmlns:p14="http://schemas.microsoft.com/office/powerpoint/2010/main" val="123233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introduce the essential question of the lesson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a:t>
            </a:fld>
            <a:endParaRPr lang="en-US"/>
          </a:p>
        </p:txBody>
      </p:sp>
    </p:spTree>
    <p:extLst>
      <p:ext uri="{BB962C8B-B14F-4D97-AF65-F5344CB8AC3E}">
        <p14:creationId xmlns:p14="http://schemas.microsoft.com/office/powerpoint/2010/main" val="152827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Student</a:t>
            </a:r>
            <a:r>
              <a:rPr lang="en-US" baseline="0" dirty="0"/>
              <a:t>s should watch the short video to reinforce seasons.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20</a:t>
            </a:fld>
            <a:endParaRPr lang="en-US"/>
          </a:p>
        </p:txBody>
      </p:sp>
    </p:spTree>
    <p:extLst>
      <p:ext uri="{BB962C8B-B14F-4D97-AF65-F5344CB8AC3E}">
        <p14:creationId xmlns:p14="http://schemas.microsoft.com/office/powerpoint/2010/main" val="2120094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Each student should complete the summarizer. </a:t>
            </a:r>
            <a:r>
              <a:rPr lang="en-US" baseline="0"/>
              <a:t>The teacher should use the summarizer to determine the level of student mastery and if differentiation is needed.</a:t>
            </a:r>
            <a:endParaRPr lang="en-US"/>
          </a:p>
        </p:txBody>
      </p:sp>
      <p:sp>
        <p:nvSpPr>
          <p:cNvPr id="4" name="Slide Number Placeholder 3"/>
          <p:cNvSpPr>
            <a:spLocks noGrp="1"/>
          </p:cNvSpPr>
          <p:nvPr>
            <p:ph type="sldNum" sz="quarter" idx="10"/>
          </p:nvPr>
        </p:nvSpPr>
        <p:spPr/>
        <p:txBody>
          <a:bodyPr/>
          <a:lstStyle/>
          <a:p>
            <a:fld id="{342272C1-8E51-4C6E-9788-4E578B745604}" type="slidenum">
              <a:rPr lang="en-US" smtClean="0"/>
              <a:t>21</a:t>
            </a:fld>
            <a:endParaRPr lang="en-US"/>
          </a:p>
        </p:txBody>
      </p:sp>
    </p:spTree>
    <p:extLst>
      <p:ext uri="{BB962C8B-B14F-4D97-AF65-F5344CB8AC3E}">
        <p14:creationId xmlns:p14="http://schemas.microsoft.com/office/powerpoint/2010/main" val="203325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review each of the vocabulary</a:t>
            </a:r>
            <a:r>
              <a:rPr lang="en-US" baseline="0" dirty="0"/>
              <a:t> words that students should already know in order to apply them in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3</a:t>
            </a:fld>
            <a:endParaRPr lang="en-US"/>
          </a:p>
        </p:txBody>
      </p:sp>
    </p:spTree>
    <p:extLst>
      <p:ext uri="{BB962C8B-B14F-4D97-AF65-F5344CB8AC3E}">
        <p14:creationId xmlns:p14="http://schemas.microsoft.com/office/powerpoint/2010/main" val="3545829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review/introduce hemisphere as another important vocabulary</a:t>
            </a:r>
            <a:r>
              <a:rPr lang="en-US" baseline="0" dirty="0"/>
              <a:t> term needed for the lesson.</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4</a:t>
            </a:fld>
            <a:endParaRPr lang="en-US"/>
          </a:p>
        </p:txBody>
      </p:sp>
    </p:spTree>
    <p:extLst>
      <p:ext uri="{BB962C8B-B14F-4D97-AF65-F5344CB8AC3E}">
        <p14:creationId xmlns:p14="http://schemas.microsoft.com/office/powerpoint/2010/main" val="147608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use the diagrams to illustrate the four hemispheres.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5</a:t>
            </a:fld>
            <a:endParaRPr lang="en-US"/>
          </a:p>
        </p:txBody>
      </p:sp>
    </p:spTree>
    <p:extLst>
      <p:ext uri="{BB962C8B-B14F-4D97-AF65-F5344CB8AC3E}">
        <p14:creationId xmlns:p14="http://schemas.microsoft.com/office/powerpoint/2010/main" val="128875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pose the question to the class What are Seasons? And listen to a few student responses. After a brief time, click the mouse to show the definition of seasons. The students should answer the question “what are seasons?”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6</a:t>
            </a:fld>
            <a:endParaRPr lang="en-US"/>
          </a:p>
        </p:txBody>
      </p:sp>
    </p:spTree>
    <p:extLst>
      <p:ext uri="{BB962C8B-B14F-4D97-AF65-F5344CB8AC3E}">
        <p14:creationId xmlns:p14="http://schemas.microsoft.com/office/powerpoint/2010/main" val="253756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may ask the class to identify the four main seasons or just click through the animated slide. </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7</a:t>
            </a:fld>
            <a:endParaRPr lang="en-US"/>
          </a:p>
        </p:txBody>
      </p:sp>
    </p:spTree>
    <p:extLst>
      <p:ext uri="{BB962C8B-B14F-4D97-AF65-F5344CB8AC3E}">
        <p14:creationId xmlns:p14="http://schemas.microsoft.com/office/powerpoint/2010/main" val="345750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pose the statement first, “reasons for the seasons”. Ask for student responses on what the answer may be for the seasons. Soon after, click the mouse to show the reasons for the seasons. Students should record the important information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8</a:t>
            </a:fld>
            <a:endParaRPr lang="en-US"/>
          </a:p>
        </p:txBody>
      </p:sp>
    </p:spTree>
    <p:extLst>
      <p:ext uri="{BB962C8B-B14F-4D97-AF65-F5344CB8AC3E}">
        <p14:creationId xmlns:p14="http://schemas.microsoft.com/office/powerpoint/2010/main" val="55447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and the students should</a:t>
            </a:r>
            <a:r>
              <a:rPr lang="en-US" baseline="0" dirty="0"/>
              <a:t> record information about the tilt of the Earth on their notes.</a:t>
            </a:r>
            <a:endParaRPr lang="en-US" dirty="0"/>
          </a:p>
        </p:txBody>
      </p:sp>
      <p:sp>
        <p:nvSpPr>
          <p:cNvPr id="4" name="Slide Number Placeholder 3"/>
          <p:cNvSpPr>
            <a:spLocks noGrp="1"/>
          </p:cNvSpPr>
          <p:nvPr>
            <p:ph type="sldNum" sz="quarter" idx="10"/>
          </p:nvPr>
        </p:nvSpPr>
        <p:spPr/>
        <p:txBody>
          <a:bodyPr/>
          <a:lstStyle/>
          <a:p>
            <a:fld id="{342272C1-8E51-4C6E-9788-4E578B745604}" type="slidenum">
              <a:rPr lang="en-US" smtClean="0"/>
              <a:t>9</a:t>
            </a:fld>
            <a:endParaRPr lang="en-US"/>
          </a:p>
        </p:txBody>
      </p:sp>
    </p:spTree>
    <p:extLst>
      <p:ext uri="{BB962C8B-B14F-4D97-AF65-F5344CB8AC3E}">
        <p14:creationId xmlns:p14="http://schemas.microsoft.com/office/powerpoint/2010/main" val="405193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10074635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31337334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3317390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6004332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1919668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080566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88624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0595083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36187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05626789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7236200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318004702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769837962"/>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870242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389828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581400"/>
            <a:ext cx="6400800" cy="609600"/>
          </a:xfrm>
        </p:spPr>
        <p:txBody>
          <a:bodyPr/>
          <a:lstStyle>
            <a:lvl1pPr marL="0" indent="0" algn="ctr">
              <a:buNone/>
              <a:defRPr>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349083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165264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79640142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98268771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7412253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0753965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4482329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7A713-7007-4913-B2CB-7614D15284D3}"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56295088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4857697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8603509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443036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53801446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7A713-7007-4913-B2CB-7614D15284D3}"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63652874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7A713-7007-4913-B2CB-7614D15284D3}"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10069774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7A713-7007-4913-B2CB-7614D15284D3}"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18659082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7A713-7007-4913-B2CB-7614D15284D3}"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90278086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208425828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7A713-7007-4913-B2CB-7614D15284D3}"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B5BB6-300C-4D5B-9AC3-521233952C76}" type="slidenum">
              <a:rPr lang="en-US" smtClean="0"/>
              <a:t>‹#›</a:t>
            </a:fld>
            <a:endParaRPr lang="en-US"/>
          </a:p>
        </p:txBody>
      </p:sp>
    </p:spTree>
    <p:extLst>
      <p:ext uri="{BB962C8B-B14F-4D97-AF65-F5344CB8AC3E}">
        <p14:creationId xmlns:p14="http://schemas.microsoft.com/office/powerpoint/2010/main" val="407441543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pPr/>
              <a:t>3/28/2022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pPr/>
              <a:t>‹#›</a:t>
            </a:fld>
            <a:endParaRPr lang="en-US"/>
          </a:p>
        </p:txBody>
      </p:sp>
    </p:spTree>
    <p:extLst>
      <p:ext uri="{BB962C8B-B14F-4D97-AF65-F5344CB8AC3E}">
        <p14:creationId xmlns:p14="http://schemas.microsoft.com/office/powerpoint/2010/main" val="4150077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165706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8AC7A713-7007-4913-B2CB-7614D15284D3}" type="datetimeFigureOut">
              <a:rPr lang="en-US" smtClean="0">
                <a:solidFill>
                  <a:prstClr val="black">
                    <a:lumMod val="85000"/>
                    <a:lumOff val="15000"/>
                  </a:prstClr>
                </a:solidFill>
              </a:rPr>
              <a:pPr/>
              <a:t>3/28/2022</a:t>
            </a:fld>
            <a:endParaRPr lang="en-US">
              <a:solidFill>
                <a:prstClr val="black">
                  <a:lumMod val="85000"/>
                  <a:lumOff val="1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a:solidFill>
                <a:prstClr val="black">
                  <a:lumMod val="85000"/>
                  <a:lumOff val="1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7BEB5BB6-300C-4D5B-9AC3-521233952C76}"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1217497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xStyles>
    <p:title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effectLst/>
          <a:latin typeface="Microsoft New Tai Lue" panose="020B0502040204020203" pitchFamily="34" charset="0"/>
          <a:ea typeface="+mn-ea"/>
          <a:cs typeface="Microsoft New Tai Lue"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mIFXIXQQ_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astro.unl.edu/naap/motion1/animations/seasons_ecliptic.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tudyjams.scholastic.com/studyjams/jams/science/weather-and-climate/seasons.htm"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www.britannica.com/EBchecked/topic/175962/Earth/images-videos/159380/earth-earths-rotation-on-its-axis-and-its-revolution-around-the-su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375" y="1524000"/>
            <a:ext cx="8229600" cy="3657600"/>
          </a:xfrm>
        </p:spPr>
        <p:txBody>
          <a:bodyPr/>
          <a:lstStyle/>
          <a:p>
            <a:r>
              <a:rPr lang="en-US" sz="12500" dirty="0"/>
              <a:t>SEASONS</a:t>
            </a:r>
            <a:r>
              <a:rPr lang="en-US" sz="7200" dirty="0"/>
              <a:t> </a:t>
            </a:r>
            <a:br>
              <a:rPr lang="en-US" sz="7200" dirty="0"/>
            </a:br>
            <a:r>
              <a:rPr lang="en-US" sz="7200" dirty="0"/>
              <a:t>                    </a:t>
            </a:r>
            <a:r>
              <a:rPr lang="en-US" sz="3600" dirty="0">
                <a:solidFill>
                  <a:schemeClr val="bg1"/>
                </a:solidFill>
              </a:rPr>
              <a:t>Ms. Edwards</a:t>
            </a:r>
          </a:p>
        </p:txBody>
      </p:sp>
      <p:sp>
        <p:nvSpPr>
          <p:cNvPr id="3" name="Title 1"/>
          <p:cNvSpPr txBox="1">
            <a:spLocks/>
          </p:cNvSpPr>
          <p:nvPr/>
        </p:nvSpPr>
        <p:spPr>
          <a:xfrm>
            <a:off x="414688" y="1981200"/>
            <a:ext cx="8229600" cy="3200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endParaRPr lang="en-US" sz="4800" dirty="0">
              <a:ln w="19050">
                <a:noFill/>
              </a:ln>
            </a:endParaRPr>
          </a:p>
        </p:txBody>
      </p:sp>
      <p:sp>
        <p:nvSpPr>
          <p:cNvPr id="4" name="Rectangle 3"/>
          <p:cNvSpPr/>
          <p:nvPr/>
        </p:nvSpPr>
        <p:spPr>
          <a:xfrm>
            <a:off x="1197972" y="5481935"/>
            <a:ext cx="6679073" cy="923330"/>
          </a:xfrm>
          <a:prstGeom prst="rect">
            <a:avLst/>
          </a:prstGeom>
        </p:spPr>
        <p:txBody>
          <a:bodyPr wrap="none">
            <a:spAutoFit/>
          </a:bodyPr>
          <a:lstStyle/>
          <a:p>
            <a:r>
              <a:rPr lang="en-US" sz="5400" u="sng" dirty="0">
                <a:hlinkClick r:id="rId3"/>
              </a:rPr>
              <a:t>One Year in 40 seconds</a:t>
            </a:r>
            <a:endParaRPr lang="en-US" sz="5400" dirty="0"/>
          </a:p>
        </p:txBody>
      </p:sp>
    </p:spTree>
    <p:extLst>
      <p:ext uri="{BB962C8B-B14F-4D97-AF65-F5344CB8AC3E}">
        <p14:creationId xmlns:p14="http://schemas.microsoft.com/office/powerpoint/2010/main" val="89068753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1" y="2362200"/>
            <a:ext cx="919065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1581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the Seasons</a:t>
            </a:r>
          </a:p>
        </p:txBody>
      </p:sp>
      <p:sp>
        <p:nvSpPr>
          <p:cNvPr id="3" name="Content Placeholder 2"/>
          <p:cNvSpPr>
            <a:spLocks noGrp="1"/>
          </p:cNvSpPr>
          <p:nvPr>
            <p:ph idx="1"/>
          </p:nvPr>
        </p:nvSpPr>
        <p:spPr>
          <a:xfrm>
            <a:off x="457200" y="1676400"/>
            <a:ext cx="8229600" cy="4648200"/>
          </a:xfrm>
        </p:spPr>
        <p:txBody>
          <a:bodyPr>
            <a:noAutofit/>
          </a:bodyPr>
          <a:lstStyle/>
          <a:p>
            <a:pPr marL="0" indent="0" algn="ctr">
              <a:buNone/>
            </a:pPr>
            <a:r>
              <a:rPr lang="en-US" sz="6000" dirty="0"/>
              <a:t>The Earth’s tilt also causes the Sun’s radiation to strike the hemispheres at different angles.</a:t>
            </a:r>
          </a:p>
        </p:txBody>
      </p:sp>
    </p:spTree>
    <p:extLst>
      <p:ext uri="{BB962C8B-B14F-4D97-AF65-F5344CB8AC3E}">
        <p14:creationId xmlns:p14="http://schemas.microsoft.com/office/powerpoint/2010/main" val="170569710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www.ces.fau.edu/ces/nasa/images/module_3/gLOBEsUNSrA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553575" cy="563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3271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ageography.myschoolstuff.co.za/wp-content/uploads/sites/2/2012/01/latitudeclima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
            <a:ext cx="7565957"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495225"/>
            <a:ext cx="8583578" cy="1143000"/>
          </a:xfrm>
        </p:spPr>
        <p:txBody>
          <a:bodyPr/>
          <a:lstStyle/>
          <a:p>
            <a:r>
              <a:rPr lang="en-US" sz="2800" dirty="0"/>
              <a:t>Areas at a higher angle (closer to 90°) receive more total solar radiation (sun rays) than areas where sunlight strikes at a lower angle.</a:t>
            </a:r>
          </a:p>
        </p:txBody>
      </p:sp>
      <p:grpSp>
        <p:nvGrpSpPr>
          <p:cNvPr id="12" name="Group 11"/>
          <p:cNvGrpSpPr/>
          <p:nvPr/>
        </p:nvGrpSpPr>
        <p:grpSpPr>
          <a:xfrm>
            <a:off x="2857500" y="1143000"/>
            <a:ext cx="2171700" cy="3124199"/>
            <a:chOff x="2857500" y="1143000"/>
            <a:chExt cx="2171700" cy="3124199"/>
          </a:xfrm>
        </p:grpSpPr>
        <p:sp>
          <p:nvSpPr>
            <p:cNvPr id="3" name="TextBox 2"/>
            <p:cNvSpPr txBox="1"/>
            <p:nvPr/>
          </p:nvSpPr>
          <p:spPr>
            <a:xfrm>
              <a:off x="3352800" y="2057400"/>
              <a:ext cx="1676400" cy="1200329"/>
            </a:xfrm>
            <a:prstGeom prst="rect">
              <a:avLst/>
            </a:prstGeom>
            <a:solidFill>
              <a:schemeClr val="bg1"/>
            </a:solidFill>
            <a:ln w="63500">
              <a:solidFill>
                <a:schemeClr val="tx1"/>
              </a:solidFill>
            </a:ln>
          </p:spPr>
          <p:txBody>
            <a:bodyPr wrap="square" rtlCol="0">
              <a:spAutoFit/>
            </a:bodyPr>
            <a:lstStyle/>
            <a:p>
              <a:pPr algn="ctr"/>
              <a:r>
                <a:rPr lang="en-US" b="1" dirty="0">
                  <a:latin typeface="Microsoft New Tai Lue" pitchFamily="34" charset="0"/>
                  <a:cs typeface="Microsoft New Tai Lue" pitchFamily="34" charset="0"/>
                </a:rPr>
                <a:t>Add these statements to the diagram on your notes</a:t>
              </a:r>
            </a:p>
          </p:txBody>
        </p:sp>
        <p:cxnSp>
          <p:nvCxnSpPr>
            <p:cNvPr id="5" name="Straight Arrow Connector 4"/>
            <p:cNvCxnSpPr/>
            <p:nvPr/>
          </p:nvCxnSpPr>
          <p:spPr>
            <a:xfrm flipH="1" flipV="1">
              <a:off x="3124200" y="1143000"/>
              <a:ext cx="609600" cy="914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857500" y="3257728"/>
              <a:ext cx="990600" cy="100947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57500" y="2657564"/>
              <a:ext cx="495300"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293116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ttp://upload.wikimedia.org/wikipedia/commons/thumb/e/e6/Oblique_rays_04_Pengo.svg/2000px-Oblique_rays_04_Pengo.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551046"/>
            <a:ext cx="8432800" cy="632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
            <a:ext cx="6172200" cy="2057400"/>
          </a:xfrm>
        </p:spPr>
        <p:txBody>
          <a:bodyPr/>
          <a:lstStyle/>
          <a:p>
            <a:r>
              <a:rPr lang="en-US" sz="4000" dirty="0"/>
              <a:t>Which area (a or b) experiences greater solar radiation? Why?</a:t>
            </a:r>
          </a:p>
        </p:txBody>
      </p:sp>
    </p:spTree>
    <p:extLst>
      <p:ext uri="{BB962C8B-B14F-4D97-AF65-F5344CB8AC3E}">
        <p14:creationId xmlns:p14="http://schemas.microsoft.com/office/powerpoint/2010/main" val="1011703747"/>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the Seasons</a:t>
            </a:r>
          </a:p>
        </p:txBody>
      </p:sp>
      <p:sp>
        <p:nvSpPr>
          <p:cNvPr id="3" name="Content Placeholder 2"/>
          <p:cNvSpPr>
            <a:spLocks noGrp="1"/>
          </p:cNvSpPr>
          <p:nvPr>
            <p:ph idx="1"/>
          </p:nvPr>
        </p:nvSpPr>
        <p:spPr>
          <a:xfrm>
            <a:off x="228600" y="1371600"/>
            <a:ext cx="8763000" cy="5029200"/>
          </a:xfrm>
        </p:spPr>
        <p:txBody>
          <a:bodyPr>
            <a:noAutofit/>
          </a:bodyPr>
          <a:lstStyle/>
          <a:p>
            <a:r>
              <a:rPr lang="en-US" sz="3700" dirty="0"/>
              <a:t>Summer occurs in the hemisphere tilted toward the Sun, when its radiation (sunlight) strikes Earth at a higher angle</a:t>
            </a:r>
          </a:p>
          <a:p>
            <a:r>
              <a:rPr lang="en-US" sz="3700" dirty="0"/>
              <a:t>The number of daylight hours is greater for the hemisphere experiencing Summer</a:t>
            </a:r>
          </a:p>
          <a:p>
            <a:r>
              <a:rPr lang="en-US" sz="3700" dirty="0"/>
              <a:t>The hemisphere receiving less radiation (sunlight) experiences Winter.</a:t>
            </a:r>
          </a:p>
        </p:txBody>
      </p:sp>
    </p:spTree>
    <p:extLst>
      <p:ext uri="{BB962C8B-B14F-4D97-AF65-F5344CB8AC3E}">
        <p14:creationId xmlns:p14="http://schemas.microsoft.com/office/powerpoint/2010/main" val="160642192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0" y="1916"/>
            <a:ext cx="9296400" cy="686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43384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9940" y="982557"/>
            <a:ext cx="5800060" cy="5265843"/>
          </a:xfrm>
          <a:prstGeom prst="rect">
            <a:avLst/>
          </a:prstGeom>
          <a:noFill/>
          <a:ln>
            <a:noFill/>
          </a:ln>
        </p:spPr>
      </p:pic>
      <p:sp>
        <p:nvSpPr>
          <p:cNvPr id="4" name="TextBox 3"/>
          <p:cNvSpPr txBox="1"/>
          <p:nvPr/>
        </p:nvSpPr>
        <p:spPr>
          <a:xfrm>
            <a:off x="5856744" y="228600"/>
            <a:ext cx="2971800" cy="1323439"/>
          </a:xfrm>
          <a:prstGeom prst="rect">
            <a:avLst/>
          </a:prstGeom>
          <a:noFill/>
        </p:spPr>
        <p:txBody>
          <a:bodyPr wrap="square" rtlCol="0">
            <a:spAutoFit/>
          </a:bodyPr>
          <a:lstStyle/>
          <a:p>
            <a:pPr algn="ctr"/>
            <a:r>
              <a:rPr lang="en-US" sz="2000" dirty="0">
                <a:latin typeface="Constantia" pitchFamily="18" charset="0"/>
              </a:rPr>
              <a:t>Step 1: Draw imaginary lines to separate the Northern/Southern Hemispheres (not exact).</a:t>
            </a:r>
          </a:p>
        </p:txBody>
      </p:sp>
      <p:cxnSp>
        <p:nvCxnSpPr>
          <p:cNvPr id="6" name="Straight Connector 5"/>
          <p:cNvCxnSpPr/>
          <p:nvPr/>
        </p:nvCxnSpPr>
        <p:spPr>
          <a:xfrm>
            <a:off x="3819607" y="1401061"/>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91514" y="324772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79484" y="4869615"/>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3235670"/>
            <a:ext cx="1723725" cy="1119669"/>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18042" y="381000"/>
            <a:ext cx="3407292" cy="707886"/>
          </a:xfrm>
          <a:prstGeom prst="rect">
            <a:avLst/>
          </a:prstGeom>
          <a:noFill/>
        </p:spPr>
        <p:txBody>
          <a:bodyPr wrap="square" rtlCol="0">
            <a:spAutoFit/>
          </a:bodyPr>
          <a:lstStyle/>
          <a:p>
            <a:pPr algn="ctr"/>
            <a:r>
              <a:rPr lang="en-US" sz="2000" dirty="0">
                <a:latin typeface="Constantia" pitchFamily="18" charset="0"/>
              </a:rPr>
              <a:t>Step 2: Put a “N” and “S” to identify the hemispheres.</a:t>
            </a:r>
          </a:p>
        </p:txBody>
      </p:sp>
      <p:grpSp>
        <p:nvGrpSpPr>
          <p:cNvPr id="22" name="Group 21"/>
          <p:cNvGrpSpPr/>
          <p:nvPr/>
        </p:nvGrpSpPr>
        <p:grpSpPr>
          <a:xfrm>
            <a:off x="4101171" y="1386823"/>
            <a:ext cx="1059135" cy="1044155"/>
            <a:chOff x="3744230" y="1463305"/>
            <a:chExt cx="1059135" cy="1044155"/>
          </a:xfrm>
        </p:grpSpPr>
        <p:sp>
          <p:nvSpPr>
            <p:cNvPr id="14" name="TextBox 13"/>
            <p:cNvSpPr txBox="1"/>
            <p:nvPr/>
          </p:nvSpPr>
          <p:spPr>
            <a:xfrm rot="1922095">
              <a:off x="4117565" y="1463305"/>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N</a:t>
              </a:r>
            </a:p>
          </p:txBody>
        </p:sp>
        <p:sp>
          <p:nvSpPr>
            <p:cNvPr id="15" name="TextBox 14"/>
            <p:cNvSpPr txBox="1"/>
            <p:nvPr/>
          </p:nvSpPr>
          <p:spPr>
            <a:xfrm rot="2047045">
              <a:off x="3744230" y="198424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3" name="Group 22"/>
          <p:cNvGrpSpPr/>
          <p:nvPr/>
        </p:nvGrpSpPr>
        <p:grpSpPr>
          <a:xfrm>
            <a:off x="2133600" y="3244388"/>
            <a:ext cx="1054253" cy="1001917"/>
            <a:chOff x="1623099" y="3418650"/>
            <a:chExt cx="1054253" cy="1001917"/>
          </a:xfrm>
        </p:grpSpPr>
        <p:sp>
          <p:nvSpPr>
            <p:cNvPr id="16" name="TextBox 15"/>
            <p:cNvSpPr txBox="1"/>
            <p:nvPr/>
          </p:nvSpPr>
          <p:spPr>
            <a:xfrm rot="1922095">
              <a:off x="1991552" y="341865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N</a:t>
              </a:r>
            </a:p>
          </p:txBody>
        </p:sp>
        <p:sp>
          <p:nvSpPr>
            <p:cNvPr id="19" name="TextBox 18"/>
            <p:cNvSpPr txBox="1"/>
            <p:nvPr/>
          </p:nvSpPr>
          <p:spPr>
            <a:xfrm rot="2047045">
              <a:off x="1623099" y="3897347"/>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4" name="Group 23"/>
          <p:cNvGrpSpPr/>
          <p:nvPr/>
        </p:nvGrpSpPr>
        <p:grpSpPr>
          <a:xfrm>
            <a:off x="4118798" y="4911483"/>
            <a:ext cx="1045095" cy="1077801"/>
            <a:chOff x="3758271" y="5304764"/>
            <a:chExt cx="1045095" cy="1077801"/>
          </a:xfrm>
        </p:grpSpPr>
        <p:sp>
          <p:nvSpPr>
            <p:cNvPr id="17" name="TextBox 16"/>
            <p:cNvSpPr txBox="1"/>
            <p:nvPr/>
          </p:nvSpPr>
          <p:spPr>
            <a:xfrm rot="1922095">
              <a:off x="4117566" y="5304764"/>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N</a:t>
              </a:r>
            </a:p>
          </p:txBody>
        </p:sp>
        <p:sp>
          <p:nvSpPr>
            <p:cNvPr id="20" name="TextBox 19"/>
            <p:cNvSpPr txBox="1"/>
            <p:nvPr/>
          </p:nvSpPr>
          <p:spPr>
            <a:xfrm rot="2047045">
              <a:off x="3758271" y="5859345"/>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grpSp>
        <p:nvGrpSpPr>
          <p:cNvPr id="25" name="Group 24"/>
          <p:cNvGrpSpPr/>
          <p:nvPr/>
        </p:nvGrpSpPr>
        <p:grpSpPr>
          <a:xfrm>
            <a:off x="5967724" y="3177014"/>
            <a:ext cx="1067411" cy="1078916"/>
            <a:chOff x="5753100" y="3418650"/>
            <a:chExt cx="1067411" cy="1078916"/>
          </a:xfrm>
        </p:grpSpPr>
        <p:sp>
          <p:nvSpPr>
            <p:cNvPr id="18" name="TextBox 17"/>
            <p:cNvSpPr txBox="1"/>
            <p:nvPr/>
          </p:nvSpPr>
          <p:spPr>
            <a:xfrm rot="1922095">
              <a:off x="6134711" y="3418650"/>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N</a:t>
              </a:r>
            </a:p>
          </p:txBody>
        </p:sp>
        <p:sp>
          <p:nvSpPr>
            <p:cNvPr id="21" name="TextBox 20"/>
            <p:cNvSpPr txBox="1"/>
            <p:nvPr/>
          </p:nvSpPr>
          <p:spPr>
            <a:xfrm rot="2047045">
              <a:off x="5753100" y="3974346"/>
              <a:ext cx="685800" cy="523220"/>
            </a:xfrm>
            <a:prstGeom prst="rect">
              <a:avLst/>
            </a:prstGeom>
            <a:noFill/>
          </p:spPr>
          <p:txBody>
            <a:bodyPr wrap="square" rtlCol="0">
              <a:spAutoFit/>
            </a:bodyPr>
            <a:lstStyle/>
            <a:p>
              <a:pPr algn="ctr"/>
              <a:r>
                <a:rPr lang="en-US" sz="2800" b="1" dirty="0">
                  <a:latin typeface="Arial" pitchFamily="34" charset="0"/>
                  <a:cs typeface="Arial" pitchFamily="34" charset="0"/>
                </a:rPr>
                <a:t>S</a:t>
              </a:r>
            </a:p>
          </p:txBody>
        </p:sp>
      </p:grpSp>
      <p:sp>
        <p:nvSpPr>
          <p:cNvPr id="26" name="TextBox 25"/>
          <p:cNvSpPr txBox="1"/>
          <p:nvPr/>
        </p:nvSpPr>
        <p:spPr>
          <a:xfrm>
            <a:off x="5927099" y="57862"/>
            <a:ext cx="2971800" cy="1938992"/>
          </a:xfrm>
          <a:prstGeom prst="rect">
            <a:avLst/>
          </a:prstGeom>
          <a:noFill/>
        </p:spPr>
        <p:txBody>
          <a:bodyPr wrap="square" rtlCol="0">
            <a:spAutoFit/>
          </a:bodyPr>
          <a:lstStyle/>
          <a:p>
            <a:pPr algn="ctr"/>
            <a:r>
              <a:rPr lang="en-US" sz="2000" dirty="0">
                <a:latin typeface="Constantia" pitchFamily="18" charset="0"/>
              </a:rPr>
              <a:t>Step 3: For each position of the Earth, identify the season for both the Northern Hemisphere and the Southern Hemisphere and WHY.</a:t>
            </a:r>
          </a:p>
        </p:txBody>
      </p:sp>
      <p:grpSp>
        <p:nvGrpSpPr>
          <p:cNvPr id="31" name="Group 30"/>
          <p:cNvGrpSpPr/>
          <p:nvPr/>
        </p:nvGrpSpPr>
        <p:grpSpPr>
          <a:xfrm>
            <a:off x="6908131" y="2437432"/>
            <a:ext cx="2235869" cy="3139321"/>
            <a:chOff x="6705600" y="2666295"/>
            <a:chExt cx="2235869" cy="3139321"/>
          </a:xfrm>
        </p:grpSpPr>
        <p:sp>
          <p:nvSpPr>
            <p:cNvPr id="27" name="TextBox 26"/>
            <p:cNvSpPr txBox="1"/>
            <p:nvPr/>
          </p:nvSpPr>
          <p:spPr>
            <a:xfrm>
              <a:off x="7112669" y="2666295"/>
              <a:ext cx="1828800" cy="3139321"/>
            </a:xfrm>
            <a:prstGeom prst="rect">
              <a:avLst/>
            </a:prstGeom>
            <a:noFill/>
            <a:ln>
              <a:solidFill>
                <a:schemeClr val="tx1"/>
              </a:solidFill>
            </a:ln>
          </p:spPr>
          <p:txBody>
            <a:bodyPr wrap="square" rtlCol="0">
              <a:spAutoFit/>
            </a:bodyPr>
            <a:lstStyle/>
            <a:p>
              <a:pPr algn="ctr"/>
              <a:r>
                <a:rPr lang="en-US" dirty="0">
                  <a:latin typeface="Constantia" pitchFamily="18" charset="0"/>
                </a:rPr>
                <a:t>Northern Hemisphere is Winter and Southern Hemisphere is Summer because the Southern Hemisphere is tilted towards the Sun.</a:t>
              </a:r>
            </a:p>
          </p:txBody>
        </p:sp>
        <p:cxnSp>
          <p:nvCxnSpPr>
            <p:cNvPr id="29" name="Straight Arrow Connector 28"/>
            <p:cNvCxnSpPr/>
            <p:nvPr/>
          </p:nvCxnSpPr>
          <p:spPr>
            <a:xfrm flipH="1">
              <a:off x="6705600" y="3988833"/>
              <a:ext cx="40706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625" y="2310771"/>
            <a:ext cx="2425124" cy="2862322"/>
            <a:chOff x="-9625" y="2310771"/>
            <a:chExt cx="2425124" cy="2862322"/>
          </a:xfrm>
        </p:grpSpPr>
        <p:sp>
          <p:nvSpPr>
            <p:cNvPr id="33" name="TextBox 32"/>
            <p:cNvSpPr txBox="1"/>
            <p:nvPr/>
          </p:nvSpPr>
          <p:spPr>
            <a:xfrm>
              <a:off x="-9625" y="2310771"/>
              <a:ext cx="1828800" cy="2862322"/>
            </a:xfrm>
            <a:prstGeom prst="rect">
              <a:avLst/>
            </a:prstGeom>
            <a:noFill/>
            <a:ln>
              <a:solidFill>
                <a:schemeClr val="tx1"/>
              </a:solidFill>
            </a:ln>
          </p:spPr>
          <p:txBody>
            <a:bodyPr wrap="square" rtlCol="0">
              <a:spAutoFit/>
            </a:bodyPr>
            <a:lstStyle/>
            <a:p>
              <a:pPr algn="ctr"/>
              <a:r>
                <a:rPr lang="en-US" dirty="0">
                  <a:latin typeface="Constantia" pitchFamily="18" charset="0"/>
                </a:rPr>
                <a:t>Northern Hemisphere is Summer and Southern Hemisphere is Winter because the Northern Hemisphere is tilted towards the Sun.</a:t>
              </a:r>
            </a:p>
          </p:txBody>
        </p:sp>
        <p:cxnSp>
          <p:nvCxnSpPr>
            <p:cNvPr id="34" name="Straight Arrow Connector 33"/>
            <p:cNvCxnSpPr/>
            <p:nvPr/>
          </p:nvCxnSpPr>
          <p:spPr>
            <a:xfrm>
              <a:off x="1819175" y="3734091"/>
              <a:ext cx="5963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844" y="213049"/>
            <a:ext cx="4466542" cy="1143000"/>
          </a:xfrm>
        </p:spPr>
        <p:txBody>
          <a:bodyPr/>
          <a:lstStyle/>
          <a:p>
            <a:r>
              <a:rPr lang="en-US" sz="4400" b="0" u="sng" dirty="0">
                <a:ln w="19050">
                  <a:noFill/>
                </a:ln>
              </a:rPr>
              <a:t>Identifying the </a:t>
            </a:r>
            <a:br>
              <a:rPr lang="en-US" sz="4400" b="0" u="sng" dirty="0">
                <a:ln w="19050">
                  <a:noFill/>
                </a:ln>
              </a:rPr>
            </a:br>
            <a:r>
              <a:rPr lang="en-US" sz="4400" b="0" u="sng" dirty="0">
                <a:ln w="19050">
                  <a:noFill/>
                </a:ln>
              </a:rPr>
              <a:t>Seasons</a:t>
            </a:r>
          </a:p>
        </p:txBody>
      </p:sp>
      <p:grpSp>
        <p:nvGrpSpPr>
          <p:cNvPr id="5" name="Group 4"/>
          <p:cNvGrpSpPr/>
          <p:nvPr/>
        </p:nvGrpSpPr>
        <p:grpSpPr>
          <a:xfrm>
            <a:off x="5018621" y="692431"/>
            <a:ext cx="3972979" cy="1200329"/>
            <a:chOff x="2485292" y="4850511"/>
            <a:chExt cx="4186088" cy="1200329"/>
          </a:xfrm>
        </p:grpSpPr>
        <p:sp>
          <p:nvSpPr>
            <p:cNvPr id="32" name="TextBox 31"/>
            <p:cNvSpPr txBox="1"/>
            <p:nvPr/>
          </p:nvSpPr>
          <p:spPr>
            <a:xfrm>
              <a:off x="3021623" y="4850511"/>
              <a:ext cx="3649757" cy="1200329"/>
            </a:xfrm>
            <a:prstGeom prst="rect">
              <a:avLst/>
            </a:prstGeom>
            <a:noFill/>
            <a:ln>
              <a:solidFill>
                <a:schemeClr val="tx1"/>
              </a:solidFill>
            </a:ln>
          </p:spPr>
          <p:txBody>
            <a:bodyPr wrap="square" rtlCol="0">
              <a:spAutoFit/>
            </a:bodyPr>
            <a:lstStyle/>
            <a:p>
              <a:pPr algn="ctr"/>
              <a:r>
                <a:rPr lang="en-US" dirty="0">
                  <a:latin typeface="Constantia" pitchFamily="18" charset="0"/>
                </a:rPr>
                <a:t>Northern Hemisphere is Spring and Southern Hemisphere is Fall. Neither Hemisphere is tilted directly towards the Sun.</a:t>
              </a:r>
            </a:p>
          </p:txBody>
        </p:sp>
        <p:cxnSp>
          <p:nvCxnSpPr>
            <p:cNvPr id="35" name="Straight Arrow Connector 34"/>
            <p:cNvCxnSpPr/>
            <p:nvPr/>
          </p:nvCxnSpPr>
          <p:spPr>
            <a:xfrm flipH="1">
              <a:off x="2485292" y="5764911"/>
              <a:ext cx="53633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208113" y="5727673"/>
            <a:ext cx="6507170" cy="1055245"/>
            <a:chOff x="1208113" y="5727673"/>
            <a:chExt cx="6507170" cy="1055245"/>
          </a:xfrm>
        </p:grpSpPr>
        <p:sp>
          <p:nvSpPr>
            <p:cNvPr id="38" name="TextBox 37"/>
            <p:cNvSpPr txBox="1"/>
            <p:nvPr/>
          </p:nvSpPr>
          <p:spPr>
            <a:xfrm>
              <a:off x="1208113" y="6136587"/>
              <a:ext cx="6507170" cy="646331"/>
            </a:xfrm>
            <a:prstGeom prst="rect">
              <a:avLst/>
            </a:prstGeom>
            <a:noFill/>
            <a:ln>
              <a:solidFill>
                <a:schemeClr val="tx1"/>
              </a:solidFill>
            </a:ln>
          </p:spPr>
          <p:txBody>
            <a:bodyPr wrap="square" rtlCol="0">
              <a:spAutoFit/>
            </a:bodyPr>
            <a:lstStyle/>
            <a:p>
              <a:pPr algn="ctr"/>
              <a:r>
                <a:rPr lang="en-US" dirty="0">
                  <a:latin typeface="Constantia" pitchFamily="18" charset="0"/>
                </a:rPr>
                <a:t>Northern Hemisphere is Fall and Southern Hemisphere is Spring. Neither Hemisphere is tilted directly towards the Sun.</a:t>
              </a:r>
            </a:p>
          </p:txBody>
        </p:sp>
        <p:cxnSp>
          <p:nvCxnSpPr>
            <p:cNvPr id="39" name="Straight Arrow Connector 38"/>
            <p:cNvCxnSpPr/>
            <p:nvPr/>
          </p:nvCxnSpPr>
          <p:spPr>
            <a:xfrm flipH="1" flipV="1">
              <a:off x="4744256" y="5727673"/>
              <a:ext cx="1" cy="40891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845893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0"/>
                                        <p:tgtEl>
                                          <p:spTgt spid="4"/>
                                        </p:tgtEl>
                                      </p:cBhvr>
                                    </p:animEffect>
                                    <p:set>
                                      <p:cBhvr>
                                        <p:cTn id="26" dur="1" fill="hold">
                                          <p:stCondLst>
                                            <p:cond delay="999"/>
                                          </p:stCondLst>
                                        </p:cTn>
                                        <p:tgtEl>
                                          <p:spTgt spid="4"/>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3"/>
                                        </p:tgtEl>
                                      </p:cBhvr>
                                    </p:animEffect>
                                    <p:set>
                                      <p:cBhvr>
                                        <p:cTn id="49" dur="1" fill="hold">
                                          <p:stCondLst>
                                            <p:cond delay="999"/>
                                          </p:stCondLst>
                                        </p:cTn>
                                        <p:tgtEl>
                                          <p:spTgt spid="13"/>
                                        </p:tgtEl>
                                        <p:attrNameLst>
                                          <p:attrName>style.visibility</p:attrName>
                                        </p:attrNameLst>
                                      </p:cBhvr>
                                      <p:to>
                                        <p:strVal val="hidden"/>
                                      </p:to>
                                    </p:set>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1000"/>
                                        <p:tgtEl>
                                          <p:spTgt spid="26"/>
                                        </p:tgtEl>
                                      </p:cBhvr>
                                    </p:animEffect>
                                    <p:set>
                                      <p:cBhvr>
                                        <p:cTn id="58" dur="1" fill="hold">
                                          <p:stCondLst>
                                            <p:cond delay="9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right)">
                                      <p:cBhvr>
                                        <p:cTn id="63" dur="10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10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26" grpId="0"/>
      <p:bldP spid="2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800" dirty="0"/>
              <a:t>If the Earth was not tilted…</a:t>
            </a:r>
          </a:p>
        </p:txBody>
      </p:sp>
      <p:sp>
        <p:nvSpPr>
          <p:cNvPr id="3" name="Rectangle 2"/>
          <p:cNvSpPr/>
          <p:nvPr/>
        </p:nvSpPr>
        <p:spPr>
          <a:xfrm>
            <a:off x="354531" y="1447800"/>
            <a:ext cx="8382000" cy="5262979"/>
          </a:xfrm>
          <a:prstGeom prst="rect">
            <a:avLst/>
          </a:prstGeom>
        </p:spPr>
        <p:txBody>
          <a:bodyPr wrap="square">
            <a:spAutoFit/>
          </a:bodyPr>
          <a:lstStyle/>
          <a:p>
            <a:pPr algn="ctr"/>
            <a:r>
              <a:rPr lang="en-US" sz="2800" dirty="0">
                <a:latin typeface="Microsoft New Tai Lue" pitchFamily="34" charset="0"/>
                <a:cs typeface="Microsoft New Tai Lue" pitchFamily="34" charset="0"/>
              </a:rPr>
              <a:t>There would no longer be seasons as we know them. The temperature and precipitation pattern would not vary much. It would still be warm at the equator and cold at the poles. </a:t>
            </a:r>
          </a:p>
          <a:p>
            <a:pPr algn="ctr"/>
            <a:endParaRPr lang="en-US" sz="2800" dirty="0">
              <a:latin typeface="Microsoft New Tai Lue" pitchFamily="34" charset="0"/>
              <a:cs typeface="Microsoft New Tai Lue" pitchFamily="34" charset="0"/>
            </a:endParaRPr>
          </a:p>
          <a:p>
            <a:pPr algn="ctr"/>
            <a:r>
              <a:rPr lang="en-US" sz="2800" dirty="0">
                <a:latin typeface="Microsoft New Tai Lue" pitchFamily="34" charset="0"/>
                <a:cs typeface="Microsoft New Tai Lue" pitchFamily="34" charset="0"/>
              </a:rPr>
              <a:t>Across the Earth it would be like it is in the middle of fall or spring but it would last all year every year. Areas today that have wet, dry, warm and cold seasons would have a fairly constant weather all year whether it be wet, dry, warm and/or cold.</a:t>
            </a:r>
          </a:p>
          <a:p>
            <a:pPr algn="ctr"/>
            <a:endParaRPr lang="en-US" sz="2800" dirty="0">
              <a:latin typeface="Microsoft New Tai Lue" pitchFamily="34" charset="0"/>
              <a:cs typeface="Microsoft New Tai Lue" pitchFamily="34" charset="0"/>
            </a:endParaRPr>
          </a:p>
          <a:p>
            <a:pPr algn="ctr"/>
            <a:r>
              <a:rPr lang="en-US" sz="2800" dirty="0">
                <a:latin typeface="Microsoft New Tai Lue" pitchFamily="34" charset="0"/>
                <a:cs typeface="Microsoft New Tai Lue" pitchFamily="34" charset="0"/>
              </a:rPr>
              <a:t> </a:t>
            </a:r>
          </a:p>
        </p:txBody>
      </p:sp>
    </p:spTree>
    <p:extLst>
      <p:ext uri="{BB962C8B-B14F-4D97-AF65-F5344CB8AC3E}">
        <p14:creationId xmlns:p14="http://schemas.microsoft.com/office/powerpoint/2010/main" val="127991369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8800" dirty="0"/>
              <a:t>Animations</a:t>
            </a:r>
          </a:p>
        </p:txBody>
      </p:sp>
      <p:sp>
        <p:nvSpPr>
          <p:cNvPr id="3" name="Content Placeholder 2"/>
          <p:cNvSpPr>
            <a:spLocks noGrp="1"/>
          </p:cNvSpPr>
          <p:nvPr>
            <p:ph idx="1"/>
          </p:nvPr>
        </p:nvSpPr>
        <p:spPr>
          <a:xfrm>
            <a:off x="457200" y="2514600"/>
            <a:ext cx="8229600" cy="3657600"/>
          </a:xfrm>
        </p:spPr>
        <p:txBody>
          <a:bodyPr/>
          <a:lstStyle/>
          <a:p>
            <a:pPr marL="0" indent="0">
              <a:buNone/>
            </a:pPr>
            <a:endParaRPr lang="en-US" u="sng" dirty="0">
              <a:solidFill>
                <a:srgbClr val="0000FF"/>
              </a:solidFill>
              <a:latin typeface="Arial"/>
              <a:ea typeface="Calibri"/>
            </a:endParaRPr>
          </a:p>
          <a:p>
            <a:pPr>
              <a:spcBef>
                <a:spcPts val="0"/>
              </a:spcBef>
              <a:buFont typeface="Courier New"/>
              <a:buChar char="o"/>
            </a:pPr>
            <a:r>
              <a:rPr lang="en-US" u="sng" dirty="0">
                <a:solidFill>
                  <a:srgbClr val="0000FF"/>
                </a:solidFill>
                <a:latin typeface="Arial"/>
                <a:ea typeface="Calibri"/>
                <a:hlinkClick r:id="rId3"/>
              </a:rPr>
              <a:t>Astronomy Education at the University of </a:t>
            </a:r>
            <a:r>
              <a:rPr lang="en-US" u="sng">
                <a:solidFill>
                  <a:srgbClr val="0000FF"/>
                </a:solidFill>
                <a:latin typeface="Arial"/>
                <a:ea typeface="Calibri"/>
                <a:hlinkClick r:id="rId3"/>
              </a:rPr>
              <a:t>Nebraska-Lincoln</a:t>
            </a:r>
            <a:r>
              <a:rPr lang="en-US">
                <a:latin typeface="Arial"/>
                <a:ea typeface="Calibri"/>
              </a:rPr>
              <a:t> </a:t>
            </a:r>
            <a:endParaRPr lang="en-US" dirty="0"/>
          </a:p>
        </p:txBody>
      </p:sp>
    </p:spTree>
    <p:extLst>
      <p:ext uri="{BB962C8B-B14F-4D97-AF65-F5344CB8AC3E}">
        <p14:creationId xmlns:p14="http://schemas.microsoft.com/office/powerpoint/2010/main" val="256738684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2841625"/>
          </a:xfrm>
        </p:spPr>
        <p:txBody>
          <a:bodyPr/>
          <a:lstStyle/>
          <a:p>
            <a:r>
              <a:rPr lang="en-US" dirty="0"/>
              <a:t>Essential Question:</a:t>
            </a:r>
            <a:br>
              <a:rPr lang="en-US" dirty="0"/>
            </a:br>
            <a:r>
              <a:rPr lang="en-US" dirty="0"/>
              <a:t>What are the reasons for the seasons?</a:t>
            </a:r>
          </a:p>
        </p:txBody>
      </p:sp>
      <p:sp>
        <p:nvSpPr>
          <p:cNvPr id="3" name="Subtitle 2"/>
          <p:cNvSpPr>
            <a:spLocks noGrp="1"/>
          </p:cNvSpPr>
          <p:nvPr>
            <p:ph type="subTitle" idx="1"/>
          </p:nvPr>
        </p:nvSpPr>
        <p:spPr>
          <a:xfrm>
            <a:off x="304800" y="3962400"/>
            <a:ext cx="8686800" cy="2514600"/>
          </a:xfrm>
        </p:spPr>
        <p:txBody>
          <a:bodyPr>
            <a:noAutofit/>
          </a:bodyPr>
          <a:lstStyle/>
          <a:p>
            <a:pPr algn="l"/>
            <a:r>
              <a:rPr lang="en-US" sz="3600" b="1" dirty="0"/>
              <a:t>Standard:</a:t>
            </a:r>
          </a:p>
          <a:p>
            <a:pPr algn="l"/>
            <a:r>
              <a:rPr lang="en-US" sz="3600" b="1" dirty="0"/>
              <a:t>S6E2c. Relate the tilt of the earth to the distribution of sunlight throughout the year and its effect on climate.</a:t>
            </a:r>
          </a:p>
        </p:txBody>
      </p:sp>
    </p:spTree>
    <p:extLst>
      <p:ext uri="{BB962C8B-B14F-4D97-AF65-F5344CB8AC3E}">
        <p14:creationId xmlns:p14="http://schemas.microsoft.com/office/powerpoint/2010/main" val="355998757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2438400"/>
          </a:xfrm>
        </p:spPr>
        <p:txBody>
          <a:bodyPr/>
          <a:lstStyle/>
          <a:p>
            <a:r>
              <a:rPr lang="en-US" sz="9600" dirty="0">
                <a:ln w="19050">
                  <a:noFill/>
                </a:ln>
                <a:hlinkClick r:id="rId3"/>
              </a:rPr>
              <a:t>Study Jams: Seasons</a:t>
            </a:r>
            <a:endParaRPr lang="en-US" sz="9600" dirty="0">
              <a:ln w="19050">
                <a:noFill/>
              </a:ln>
            </a:endParaRPr>
          </a:p>
        </p:txBody>
      </p:sp>
    </p:spTree>
    <p:extLst>
      <p:ext uri="{BB962C8B-B14F-4D97-AF65-F5344CB8AC3E}">
        <p14:creationId xmlns:p14="http://schemas.microsoft.com/office/powerpoint/2010/main" val="2505672971"/>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07" y="457200"/>
            <a:ext cx="8229600" cy="1143000"/>
          </a:xfrm>
        </p:spPr>
        <p:txBody>
          <a:bodyPr/>
          <a:lstStyle/>
          <a:p>
            <a:r>
              <a:rPr lang="en-US" sz="6400" dirty="0"/>
              <a:t>Seasons Summarizer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07" y="2209800"/>
            <a:ext cx="7645400" cy="3347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161069"/>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4800" dirty="0"/>
              <a:t>Important Vocabulary</a:t>
            </a:r>
          </a:p>
        </p:txBody>
      </p:sp>
      <p:sp>
        <p:nvSpPr>
          <p:cNvPr id="3" name="Content Placeholder 2"/>
          <p:cNvSpPr>
            <a:spLocks noGrp="1"/>
          </p:cNvSpPr>
          <p:nvPr>
            <p:ph idx="1"/>
          </p:nvPr>
        </p:nvSpPr>
        <p:spPr>
          <a:xfrm>
            <a:off x="95853" y="1219200"/>
            <a:ext cx="8953500" cy="4724400"/>
          </a:xfrm>
        </p:spPr>
        <p:txBody>
          <a:bodyPr>
            <a:noAutofit/>
          </a:bodyPr>
          <a:lstStyle/>
          <a:p>
            <a:r>
              <a:rPr lang="en-US" sz="3500" dirty="0"/>
              <a:t>The Earth’s </a:t>
            </a:r>
            <a:r>
              <a:rPr lang="en-US" sz="3500" b="1" u="sng" dirty="0"/>
              <a:t>Axis</a:t>
            </a:r>
            <a:r>
              <a:rPr lang="en-US" sz="3500" dirty="0"/>
              <a:t> is the imaginary vertical line around which the Earth spins</a:t>
            </a:r>
          </a:p>
          <a:p>
            <a:r>
              <a:rPr lang="en-US" sz="3500" dirty="0"/>
              <a:t>The Earth </a:t>
            </a:r>
            <a:r>
              <a:rPr lang="en-US" sz="3500" b="1" u="sng" dirty="0"/>
              <a:t>rotates</a:t>
            </a:r>
            <a:r>
              <a:rPr lang="en-US" sz="3500" dirty="0"/>
              <a:t> on its axis once every 24 hours causing day and night (</a:t>
            </a:r>
            <a:r>
              <a:rPr lang="en-US" sz="3500" b="1" u="sng" dirty="0"/>
              <a:t>rotation</a:t>
            </a:r>
            <a:r>
              <a:rPr lang="en-US" sz="3500" dirty="0"/>
              <a:t>)</a:t>
            </a:r>
          </a:p>
          <a:p>
            <a:r>
              <a:rPr lang="en-US" sz="3500" dirty="0"/>
              <a:t>The Earth </a:t>
            </a:r>
            <a:r>
              <a:rPr lang="en-US" sz="3500" b="1" u="sng" dirty="0"/>
              <a:t>revolves</a:t>
            </a:r>
            <a:r>
              <a:rPr lang="en-US" sz="3500" dirty="0"/>
              <a:t> around the Sun once every year (</a:t>
            </a:r>
            <a:r>
              <a:rPr lang="en-US" sz="3500" b="1" u="sng" dirty="0"/>
              <a:t>revolution</a:t>
            </a:r>
            <a:r>
              <a:rPr lang="en-US" sz="3500" dirty="0"/>
              <a:t>)</a:t>
            </a:r>
          </a:p>
          <a:p>
            <a:r>
              <a:rPr lang="en-US" sz="3500" dirty="0"/>
              <a:t>The Earth follows a path around the Sun known as an </a:t>
            </a:r>
            <a:r>
              <a:rPr lang="en-US" sz="3500" b="1" u="sng" dirty="0"/>
              <a:t>orbit</a:t>
            </a:r>
          </a:p>
        </p:txBody>
      </p:sp>
      <p:sp>
        <p:nvSpPr>
          <p:cNvPr id="4" name="Rectangle 3"/>
          <p:cNvSpPr/>
          <p:nvPr/>
        </p:nvSpPr>
        <p:spPr>
          <a:xfrm>
            <a:off x="390625" y="6019800"/>
            <a:ext cx="8305800" cy="646331"/>
          </a:xfrm>
          <a:prstGeom prst="rect">
            <a:avLst/>
          </a:prstGeom>
        </p:spPr>
        <p:txBody>
          <a:bodyPr wrap="square">
            <a:spAutoFit/>
          </a:bodyPr>
          <a:lstStyle/>
          <a:p>
            <a:pPr algn="ctr"/>
            <a:r>
              <a:rPr lang="en-US" dirty="0">
                <a:hlinkClick r:id="rId3"/>
              </a:rPr>
              <a:t>http://www.britannica.com/EBchecked/topic/175962/Earth/images-videos/159380/earth-earths-rotation-on-its-axis-and-its-revolution-around-the-sun</a:t>
            </a:r>
            <a:r>
              <a:rPr lang="en-US" dirty="0"/>
              <a:t> </a:t>
            </a:r>
          </a:p>
        </p:txBody>
      </p:sp>
    </p:spTree>
    <p:extLst>
      <p:ext uri="{BB962C8B-B14F-4D97-AF65-F5344CB8AC3E}">
        <p14:creationId xmlns:p14="http://schemas.microsoft.com/office/powerpoint/2010/main" val="3259889285"/>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7" presetClass="entr" presetSubtype="0" fill="hold" grpId="0" nodeType="afterEffect">
                                  <p:stCondLst>
                                    <p:cond delay="10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Vocabulary</a:t>
            </a:r>
          </a:p>
        </p:txBody>
      </p:sp>
      <p:sp>
        <p:nvSpPr>
          <p:cNvPr id="3" name="Content Placeholder 2"/>
          <p:cNvSpPr>
            <a:spLocks noGrp="1"/>
          </p:cNvSpPr>
          <p:nvPr>
            <p:ph idx="1"/>
          </p:nvPr>
        </p:nvSpPr>
        <p:spPr>
          <a:xfrm>
            <a:off x="457200" y="1676400"/>
            <a:ext cx="8229600" cy="3962400"/>
          </a:xfrm>
        </p:spPr>
        <p:txBody>
          <a:bodyPr>
            <a:noAutofit/>
          </a:bodyPr>
          <a:lstStyle/>
          <a:p>
            <a:r>
              <a:rPr lang="en-US" sz="4000" dirty="0"/>
              <a:t>A </a:t>
            </a:r>
            <a:r>
              <a:rPr lang="en-US" sz="4000" u="sng" dirty="0"/>
              <a:t>hemisphere</a:t>
            </a:r>
            <a:r>
              <a:rPr lang="en-US" sz="4000" dirty="0"/>
              <a:t> is a half of the Earth</a:t>
            </a:r>
          </a:p>
          <a:p>
            <a:r>
              <a:rPr lang="en-US" sz="4000" dirty="0"/>
              <a:t>The Earth can be divided into four hemispheres: </a:t>
            </a:r>
            <a:r>
              <a:rPr lang="en-US" sz="4000" u="sng" dirty="0"/>
              <a:t>Eastern Hemisphere</a:t>
            </a:r>
            <a:r>
              <a:rPr lang="en-US" sz="4000" dirty="0"/>
              <a:t>, </a:t>
            </a:r>
            <a:r>
              <a:rPr lang="en-US" sz="4000" u="sng" dirty="0"/>
              <a:t>Western Hemisphere</a:t>
            </a:r>
            <a:r>
              <a:rPr lang="en-US" sz="4000" dirty="0"/>
              <a:t>, </a:t>
            </a:r>
            <a:r>
              <a:rPr lang="en-US" sz="4000" u="sng" dirty="0"/>
              <a:t>Northern Hemisphere</a:t>
            </a:r>
            <a:r>
              <a:rPr lang="en-US" sz="4000" dirty="0"/>
              <a:t>, and </a:t>
            </a:r>
            <a:r>
              <a:rPr lang="en-US" sz="4000" u="sng" dirty="0"/>
              <a:t>Southern Hemisphere</a:t>
            </a:r>
          </a:p>
        </p:txBody>
      </p:sp>
    </p:spTree>
    <p:extLst>
      <p:ext uri="{BB962C8B-B14F-4D97-AF65-F5344CB8AC3E}">
        <p14:creationId xmlns:p14="http://schemas.microsoft.com/office/powerpoint/2010/main" val="2231129573"/>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aventalearning.com/courses/GEOGx-HS-A09/a/unit01/resources/images/Geo_1.2.6hemishe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534400" cy="570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674456"/>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r>
              <a:rPr lang="en-US" sz="6600" dirty="0"/>
              <a:t>What are Seasons?</a:t>
            </a:r>
          </a:p>
        </p:txBody>
      </p:sp>
      <p:sp>
        <p:nvSpPr>
          <p:cNvPr id="3" name="Title 1"/>
          <p:cNvSpPr txBox="1">
            <a:spLocks/>
          </p:cNvSpPr>
          <p:nvPr/>
        </p:nvSpPr>
        <p:spPr>
          <a:xfrm>
            <a:off x="474846" y="1981200"/>
            <a:ext cx="82296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b="0" dirty="0">
                <a:ln w="19050">
                  <a:noFill/>
                </a:ln>
              </a:rPr>
              <a:t>Seasons are short periods of climate change caused by changes in the amount of solar radiation (sunlight) an area receives.</a:t>
            </a:r>
          </a:p>
        </p:txBody>
      </p:sp>
    </p:spTree>
    <p:extLst>
      <p:ext uri="{BB962C8B-B14F-4D97-AF65-F5344CB8AC3E}">
        <p14:creationId xmlns:p14="http://schemas.microsoft.com/office/powerpoint/2010/main" val="4201899280"/>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ttp://www.publicdomainpictures.net/download-picture.php?adresar=30000&amp;soubor=the-four-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11" y="1143000"/>
            <a:ext cx="8534400" cy="54495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8536" y="85025"/>
            <a:ext cx="8229600" cy="1143000"/>
          </a:xfrm>
        </p:spPr>
        <p:txBody>
          <a:bodyPr/>
          <a:lstStyle/>
          <a:p>
            <a:r>
              <a:rPr lang="en-US" dirty="0"/>
              <a:t>Four Main Seasons</a:t>
            </a:r>
          </a:p>
        </p:txBody>
      </p:sp>
      <p:sp>
        <p:nvSpPr>
          <p:cNvPr id="4" name="Title 1"/>
          <p:cNvSpPr txBox="1">
            <a:spLocks/>
          </p:cNvSpPr>
          <p:nvPr/>
        </p:nvSpPr>
        <p:spPr>
          <a:xfrm>
            <a:off x="1147813" y="5432726"/>
            <a:ext cx="2057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a:ln w="19050">
                  <a:solidFill>
                    <a:schemeClr val="bg1"/>
                  </a:solidFill>
                </a:ln>
                <a:solidFill>
                  <a:schemeClr val="bg1"/>
                </a:solidFill>
                <a:effectLst>
                  <a:outerShdw blurRad="38100" dist="38100" dir="2700000" algn="tl">
                    <a:srgbClr val="000000">
                      <a:alpha val="43137"/>
                    </a:srgbClr>
                  </a:outerShdw>
                </a:effectLst>
              </a:rPr>
              <a:t>Fall</a:t>
            </a:r>
          </a:p>
        </p:txBody>
      </p:sp>
      <p:sp>
        <p:nvSpPr>
          <p:cNvPr id="5" name="Title 1"/>
          <p:cNvSpPr txBox="1">
            <a:spLocks/>
          </p:cNvSpPr>
          <p:nvPr/>
        </p:nvSpPr>
        <p:spPr>
          <a:xfrm>
            <a:off x="4799800" y="5431924"/>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a:ln w="19050">
                  <a:solidFill>
                    <a:schemeClr val="bg1"/>
                  </a:solidFill>
                </a:ln>
                <a:solidFill>
                  <a:schemeClr val="bg1"/>
                </a:solidFill>
                <a:effectLst>
                  <a:outerShdw blurRad="38100" dist="38100" dir="2700000" algn="tl">
                    <a:srgbClr val="000000">
                      <a:alpha val="43137"/>
                    </a:srgbClr>
                  </a:outerShdw>
                </a:effectLst>
              </a:rPr>
              <a:t>Winter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6" name="Title 1"/>
          <p:cNvSpPr txBox="1">
            <a:spLocks/>
          </p:cNvSpPr>
          <p:nvPr/>
        </p:nvSpPr>
        <p:spPr>
          <a:xfrm>
            <a:off x="533400"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a:ln w="19050">
                  <a:solidFill>
                    <a:schemeClr val="bg1"/>
                  </a:solidFill>
                </a:ln>
                <a:solidFill>
                  <a:schemeClr val="bg1"/>
                </a:solidFill>
                <a:effectLst>
                  <a:outerShdw blurRad="38100" dist="38100" dir="2700000" algn="tl">
                    <a:srgbClr val="000000">
                      <a:alpha val="43137"/>
                    </a:srgbClr>
                  </a:outerShdw>
                </a:effectLst>
              </a:rPr>
              <a:t>Spring</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7" name="Title 1"/>
          <p:cNvSpPr txBox="1">
            <a:spLocks/>
          </p:cNvSpPr>
          <p:nvPr/>
        </p:nvSpPr>
        <p:spPr>
          <a:xfrm>
            <a:off x="4764507" y="2590800"/>
            <a:ext cx="3886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ln w="19050">
                  <a:solidFill>
                    <a:schemeClr val="tx1">
                      <a:lumMod val="85000"/>
                      <a:lumOff val="15000"/>
                    </a:schemeClr>
                  </a:solidFill>
                </a:ln>
                <a:solidFill>
                  <a:schemeClr val="tx1">
                    <a:lumMod val="85000"/>
                    <a:lumOff val="15000"/>
                  </a:schemeClr>
                </a:solidFill>
                <a:effectLst/>
                <a:latin typeface="Microsoft New Tai Lue" panose="020B0502040204020203" pitchFamily="34" charset="0"/>
                <a:ea typeface="+mj-ea"/>
                <a:cs typeface="Microsoft New Tai Lue" panose="020B0502040204020203" pitchFamily="34" charset="0"/>
              </a:defRPr>
            </a:lvl1pPr>
          </a:lstStyle>
          <a:p>
            <a:r>
              <a:rPr lang="en-US" sz="7200" dirty="0">
                <a:ln w="19050">
                  <a:solidFill>
                    <a:schemeClr val="bg1"/>
                  </a:solidFill>
                </a:ln>
                <a:solidFill>
                  <a:schemeClr val="bg1"/>
                </a:solidFill>
                <a:effectLst>
                  <a:outerShdw blurRad="38100" dist="38100" dir="2700000" algn="tl">
                    <a:srgbClr val="000000">
                      <a:alpha val="43137"/>
                    </a:srgbClr>
                  </a:outerShdw>
                </a:effectLst>
              </a:rPr>
              <a:t>Summer</a:t>
            </a:r>
            <a:endParaRPr lang="en-US" sz="8800" dirty="0">
              <a:ln w="19050">
                <a:solidFill>
                  <a:schemeClr val="bg1"/>
                </a:solidFill>
              </a:ln>
              <a:solidFill>
                <a:schemeClr val="bg1"/>
              </a:solidFill>
              <a:effectLst>
                <a:outerShdw blurRad="38100" dist="38100" dir="2700000" algn="tl">
                  <a:srgbClr val="000000">
                    <a:alpha val="43137"/>
                  </a:srgbClr>
                </a:outerShdw>
              </a:effectLst>
            </a:endParaRPr>
          </a:p>
        </p:txBody>
      </p:sp>
      <p:sp>
        <p:nvSpPr>
          <p:cNvPr id="3" name="Right Arrow 2"/>
          <p:cNvSpPr/>
          <p:nvPr/>
        </p:nvSpPr>
        <p:spPr>
          <a:xfrm>
            <a:off x="3352800" y="57150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9" name="Right Arrow 8"/>
          <p:cNvSpPr/>
          <p:nvPr/>
        </p:nvSpPr>
        <p:spPr>
          <a:xfrm rot="13585033">
            <a:off x="3659370" y="3906255"/>
            <a:ext cx="1967179"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1" name="Right Arrow 10"/>
          <p:cNvSpPr/>
          <p:nvPr/>
        </p:nvSpPr>
        <p:spPr>
          <a:xfrm>
            <a:off x="3479934" y="2057400"/>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12" name="Right Arrow 11"/>
          <p:cNvSpPr/>
          <p:nvPr/>
        </p:nvSpPr>
        <p:spPr>
          <a:xfrm rot="8288323">
            <a:off x="3525621" y="3906255"/>
            <a:ext cx="1752600" cy="5334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140714"/>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the Seasons</a:t>
            </a:r>
          </a:p>
        </p:txBody>
      </p:sp>
      <p:sp>
        <p:nvSpPr>
          <p:cNvPr id="3" name="Content Placeholder 2"/>
          <p:cNvSpPr>
            <a:spLocks noGrp="1"/>
          </p:cNvSpPr>
          <p:nvPr>
            <p:ph idx="1"/>
          </p:nvPr>
        </p:nvSpPr>
        <p:spPr>
          <a:xfrm>
            <a:off x="457200" y="1828800"/>
            <a:ext cx="8229600" cy="3810000"/>
          </a:xfrm>
        </p:spPr>
        <p:txBody>
          <a:bodyPr>
            <a:noAutofit/>
          </a:bodyPr>
          <a:lstStyle/>
          <a:p>
            <a:pPr marL="0" indent="0" algn="ctr">
              <a:buNone/>
            </a:pPr>
            <a:r>
              <a:rPr lang="en-US" sz="6000" dirty="0"/>
              <a:t>It is the tilt of the Earth and its revolution around the Sun that causes seasons</a:t>
            </a:r>
          </a:p>
        </p:txBody>
      </p:sp>
    </p:spTree>
    <p:extLst>
      <p:ext uri="{BB962C8B-B14F-4D97-AF65-F5344CB8AC3E}">
        <p14:creationId xmlns:p14="http://schemas.microsoft.com/office/powerpoint/2010/main" val="295384499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88" y="5715000"/>
            <a:ext cx="9144000" cy="990600"/>
          </a:xfrm>
        </p:spPr>
        <p:txBody>
          <a:bodyPr/>
          <a:lstStyle/>
          <a:p>
            <a:r>
              <a:rPr lang="en-US" sz="5000" dirty="0"/>
              <a:t>The Earth’s axis is tilted 23.5°</a:t>
            </a:r>
          </a:p>
        </p:txBody>
      </p:sp>
      <p:pic>
        <p:nvPicPr>
          <p:cNvPr id="1026" name="Picture 2" descr="http://www.mbgnet.net/sets/temp/ax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6115" y="0"/>
            <a:ext cx="731949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55608"/>
      </p:ext>
    </p:extLst>
  </p:cSld>
  <p:clrMapOvr>
    <a:masterClrMapping/>
  </p:clrMapOvr>
  <mc:AlternateContent xmlns:mc="http://schemas.openxmlformats.org/markup-compatibility/2006" xmlns:p14="http://schemas.microsoft.com/office/powerpoint/2010/main">
    <mc:Choice Requires="p14">
      <p:transition spd="slow" p14:dur="2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2.xml><?xml version="1.0" encoding="utf-8"?>
<a:theme xmlns:a="http://schemas.openxmlformats.org/drawingml/2006/main" name="2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3.xml><?xml version="1.0" encoding="utf-8"?>
<a:theme xmlns:a="http://schemas.openxmlformats.org/drawingml/2006/main" name="1_Sun-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er-PowerPoint-Template" id="{4D44A159-7DD2-4044-AEA4-40D6B2200671}" vid="{98168F01-09DB-44D6-B389-1E1FC7194B5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Sun-PowerPoint-Template</Template>
  <TotalTime>524</TotalTime>
  <Words>1369</Words>
  <Application>Microsoft Office PowerPoint</Application>
  <PresentationFormat>On-screen Show (4:3)</PresentationFormat>
  <Paragraphs>102</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Constantia</vt:lpstr>
      <vt:lpstr>Courier New</vt:lpstr>
      <vt:lpstr>Microsoft New Tai Lue</vt:lpstr>
      <vt:lpstr>Sun-PowerPoint-Template</vt:lpstr>
      <vt:lpstr>2_Sun-PowerPoint-Template</vt:lpstr>
      <vt:lpstr>1_Sun-PowerPoint-Template</vt:lpstr>
      <vt:lpstr>SEASONS                      Ms. Edwards</vt:lpstr>
      <vt:lpstr>Essential Question: What are the reasons for the seasons?</vt:lpstr>
      <vt:lpstr>Important Vocabulary</vt:lpstr>
      <vt:lpstr>Important Vocabulary</vt:lpstr>
      <vt:lpstr>PowerPoint Presentation</vt:lpstr>
      <vt:lpstr>What are Seasons?</vt:lpstr>
      <vt:lpstr>Four Main Seasons</vt:lpstr>
      <vt:lpstr>Reasons for the Seasons</vt:lpstr>
      <vt:lpstr>The Earth’s axis is tilted 23.5°</vt:lpstr>
      <vt:lpstr>PowerPoint Presentation</vt:lpstr>
      <vt:lpstr>Reasons for the Seasons</vt:lpstr>
      <vt:lpstr>PowerPoint Presentation</vt:lpstr>
      <vt:lpstr>Areas at a higher angle (closer to 90°) receive more total solar radiation (sun rays) than areas where sunlight strikes at a lower angle.</vt:lpstr>
      <vt:lpstr>Which area (a or b) experiences greater solar radiation? Why?</vt:lpstr>
      <vt:lpstr>Reasons for the Seasons</vt:lpstr>
      <vt:lpstr>PowerPoint Presentation</vt:lpstr>
      <vt:lpstr>Identifying the  Seasons</vt:lpstr>
      <vt:lpstr>If the Earth was not tilted…</vt:lpstr>
      <vt:lpstr>Animations</vt:lpstr>
      <vt:lpstr>Study Jams: Seasons</vt:lpstr>
      <vt:lpstr>Seasons Summarizer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Windows User</dc:creator>
  <cp:lastModifiedBy>Edwards, Karen</cp:lastModifiedBy>
  <cp:revision>43</cp:revision>
  <dcterms:created xsi:type="dcterms:W3CDTF">2014-12-03T17:53:31Z</dcterms:created>
  <dcterms:modified xsi:type="dcterms:W3CDTF">2022-03-28T21:26:19Z</dcterms:modified>
</cp:coreProperties>
</file>