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a Pacesova" initials="M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55" autoAdjust="0"/>
  </p:normalViewPr>
  <p:slideViewPr>
    <p:cSldViewPr snapToGrid="0">
      <p:cViewPr varScale="1">
        <p:scale>
          <a:sx n="57" d="100"/>
          <a:sy n="57" d="100"/>
        </p:scale>
        <p:origin x="3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Have students answer before clicking to reveal the answer.</a:t>
            </a:r>
            <a:r>
              <a:rPr lang="en-US" dirty="0"/>
              <a:t> Remind students that by putting the steps in order, and working to solve problems, they are already thinking like a programmer!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Have students answer before clicking to reveal. </a:t>
            </a:r>
          </a:p>
          <a:p>
            <a:r>
              <a:t>Answers may include:</a:t>
            </a:r>
          </a:p>
          <a:p>
            <a:pPr marL="285750" indent="-285750">
              <a:buSzPct val="100000"/>
              <a:buFont typeface="Arial"/>
              <a:buChar char="•"/>
            </a:pPr>
            <a:r>
              <a:t>Internet</a:t>
            </a:r>
          </a:p>
          <a:p>
            <a:pPr marL="285750" indent="-285750">
              <a:buSzPct val="100000"/>
              <a:buFont typeface="Arial"/>
              <a:buChar char="•"/>
            </a:pPr>
            <a:r>
              <a:t>Televisions</a:t>
            </a:r>
          </a:p>
          <a:p>
            <a:pPr marL="285750" indent="-285750">
              <a:buSzPct val="100000"/>
              <a:buFont typeface="Arial"/>
              <a:buChar char="•"/>
            </a:pPr>
            <a:r>
              <a:t>Smartphones</a:t>
            </a:r>
          </a:p>
          <a:p>
            <a:pPr marL="285750" indent="-285750">
              <a:buSzPct val="100000"/>
              <a:buFont typeface="Arial"/>
              <a:buChar char="•"/>
            </a:pPr>
            <a:r>
              <a:t>Refrigerators</a:t>
            </a:r>
          </a:p>
          <a:p>
            <a:pPr marL="285750" indent="-285750">
              <a:buSzPct val="100000"/>
              <a:buFont typeface="Arial"/>
              <a:buChar char="•"/>
            </a:pPr>
            <a:r>
              <a:t>Smartcars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1" name="Shape 14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Font typeface="Arial"/>
              <a:buChar char="•"/>
            </a:pPr>
            <a:r>
              <a:t>Ask students if they can read what the code says before revealing the word HELLO.</a:t>
            </a:r>
          </a:p>
          <a:p>
            <a:pPr marL="171450" indent="-171450">
              <a:buSzPct val="100000"/>
              <a:buFont typeface="Arial"/>
              <a:buChar char="•"/>
            </a:pPr>
            <a:r>
              <a:t>Discuss how they feel about the fact that this is computer language and that computers read this language very quickly.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5" name="Shape 1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Ask students if they have ever seen a programming language or what experience they have with it.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2" name="Shape 16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Ask students if they have ever seen a programming language or what experience they have with it.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Ask students if they have ever seen a programming language or what experience they have with it.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6" name="Shape 17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Ask students if they have ever seen a programming language or what experience they have with it.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04292"/>
            <a:ext cx="258624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75E96C7-043E-468A-B5E4-5A604A2382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184" y="656899"/>
            <a:ext cx="10469632" cy="554420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Box 1"/>
          <p:cNvSpPr txBox="1"/>
          <p:nvPr/>
        </p:nvSpPr>
        <p:spPr>
          <a:xfrm>
            <a:off x="490141" y="1181948"/>
            <a:ext cx="762874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r>
              <a:t>Programming language varies just like human language does.</a:t>
            </a:r>
          </a:p>
        </p:txBody>
      </p:sp>
      <p:sp>
        <p:nvSpPr>
          <p:cNvPr id="172" name="TextBox 2"/>
          <p:cNvSpPr txBox="1"/>
          <p:nvPr/>
        </p:nvSpPr>
        <p:spPr>
          <a:xfrm>
            <a:off x="2721970" y="4694620"/>
            <a:ext cx="6940565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b="1"/>
            </a:pPr>
            <a:r>
              <a:t>Python: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One of the most powerful, easy-to-read languages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Looks the most like regular English</a:t>
            </a:r>
          </a:p>
        </p:txBody>
      </p:sp>
      <p:sp>
        <p:nvSpPr>
          <p:cNvPr id="173" name="TextBox 6"/>
          <p:cNvSpPr txBox="1"/>
          <p:nvPr/>
        </p:nvSpPr>
        <p:spPr>
          <a:xfrm>
            <a:off x="490140" y="477519"/>
            <a:ext cx="4743337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 b="1"/>
            </a:lvl1pPr>
          </a:lstStyle>
          <a:p>
            <a:r>
              <a:t>Programming Languages</a:t>
            </a:r>
          </a:p>
        </p:txBody>
      </p:sp>
      <p:pic>
        <p:nvPicPr>
          <p:cNvPr id="174" name="Picture 4" descr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7733" y="2290337"/>
            <a:ext cx="4896534" cy="17623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0997" y="906057"/>
            <a:ext cx="5780862" cy="5045885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TextBox 1"/>
          <p:cNvSpPr txBox="1"/>
          <p:nvPr/>
        </p:nvSpPr>
        <p:spPr>
          <a:xfrm>
            <a:off x="759562" y="1840457"/>
            <a:ext cx="5429212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marL="285750" indent="-285750">
              <a:buSzPct val="100000"/>
              <a:buFont typeface="Arial"/>
              <a:buChar char="•"/>
              <a:defRPr sz="2400"/>
            </a:pPr>
            <a:r>
              <a:t>Define terms: program, code, binary.</a:t>
            </a:r>
          </a:p>
          <a:p>
            <a:pPr marL="285750" indent="-285750">
              <a:buSzPct val="100000"/>
              <a:buFont typeface="Arial"/>
              <a:buChar char="•"/>
              <a:defRPr sz="2400"/>
            </a:pPr>
            <a:r>
              <a:t>Define the role of coding in computing.</a:t>
            </a:r>
          </a:p>
          <a:p>
            <a:pPr marL="285750" indent="-285750">
              <a:buSzPct val="100000"/>
              <a:buFont typeface="Arial"/>
              <a:buChar char="•"/>
              <a:defRPr sz="2400"/>
            </a:pPr>
            <a:r>
              <a:t>Identify various programming languages.</a:t>
            </a:r>
          </a:p>
        </p:txBody>
      </p:sp>
      <p:sp>
        <p:nvSpPr>
          <p:cNvPr id="98" name="TextBox 4"/>
          <p:cNvSpPr txBox="1"/>
          <p:nvPr/>
        </p:nvSpPr>
        <p:spPr>
          <a:xfrm>
            <a:off x="490140" y="477519"/>
            <a:ext cx="2092336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 b="1"/>
            </a:lvl1pPr>
          </a:lstStyle>
          <a:p>
            <a:r>
              <a:t>Objectives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3" descr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240" y="1424576"/>
            <a:ext cx="2651225" cy="240574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Picture 5" descr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73078">
            <a:off x="9417250" y="1711337"/>
            <a:ext cx="2318323" cy="18322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Picture 7" descr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4649" y="1428362"/>
            <a:ext cx="1456568" cy="22069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" name="Picture 9" descr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06004" y="1384222"/>
            <a:ext cx="1942094" cy="2295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" name="Picture 11" descr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8158" y="1195230"/>
            <a:ext cx="3091190" cy="2761464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TextBox 12"/>
          <p:cNvSpPr txBox="1"/>
          <p:nvPr/>
        </p:nvSpPr>
        <p:spPr>
          <a:xfrm>
            <a:off x="490141" y="477519"/>
            <a:ext cx="6431940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 b="1"/>
            </a:lvl1pPr>
          </a:lstStyle>
          <a:p>
            <a:r>
              <a:t>Can you put these steps in order?</a:t>
            </a:r>
          </a:p>
        </p:txBody>
      </p:sp>
      <p:sp>
        <p:nvSpPr>
          <p:cNvPr id="106" name="Rectangle 13"/>
          <p:cNvSpPr/>
          <p:nvPr/>
        </p:nvSpPr>
        <p:spPr>
          <a:xfrm>
            <a:off x="345440" y="3912554"/>
            <a:ext cx="11379201" cy="2772727"/>
          </a:xfrm>
          <a:prstGeom prst="rect">
            <a:avLst/>
          </a:prstGeom>
          <a:solidFill>
            <a:srgbClr val="FFFFFF"/>
          </a:solidFill>
          <a:ln w="12700">
            <a:solidFill>
              <a:srgbClr val="32538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07" name="Picture 14" descr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440" y="4328652"/>
            <a:ext cx="2651225" cy="240574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Picture 15" descr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73078">
            <a:off x="2864461" y="4560139"/>
            <a:ext cx="2318323" cy="18322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Picture 16" descr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5639" y="4387434"/>
            <a:ext cx="1142521" cy="17310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Picture 17" descr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0757" y="4287925"/>
            <a:ext cx="1942094" cy="2295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Picture 18" descr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37447" y="4054795"/>
            <a:ext cx="3091191" cy="2761464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TextBox 19"/>
          <p:cNvSpPr txBox="1"/>
          <p:nvPr/>
        </p:nvSpPr>
        <p:spPr>
          <a:xfrm>
            <a:off x="2116867" y="3932175"/>
            <a:ext cx="7958267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 b="1"/>
            </a:lvl1pPr>
          </a:lstStyle>
          <a:p>
            <a:pPr algn="ctr"/>
            <a:r>
              <a:rPr sz="2800" dirty="0"/>
              <a:t>Correct</a:t>
            </a:r>
            <a:r>
              <a:rPr lang="en-US" sz="2800" dirty="0"/>
              <a:t> – You’re already thinking like a programmer!</a:t>
            </a:r>
            <a:endParaRPr sz="2800" dirty="0"/>
          </a:p>
        </p:txBody>
      </p:sp>
      <p:sp>
        <p:nvSpPr>
          <p:cNvPr id="113" name="TextBox 20"/>
          <p:cNvSpPr txBox="1"/>
          <p:nvPr/>
        </p:nvSpPr>
        <p:spPr>
          <a:xfrm>
            <a:off x="1056834" y="5862320"/>
            <a:ext cx="220003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1</a:t>
            </a:r>
          </a:p>
        </p:txBody>
      </p:sp>
      <p:sp>
        <p:nvSpPr>
          <p:cNvPr id="114" name="TextBox 21"/>
          <p:cNvSpPr txBox="1"/>
          <p:nvPr/>
        </p:nvSpPr>
        <p:spPr>
          <a:xfrm>
            <a:off x="3848880" y="5862320"/>
            <a:ext cx="220003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2</a:t>
            </a:r>
          </a:p>
        </p:txBody>
      </p:sp>
      <p:sp>
        <p:nvSpPr>
          <p:cNvPr id="115" name="TextBox 22"/>
          <p:cNvSpPr txBox="1"/>
          <p:nvPr/>
        </p:nvSpPr>
        <p:spPr>
          <a:xfrm>
            <a:off x="5729204" y="5933859"/>
            <a:ext cx="220004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3</a:t>
            </a:r>
          </a:p>
        </p:txBody>
      </p:sp>
      <p:sp>
        <p:nvSpPr>
          <p:cNvPr id="116" name="TextBox 23"/>
          <p:cNvSpPr txBox="1"/>
          <p:nvPr/>
        </p:nvSpPr>
        <p:spPr>
          <a:xfrm>
            <a:off x="7135338" y="4653700"/>
            <a:ext cx="220003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4</a:t>
            </a:r>
          </a:p>
        </p:txBody>
      </p:sp>
      <p:sp>
        <p:nvSpPr>
          <p:cNvPr id="117" name="TextBox 24"/>
          <p:cNvSpPr txBox="1"/>
          <p:nvPr/>
        </p:nvSpPr>
        <p:spPr>
          <a:xfrm>
            <a:off x="9089925" y="5993881"/>
            <a:ext cx="220003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1" animBg="1" advAuto="0"/>
      <p:bldP spid="107" grpId="2" animBg="1" advAuto="0"/>
      <p:bldP spid="108" grpId="3" animBg="1" advAuto="0"/>
      <p:bldP spid="109" grpId="4" animBg="1" advAuto="0"/>
      <p:bldP spid="110" grpId="5" animBg="1" advAuto="0"/>
      <p:bldP spid="111" grpId="6" animBg="1" advAuto="0"/>
      <p:bldP spid="112" grpId="7" animBg="1" advAuto="0"/>
      <p:bldP spid="113" grpId="8" animBg="1" advAuto="0"/>
      <p:bldP spid="114" grpId="9" animBg="1" advAuto="0"/>
      <p:bldP spid="115" grpId="10" animBg="1" advAuto="0"/>
      <p:bldP spid="116" grpId="11" animBg="1" advAuto="0"/>
      <p:bldP spid="117" grpId="12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297" y="1773802"/>
            <a:ext cx="7100776" cy="3983579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TextBox 2"/>
          <p:cNvSpPr txBox="1"/>
          <p:nvPr/>
        </p:nvSpPr>
        <p:spPr>
          <a:xfrm>
            <a:off x="7819459" y="1632291"/>
            <a:ext cx="3922341" cy="1932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These are just a few of the </a:t>
            </a:r>
            <a:r>
              <a:rPr b="1"/>
              <a:t>millions of examples</a:t>
            </a:r>
            <a:r>
              <a:t>. Code is everywhere and is usually running behind the scenes without you knowing it. </a:t>
            </a:r>
          </a:p>
        </p:txBody>
      </p:sp>
      <p:sp>
        <p:nvSpPr>
          <p:cNvPr id="123" name="TextBox 3"/>
          <p:cNvSpPr txBox="1"/>
          <p:nvPr/>
        </p:nvSpPr>
        <p:spPr>
          <a:xfrm>
            <a:off x="490140" y="477519"/>
            <a:ext cx="9950461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 b="1"/>
            </a:lvl1pPr>
          </a:lstStyle>
          <a:p>
            <a:r>
              <a:t>Can you name some items we use that run by code?</a:t>
            </a:r>
          </a:p>
        </p:txBody>
      </p:sp>
      <p:sp>
        <p:nvSpPr>
          <p:cNvPr id="124" name="TextBox 6"/>
          <p:cNvSpPr txBox="1"/>
          <p:nvPr/>
        </p:nvSpPr>
        <p:spPr>
          <a:xfrm>
            <a:off x="7819459" y="4312849"/>
            <a:ext cx="4240996" cy="156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r>
              <a:t>When you are typing words into a search engine, how do you think the computer finds what you are looking for? CODE!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1" animBg="1" advAuto="0"/>
      <p:bldP spid="124" grpId="2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4"/>
          <p:cNvSpPr/>
          <p:nvPr/>
        </p:nvSpPr>
        <p:spPr>
          <a:xfrm>
            <a:off x="345440" y="4121710"/>
            <a:ext cx="11379201" cy="2467320"/>
          </a:xfrm>
          <a:prstGeom prst="rect">
            <a:avLst/>
          </a:prstGeom>
          <a:solidFill>
            <a:srgbClr val="FFFFFF"/>
          </a:solidFill>
          <a:ln w="12700">
            <a:solidFill>
              <a:srgbClr val="32538F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9" name="TextBox 4"/>
          <p:cNvSpPr txBox="1"/>
          <p:nvPr/>
        </p:nvSpPr>
        <p:spPr>
          <a:xfrm>
            <a:off x="5922657" y="1504637"/>
            <a:ext cx="5411083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b="1"/>
            </a:pPr>
            <a:r>
              <a:t>Binary code </a:t>
            </a:r>
            <a:r>
              <a:rPr b="0"/>
              <a:t>is the language that computers use to communicate; it is how they send, receive and store information.</a:t>
            </a:r>
          </a:p>
        </p:txBody>
      </p:sp>
      <p:sp>
        <p:nvSpPr>
          <p:cNvPr id="130" name="TextBox 5"/>
          <p:cNvSpPr txBox="1"/>
          <p:nvPr/>
        </p:nvSpPr>
        <p:spPr>
          <a:xfrm>
            <a:off x="2204549" y="5611974"/>
            <a:ext cx="7661634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rgbClr val="FF0000"/>
                </a:solidFill>
              </a:defRPr>
            </a:pPr>
            <a:r>
              <a:t>01001000</a:t>
            </a:r>
            <a:r>
              <a:rPr>
                <a:solidFill>
                  <a:srgbClr val="000000"/>
                </a:solidFill>
              </a:rPr>
              <a:t>     </a:t>
            </a:r>
            <a:r>
              <a:rPr>
                <a:solidFill>
                  <a:schemeClr val="accent2"/>
                </a:solidFill>
              </a:rPr>
              <a:t>01100101 </a:t>
            </a:r>
            <a:r>
              <a:rPr>
                <a:solidFill>
                  <a:srgbClr val="000000"/>
                </a:solidFill>
              </a:rPr>
              <a:t>    </a:t>
            </a:r>
            <a:r>
              <a:rPr>
                <a:solidFill>
                  <a:srgbClr val="00B050"/>
                </a:solidFill>
              </a:rPr>
              <a:t>01101100</a:t>
            </a:r>
            <a:r>
              <a:rPr>
                <a:solidFill>
                  <a:srgbClr val="000000"/>
                </a:solidFill>
              </a:rPr>
              <a:t>     </a:t>
            </a:r>
            <a:r>
              <a:rPr>
                <a:solidFill>
                  <a:srgbClr val="0070C0"/>
                </a:solidFill>
              </a:rPr>
              <a:t>01101100</a:t>
            </a:r>
            <a:r>
              <a:rPr>
                <a:solidFill>
                  <a:srgbClr val="000000"/>
                </a:solidFill>
              </a:rPr>
              <a:t>     </a:t>
            </a:r>
            <a:r>
              <a:rPr>
                <a:solidFill>
                  <a:srgbClr val="7030A0"/>
                </a:solidFill>
              </a:rPr>
              <a:t>01101111</a:t>
            </a:r>
          </a:p>
        </p:txBody>
      </p:sp>
      <p:sp>
        <p:nvSpPr>
          <p:cNvPr id="131" name="TextBox 6"/>
          <p:cNvSpPr txBox="1"/>
          <p:nvPr/>
        </p:nvSpPr>
        <p:spPr>
          <a:xfrm>
            <a:off x="2741769" y="5203209"/>
            <a:ext cx="296427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b="1">
                <a:solidFill>
                  <a:srgbClr val="FF0000"/>
                </a:solidFill>
              </a:defRPr>
            </a:lvl1pPr>
          </a:lstStyle>
          <a:p>
            <a:r>
              <a:t>H</a:t>
            </a:r>
          </a:p>
        </p:txBody>
      </p:sp>
      <p:sp>
        <p:nvSpPr>
          <p:cNvPr id="132" name="TextBox 7"/>
          <p:cNvSpPr txBox="1"/>
          <p:nvPr/>
        </p:nvSpPr>
        <p:spPr>
          <a:xfrm>
            <a:off x="4320681" y="5203209"/>
            <a:ext cx="25282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b="1">
                <a:solidFill>
                  <a:schemeClr val="accent2"/>
                </a:solidFill>
              </a:defRPr>
            </a:lvl1pPr>
          </a:lstStyle>
          <a:p>
            <a:r>
              <a:t>E</a:t>
            </a:r>
          </a:p>
        </p:txBody>
      </p:sp>
      <p:sp>
        <p:nvSpPr>
          <p:cNvPr id="133" name="TextBox 8"/>
          <p:cNvSpPr txBox="1"/>
          <p:nvPr/>
        </p:nvSpPr>
        <p:spPr>
          <a:xfrm>
            <a:off x="5922657" y="5203209"/>
            <a:ext cx="233027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b="1">
                <a:solidFill>
                  <a:srgbClr val="00B050"/>
                </a:solidFill>
              </a:defRPr>
            </a:lvl1pPr>
          </a:lstStyle>
          <a:p>
            <a:r>
              <a:t>L</a:t>
            </a:r>
          </a:p>
        </p:txBody>
      </p:sp>
      <p:sp>
        <p:nvSpPr>
          <p:cNvPr id="134" name="TextBox 9"/>
          <p:cNvSpPr txBox="1"/>
          <p:nvPr/>
        </p:nvSpPr>
        <p:spPr>
          <a:xfrm>
            <a:off x="7458288" y="5203209"/>
            <a:ext cx="28245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 b="1">
                <a:solidFill>
                  <a:srgbClr val="0070C0"/>
                </a:solidFill>
              </a:defRPr>
            </a:lvl1pPr>
          </a:lstStyle>
          <a:p>
            <a:r>
              <a:t>L</a:t>
            </a:r>
          </a:p>
        </p:txBody>
      </p:sp>
      <p:sp>
        <p:nvSpPr>
          <p:cNvPr id="135" name="TextBox 10"/>
          <p:cNvSpPr txBox="1"/>
          <p:nvPr/>
        </p:nvSpPr>
        <p:spPr>
          <a:xfrm>
            <a:off x="9016741" y="5203209"/>
            <a:ext cx="31026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b="1">
                <a:solidFill>
                  <a:srgbClr val="7030A0"/>
                </a:solidFill>
              </a:defRPr>
            </a:lvl1pPr>
          </a:lstStyle>
          <a:p>
            <a:r>
              <a:t>O</a:t>
            </a:r>
          </a:p>
        </p:txBody>
      </p:sp>
      <p:sp>
        <p:nvSpPr>
          <p:cNvPr id="136" name="TextBox 11"/>
          <p:cNvSpPr txBox="1"/>
          <p:nvPr/>
        </p:nvSpPr>
        <p:spPr>
          <a:xfrm>
            <a:off x="3074979" y="4417838"/>
            <a:ext cx="5908885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b="1"/>
            </a:lvl1pPr>
          </a:lstStyle>
          <a:p>
            <a:r>
              <a:t>This is the word HELLO written in binary code:</a:t>
            </a:r>
          </a:p>
        </p:txBody>
      </p:sp>
      <p:sp>
        <p:nvSpPr>
          <p:cNvPr id="137" name="TextBox 12"/>
          <p:cNvSpPr txBox="1"/>
          <p:nvPr/>
        </p:nvSpPr>
        <p:spPr>
          <a:xfrm>
            <a:off x="490140" y="477519"/>
            <a:ext cx="2391481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 b="1"/>
            </a:lvl1pPr>
          </a:lstStyle>
          <a:p>
            <a:r>
              <a:t>Binary Code</a:t>
            </a:r>
          </a:p>
        </p:txBody>
      </p:sp>
      <p:sp>
        <p:nvSpPr>
          <p:cNvPr id="138" name="TextBox 13"/>
          <p:cNvSpPr txBox="1"/>
          <p:nvPr/>
        </p:nvSpPr>
        <p:spPr>
          <a:xfrm>
            <a:off x="5912780" y="2987463"/>
            <a:ext cx="5254188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r>
              <a:t>Binary code consists of ones and zeros.</a:t>
            </a:r>
          </a:p>
        </p:txBody>
      </p:sp>
      <p:pic>
        <p:nvPicPr>
          <p:cNvPr id="139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5222" y="1342127"/>
            <a:ext cx="3915323" cy="24673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Box 1"/>
          <p:cNvSpPr txBox="1"/>
          <p:nvPr/>
        </p:nvSpPr>
        <p:spPr>
          <a:xfrm>
            <a:off x="6777257" y="4891087"/>
            <a:ext cx="5020853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r>
              <a:t>The computer takes the code and converts it into binary to understand the instructions.</a:t>
            </a:r>
          </a:p>
        </p:txBody>
      </p:sp>
      <p:pic>
        <p:nvPicPr>
          <p:cNvPr id="144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41" y="1645878"/>
            <a:ext cx="5725325" cy="4163007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TextBox 3"/>
          <p:cNvSpPr txBox="1"/>
          <p:nvPr/>
        </p:nvSpPr>
        <p:spPr>
          <a:xfrm>
            <a:off x="490141" y="477519"/>
            <a:ext cx="1899454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 b="1"/>
            </a:lvl1pPr>
          </a:lstStyle>
          <a:p>
            <a:r>
              <a:t>Programs</a:t>
            </a:r>
          </a:p>
        </p:txBody>
      </p:sp>
      <p:sp>
        <p:nvSpPr>
          <p:cNvPr id="146" name="TextBox 4"/>
          <p:cNvSpPr txBox="1"/>
          <p:nvPr/>
        </p:nvSpPr>
        <p:spPr>
          <a:xfrm>
            <a:off x="6777257" y="1326322"/>
            <a:ext cx="4587721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r>
              <a:t>Programs are the way humans give computers instructions.</a:t>
            </a:r>
          </a:p>
        </p:txBody>
      </p:sp>
      <p:sp>
        <p:nvSpPr>
          <p:cNvPr id="147" name="TextBox 5"/>
          <p:cNvSpPr txBox="1"/>
          <p:nvPr/>
        </p:nvSpPr>
        <p:spPr>
          <a:xfrm>
            <a:off x="6777257" y="2390836"/>
            <a:ext cx="4587721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r>
              <a:t>A </a:t>
            </a:r>
            <a:r>
              <a:rPr b="1"/>
              <a:t>program or code</a:t>
            </a:r>
            <a:r>
              <a:t> is a set of instructions given to a computer.</a:t>
            </a:r>
          </a:p>
        </p:txBody>
      </p:sp>
      <p:sp>
        <p:nvSpPr>
          <p:cNvPr id="148" name="TextBox 6"/>
          <p:cNvSpPr txBox="1"/>
          <p:nvPr/>
        </p:nvSpPr>
        <p:spPr>
          <a:xfrm>
            <a:off x="6777257" y="3455351"/>
            <a:ext cx="4587721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b="1"/>
            </a:pPr>
            <a:r>
              <a:t>Coding</a:t>
            </a:r>
            <a:r>
              <a:rPr b="0"/>
              <a:t> is writing the program in a specific language. There are many different coding languages.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4" animBg="1" advAuto="0"/>
      <p:bldP spid="146" grpId="1" animBg="1" advAuto="0"/>
      <p:bldP spid="147" grpId="2" animBg="1" advAuto="0"/>
      <p:bldP spid="148" grpId="3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Box 1"/>
          <p:cNvSpPr txBox="1"/>
          <p:nvPr/>
        </p:nvSpPr>
        <p:spPr>
          <a:xfrm>
            <a:off x="490141" y="1181948"/>
            <a:ext cx="762874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r>
              <a:t>Programming language varies just like human language does.</a:t>
            </a:r>
          </a:p>
        </p:txBody>
      </p:sp>
      <p:sp>
        <p:nvSpPr>
          <p:cNvPr id="151" name="TextBox 2"/>
          <p:cNvSpPr txBox="1"/>
          <p:nvPr/>
        </p:nvSpPr>
        <p:spPr>
          <a:xfrm>
            <a:off x="3165963" y="3596475"/>
            <a:ext cx="6318311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 b="1"/>
            </a:pPr>
            <a:r>
              <a:t>HTML: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Stands for Hypertext Markup Language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Used to create web pages and web applications</a:t>
            </a:r>
          </a:p>
        </p:txBody>
      </p:sp>
      <p:sp>
        <p:nvSpPr>
          <p:cNvPr id="152" name="TextBox 6"/>
          <p:cNvSpPr txBox="1"/>
          <p:nvPr/>
        </p:nvSpPr>
        <p:spPr>
          <a:xfrm>
            <a:off x="490140" y="477519"/>
            <a:ext cx="4743337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 b="1"/>
            </a:lvl1pPr>
          </a:lstStyle>
          <a:p>
            <a:r>
              <a:t>Programming Languages</a:t>
            </a:r>
          </a:p>
        </p:txBody>
      </p:sp>
      <p:pic>
        <p:nvPicPr>
          <p:cNvPr id="153" name="Picture 8" descr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5963" y="2949493"/>
            <a:ext cx="3753375" cy="3905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Box 1"/>
          <p:cNvSpPr txBox="1"/>
          <p:nvPr/>
        </p:nvSpPr>
        <p:spPr>
          <a:xfrm>
            <a:off x="490141" y="1181948"/>
            <a:ext cx="762874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r>
              <a:t>Programming language varies just like human language does.</a:t>
            </a:r>
          </a:p>
        </p:txBody>
      </p:sp>
      <p:sp>
        <p:nvSpPr>
          <p:cNvPr id="158" name="TextBox 2"/>
          <p:cNvSpPr txBox="1"/>
          <p:nvPr/>
        </p:nvSpPr>
        <p:spPr>
          <a:xfrm>
            <a:off x="2457953" y="4895886"/>
            <a:ext cx="7128084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 b="1"/>
            </a:pPr>
            <a:r>
              <a:t>Javascript: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High-level programming language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Commonly embedded in HTML to enhance web pages</a:t>
            </a:r>
          </a:p>
        </p:txBody>
      </p:sp>
      <p:sp>
        <p:nvSpPr>
          <p:cNvPr id="159" name="TextBox 6"/>
          <p:cNvSpPr txBox="1"/>
          <p:nvPr/>
        </p:nvSpPr>
        <p:spPr>
          <a:xfrm>
            <a:off x="490140" y="477519"/>
            <a:ext cx="4743337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 b="1"/>
            </a:lvl1pPr>
          </a:lstStyle>
          <a:p>
            <a:r>
              <a:t>Programming Languages</a:t>
            </a:r>
          </a:p>
        </p:txBody>
      </p:sp>
      <p:pic>
        <p:nvPicPr>
          <p:cNvPr id="160" name="Picture 4" descr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9547" y="2390630"/>
            <a:ext cx="5572904" cy="207674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Box 1"/>
          <p:cNvSpPr txBox="1"/>
          <p:nvPr/>
        </p:nvSpPr>
        <p:spPr>
          <a:xfrm>
            <a:off x="490141" y="1181948"/>
            <a:ext cx="7628742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r>
              <a:t>Programming language varies just like human language does.</a:t>
            </a:r>
          </a:p>
        </p:txBody>
      </p:sp>
      <p:sp>
        <p:nvSpPr>
          <p:cNvPr id="165" name="TextBox 2"/>
          <p:cNvSpPr txBox="1"/>
          <p:nvPr/>
        </p:nvSpPr>
        <p:spPr>
          <a:xfrm>
            <a:off x="3406595" y="4475722"/>
            <a:ext cx="5872160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 b="1"/>
            </a:pPr>
            <a:r>
              <a:t>C++: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General-purpose programming language</a:t>
            </a:r>
          </a:p>
          <a:p>
            <a:pPr marL="342900" indent="-342900">
              <a:buSzPct val="100000"/>
              <a:buFont typeface="Arial"/>
              <a:buChar char="•"/>
              <a:defRPr sz="2400"/>
            </a:pPr>
            <a:r>
              <a:t>One of the top, go-to languages</a:t>
            </a:r>
          </a:p>
        </p:txBody>
      </p:sp>
      <p:sp>
        <p:nvSpPr>
          <p:cNvPr id="166" name="TextBox 6"/>
          <p:cNvSpPr txBox="1"/>
          <p:nvPr/>
        </p:nvSpPr>
        <p:spPr>
          <a:xfrm>
            <a:off x="490140" y="477519"/>
            <a:ext cx="4743337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 b="1"/>
            </a:lvl1pPr>
          </a:lstStyle>
          <a:p>
            <a:r>
              <a:t>Programming Languages</a:t>
            </a:r>
          </a:p>
        </p:txBody>
      </p:sp>
      <p:pic>
        <p:nvPicPr>
          <p:cNvPr id="167" name="Picture 4" descr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8866" y="2645242"/>
            <a:ext cx="3534268" cy="12479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476</Words>
  <Application>Microsoft Office PowerPoint</Application>
  <PresentationFormat>Widescreen</PresentationFormat>
  <Paragraphs>63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Luckie, Chante</dc:creator>
  <cp:lastModifiedBy>Luckie, Chante</cp:lastModifiedBy>
  <cp:revision>2</cp:revision>
  <dcterms:modified xsi:type="dcterms:W3CDTF">2020-03-16T15:31:51Z</dcterms:modified>
</cp:coreProperties>
</file>