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2"/>
  </p:notesMasterIdLst>
  <p:handoutMasterIdLst>
    <p:handoutMasterId r:id="rId33"/>
  </p:handoutMasterIdLst>
  <p:sldIdLst>
    <p:sldId id="291" r:id="rId2"/>
    <p:sldId id="256" r:id="rId3"/>
    <p:sldId id="261" r:id="rId4"/>
    <p:sldId id="264" r:id="rId5"/>
    <p:sldId id="268" r:id="rId6"/>
    <p:sldId id="265" r:id="rId7"/>
    <p:sldId id="267" r:id="rId8"/>
    <p:sldId id="292" r:id="rId9"/>
    <p:sldId id="289" r:id="rId10"/>
    <p:sldId id="290" r:id="rId11"/>
    <p:sldId id="269" r:id="rId12"/>
    <p:sldId id="270" r:id="rId13"/>
    <p:sldId id="271" r:id="rId14"/>
    <p:sldId id="284" r:id="rId15"/>
    <p:sldId id="276" r:id="rId16"/>
    <p:sldId id="277" r:id="rId17"/>
    <p:sldId id="286" r:id="rId18"/>
    <p:sldId id="293" r:id="rId19"/>
    <p:sldId id="287" r:id="rId20"/>
    <p:sldId id="274" r:id="rId21"/>
    <p:sldId id="275" r:id="rId22"/>
    <p:sldId id="285" r:id="rId23"/>
    <p:sldId id="288" r:id="rId24"/>
    <p:sldId id="282" r:id="rId25"/>
    <p:sldId id="283" r:id="rId26"/>
    <p:sldId id="294" r:id="rId27"/>
    <p:sldId id="278" r:id="rId28"/>
    <p:sldId id="280" r:id="rId29"/>
    <p:sldId id="279" r:id="rId30"/>
    <p:sldId id="262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rgbClr val="000066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rgbClr val="000066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rgbClr val="000066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rgbClr val="000066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BFBFB"/>
    <a:srgbClr val="EDD89B"/>
    <a:srgbClr val="CEB448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2" autoAdjust="0"/>
    <p:restoredTop sz="94762" autoAdjust="0"/>
  </p:normalViewPr>
  <p:slideViewPr>
    <p:cSldViewPr>
      <p:cViewPr varScale="1">
        <p:scale>
          <a:sx n="121" d="100"/>
          <a:sy n="121" d="100"/>
        </p:scale>
        <p:origin x="16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Trade &amp; Industrial Education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F5FEB6D-1AD9-4377-B1A8-53EC4CBA2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8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Trade &amp; Industrial Education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E6636E0-AA9C-44C2-A484-AFBE733EC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634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pitchFamily="18" charset="0"/>
                <a:ea typeface="ＭＳ Ｐゴシック" pitchFamily="34" charset="-128"/>
              </a:rPr>
              <a:t>Trade &amp; Industrial Education</a:t>
            </a:r>
          </a:p>
        </p:txBody>
      </p:sp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F9F5B-297A-4B6E-8A6A-85EE25D9BDF3}" type="slidenum">
              <a:rPr lang="en-US" smtClean="0"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7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Text Box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597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pPr>
              <a:defRPr/>
            </a:pPr>
            <a:fld id="{F21FCCC1-4E53-4745-903D-4AD0E482741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 w="9525"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7182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 w="9525"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263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 w="9525"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6982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 w="9525"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92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 w="9525"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0631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 w="9525"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3101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 w="9525"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594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Text Box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46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0"/>
          <p:cNvSpPr>
            <a:spLocks noChangeShapeType="1"/>
          </p:cNvSpPr>
          <p:nvPr/>
        </p:nvSpPr>
        <p:spPr bwMode="auto">
          <a:xfrm>
            <a:off x="533400" y="2819400"/>
            <a:ext cx="8001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9" descr="ARTS_SM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4613" y="228600"/>
            <a:ext cx="33797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8001000" cy="1000125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7685087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98D31-28BF-49C7-B139-629A1F3E1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248400"/>
            <a:ext cx="381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2C4BB-DCE6-4108-BFB2-5E7E89AF3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4FED-7C4B-465E-AA36-F1ABA0DFA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624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32D12-301B-46FA-91FF-DF89AB01B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624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621F3-DF10-43F8-8275-C9507A2FC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624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322D6-90EA-4385-9E49-C6048721F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6D6BF-B17E-4734-B7E0-5B6B9E7D8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003CC-00B5-4149-93A0-DF2409BB0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717D6-C257-459B-9061-A33E54960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E1478-48F2-4FC4-9B06-A6FEEA94E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4721-C935-4AC9-8303-B1C440BC8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C892C-18F7-44CB-832C-447FC8326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41D4C-E609-4D5E-8B8C-7EBA80362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915E0-CA89-43FB-941B-31161A62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624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248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Texas Education Agency, 2012. All rights reserved. Images and other multimedia content used with permission. 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185C9D2-D572-4298-A366-6E30C2977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ransition spd="med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rgbClr val="000066"/>
          </a:solidFill>
          <a:latin typeface="+mn-lt"/>
          <a:ea typeface="ＭＳ Ｐゴシック" charset="0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rgbClr val="000066"/>
          </a:solidFill>
          <a:latin typeface="+mn-lt"/>
          <a:ea typeface="ＭＳ Ｐゴシック" charset="0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rgbClr val="000066"/>
          </a:solidFill>
          <a:latin typeface="+mn-lt"/>
          <a:ea typeface="ＭＳ Ｐゴシック" charset="0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rgbClr val="000066"/>
          </a:solidFill>
          <a:latin typeface="+mn-lt"/>
          <a:ea typeface="ＭＳ Ｐゴシック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66"/>
          </a:solidFill>
          <a:latin typeface="+mn-lt"/>
          <a:ea typeface="ＭＳ Ｐゴシック" charset="0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66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66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66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2F7DD6-1D5D-DB42-82F9-54CDF297D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August 8, 2019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4538CAC-DC03-F14E-AD4B-3D684AFAE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Take out some paper for note-taking.</a:t>
            </a:r>
          </a:p>
          <a:p>
            <a:br>
              <a:rPr lang="en-US" dirty="0"/>
            </a:br>
            <a:r>
              <a:rPr lang="en-US" b="1" i="1" dirty="0"/>
              <a:t>“Have you ever taken a photo of a friend and it came out badly?”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0EFEC-C204-9747-965F-373BAFC060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6D6BF-B17E-4734-B7E0-5B6B9E7D8F3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827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Resolution</a:t>
            </a:r>
          </a:p>
        </p:txBody>
      </p:sp>
      <p:sp>
        <p:nvSpPr>
          <p:cNvPr id="27650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>
                <a:ea typeface="ＭＳ Ｐゴシック" pitchFamily="34" charset="-128"/>
              </a:rPr>
              <a:t>72 dpi</a:t>
            </a:r>
          </a:p>
        </p:txBody>
      </p:sp>
      <p:pic>
        <p:nvPicPr>
          <p:cNvPr id="9" name="Content Placeholder 8" descr="wharf1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350" b="-23350"/>
          <a:stretch>
            <a:fillRect/>
          </a:stretch>
        </p:blipFill>
        <p:spPr>
          <a:xfrm>
            <a:off x="457200" y="1905000"/>
            <a:ext cx="4040188" cy="39512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2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>
                <a:ea typeface="ＭＳ Ｐゴシック" pitchFamily="34" charset="-128"/>
              </a:rPr>
              <a:t>300 dpi</a:t>
            </a:r>
          </a:p>
        </p:txBody>
      </p:sp>
      <p:pic>
        <p:nvPicPr>
          <p:cNvPr id="10" name="Content Placeholder 9" descr="wharf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514600"/>
            <a:ext cx="4041775" cy="26939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A4DDE-EDD3-4FD8-8A97-8CD206E4B6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6249988" cy="733425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66"/>
                </a:solidFill>
                <a:ea typeface="ＭＳ Ｐゴシック" pitchFamily="34" charset="-128"/>
              </a:rPr>
              <a:t>Camera Controls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31188" cy="4413250"/>
          </a:xfrm>
        </p:spPr>
        <p:txBody>
          <a:bodyPr lIns="90000" tIns="46800" rIns="90000" bIns="4680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latin typeface="Franklin Gothic Book" pitchFamily="34" charset="0"/>
                <a:ea typeface="ＭＳ Ｐゴシック" pitchFamily="34" charset="-128"/>
              </a:rPr>
              <a:t>Cameras have a number of different functions.</a:t>
            </a:r>
          </a:p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latin typeface="Franklin Gothic Book" pitchFamily="34" charset="0"/>
                <a:ea typeface="ＭＳ Ｐゴシック" pitchFamily="34" charset="-128"/>
              </a:rPr>
              <a:t>Some settings are found only on still cameras, some on video cameras or some on both</a:t>
            </a:r>
          </a:p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latin typeface="Franklin Gothic Book" pitchFamily="34" charset="0"/>
                <a:ea typeface="ＭＳ Ｐゴシック" pitchFamily="34" charset="-128"/>
              </a:rPr>
              <a:t>The following controls may be automatically or manually adjusted</a:t>
            </a:r>
          </a:p>
          <a:p>
            <a:pPr marL="690563" lvl="1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Franklin Gothic Book" pitchFamily="34" charset="0"/>
                <a:ea typeface="ＭＳ Ｐゴシック" pitchFamily="34" charset="-128"/>
              </a:rPr>
              <a:t>Manual means the operator adjusts the camera</a:t>
            </a:r>
          </a:p>
          <a:p>
            <a:pPr marL="690563" lvl="1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Franklin Gothic Book" pitchFamily="34" charset="0"/>
                <a:ea typeface="ＭＳ Ｐゴシック" pitchFamily="34" charset="-128"/>
              </a:rPr>
              <a:t>Automatic means the camera selects the best setting for the given conditions.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6249988" cy="733425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66"/>
                </a:solidFill>
                <a:ea typeface="ＭＳ Ｐゴシック" pitchFamily="34" charset="-128"/>
              </a:rPr>
              <a:t>Camera Controls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5638800" cy="4648200"/>
          </a:xfrm>
        </p:spPr>
        <p:txBody>
          <a:bodyPr lIns="90000" tIns="46800" rIns="90000" bIns="46800"/>
          <a:lstStyle/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>
                <a:latin typeface="Franklin Gothic Book" pitchFamily="34" charset="0"/>
                <a:ea typeface="ＭＳ Ｐゴシック" pitchFamily="34" charset="-128"/>
              </a:rPr>
              <a:t>White balance (still and video cameras)</a:t>
            </a:r>
          </a:p>
          <a:p>
            <a:pPr marL="690563" lvl="1" defTabSz="45720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Franklin Gothic Book" pitchFamily="34" charset="0"/>
                <a:ea typeface="ＭＳ Ｐゴシック" pitchFamily="34" charset="-128"/>
              </a:rPr>
              <a:t>Gives the camera a “true white”, adjusting all other colors accordingly.</a:t>
            </a:r>
          </a:p>
          <a:p>
            <a:pPr marL="690563" lvl="1" defTabSz="45720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Franklin Gothic Book" pitchFamily="34" charset="0"/>
                <a:ea typeface="ＭＳ Ｐゴシック" pitchFamily="34" charset="-128"/>
              </a:rPr>
              <a:t>As lighting changes from one location to another, WB should be adjusted                               </a:t>
            </a:r>
          </a:p>
          <a:p>
            <a:pPr marL="690563" lvl="1" defTabSz="45720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Franklin Gothic Book" pitchFamily="34" charset="0"/>
                <a:ea typeface="ＭＳ Ｐゴシック" pitchFamily="34" charset="-128"/>
              </a:rPr>
              <a:t>May have multiple modes for white balance</a:t>
            </a:r>
          </a:p>
          <a:p>
            <a:pPr marL="985838" lvl="2" indent="-292100" defTabSz="45720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900">
                <a:latin typeface="Franklin Gothic Book" pitchFamily="34" charset="0"/>
                <a:ea typeface="ＭＳ Ｐゴシック" pitchFamily="34" charset="-128"/>
              </a:rPr>
              <a:t>Auto WB</a:t>
            </a:r>
          </a:p>
          <a:p>
            <a:pPr marL="985838" lvl="2" indent="-292100" defTabSz="45720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900">
                <a:latin typeface="Franklin Gothic Book" pitchFamily="34" charset="0"/>
                <a:ea typeface="ＭＳ Ｐゴシック" pitchFamily="34" charset="-128"/>
              </a:rPr>
              <a:t>Indoor WB</a:t>
            </a:r>
          </a:p>
          <a:p>
            <a:pPr marL="985838" lvl="2" indent="-292100" defTabSz="45720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900">
                <a:latin typeface="Franklin Gothic Book" pitchFamily="34" charset="0"/>
                <a:ea typeface="ＭＳ Ｐゴシック" pitchFamily="34" charset="-128"/>
              </a:rPr>
              <a:t>Outdoor WB</a:t>
            </a:r>
          </a:p>
          <a:p>
            <a:pPr marL="985838" lvl="2" indent="-292100" defTabSz="45720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900">
                <a:latin typeface="Franklin Gothic Book" pitchFamily="34" charset="0"/>
                <a:ea typeface="ＭＳ Ｐゴシック" pitchFamily="34" charset="-128"/>
              </a:rPr>
              <a:t>Manual (custom) WB</a:t>
            </a:r>
          </a:p>
          <a:p>
            <a:pPr marL="1279525" lvl="3" indent="-290513" defTabSz="45720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>
                <a:latin typeface="Franklin Gothic Book" pitchFamily="34" charset="0"/>
                <a:ea typeface="ＭＳ Ｐゴシック" pitchFamily="34" charset="-128"/>
              </a:rPr>
              <a:t>When in manual mode the symbol often blinks when it needs setting and is solid when WB is set </a:t>
            </a:r>
          </a:p>
          <a:p>
            <a:pPr marL="1279525" lvl="3" indent="-290513" defTabSz="45720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>
                <a:latin typeface="Franklin Gothic Book" pitchFamily="34" charset="0"/>
                <a:ea typeface="ＭＳ Ｐゴシック" pitchFamily="34" charset="-128"/>
              </a:rPr>
              <a:t>Manually set WB by zooming in or focusing on a white surface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676400"/>
            <a:ext cx="2514600" cy="339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4" name="Rectangle 13"/>
          <p:cNvSpPr>
            <a:spLocks noChangeArrowheads="1"/>
          </p:cNvSpPr>
          <p:nvPr/>
        </p:nvSpPr>
        <p:spPr bwMode="auto">
          <a:xfrm>
            <a:off x="6705600" y="5105400"/>
            <a:ext cx="1882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1"/>
              <a:t>“white balance” icons on </a:t>
            </a:r>
          </a:p>
          <a:p>
            <a:pPr algn="ctr"/>
            <a:r>
              <a:rPr lang="en-US" sz="1200" i="1"/>
              <a:t>many still cameras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248400" cy="96043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66"/>
                </a:solidFill>
                <a:ea typeface="ＭＳ Ｐゴシック" pitchFamily="34" charset="-128"/>
              </a:rPr>
              <a:t>White Balance</a:t>
            </a:r>
          </a:p>
        </p:txBody>
      </p:sp>
      <p:pic>
        <p:nvPicPr>
          <p:cNvPr id="41990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3000" y="1277938"/>
            <a:ext cx="3429000" cy="22828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447800"/>
            <a:ext cx="4038600" cy="21669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>
                <a:latin typeface="Franklin Gothic Book" pitchFamily="34" charset="0"/>
                <a:ea typeface="ＭＳ Ｐゴシック" pitchFamily="34" charset="-128"/>
              </a:rPr>
              <a:t>The picture (right) shows an outdoor scene with indoor white balance settings. (Note the blue tint)</a:t>
            </a:r>
          </a:p>
        </p:txBody>
      </p:sp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8200" y="3735388"/>
            <a:ext cx="3429000" cy="228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0" y="3962400"/>
            <a:ext cx="40386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84" charset="2"/>
              <a:buNone/>
              <a:defRPr/>
            </a:pPr>
            <a:r>
              <a:rPr lang="en-US" sz="2400" kern="0" dirty="0">
                <a:latin typeface="Franklin Gothic Book" pitchFamily="-84" charset="0"/>
                <a:ea typeface="ＭＳ Ｐゴシック" pitchFamily="-84" charset="-128"/>
                <a:cs typeface="Franklin Gothic Book" pitchFamily="-84" charset="0"/>
              </a:rPr>
              <a:t>The picture (left) shows an outdoor scene with proper outdoor white balance settings. 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Camera Controls</a:t>
            </a:r>
          </a:p>
        </p:txBody>
      </p:sp>
      <p:sp>
        <p:nvSpPr>
          <p:cNvPr id="33794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7924800" cy="4411662"/>
          </a:xfrm>
        </p:spPr>
        <p:txBody>
          <a:bodyPr/>
          <a:lstStyle/>
          <a:p>
            <a:r>
              <a:rPr lang="en-US">
                <a:latin typeface="Franklin Gothic Book" pitchFamily="34" charset="0"/>
                <a:ea typeface="ＭＳ Ｐゴシック" pitchFamily="34" charset="-128"/>
              </a:rPr>
              <a:t>ISO aka “Film Speed” (still cameras)</a:t>
            </a:r>
          </a:p>
          <a:p>
            <a:pPr lvl="1"/>
            <a:r>
              <a:rPr lang="en-US">
                <a:latin typeface="Franklin Gothic Book" pitchFamily="34" charset="0"/>
                <a:ea typeface="ＭＳ Ｐゴシック" pitchFamily="34" charset="-128"/>
              </a:rPr>
              <a:t>Determines how sensitive the camera’s image sensor is to light</a:t>
            </a:r>
          </a:p>
          <a:p>
            <a:pPr lvl="2"/>
            <a:r>
              <a:rPr lang="en-US">
                <a:latin typeface="Franklin Gothic Book" pitchFamily="34" charset="0"/>
                <a:ea typeface="ＭＳ Ｐゴシック" pitchFamily="34" charset="-128"/>
              </a:rPr>
              <a:t>The lower the ISO, the slower the speed</a:t>
            </a:r>
          </a:p>
          <a:p>
            <a:pPr lvl="3"/>
            <a:r>
              <a:rPr lang="en-US">
                <a:latin typeface="Franklin Gothic Book" pitchFamily="34" charset="0"/>
                <a:ea typeface="ＭＳ Ｐゴシック" pitchFamily="34" charset="-128"/>
              </a:rPr>
              <a:t>Lower ISO when possible</a:t>
            </a:r>
          </a:p>
          <a:p>
            <a:pPr lvl="3"/>
            <a:r>
              <a:rPr lang="en-US">
                <a:latin typeface="Franklin Gothic Book" pitchFamily="34" charset="0"/>
                <a:ea typeface="ＭＳ Ｐゴシック" pitchFamily="34" charset="-128"/>
              </a:rPr>
              <a:t>High ISO results in more grainy photos</a:t>
            </a:r>
          </a:p>
          <a:p>
            <a:pPr lvl="3"/>
            <a:r>
              <a:rPr lang="en-US">
                <a:latin typeface="Franklin Gothic Book" pitchFamily="34" charset="0"/>
                <a:ea typeface="ＭＳ Ｐゴシック" pitchFamily="34" charset="-128"/>
              </a:rPr>
              <a:t>Common ISOs are 100, 200, 400 and 800</a:t>
            </a:r>
          </a:p>
          <a:p>
            <a:pPr lvl="2"/>
            <a:r>
              <a:rPr lang="en-US">
                <a:latin typeface="Franklin Gothic Book" pitchFamily="34" charset="0"/>
                <a:ea typeface="ＭＳ Ｐゴシック" pitchFamily="34" charset="-128"/>
              </a:rPr>
              <a:t>ISO setting recommendations</a:t>
            </a:r>
          </a:p>
          <a:p>
            <a:pPr lvl="3"/>
            <a:r>
              <a:rPr lang="en-US">
                <a:latin typeface="Franklin Gothic Book" pitchFamily="34" charset="0"/>
                <a:ea typeface="ＭＳ Ｐゴシック" pitchFamily="34" charset="-128"/>
              </a:rPr>
              <a:t>100-200: outdoors, sunny conditions</a:t>
            </a:r>
          </a:p>
          <a:p>
            <a:pPr lvl="3"/>
            <a:r>
              <a:rPr lang="en-US">
                <a:latin typeface="Franklin Gothic Book" pitchFamily="34" charset="0"/>
                <a:ea typeface="ＭＳ Ｐゴシック" pitchFamily="34" charset="-128"/>
              </a:rPr>
              <a:t>400-800: outdoors, cloudy conditions</a:t>
            </a:r>
          </a:p>
          <a:p>
            <a:pPr lvl="3"/>
            <a:r>
              <a:rPr lang="en-US">
                <a:latin typeface="Franklin Gothic Book" pitchFamily="34" charset="0"/>
                <a:ea typeface="ＭＳ Ｐゴシック" pitchFamily="34" charset="-128"/>
              </a:rPr>
              <a:t>1600: night time, low light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4B073-8028-43DD-8FBC-AA2D1DA7901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6249988" cy="733425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66"/>
                </a:solidFill>
                <a:ea typeface="ＭＳ Ｐゴシック" pitchFamily="34" charset="-128"/>
              </a:rPr>
              <a:t>Camera Controls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467600" cy="4411663"/>
          </a:xfrm>
        </p:spPr>
        <p:txBody>
          <a:bodyPr lIns="90000" tIns="46800" rIns="90000" bIns="4680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Iris (still and video cameras)</a:t>
            </a:r>
          </a:p>
          <a:p>
            <a:pPr marL="690563" lvl="1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The iris controls the amount of light entering into the lens</a:t>
            </a:r>
          </a:p>
          <a:p>
            <a:pPr marL="690563" lvl="1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The lower the light conditions, the wider the aperture (opening) should be</a:t>
            </a:r>
          </a:p>
          <a:p>
            <a:pPr marL="690563" lvl="1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Iris is measured in f-stops</a:t>
            </a:r>
          </a:p>
          <a:p>
            <a:pPr marL="985838" lvl="2" indent="-292100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f/1.4, f/2, f/2.8</a:t>
            </a:r>
          </a:p>
          <a:p>
            <a:pPr marL="985838" lvl="2" indent="-292100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As f-stop numbers get larger, the aperture gets smaller (and vice-versa)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>
              <a:latin typeface="Franklin Gothic Book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solidFill>
                  <a:srgbClr val="000066"/>
                </a:solidFill>
                <a:ea typeface="ＭＳ Ｐゴシック" pitchFamily="34" charset="-128"/>
              </a:rPr>
              <a:t>Iris</a:t>
            </a: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pPr>
              <a:defRPr/>
            </a:pPr>
            <a:fld id="{DD0B8EB7-4012-46ED-8255-589CA225405B}" type="slidenum">
              <a:rPr lang="en-US">
                <a:latin typeface="Arial" pitchFamily="-84" charset="0"/>
              </a:rPr>
              <a:pPr>
                <a:defRPr/>
              </a:pPr>
              <a:t>16</a:t>
            </a:fld>
            <a:endParaRPr lang="en-US">
              <a:latin typeface="Arial" pitchFamily="-84" charset="0"/>
            </a:endParaRPr>
          </a:p>
        </p:txBody>
      </p:sp>
      <p:pic>
        <p:nvPicPr>
          <p:cNvPr id="5120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02188" y="1374775"/>
            <a:ext cx="3654425" cy="243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G_08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3810000"/>
            <a:ext cx="3716337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81000" y="1566863"/>
            <a:ext cx="40386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84" charset="2"/>
              <a:buNone/>
              <a:defRPr/>
            </a:pPr>
            <a:r>
              <a:rPr lang="en-US" sz="2600" kern="0" dirty="0">
                <a:latin typeface="Franklin Gothic Book" pitchFamily="-84" charset="0"/>
                <a:ea typeface="ＭＳ Ｐゴシック" pitchFamily="-84" charset="-128"/>
                <a:cs typeface="Franklin Gothic Book" pitchFamily="-84" charset="0"/>
              </a:rPr>
              <a:t>The picture (right) shows an outdoor scene with an improper iris setting.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724400" y="4157663"/>
            <a:ext cx="40386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84" charset="2"/>
              <a:buNone/>
              <a:defRPr/>
            </a:pPr>
            <a:r>
              <a:rPr lang="en-US" sz="2600" kern="0" dirty="0">
                <a:latin typeface="Franklin Gothic Book" pitchFamily="-84" charset="0"/>
                <a:ea typeface="ＭＳ Ｐゴシック" pitchFamily="-84" charset="-128"/>
                <a:cs typeface="Franklin Gothic Book" pitchFamily="-84" charset="0"/>
              </a:rPr>
              <a:t>The picture (left) shows an outdoor scene with a proper iris setting.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6249988" cy="733425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GB">
                <a:solidFill>
                  <a:srgbClr val="000066"/>
                </a:solidFill>
                <a:ea typeface="ＭＳ Ｐゴシック" pitchFamily="34" charset="-128"/>
              </a:rPr>
            </a:br>
            <a:r>
              <a:rPr lang="en-GB">
                <a:solidFill>
                  <a:srgbClr val="000066"/>
                </a:solidFill>
                <a:ea typeface="ＭＳ Ｐゴシック" pitchFamily="34" charset="-128"/>
              </a:rPr>
              <a:t>Camera Controls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31188" cy="4413250"/>
          </a:xfrm>
        </p:spPr>
        <p:txBody>
          <a:bodyPr lIns="90000" tIns="46800" rIns="90000" bIns="4680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Shutter speed (still and video cameras)</a:t>
            </a:r>
          </a:p>
          <a:p>
            <a:pPr marL="690563" lvl="1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Allows for shooting of fast moving objects without blurring</a:t>
            </a:r>
          </a:p>
          <a:p>
            <a:pPr marL="690563" lvl="1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The faster the subject, the faster the speed</a:t>
            </a:r>
          </a:p>
          <a:p>
            <a:pPr marL="690563" lvl="1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Measured in fractions of a second</a:t>
            </a:r>
          </a:p>
          <a:p>
            <a:pPr marL="985838" lvl="2" indent="-292100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1/60 (of a second) </a:t>
            </a:r>
            <a:r>
              <a:rPr lang="en-US" sz="1800">
                <a:ea typeface="ＭＳ Ｐゴシック" pitchFamily="34" charset="-128"/>
              </a:rPr>
              <a:t>–</a:t>
            </a:r>
            <a:r>
              <a:rPr lang="en-GB">
                <a:latin typeface="Franklin Gothic Book" pitchFamily="34" charset="0"/>
                <a:ea typeface="ＭＳ Ｐゴシック" pitchFamily="34" charset="-128"/>
              </a:rPr>
              <a:t> slow shutter</a:t>
            </a:r>
          </a:p>
          <a:p>
            <a:pPr marL="985838" lvl="2" indent="-292100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1/2,000 - fast shutter</a:t>
            </a:r>
          </a:p>
          <a:p>
            <a:pPr marL="690563" lvl="1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The faster the shutter speed, the less light the camera lens allows in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B8A775-48C8-D849-B194-499EE8EDC2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August 12, 2019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FD62462-9777-E643-B3B7-078B6CD534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  <a:p>
            <a:r>
              <a:rPr lang="en-US" dirty="0"/>
              <a:t>Why is it important to ‘white balance’?</a:t>
            </a:r>
          </a:p>
          <a:p>
            <a:r>
              <a:rPr lang="en-US" dirty="0"/>
              <a:t>What is the purpose of the iris?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F3F2E-40F3-284B-8BE8-D954DE9375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6D6BF-B17E-4734-B7E0-5B6B9E7D8F3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5847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6248400" cy="73183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66"/>
                </a:solidFill>
                <a:ea typeface="ＭＳ Ｐゴシック" pitchFamily="34" charset="-128"/>
              </a:rPr>
              <a:t>Shutter Speed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600">
                <a:latin typeface="Franklin Gothic Book" pitchFamily="34" charset="0"/>
                <a:ea typeface="ＭＳ Ｐゴシック" pitchFamily="34" charset="-128"/>
              </a:rPr>
              <a:t>The difference between these two photographs is shutter speed. The bottom photo shows a faster shutter speed than the top. The pinwheel (which is moving) is clear and seems to be frozen in mid-air. </a:t>
            </a:r>
          </a:p>
        </p:txBody>
      </p:sp>
      <p:pic>
        <p:nvPicPr>
          <p:cNvPr id="10" name="Picture 9" descr="IMG_08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41963" y="1752600"/>
            <a:ext cx="3144837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IMG_08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3000" y="3886200"/>
            <a:ext cx="31623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1666875"/>
            <a:ext cx="8001000" cy="1000125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000066"/>
                </a:solidFill>
                <a:ea typeface="ＭＳ Ｐゴシック" pitchFamily="34" charset="-128"/>
              </a:rPr>
              <a:t>Camera Basics</a:t>
            </a:r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895600"/>
            <a:ext cx="7772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Using a Camera 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41F08-70EE-4C74-9707-3F670C68B4F7}" type="slidenum">
              <a:rPr lang="en-US" smtClean="0">
                <a:latin typeface="Arial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8437" name="Picture 5" descr="C:\Users\Owner\AppData\Local\Microsoft\Windows\Temporary Internet Files\Content.IE5\2U2HHVVA\MP900178445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5029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6249988" cy="733425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66"/>
                </a:solidFill>
                <a:ea typeface="ＭＳ Ｐゴシック" pitchFamily="34" charset="-128"/>
              </a:rPr>
              <a:t>Camera Controls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31188" cy="4413250"/>
          </a:xfrm>
        </p:spPr>
        <p:txBody>
          <a:bodyPr lIns="90000" tIns="46800" rIns="90000" bIns="4680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Gain (video cameras)</a:t>
            </a:r>
          </a:p>
          <a:p>
            <a:pPr marL="690563" lvl="1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Boosts the video signal in low light conditions.</a:t>
            </a:r>
          </a:p>
          <a:p>
            <a:pPr marL="690563" lvl="1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Gain affects resolution.</a:t>
            </a:r>
          </a:p>
          <a:p>
            <a:pPr marL="985838" lvl="2" indent="-292100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Gain creates “video noise”</a:t>
            </a:r>
          </a:p>
          <a:p>
            <a:pPr marL="985838" lvl="2" indent="-292100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The higher the gain, the lower the resolution.</a:t>
            </a:r>
          </a:p>
          <a:p>
            <a:pPr marL="690563" lvl="1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Gain is measured in decibels</a:t>
            </a:r>
          </a:p>
          <a:p>
            <a:pPr marL="985838" lvl="2" indent="-292100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+6 dB, +9 dB, +12 dB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6248400" cy="73183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66"/>
                </a:solidFill>
                <a:ea typeface="ＭＳ Ｐゴシック" pitchFamily="34" charset="-128"/>
              </a:rPr>
              <a:t>Gain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534400" cy="178593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600">
                <a:latin typeface="Franklin Gothic Book" pitchFamily="34" charset="0"/>
                <a:ea typeface="ＭＳ Ｐゴシック" pitchFamily="34" charset="-128"/>
              </a:rPr>
              <a:t>The picture below shows how boosting the gain gives the appearance of more light, but adds video noise, making it look “grainy”.</a:t>
            </a:r>
          </a:p>
        </p:txBody>
      </p:sp>
      <p:pic>
        <p:nvPicPr>
          <p:cNvPr id="4813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1200" y="3048000"/>
            <a:ext cx="5334000" cy="30003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Camera Controls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ND Filter (Neutral Density Filter)</a:t>
            </a:r>
          </a:p>
          <a:p>
            <a:pPr marL="690563" lvl="1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Filters out bright sunlight to avoid overexposure</a:t>
            </a:r>
          </a:p>
          <a:p>
            <a:pPr marL="690563" lvl="1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May be a camera setting (video)</a:t>
            </a:r>
          </a:p>
          <a:p>
            <a:pPr marL="690563" lvl="1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>
                <a:latin typeface="Franklin Gothic Book" pitchFamily="34" charset="0"/>
                <a:ea typeface="ＭＳ Ｐゴシック" pitchFamily="34" charset="-128"/>
              </a:rPr>
              <a:t>May be an actual filter placed on the front of the lens (photo)</a:t>
            </a:r>
          </a:p>
          <a:p>
            <a:pPr marL="690563" lvl="1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DF8B5-EDCF-4062-BC93-A2758A3DE44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Camera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700" eaLnBrk="1" hangingPunct="1"/>
            <a:r>
              <a:rPr lang="en-GB">
                <a:latin typeface="Franklin Gothic Book" pitchFamily="34" charset="0"/>
                <a:ea typeface="ＭＳ Ｐゴシック" pitchFamily="34" charset="-128"/>
              </a:rPr>
              <a:t>Focal Length</a:t>
            </a:r>
          </a:p>
          <a:p>
            <a:pPr marL="742950" lvl="1" eaLnBrk="1" hangingPunct="1"/>
            <a:r>
              <a:rPr lang="en-GB">
                <a:latin typeface="Franklin Gothic Book" pitchFamily="34" charset="0"/>
                <a:ea typeface="ＭＳ Ｐゴシック" pitchFamily="34" charset="-128"/>
              </a:rPr>
              <a:t>Distance from lens to imaging sensor</a:t>
            </a:r>
          </a:p>
          <a:p>
            <a:pPr marL="742950" lvl="1" eaLnBrk="1" hangingPunct="1"/>
            <a:r>
              <a:rPr lang="en-GB" sz="2200">
                <a:latin typeface="Franklin Gothic Book" pitchFamily="34" charset="0"/>
                <a:ea typeface="ＭＳ Ｐゴシック" pitchFamily="34" charset="-128"/>
              </a:rPr>
              <a:t>Determines the picture’s angle of view (magnification)</a:t>
            </a:r>
          </a:p>
          <a:p>
            <a:pPr marL="1038225" lvl="2" eaLnBrk="1" hangingPunct="1"/>
            <a:r>
              <a:rPr lang="en-GB" sz="1900">
                <a:latin typeface="Franklin Gothic Book" pitchFamily="34" charset="0"/>
                <a:ea typeface="ＭＳ Ｐゴシック" pitchFamily="34" charset="-128"/>
              </a:rPr>
              <a:t>As focal length increases </a:t>
            </a:r>
          </a:p>
          <a:p>
            <a:pPr marL="1331913" lvl="3" eaLnBrk="1" hangingPunct="1"/>
            <a:r>
              <a:rPr lang="en-GB" sz="1600">
                <a:latin typeface="Franklin Gothic Book" pitchFamily="34" charset="0"/>
                <a:ea typeface="ＭＳ Ｐゴシック" pitchFamily="34" charset="-128"/>
              </a:rPr>
              <a:t>Angle of view becomes more narrow </a:t>
            </a:r>
          </a:p>
          <a:p>
            <a:pPr marL="1331913" lvl="3" eaLnBrk="1" hangingPunct="1"/>
            <a:r>
              <a:rPr lang="en-GB" sz="1700">
                <a:latin typeface="Franklin Gothic Book" pitchFamily="34" charset="0"/>
                <a:ea typeface="ＭＳ Ｐゴシック" pitchFamily="34" charset="-128"/>
              </a:rPr>
              <a:t>Less elements are visible</a:t>
            </a:r>
            <a:endParaRPr lang="en-GB" sz="1600">
              <a:latin typeface="Franklin Gothic Book" pitchFamily="34" charset="0"/>
              <a:ea typeface="ＭＳ Ｐゴシック" pitchFamily="34" charset="-128"/>
            </a:endParaRPr>
          </a:p>
          <a:p>
            <a:pPr marL="393700" eaLnBrk="1" hangingPunct="1"/>
            <a:r>
              <a:rPr lang="en-GB" sz="2800">
                <a:latin typeface="Franklin Gothic Book" pitchFamily="34" charset="0"/>
                <a:ea typeface="ＭＳ Ｐゴシック" pitchFamily="34" charset="-128"/>
              </a:rPr>
              <a:t>Zoom (increase in focal length)</a:t>
            </a:r>
          </a:p>
          <a:p>
            <a:pPr marL="742950" lvl="1" eaLnBrk="1" hangingPunct="1"/>
            <a:r>
              <a:rPr lang="en-GB" sz="2400">
                <a:latin typeface="Franklin Gothic Book" pitchFamily="34" charset="0"/>
                <a:ea typeface="ＭＳ Ｐゴシック" pitchFamily="34" charset="-128"/>
              </a:rPr>
              <a:t>May be controlled with the servo zoom control on the camera or by manipulating the lens (DSLR)</a:t>
            </a:r>
          </a:p>
          <a:p>
            <a:pPr marL="742950" lvl="1" eaLnBrk="1" hangingPunct="1"/>
            <a:r>
              <a:rPr lang="en-GB" sz="2400">
                <a:latin typeface="Franklin Gothic Book" pitchFamily="34" charset="0"/>
                <a:ea typeface="ＭＳ Ｐゴシック" pitchFamily="34" charset="-128"/>
              </a:rPr>
              <a:t>Zoom may be measured in millimeters (photography) or “power” (video)</a:t>
            </a:r>
          </a:p>
          <a:p>
            <a:pPr marL="742950" lvl="1" eaLnBrk="1" hangingPunct="1"/>
            <a:endParaRPr lang="en-GB" sz="2400">
              <a:latin typeface="Franklin Gothic Book" pitchFamily="34" charset="0"/>
              <a:ea typeface="ＭＳ Ｐゴシック" pitchFamily="34" charset="-128"/>
            </a:endParaRPr>
          </a:p>
          <a:p>
            <a:pPr marL="742950" lvl="1" eaLnBrk="1" hangingPunct="1">
              <a:lnSpc>
                <a:spcPct val="93000"/>
              </a:lnSpc>
            </a:pPr>
            <a:endParaRPr lang="en-GB" sz="2000">
              <a:latin typeface="Franklin Gothic Book" pitchFamily="34" charset="0"/>
              <a:ea typeface="ＭＳ Ｐゴシック" pitchFamily="34" charset="-128"/>
            </a:endParaRPr>
          </a:p>
          <a:p>
            <a:pPr marL="1038225" lvl="2" eaLnBrk="1" hangingPunct="1"/>
            <a:endParaRPr lang="en-GB" sz="1800">
              <a:latin typeface="Franklin Gothic Book" pitchFamily="34" charset="0"/>
              <a:ea typeface="ＭＳ Ｐゴシック" pitchFamily="34" charset="-128"/>
            </a:endParaRPr>
          </a:p>
          <a:p>
            <a:pPr marL="393700"/>
            <a:endParaRPr lang="en-US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2341FA-402E-4F25-BEE0-B409F6EDA9F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1038"/>
            <a:ext cx="6249988" cy="614362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66"/>
                </a:solidFill>
                <a:ea typeface="ＭＳ Ｐゴシック" pitchFamily="34" charset="-128"/>
              </a:rPr>
              <a:t>Camera Controls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7924800" cy="4814888"/>
          </a:xfrm>
        </p:spPr>
        <p:txBody>
          <a:bodyPr lIns="90000" tIns="46800" rIns="90000" bIns="46800"/>
          <a:lstStyle/>
          <a:p>
            <a:pPr marL="690563" lvl="1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Franklin Gothic Book" pitchFamily="34" charset="0"/>
                <a:ea typeface="ＭＳ Ｐゴシック" pitchFamily="34" charset="-128"/>
              </a:rPr>
              <a:t>Optical zoom </a:t>
            </a:r>
            <a:r>
              <a:rPr lang="en-US" sz="1900">
                <a:ea typeface="ＭＳ Ｐゴシック" pitchFamily="34" charset="-128"/>
              </a:rPr>
              <a:t>–</a:t>
            </a:r>
            <a:r>
              <a:rPr lang="en-GB" sz="2400">
                <a:latin typeface="Franklin Gothic Book" pitchFamily="34" charset="0"/>
                <a:ea typeface="ＭＳ Ｐゴシック" pitchFamily="34" charset="-128"/>
              </a:rPr>
              <a:t> focal length changes</a:t>
            </a:r>
          </a:p>
          <a:p>
            <a:pPr marL="985838" lvl="2" indent="-292100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Franklin Gothic Book" pitchFamily="34" charset="0"/>
                <a:ea typeface="ＭＳ Ｐゴシック" pitchFamily="34" charset="-128"/>
              </a:rPr>
              <a:t>No quality loss when going wide to narrow</a:t>
            </a:r>
          </a:p>
          <a:p>
            <a:pPr marL="690563" lvl="1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Franklin Gothic Book" pitchFamily="34" charset="0"/>
                <a:ea typeface="ＭＳ Ｐゴシック" pitchFamily="34" charset="-128"/>
              </a:rPr>
              <a:t>Digital zoom </a:t>
            </a:r>
            <a:r>
              <a:rPr lang="en-US" sz="1900">
                <a:ea typeface="ＭＳ Ｐゴシック" pitchFamily="34" charset="-128"/>
              </a:rPr>
              <a:t>–</a:t>
            </a:r>
            <a:r>
              <a:rPr lang="en-GB" sz="2400">
                <a:latin typeface="Franklin Gothic Book" pitchFamily="34" charset="0"/>
                <a:ea typeface="ＭＳ Ｐゴシック" pitchFamily="34" charset="-128"/>
              </a:rPr>
              <a:t> focal length doesn’t change, the camera enlarges the image</a:t>
            </a:r>
          </a:p>
          <a:p>
            <a:pPr marL="985838" lvl="2" indent="-292100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Franklin Gothic Book" pitchFamily="34" charset="0"/>
                <a:ea typeface="ＭＳ Ｐゴシック" pitchFamily="34" charset="-128"/>
              </a:rPr>
              <a:t>Pixels are enlarged</a:t>
            </a:r>
          </a:p>
          <a:p>
            <a:pPr marL="985838" lvl="2" indent="-292100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Franklin Gothic Book" pitchFamily="34" charset="0"/>
                <a:ea typeface="ＭＳ Ｐゴシック" pitchFamily="34" charset="-128"/>
              </a:rPr>
              <a:t>Loss of quality</a:t>
            </a:r>
            <a:endParaRPr lang="en-GB" sz="2400">
              <a:latin typeface="Franklin Gothic Book" pitchFamily="34" charset="0"/>
              <a:ea typeface="ＭＳ Ｐゴシック" pitchFamily="34" charset="-128"/>
            </a:endParaRPr>
          </a:p>
          <a:p>
            <a:pPr marL="690563" lvl="1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latin typeface="Franklin Gothic Book" pitchFamily="34" charset="0"/>
                <a:ea typeface="ＭＳ Ｐゴシック" pitchFamily="34" charset="-128"/>
              </a:rPr>
              <a:t>To determine optical zoom power, divide the zoom setting by the widest setting, ie 500mm/50mm = 10x</a:t>
            </a:r>
          </a:p>
          <a:p>
            <a:pPr marL="985838" lvl="2" indent="-292100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>
                <a:latin typeface="Franklin Gothic Book" pitchFamily="34" charset="0"/>
                <a:ea typeface="ＭＳ Ｐゴシック" pitchFamily="34" charset="-128"/>
              </a:rPr>
              <a:t>If a lens has a zoom range of 18mm </a:t>
            </a:r>
            <a:r>
              <a:rPr lang="en-US" sz="1800">
                <a:ea typeface="ＭＳ Ｐゴシック" pitchFamily="34" charset="-128"/>
              </a:rPr>
              <a:t>–</a:t>
            </a:r>
            <a:r>
              <a:rPr lang="en-GB" sz="2100">
                <a:latin typeface="Franklin Gothic Book" pitchFamily="34" charset="0"/>
                <a:ea typeface="ＭＳ Ｐゴシック" pitchFamily="34" charset="-128"/>
              </a:rPr>
              <a:t> 270mm…</a:t>
            </a:r>
          </a:p>
          <a:p>
            <a:pPr marL="1279525" lvl="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>
                <a:latin typeface="Franklin Gothic Book" pitchFamily="34" charset="0"/>
                <a:ea typeface="ＭＳ Ｐゴシック" pitchFamily="34" charset="-128"/>
              </a:rPr>
              <a:t>18-35mm (1-2x ) = wide angle</a:t>
            </a:r>
          </a:p>
          <a:p>
            <a:pPr marL="1279525" lvl="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>
                <a:latin typeface="Franklin Gothic Book" pitchFamily="34" charset="0"/>
                <a:ea typeface="ＭＳ Ｐゴシック" pitchFamily="34" charset="-128"/>
              </a:rPr>
              <a:t>36-70mm ( 3-4x) = normal angle</a:t>
            </a:r>
          </a:p>
          <a:p>
            <a:pPr marL="1279525" lvl="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>
                <a:latin typeface="Franklin Gothic Book" pitchFamily="34" charset="0"/>
                <a:ea typeface="ＭＳ Ｐゴシック" pitchFamily="34" charset="-128"/>
              </a:rPr>
              <a:t>135-270mm (7-15x) = telephoto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6248400" cy="80803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66"/>
                </a:solidFill>
                <a:ea typeface="ＭＳ Ｐゴシック" pitchFamily="34" charset="-128"/>
              </a:rPr>
              <a:t>Zoom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038600" cy="44116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>
                <a:latin typeface="Franklin Gothic Book" pitchFamily="34" charset="0"/>
                <a:ea typeface="ＭＳ Ｐゴシック" pitchFamily="34" charset="-128"/>
              </a:rPr>
              <a:t>The photos below show the difference between optical zoom (left) and digital zoom (right). Notice the pixilation on the digital zoom.</a:t>
            </a:r>
          </a:p>
        </p:txBody>
      </p:sp>
      <p:pic>
        <p:nvPicPr>
          <p:cNvPr id="7" name="Picture 6" descr="IMG_08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3000" y="1371600"/>
            <a:ext cx="3124200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MG_08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10000"/>
            <a:ext cx="3205163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IMG_08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3000" y="3810000"/>
            <a:ext cx="3128963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914400" y="556260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solidFill>
                  <a:schemeClr val="bg1"/>
                </a:solidFill>
              </a:rPr>
              <a:t>Optical Zoom (approx. 7x)</a:t>
            </a:r>
          </a:p>
        </p:txBody>
      </p:sp>
      <p:sp>
        <p:nvSpPr>
          <p:cNvPr id="48135" name="Text Box 4"/>
          <p:cNvSpPr txBox="1">
            <a:spLocks noChangeArrowheads="1"/>
          </p:cNvSpPr>
          <p:nvPr/>
        </p:nvSpPr>
        <p:spPr bwMode="auto">
          <a:xfrm>
            <a:off x="5029200" y="5562600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solidFill>
                  <a:schemeClr val="bg1"/>
                </a:solidFill>
              </a:rPr>
              <a:t>Digital Zoom </a:t>
            </a:r>
          </a:p>
        </p:txBody>
      </p:sp>
      <p:sp>
        <p:nvSpPr>
          <p:cNvPr id="48137" name="Rectangle 12"/>
          <p:cNvSpPr>
            <a:spLocks noChangeArrowheads="1"/>
          </p:cNvSpPr>
          <p:nvPr/>
        </p:nvSpPr>
        <p:spPr bwMode="auto">
          <a:xfrm>
            <a:off x="5181600" y="3124200"/>
            <a:ext cx="1738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solidFill>
                  <a:schemeClr val="bg1"/>
                </a:solidFill>
              </a:rPr>
              <a:t>Wide Angle (no zoom)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B8A775-48C8-D849-B194-499EE8EDC2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August 13, 2019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FD62462-9777-E643-B3B7-078B6CD534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  <a:p>
            <a:r>
              <a:rPr lang="en-US" dirty="0"/>
              <a:t>What is the difference between ‘optical zoom’ and ‘digital zoom’?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F3F2E-40F3-284B-8BE8-D954DE9375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6D6BF-B17E-4734-B7E0-5B6B9E7D8F3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385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GB">
                <a:solidFill>
                  <a:srgbClr val="000066"/>
                </a:solidFill>
                <a:latin typeface="Franklin Gothic Medium" pitchFamily="34" charset="0"/>
                <a:ea typeface="ＭＳ Ｐゴシック" pitchFamily="34" charset="-128"/>
              </a:rPr>
              <a:t>Camera Controls</a:t>
            </a:r>
            <a:endParaRPr lang="en-US">
              <a:solidFill>
                <a:srgbClr val="000066"/>
              </a:solidFill>
              <a:latin typeface="Franklin Gothic Medium" pitchFamily="34" charset="0"/>
              <a:ea typeface="ＭＳ Ｐゴシック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5334000" cy="4757737"/>
          </a:xfrm>
        </p:spPr>
        <p:txBody>
          <a:bodyPr/>
          <a:lstStyle/>
          <a:p>
            <a:pPr eaLnBrk="1" hangingPunct="1">
              <a:lnSpc>
                <a:spcPct val="93000"/>
              </a:lnSpc>
              <a:defRPr/>
            </a:pPr>
            <a:r>
              <a:rPr lang="en-GB" sz="2600" dirty="0">
                <a:latin typeface="Franklin Gothic Book" pitchFamily="-84" charset="0"/>
                <a:ea typeface="ＭＳ Ｐゴシック" pitchFamily="-84" charset="-128"/>
                <a:cs typeface="Franklin Gothic Book" pitchFamily="-84" charset="0"/>
              </a:rPr>
              <a:t>Focus (both still and video)</a:t>
            </a:r>
          </a:p>
          <a:p>
            <a:pPr lvl="1" eaLnBrk="1" hangingPunct="1">
              <a:lnSpc>
                <a:spcPct val="93000"/>
              </a:lnSpc>
              <a:defRPr/>
            </a:pPr>
            <a:r>
              <a:rPr lang="en-GB" sz="2200" dirty="0">
                <a:latin typeface="Franklin Gothic Book" pitchFamily="-84" charset="0"/>
                <a:ea typeface="ＭＳ Ｐゴシック" pitchFamily="-84" charset="-128"/>
                <a:cs typeface="Franklin Gothic Book" pitchFamily="-84" charset="0"/>
              </a:rPr>
              <a:t>Sharpness or clarity of an image</a:t>
            </a:r>
          </a:p>
          <a:p>
            <a:pPr marL="1038225" lvl="2" eaLnBrk="1" hangingPunct="1">
              <a:defRPr/>
            </a:pPr>
            <a:r>
              <a:rPr lang="en-GB" sz="1900" dirty="0">
                <a:latin typeface="Franklin Gothic Book" pitchFamily="-84" charset="0"/>
                <a:ea typeface="ＭＳ Ｐゴシック" pitchFamily="-84" charset="-128"/>
                <a:cs typeface="Franklin Gothic Book" pitchFamily="-84" charset="0"/>
              </a:rPr>
              <a:t>Manually adjusted with the focus ring located on lens</a:t>
            </a:r>
          </a:p>
          <a:p>
            <a:pPr marL="742950" lvl="1" eaLnBrk="1" hangingPunct="1">
              <a:lnSpc>
                <a:spcPct val="90000"/>
              </a:lnSpc>
              <a:defRPr/>
            </a:pPr>
            <a:r>
              <a:rPr lang="en-GB" sz="2200" dirty="0">
                <a:latin typeface="Franklin Gothic Book" pitchFamily="-84" charset="0"/>
                <a:ea typeface="ＭＳ Ｐゴシック" pitchFamily="-84" charset="-128"/>
                <a:cs typeface="Franklin Gothic Book" pitchFamily="-84" charset="0"/>
              </a:rPr>
              <a:t>Selective focus</a:t>
            </a:r>
          </a:p>
          <a:p>
            <a:pPr marL="1038225" lvl="2" eaLnBrk="1" hangingPunct="1">
              <a:lnSpc>
                <a:spcPct val="90000"/>
              </a:lnSpc>
              <a:defRPr/>
            </a:pPr>
            <a:r>
              <a:rPr lang="en-GB" sz="1900" dirty="0">
                <a:latin typeface="Franklin Gothic Book" pitchFamily="-84" charset="0"/>
                <a:ea typeface="ＭＳ Ｐゴシック" pitchFamily="-84" charset="-128"/>
                <a:cs typeface="Franklin Gothic Book" pitchFamily="-84" charset="0"/>
              </a:rPr>
              <a:t>Creates variety, interest and emphasis in the shot</a:t>
            </a:r>
          </a:p>
          <a:p>
            <a:pPr marL="1038225" lvl="2" eaLnBrk="1" hangingPunct="1">
              <a:lnSpc>
                <a:spcPct val="90000"/>
              </a:lnSpc>
              <a:defRPr/>
            </a:pPr>
            <a:r>
              <a:rPr lang="en-GB" sz="2000" dirty="0">
                <a:latin typeface="Franklin Gothic Book" pitchFamily="-84" charset="0"/>
                <a:ea typeface="ＭＳ Ｐゴシック" pitchFamily="-84" charset="-128"/>
                <a:cs typeface="Franklin Gothic Book" pitchFamily="-84" charset="0"/>
              </a:rPr>
              <a:t>Must be zoomed in (the farther, the more dramatic)</a:t>
            </a:r>
          </a:p>
          <a:p>
            <a:pPr marL="1038225" lvl="2" eaLnBrk="1" hangingPunct="1">
              <a:lnSpc>
                <a:spcPct val="90000"/>
              </a:lnSpc>
              <a:defRPr/>
            </a:pPr>
            <a:r>
              <a:rPr lang="en-GB" sz="2000" dirty="0">
                <a:latin typeface="Franklin Gothic Book" pitchFamily="-84" charset="0"/>
                <a:ea typeface="ＭＳ Ｐゴシック" pitchFamily="-84" charset="-128"/>
                <a:cs typeface="Franklin Gothic Book" pitchFamily="-84" charset="0"/>
              </a:rPr>
              <a:t>Must have significant distance between foreground and background</a:t>
            </a:r>
          </a:p>
          <a:p>
            <a:pPr marL="742950" lvl="1" eaLnBrk="1" hangingPunct="1">
              <a:lnSpc>
                <a:spcPct val="90000"/>
              </a:lnSpc>
              <a:defRPr/>
            </a:pPr>
            <a:r>
              <a:rPr lang="en-GB" sz="2200" dirty="0">
                <a:latin typeface="Franklin Gothic Book" pitchFamily="-84" charset="0"/>
                <a:ea typeface="ＭＳ Ｐゴシック" pitchFamily="-84" charset="-128"/>
                <a:cs typeface="Franklin Gothic Book" pitchFamily="-84" charset="0"/>
              </a:rPr>
              <a:t>Rack focus</a:t>
            </a:r>
          </a:p>
          <a:p>
            <a:pPr marL="1038225" lvl="2" eaLnBrk="1" hangingPunct="1">
              <a:lnSpc>
                <a:spcPct val="90000"/>
              </a:lnSpc>
              <a:defRPr/>
            </a:pPr>
            <a:r>
              <a:rPr lang="en-GB" sz="2000" dirty="0">
                <a:latin typeface="Franklin Gothic Book" pitchFamily="-84" charset="0"/>
                <a:ea typeface="ＭＳ Ｐゴシック" pitchFamily="-84" charset="-128"/>
                <a:cs typeface="Franklin Gothic Book" pitchFamily="-84" charset="0"/>
              </a:rPr>
              <a:t>Focus is shifted while recording video</a:t>
            </a:r>
          </a:p>
          <a:p>
            <a:pPr marL="1038225" lvl="2" eaLnBrk="1" hangingPunct="1">
              <a:defRPr/>
            </a:pPr>
            <a:endParaRPr lang="en-GB" sz="1900" dirty="0">
              <a:latin typeface="Franklin Gothic Book" pitchFamily="-84" charset="0"/>
              <a:ea typeface="ＭＳ Ｐゴシック" pitchFamily="-84" charset="-128"/>
              <a:cs typeface="Franklin Gothic Book" pitchFamily="-84" charset="0"/>
            </a:endParaRPr>
          </a:p>
          <a:p>
            <a:pPr eaLnBrk="1" hangingPunct="1">
              <a:defRPr/>
            </a:pPr>
            <a:endParaRPr lang="en-US" sz="2600" dirty="0">
              <a:latin typeface="Franklin Gothic Book" pitchFamily="-84" charset="0"/>
              <a:ea typeface="ＭＳ Ｐゴシック" pitchFamily="-84" charset="-128"/>
              <a:cs typeface="Franklin Gothic Book" pitchFamily="-84" charset="0"/>
            </a:endParaRPr>
          </a:p>
        </p:txBody>
      </p:sp>
      <p:pic>
        <p:nvPicPr>
          <p:cNvPr id="8" name="Picture 3" descr="P60900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2894013" cy="386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715000" y="53340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solidFill>
                  <a:schemeClr val="tx2"/>
                </a:solidFill>
              </a:rPr>
              <a:t>In selective focus, we have a foreground subject in focus (rose) and a subject in the background (church) out of focus. 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248400" cy="787400"/>
          </a:xfrm>
        </p:spPr>
        <p:txBody>
          <a:bodyPr/>
          <a:lstStyle/>
          <a:p>
            <a:pPr eaLnBrk="1" hangingPunct="1"/>
            <a:r>
              <a:rPr lang="en-GB">
                <a:solidFill>
                  <a:srgbClr val="000066"/>
                </a:solidFill>
                <a:latin typeface="Franklin Gothic Medium" pitchFamily="34" charset="0"/>
                <a:ea typeface="ＭＳ Ｐゴシック" pitchFamily="34" charset="-128"/>
              </a:rPr>
              <a:t>Camera Controls</a:t>
            </a:r>
            <a:endParaRPr lang="en-US">
              <a:solidFill>
                <a:srgbClr val="000066"/>
              </a:solidFill>
              <a:latin typeface="Franklin Gothic Medium" pitchFamily="34" charset="0"/>
              <a:ea typeface="ＭＳ Ｐゴシック" pitchFamily="34" charset="-128"/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6324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>
                <a:latin typeface="Franklin Gothic Book" pitchFamily="34" charset="0"/>
                <a:ea typeface="ＭＳ Ｐゴシック" pitchFamily="34" charset="-128"/>
              </a:rPr>
              <a:t>Focus (cont.)</a:t>
            </a:r>
          </a:p>
          <a:p>
            <a:pPr marL="742950" lvl="1" eaLnBrk="1" hangingPunct="1"/>
            <a:r>
              <a:rPr lang="en-GB" sz="2200">
                <a:latin typeface="Franklin Gothic Book" pitchFamily="34" charset="0"/>
                <a:ea typeface="ＭＳ Ｐゴシック" pitchFamily="34" charset="-128"/>
              </a:rPr>
              <a:t>MOD </a:t>
            </a:r>
            <a:r>
              <a:rPr lang="en-US" sz="1900">
                <a:ea typeface="ＭＳ Ｐゴシック" pitchFamily="34" charset="-128"/>
              </a:rPr>
              <a:t>–</a:t>
            </a:r>
            <a:r>
              <a:rPr lang="en-GB" sz="2200">
                <a:latin typeface="Franklin Gothic Book" pitchFamily="34" charset="0"/>
                <a:ea typeface="ＭＳ Ｐゴシック" pitchFamily="34" charset="-128"/>
              </a:rPr>
              <a:t> minimum object distance</a:t>
            </a:r>
          </a:p>
          <a:p>
            <a:pPr marL="1143000" lvl="2" eaLnBrk="1" hangingPunct="1"/>
            <a:r>
              <a:rPr lang="en-GB" sz="2100">
                <a:latin typeface="Franklin Gothic Book" pitchFamily="34" charset="0"/>
                <a:ea typeface="ＭＳ Ｐゴシック" pitchFamily="34" charset="-128"/>
              </a:rPr>
              <a:t>This is the point at which a lens is too close to the subject to focus</a:t>
            </a:r>
          </a:p>
          <a:p>
            <a:pPr marL="1143000" lvl="2" eaLnBrk="1" hangingPunct="1">
              <a:lnSpc>
                <a:spcPct val="93000"/>
              </a:lnSpc>
            </a:pPr>
            <a:r>
              <a:rPr lang="en-GB" sz="2100">
                <a:latin typeface="Franklin Gothic Book" pitchFamily="34" charset="0"/>
                <a:ea typeface="ＭＳ Ｐゴシック" pitchFamily="34" charset="-128"/>
              </a:rPr>
              <a:t>MOD can be decreased (ie from six inches to three inches) with a macro, allowing the camera to focus at a closer distance</a:t>
            </a:r>
          </a:p>
          <a:p>
            <a:pPr marL="1143000" lvl="2" eaLnBrk="1" hangingPunct="1"/>
            <a:r>
              <a:rPr lang="en-GB" sz="2100">
                <a:latin typeface="Franklin Gothic Book" pitchFamily="34" charset="0"/>
                <a:ea typeface="ＭＳ Ｐゴシック" pitchFamily="34" charset="-128"/>
              </a:rPr>
              <a:t>Macro may be a lens attachment or a setting on the camera</a:t>
            </a:r>
          </a:p>
          <a:p>
            <a:pPr eaLnBrk="1" hangingPunct="1">
              <a:lnSpc>
                <a:spcPct val="90000"/>
              </a:lnSpc>
            </a:pPr>
            <a:endParaRPr lang="en-GB" sz="2400">
              <a:latin typeface="Franklin Gothic Book" pitchFamily="34" charset="0"/>
              <a:ea typeface="ＭＳ Ｐゴシック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810000"/>
            <a:ext cx="1543050" cy="1481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04" name="Rectangle 8"/>
          <p:cNvSpPr>
            <a:spLocks noChangeArrowheads="1"/>
          </p:cNvSpPr>
          <p:nvPr/>
        </p:nvSpPr>
        <p:spPr bwMode="auto">
          <a:xfrm>
            <a:off x="6934200" y="5410200"/>
            <a:ext cx="171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1"/>
              <a:t>“macro” icon on many </a:t>
            </a:r>
          </a:p>
          <a:p>
            <a:pPr algn="ctr"/>
            <a:r>
              <a:rPr lang="en-US" sz="1200" i="1"/>
              <a:t>still cameras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6248400" cy="73183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66"/>
                </a:solidFill>
                <a:ea typeface="ＭＳ Ｐゴシック" pitchFamily="34" charset="-128"/>
              </a:rPr>
              <a:t>Camera Controls</a:t>
            </a:r>
          </a:p>
        </p:txBody>
      </p:sp>
      <p:sp>
        <p:nvSpPr>
          <p:cNvPr id="532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14600"/>
            <a:ext cx="4038600" cy="3616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600">
                <a:latin typeface="Franklin Gothic Book" pitchFamily="34" charset="0"/>
                <a:ea typeface="Franklin Gothic "/>
                <a:cs typeface="Franklin Gothic "/>
              </a:rPr>
              <a:t>This picture was taken with macro settings. Notice the contrast in focus between the foreground (close to the camera) and background.</a:t>
            </a:r>
          </a:p>
        </p:txBody>
      </p:sp>
      <p:pic>
        <p:nvPicPr>
          <p:cNvPr id="9" name="Picture 8" descr="IMG_08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133600"/>
            <a:ext cx="4343400" cy="289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  <a:ea typeface="ＭＳ Ｐゴシック" pitchFamily="34" charset="-128"/>
              </a:rPr>
              <a:t>Types of Cameras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6705600" cy="4411662"/>
          </a:xfrm>
        </p:spPr>
        <p:txBody>
          <a:bodyPr/>
          <a:lstStyle/>
          <a:p>
            <a:r>
              <a:rPr lang="en-US" dirty="0">
                <a:latin typeface="Franklin Gothic Book" pitchFamily="34" charset="0"/>
                <a:ea typeface="ＭＳ Ｐゴシック" pitchFamily="34" charset="-128"/>
              </a:rPr>
              <a:t>Still Cameras</a:t>
            </a:r>
          </a:p>
          <a:p>
            <a:pPr lvl="1"/>
            <a:r>
              <a:rPr lang="en-US" dirty="0">
                <a:latin typeface="Franklin Gothic Book" pitchFamily="34" charset="0"/>
                <a:ea typeface="ＭＳ Ｐゴシック" pitchFamily="34" charset="-128"/>
              </a:rPr>
              <a:t>Fixed Lens Cameras</a:t>
            </a:r>
          </a:p>
          <a:p>
            <a:pPr lvl="2"/>
            <a:r>
              <a:rPr lang="en-US" dirty="0">
                <a:latin typeface="Franklin Gothic Book" pitchFamily="34" charset="0"/>
                <a:ea typeface="ＭＳ Ｐゴシック" pitchFamily="34" charset="-128"/>
              </a:rPr>
              <a:t>Lens is not interchangeable (removable)</a:t>
            </a:r>
          </a:p>
          <a:p>
            <a:pPr lvl="2"/>
            <a:r>
              <a:rPr lang="en-US" dirty="0">
                <a:latin typeface="Franklin Gothic Book" pitchFamily="34" charset="0"/>
                <a:ea typeface="ＭＳ Ｐゴシック" pitchFamily="34" charset="-128"/>
              </a:rPr>
              <a:t>Variable zoom, controlled by servo controller</a:t>
            </a:r>
          </a:p>
          <a:p>
            <a:pPr lvl="2"/>
            <a:r>
              <a:rPr lang="en-US" dirty="0">
                <a:latin typeface="Franklin Gothic Book" pitchFamily="34" charset="0"/>
                <a:ea typeface="ＭＳ Ｐゴシック" pitchFamily="34" charset="-128"/>
              </a:rPr>
              <a:t>User friendly, less manual 	</a:t>
            </a:r>
          </a:p>
          <a:p>
            <a:pPr lvl="2">
              <a:buFont typeface="Wingdings" pitchFamily="2" charset="2"/>
              <a:buNone/>
            </a:pPr>
            <a:r>
              <a:rPr lang="en-US" dirty="0">
                <a:latin typeface="Franklin Gothic Book" pitchFamily="34" charset="0"/>
                <a:ea typeface="ＭＳ Ｐゴシック" pitchFamily="34" charset="-128"/>
              </a:rPr>
              <a:t>	features</a:t>
            </a:r>
          </a:p>
          <a:p>
            <a:pPr lvl="2"/>
            <a:r>
              <a:rPr lang="en-US" dirty="0">
                <a:latin typeface="Franklin Gothic Book" pitchFamily="34" charset="0"/>
                <a:ea typeface="ＭＳ Ｐゴシック" pitchFamily="34" charset="-128"/>
              </a:rPr>
              <a:t>Less expensive (&lt;$500)</a:t>
            </a:r>
            <a:r>
              <a:rPr lang="en-US" dirty="0">
                <a:ea typeface="ＭＳ Ｐゴシック" pitchFamily="34" charset="-128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ea typeface="ＭＳ Ｐゴシック" pitchFamily="34" charset="-128"/>
              </a:rPr>
              <a:t> </a:t>
            </a:r>
          </a:p>
        </p:txBody>
      </p:sp>
      <p:sp>
        <p:nvSpPr>
          <p:cNvPr id="2048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FBFB83-51D2-4EA9-B680-4BB09EFA19C8}" type="slidenum">
              <a:rPr lang="en-US" smtClean="0">
                <a:latin typeface="Arial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31242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6553200" y="4038600"/>
            <a:ext cx="5334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Basic Camera Care</a:t>
            </a:r>
          </a:p>
        </p:txBody>
      </p:sp>
      <p:sp>
        <p:nvSpPr>
          <p:cNvPr id="54274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Franklin Gothic Book" pitchFamily="34" charset="0"/>
                <a:ea typeface="Franklin Gothic "/>
                <a:cs typeface="Franklin Gothic "/>
              </a:rPr>
              <a:t>Handle the camera with care</a:t>
            </a:r>
          </a:p>
          <a:p>
            <a:r>
              <a:rPr lang="en-US" sz="2400">
                <a:latin typeface="Franklin Gothic Book" pitchFamily="34" charset="0"/>
                <a:ea typeface="Franklin Gothic "/>
                <a:cs typeface="Franklin Gothic "/>
              </a:rPr>
              <a:t>Do not point the lens at the sun, bright lights or bright reflections for an extended period of time</a:t>
            </a:r>
          </a:p>
          <a:p>
            <a:r>
              <a:rPr lang="en-US" sz="2400">
                <a:latin typeface="Franklin Gothic Book" pitchFamily="34" charset="0"/>
                <a:ea typeface="Franklin Gothic "/>
                <a:cs typeface="Franklin Gothic "/>
              </a:rPr>
              <a:t>Do not clean the camera or the lens with solvents, liquids, or chemicals</a:t>
            </a:r>
          </a:p>
          <a:p>
            <a:pPr lvl="1"/>
            <a:r>
              <a:rPr lang="en-US" sz="2000">
                <a:latin typeface="Franklin Gothic Book" pitchFamily="34" charset="0"/>
                <a:ea typeface="Franklin Gothic "/>
                <a:cs typeface="Franklin Gothic "/>
              </a:rPr>
              <a:t>Use clean, dry cloth for camera; lens cloth for lenses</a:t>
            </a:r>
          </a:p>
          <a:p>
            <a:r>
              <a:rPr lang="en-US" sz="2400">
                <a:latin typeface="Franklin Gothic Book" pitchFamily="34" charset="0"/>
                <a:ea typeface="Franklin Gothic "/>
                <a:cs typeface="Franklin Gothic "/>
              </a:rPr>
              <a:t>Do not touch a camera lens</a:t>
            </a:r>
          </a:p>
          <a:p>
            <a:pPr lvl="1"/>
            <a:r>
              <a:rPr lang="en-US" sz="2000">
                <a:latin typeface="Franklin Gothic Book" pitchFamily="34" charset="0"/>
                <a:ea typeface="Franklin Gothic "/>
                <a:cs typeface="Franklin Gothic "/>
              </a:rPr>
              <a:t>Keep covered when not in use</a:t>
            </a:r>
          </a:p>
          <a:p>
            <a:r>
              <a:rPr lang="en-US" sz="2400">
                <a:latin typeface="Franklin Gothic Book" pitchFamily="34" charset="0"/>
                <a:ea typeface="Franklin Gothic "/>
                <a:cs typeface="Franklin Gothic "/>
              </a:rPr>
              <a:t>Do not operate or store equipment in extreme temperatures or weather</a:t>
            </a:r>
          </a:p>
          <a:p>
            <a:endParaRPr lang="en-US" sz="2400">
              <a:latin typeface="Franklin Gothic Book" pitchFamily="34" charset="0"/>
              <a:ea typeface="Franklin Gothic "/>
              <a:cs typeface="Franklin Gothic "/>
            </a:endParaRPr>
          </a:p>
          <a:p>
            <a:endParaRPr lang="en-US" sz="2400">
              <a:ea typeface="ＭＳ Ｐゴシック" pitchFamily="34" charset="-128"/>
            </a:endParaRPr>
          </a:p>
        </p:txBody>
      </p:sp>
      <p:sp>
        <p:nvSpPr>
          <p:cNvPr id="2150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722D8A-7969-4376-85DD-C150FE4BCBE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71" b="24467"/>
          <a:stretch>
            <a:fillRect/>
          </a:stretch>
        </p:blipFill>
        <p:spPr bwMode="auto">
          <a:xfrm>
            <a:off x="4749800" y="3733800"/>
            <a:ext cx="43942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  <a:ea typeface="ＭＳ Ｐゴシック" pitchFamily="34" charset="-128"/>
              </a:rPr>
              <a:t>Types of Cameras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Franklin Gothic Book" pitchFamily="34" charset="0"/>
                <a:ea typeface="ＭＳ Ｐゴシック" pitchFamily="34" charset="-128"/>
              </a:rPr>
              <a:t>Still Cameras</a:t>
            </a:r>
          </a:p>
          <a:p>
            <a:pPr lvl="1"/>
            <a:r>
              <a:rPr lang="en-US" dirty="0">
                <a:latin typeface="Franklin Gothic Book" pitchFamily="34" charset="0"/>
                <a:ea typeface="ＭＳ Ｐゴシック" pitchFamily="34" charset="-128"/>
              </a:rPr>
              <a:t>Single Lens Reflex (SLR)/Digital SLR</a:t>
            </a:r>
          </a:p>
          <a:p>
            <a:pPr lvl="2"/>
            <a:r>
              <a:rPr lang="en-US" dirty="0">
                <a:latin typeface="Franklin Gothic Book" pitchFamily="34" charset="0"/>
                <a:ea typeface="ＭＳ Ｐゴシック" pitchFamily="34" charset="-128"/>
              </a:rPr>
              <a:t>Lens is interchangeable (removable)</a:t>
            </a:r>
          </a:p>
          <a:p>
            <a:pPr lvl="2"/>
            <a:r>
              <a:rPr lang="en-US" dirty="0">
                <a:latin typeface="Franklin Gothic Book" pitchFamily="34" charset="0"/>
                <a:ea typeface="ＭＳ Ｐゴシック" pitchFamily="34" charset="-128"/>
              </a:rPr>
              <a:t>Professional quality, more manual features</a:t>
            </a:r>
          </a:p>
          <a:p>
            <a:pPr lvl="2"/>
            <a:r>
              <a:rPr lang="en-US" dirty="0">
                <a:latin typeface="Franklin Gothic Book" pitchFamily="34" charset="0"/>
                <a:ea typeface="ＭＳ Ｐゴシック" pitchFamily="34" charset="-128"/>
              </a:rPr>
              <a:t>More expensive ($500+)</a:t>
            </a:r>
          </a:p>
          <a:p>
            <a:pPr lvl="2"/>
            <a:r>
              <a:rPr lang="en-US" dirty="0">
                <a:latin typeface="Franklin Gothic Book" pitchFamily="34" charset="0"/>
                <a:ea typeface="ＭＳ Ｐゴシック" pitchFamily="34" charset="-128"/>
              </a:rPr>
              <a:t>Lenses often sold separately</a:t>
            </a:r>
          </a:p>
          <a:p>
            <a:pPr lvl="2">
              <a:buFont typeface="Wingdings" pitchFamily="2" charset="2"/>
              <a:buNone/>
            </a:pPr>
            <a:r>
              <a:rPr lang="en-US" dirty="0">
                <a:ea typeface="ＭＳ Ｐゴシック" pitchFamily="34" charset="-128"/>
              </a:rPr>
              <a:t> </a:t>
            </a:r>
          </a:p>
          <a:p>
            <a:pPr lvl="2">
              <a:buFont typeface="Wingdings" pitchFamily="2" charset="2"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ea typeface="ＭＳ Ｐゴシック" pitchFamily="34" charset="-128"/>
              </a:rPr>
              <a:t> </a:t>
            </a:r>
          </a:p>
        </p:txBody>
      </p:sp>
      <p:sp>
        <p:nvSpPr>
          <p:cNvPr id="2048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991480-5324-4080-AAF2-E709B9EE7EE4}" type="slidenum">
              <a:rPr lang="en-US" smtClean="0">
                <a:latin typeface="Arial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248400" y="4038600"/>
            <a:ext cx="5334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8001000" y="4800600"/>
            <a:ext cx="381000" cy="904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249988" cy="885825"/>
          </a:xfrm>
        </p:spPr>
        <p:txBody>
          <a:bodyPr lIns="90000" tIns="46800" rIns="90000" bIns="46800"/>
          <a:lstStyle/>
          <a:p>
            <a:pPr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000066"/>
                </a:solidFill>
                <a:ea typeface="ＭＳ Ｐゴシック" pitchFamily="34" charset="-128"/>
              </a:rPr>
              <a:t>Types of Cameras</a:t>
            </a:r>
            <a:endParaRPr lang="en-GB" sz="340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31188" cy="4413250"/>
          </a:xfrm>
        </p:spPr>
        <p:txBody>
          <a:bodyPr lIns="90000" tIns="46800" rIns="90000" bIns="46800"/>
          <a:lstStyle/>
          <a:p>
            <a:pPr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>
                <a:latin typeface="Franklin Gothic Book" pitchFamily="34" charset="0"/>
                <a:ea typeface="ＭＳ Ｐゴシック" pitchFamily="34" charset="-128"/>
              </a:rPr>
              <a:t>Video Cameras</a:t>
            </a:r>
          </a:p>
          <a:p>
            <a:pPr lvl="1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>
                <a:latin typeface="Franklin Gothic Book" pitchFamily="34" charset="0"/>
                <a:ea typeface="ＭＳ Ｐゴシック" pitchFamily="34" charset="-128"/>
              </a:rPr>
              <a:t>Studio Camera</a:t>
            </a:r>
          </a:p>
          <a:p>
            <a:pPr lvl="2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900">
                <a:latin typeface="Franklin Gothic Book" pitchFamily="34" charset="0"/>
                <a:ea typeface="ＭＳ Ｐゴシック" pitchFamily="34" charset="-128"/>
              </a:rPr>
              <a:t>Designed for studio use </a:t>
            </a:r>
            <a:r>
              <a:rPr lang="en-GB" sz="1900" i="1" u="sng">
                <a:latin typeface="Franklin Gothic Book" pitchFamily="34" charset="0"/>
                <a:ea typeface="ＭＳ Ｐゴシック" pitchFamily="34" charset="-128"/>
              </a:rPr>
              <a:t>only</a:t>
            </a:r>
            <a:endParaRPr lang="en-GB" sz="1900">
              <a:latin typeface="Franklin Gothic Book" pitchFamily="34" charset="0"/>
              <a:ea typeface="ＭＳ Ｐゴシック" pitchFamily="34" charset="-128"/>
            </a:endParaRPr>
          </a:p>
          <a:p>
            <a:pPr lvl="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>
                <a:latin typeface="Franklin Gothic Book" pitchFamily="34" charset="0"/>
                <a:ea typeface="ＭＳ Ｐゴシック" pitchFamily="34" charset="-128"/>
              </a:rPr>
              <a:t>Very expensive ($50,000+)</a:t>
            </a:r>
          </a:p>
          <a:p>
            <a:pPr lvl="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>
                <a:latin typeface="Franklin Gothic Book" pitchFamily="34" charset="0"/>
                <a:ea typeface="ＭＳ Ｐゴシック" pitchFamily="34" charset="-128"/>
              </a:rPr>
              <a:t>Very high quality</a:t>
            </a:r>
          </a:p>
          <a:p>
            <a:pPr lvl="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>
                <a:latin typeface="Franklin Gothic Book" pitchFamily="34" charset="0"/>
                <a:ea typeface="ＭＳ Ｐゴシック" pitchFamily="34" charset="-128"/>
              </a:rPr>
              <a:t>Not used to record audio </a:t>
            </a:r>
          </a:p>
          <a:p>
            <a:pPr lvl="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>
                <a:latin typeface="Franklin Gothic Book" pitchFamily="34" charset="0"/>
                <a:ea typeface="ＭＳ Ｐゴシック" pitchFamily="34" charset="-128"/>
              </a:rPr>
              <a:t>No built-in recorder </a:t>
            </a:r>
          </a:p>
          <a:p>
            <a:pPr lvl="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>
                <a:latin typeface="Franklin Gothic Book" pitchFamily="34" charset="0"/>
                <a:ea typeface="ＭＳ Ｐゴシック" pitchFamily="34" charset="-128"/>
              </a:rPr>
              <a:t>Camera Control Unit separate</a:t>
            </a:r>
          </a:p>
          <a:p>
            <a:pPr lvl="4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>
                <a:latin typeface="Franklin Gothic Book" pitchFamily="34" charset="0"/>
                <a:ea typeface="ＭＳ Ｐゴシック" pitchFamily="34" charset="-128"/>
              </a:rPr>
              <a:t>Color balance, iris and other controls not adjusted on camera</a:t>
            </a:r>
          </a:p>
          <a:p>
            <a:pPr lvl="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>
                <a:latin typeface="Franklin Gothic Book" pitchFamily="34" charset="0"/>
                <a:ea typeface="ＭＳ Ｐゴシック" pitchFamily="34" charset="-128"/>
              </a:rPr>
              <a:t>Heavy and difficult to transport</a:t>
            </a:r>
          </a:p>
          <a:p>
            <a:pPr lvl="4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>
                <a:latin typeface="Franklin Gothic Book" pitchFamily="34" charset="0"/>
                <a:ea typeface="ＭＳ Ｐゴシック" pitchFamily="34" charset="-128"/>
              </a:rPr>
              <a:t>Requires a pedestal mount</a:t>
            </a:r>
          </a:p>
        </p:txBody>
      </p:sp>
      <p:pic>
        <p:nvPicPr>
          <p:cNvPr id="1946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36700"/>
            <a:ext cx="3771900" cy="295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403600"/>
            <a:ext cx="35052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  <a:ea typeface="ＭＳ Ｐゴシック" pitchFamily="34" charset="-128"/>
              </a:rPr>
              <a:t>Types of Cameras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529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Franklin Gothic Book" pitchFamily="34" charset="0"/>
                <a:ea typeface="ＭＳ Ｐゴシック" pitchFamily="34" charset="-128"/>
              </a:rPr>
              <a:t>Video Cameras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Franklin Gothic Book" pitchFamily="34" charset="0"/>
                <a:ea typeface="ＭＳ Ｐゴシック" pitchFamily="34" charset="-128"/>
              </a:rPr>
              <a:t>Camcorder</a:t>
            </a:r>
          </a:p>
          <a:p>
            <a:pPr lvl="2">
              <a:lnSpc>
                <a:spcPct val="90000"/>
              </a:lnSpc>
            </a:pPr>
            <a:r>
              <a:rPr lang="en-US">
                <a:latin typeface="Franklin Gothic Book" pitchFamily="34" charset="0"/>
                <a:ea typeface="ＭＳ Ｐゴシック" pitchFamily="34" charset="-128"/>
              </a:rPr>
              <a:t>Used for field production (outside studio)</a:t>
            </a:r>
          </a:p>
          <a:p>
            <a:pPr lvl="3">
              <a:lnSpc>
                <a:spcPct val="90000"/>
              </a:lnSpc>
            </a:pPr>
            <a:r>
              <a:rPr lang="en-US" sz="1700">
                <a:latin typeface="Franklin Gothic Book" pitchFamily="34" charset="0"/>
                <a:ea typeface="ＭＳ Ｐゴシック" pitchFamily="34" charset="-128"/>
              </a:rPr>
              <a:t>Portable and durable</a:t>
            </a:r>
          </a:p>
          <a:p>
            <a:pPr lvl="3">
              <a:lnSpc>
                <a:spcPct val="90000"/>
              </a:lnSpc>
            </a:pPr>
            <a:r>
              <a:rPr lang="en-US" sz="1700">
                <a:latin typeface="Franklin Gothic Book" pitchFamily="34" charset="0"/>
                <a:ea typeface="ＭＳ Ｐゴシック" pitchFamily="34" charset="-128"/>
              </a:rPr>
              <a:t>Records to tape, card, or built-in hard drive</a:t>
            </a:r>
          </a:p>
          <a:p>
            <a:pPr lvl="3">
              <a:lnSpc>
                <a:spcPct val="90000"/>
              </a:lnSpc>
            </a:pPr>
            <a:r>
              <a:rPr lang="en-US" sz="1700">
                <a:latin typeface="Franklin Gothic Book" pitchFamily="34" charset="0"/>
                <a:ea typeface="ＭＳ Ｐゴシック" pitchFamily="34" charset="-128"/>
              </a:rPr>
              <a:t>Records audio</a:t>
            </a:r>
          </a:p>
          <a:p>
            <a:pPr lvl="4">
              <a:lnSpc>
                <a:spcPct val="90000"/>
              </a:lnSpc>
            </a:pPr>
            <a:r>
              <a:rPr lang="en-US" sz="1800">
                <a:latin typeface="Franklin Gothic Book" pitchFamily="34" charset="0"/>
                <a:ea typeface="ＭＳ Ｐゴシック" pitchFamily="34" charset="-128"/>
              </a:rPr>
              <a:t>Built-in microphone</a:t>
            </a:r>
          </a:p>
          <a:p>
            <a:pPr lvl="4">
              <a:lnSpc>
                <a:spcPct val="90000"/>
              </a:lnSpc>
            </a:pPr>
            <a:r>
              <a:rPr lang="en-US" sz="1800">
                <a:latin typeface="Franklin Gothic Book" pitchFamily="34" charset="0"/>
                <a:ea typeface="ＭＳ Ｐゴシック" pitchFamily="34" charset="-128"/>
              </a:rPr>
              <a:t>High quality audio inputs</a:t>
            </a:r>
          </a:p>
          <a:p>
            <a:pPr lvl="3">
              <a:lnSpc>
                <a:spcPct val="90000"/>
              </a:lnSpc>
            </a:pPr>
            <a:r>
              <a:rPr lang="en-US" sz="1700">
                <a:latin typeface="Franklin Gothic Book" pitchFamily="34" charset="0"/>
                <a:ea typeface="ＭＳ Ｐゴシック" pitchFamily="34" charset="-128"/>
              </a:rPr>
              <a:t>Various types of camcorders</a:t>
            </a:r>
          </a:p>
          <a:p>
            <a:pPr lvl="4">
              <a:lnSpc>
                <a:spcPct val="90000"/>
              </a:lnSpc>
            </a:pPr>
            <a:r>
              <a:rPr lang="en-US" sz="1800">
                <a:latin typeface="Franklin Gothic Book" pitchFamily="34" charset="0"/>
                <a:ea typeface="ＭＳ Ｐゴシック" pitchFamily="34" charset="-128"/>
              </a:rPr>
              <a:t>Professional (ENG) – ($10,000+)</a:t>
            </a:r>
          </a:p>
          <a:p>
            <a:pPr lvl="4">
              <a:lnSpc>
                <a:spcPct val="90000"/>
              </a:lnSpc>
            </a:pPr>
            <a:r>
              <a:rPr lang="en-US" sz="1800">
                <a:latin typeface="Franklin Gothic Book" pitchFamily="34" charset="0"/>
                <a:ea typeface="ＭＳ Ｐゴシック" pitchFamily="34" charset="-128"/>
              </a:rPr>
              <a:t>Consumer – ($300+)</a:t>
            </a:r>
          </a:p>
          <a:p>
            <a:pPr lvl="4">
              <a:lnSpc>
                <a:spcPct val="90000"/>
              </a:lnSpc>
            </a:pPr>
            <a:r>
              <a:rPr lang="en-US" sz="1800">
                <a:latin typeface="Franklin Gothic Book" pitchFamily="34" charset="0"/>
                <a:ea typeface="ＭＳ Ｐゴシック" pitchFamily="34" charset="-128"/>
              </a:rPr>
              <a:t>Prosumer – ($3000-10,000)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ea typeface="ＭＳ Ｐゴシック" pitchFamily="34" charset="-128"/>
              </a:rPr>
              <a:t> </a:t>
            </a:r>
          </a:p>
        </p:txBody>
      </p:sp>
      <p:sp>
        <p:nvSpPr>
          <p:cNvPr id="2048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48BD04-0052-424D-9B0C-BC34439EFE2A}" type="slidenum">
              <a:rPr lang="en-US" smtClean="0">
                <a:latin typeface="Arial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700" y="3590925"/>
            <a:ext cx="33147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  <a:ea typeface="ＭＳ Ｐゴシック" pitchFamily="34" charset="-128"/>
              </a:rPr>
              <a:t>Types of Cameras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latin typeface="Franklin Gothic Book" pitchFamily="34" charset="0"/>
                <a:ea typeface="ＭＳ Ｐゴシック" pitchFamily="34" charset="-128"/>
              </a:rPr>
              <a:t>HDSLR Cameras</a:t>
            </a:r>
          </a:p>
          <a:p>
            <a:pPr lvl="1"/>
            <a:r>
              <a:rPr lang="en-US" sz="2400">
                <a:latin typeface="Franklin Gothic Book" pitchFamily="34" charset="0"/>
                <a:ea typeface="ＭＳ Ｐゴシック" pitchFamily="34" charset="-128"/>
              </a:rPr>
              <a:t>Growing popularity of using DSLR cameras for shooting HD video </a:t>
            </a:r>
          </a:p>
          <a:p>
            <a:pPr lvl="2"/>
            <a:r>
              <a:rPr lang="en-US" sz="2000">
                <a:latin typeface="Franklin Gothic Book" pitchFamily="34" charset="0"/>
                <a:ea typeface="ＭＳ Ｐゴシック" pitchFamily="34" charset="-128"/>
              </a:rPr>
              <a:t>Lens is interchangeable (removable)</a:t>
            </a:r>
          </a:p>
          <a:p>
            <a:pPr lvl="3"/>
            <a:r>
              <a:rPr lang="en-US" sz="1800">
                <a:latin typeface="Franklin Gothic Book" pitchFamily="34" charset="0"/>
                <a:ea typeface="ＭＳ Ｐゴシック" pitchFamily="34" charset="-128"/>
              </a:rPr>
              <a:t>Lenses give more cinematic look</a:t>
            </a:r>
          </a:p>
          <a:p>
            <a:pPr lvl="2"/>
            <a:r>
              <a:rPr lang="en-US" sz="2000">
                <a:latin typeface="Franklin Gothic Book" pitchFamily="34" charset="0"/>
                <a:ea typeface="ＭＳ Ｐゴシック" pitchFamily="34" charset="-128"/>
              </a:rPr>
              <a:t>Cameras often shoot multiple frame rates</a:t>
            </a:r>
          </a:p>
          <a:p>
            <a:pPr lvl="2"/>
            <a:r>
              <a:rPr lang="en-US" sz="2000">
                <a:latin typeface="Franklin Gothic Book" pitchFamily="34" charset="0"/>
                <a:ea typeface="ＭＳ Ｐゴシック" pitchFamily="34" charset="-128"/>
              </a:rPr>
              <a:t>Requires more accessories </a:t>
            </a:r>
          </a:p>
          <a:p>
            <a:pPr lvl="2">
              <a:buFont typeface="Wingdings" pitchFamily="2" charset="2"/>
              <a:buNone/>
            </a:pPr>
            <a:r>
              <a:rPr lang="en-US" sz="2000">
                <a:latin typeface="Franklin Gothic Book" pitchFamily="34" charset="0"/>
                <a:ea typeface="ＭＳ Ｐゴシック" pitchFamily="34" charset="-128"/>
              </a:rPr>
              <a:t>	for quality video capture</a:t>
            </a:r>
          </a:p>
          <a:p>
            <a:pPr lvl="3"/>
            <a:r>
              <a:rPr lang="en-US" sz="1800">
                <a:latin typeface="Franklin Gothic Book" pitchFamily="34" charset="0"/>
                <a:ea typeface="ＭＳ Ｐゴシック" pitchFamily="34" charset="-128"/>
              </a:rPr>
              <a:t>Audio capture (microphone)</a:t>
            </a:r>
          </a:p>
          <a:p>
            <a:pPr lvl="3"/>
            <a:r>
              <a:rPr lang="en-US" sz="1800">
                <a:latin typeface="Franklin Gothic Book" pitchFamily="34" charset="0"/>
                <a:ea typeface="ＭＳ Ｐゴシック" pitchFamily="34" charset="-128"/>
              </a:rPr>
              <a:t>Mounting device (video rig)</a:t>
            </a:r>
          </a:p>
          <a:p>
            <a:pPr lvl="3"/>
            <a:r>
              <a:rPr lang="en-US" sz="1800">
                <a:latin typeface="Franklin Gothic Book" pitchFamily="34" charset="0"/>
                <a:ea typeface="ＭＳ Ｐゴシック" pitchFamily="34" charset="-128"/>
              </a:rPr>
              <a:t>Follow focus</a:t>
            </a:r>
          </a:p>
          <a:p>
            <a:pPr lvl="3"/>
            <a:r>
              <a:rPr lang="en-US" sz="1800">
                <a:latin typeface="Franklin Gothic Book" pitchFamily="34" charset="0"/>
                <a:ea typeface="ＭＳ Ｐゴシック" pitchFamily="34" charset="-128"/>
              </a:rPr>
              <a:t>External video screen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ea typeface="ＭＳ Ｐゴシック" pitchFamily="34" charset="-128"/>
              </a:rPr>
              <a:t> </a:t>
            </a:r>
          </a:p>
        </p:txBody>
      </p:sp>
      <p:sp>
        <p:nvSpPr>
          <p:cNvPr id="2048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ACDB75-6302-4C77-8332-D4E4275825FF}" type="slidenum">
              <a:rPr lang="en-US" smtClean="0">
                <a:latin typeface="Arial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2F7DD6-1D5D-DB42-82F9-54CDF297D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August 9, 2019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4538CAC-DC03-F14E-AD4B-3D684AFAE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Take out some paper for note-taking.</a:t>
            </a:r>
          </a:p>
          <a:p>
            <a:br>
              <a:rPr lang="en-US" dirty="0"/>
            </a:br>
            <a:r>
              <a:rPr lang="en-US" b="1" i="1" dirty="0"/>
              <a:t>Warm up: </a:t>
            </a:r>
          </a:p>
          <a:p>
            <a:r>
              <a:rPr lang="en-US" b="1" i="1" dirty="0"/>
              <a:t>Name the types of cameras we discussed yesterday.  Give an example of each.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0EFEC-C204-9747-965F-373BAFC060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6D6BF-B17E-4734-B7E0-5B6B9E7D8F3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3185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Resolution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1663"/>
          </a:xfrm>
        </p:spPr>
        <p:txBody>
          <a:bodyPr/>
          <a:lstStyle/>
          <a:p>
            <a:r>
              <a:rPr lang="en-US" sz="2400">
                <a:latin typeface="Franklin Gothic Book" pitchFamily="34" charset="0"/>
                <a:ea typeface="ＭＳ Ｐゴシック" pitchFamily="34" charset="-128"/>
              </a:rPr>
              <a:t>Digital images are made up of pixels</a:t>
            </a:r>
          </a:p>
          <a:p>
            <a:pPr lvl="1"/>
            <a:r>
              <a:rPr lang="en-US" sz="2000">
                <a:latin typeface="Franklin Gothic Book" pitchFamily="34" charset="0"/>
                <a:ea typeface="ＭＳ Ｐゴシック" pitchFamily="34" charset="-128"/>
              </a:rPr>
              <a:t>The more pixels, the higher quality the image</a:t>
            </a:r>
          </a:p>
          <a:p>
            <a:pPr lvl="1"/>
            <a:r>
              <a:rPr lang="en-US" sz="2000">
                <a:latin typeface="Franklin Gothic Book" pitchFamily="34" charset="0"/>
                <a:ea typeface="ＭＳ Ｐゴシック" pitchFamily="34" charset="-128"/>
              </a:rPr>
              <a:t>Higher resolution images take up more digital space on the storage device (memory card, videotape, hard drive, etc.)</a:t>
            </a:r>
          </a:p>
          <a:p>
            <a:pPr lvl="1"/>
            <a:r>
              <a:rPr lang="en-US" sz="2000">
                <a:latin typeface="Franklin Gothic Book" pitchFamily="34" charset="0"/>
                <a:ea typeface="ＭＳ Ｐゴシック" pitchFamily="34" charset="-128"/>
              </a:rPr>
              <a:t>Measured in pixel columns by pixel rows</a:t>
            </a:r>
          </a:p>
          <a:p>
            <a:pPr lvl="2"/>
            <a:r>
              <a:rPr lang="en-US" sz="1800">
                <a:latin typeface="Franklin Gothic Book" pitchFamily="34" charset="0"/>
                <a:ea typeface="ＭＳ Ｐゴシック" pitchFamily="34" charset="-128"/>
              </a:rPr>
              <a:t>640x480 – analog standard definition video</a:t>
            </a:r>
          </a:p>
          <a:p>
            <a:pPr lvl="2"/>
            <a:r>
              <a:rPr lang="en-US" sz="1800">
                <a:latin typeface="Franklin Gothic Book" pitchFamily="34" charset="0"/>
                <a:ea typeface="ＭＳ Ｐゴシック" pitchFamily="34" charset="-128"/>
              </a:rPr>
              <a:t>1920x1080 – high definition (HD) video</a:t>
            </a:r>
          </a:p>
          <a:p>
            <a:pPr lvl="2"/>
            <a:r>
              <a:rPr lang="en-US" sz="1800">
                <a:latin typeface="Franklin Gothic Book" pitchFamily="34" charset="0"/>
                <a:ea typeface="ＭＳ Ｐゴシック" pitchFamily="34" charset="-128"/>
              </a:rPr>
              <a:t>2048x1536 – 3,145,728 pixels (3.1 megapixels)</a:t>
            </a:r>
          </a:p>
          <a:p>
            <a:pPr lvl="1"/>
            <a:r>
              <a:rPr lang="en-US" sz="2000">
                <a:latin typeface="Franklin Gothic Book" pitchFamily="34" charset="0"/>
                <a:ea typeface="ＭＳ Ｐゴシック" pitchFamily="34" charset="-128"/>
              </a:rPr>
              <a:t>DPI – dots per inch</a:t>
            </a:r>
          </a:p>
          <a:p>
            <a:pPr lvl="2"/>
            <a:r>
              <a:rPr lang="en-US" sz="1800">
                <a:latin typeface="Franklin Gothic Book" pitchFamily="34" charset="0"/>
                <a:ea typeface="ＭＳ Ｐゴシック" pitchFamily="34" charset="-128"/>
              </a:rPr>
              <a:t>Measures the density of dots per inch in a digital print</a:t>
            </a:r>
          </a:p>
          <a:p>
            <a:pPr lvl="2"/>
            <a:r>
              <a:rPr lang="en-US" sz="1800">
                <a:latin typeface="Franklin Gothic Book" pitchFamily="34" charset="0"/>
                <a:ea typeface="ＭＳ Ｐゴシック" pitchFamily="34" charset="-128"/>
              </a:rPr>
              <a:t>The higher the dpi, the better quality the print</a:t>
            </a:r>
          </a:p>
          <a:p>
            <a:pPr lvl="3"/>
            <a:r>
              <a:rPr lang="en-US" sz="1600">
                <a:latin typeface="Franklin Gothic Book" pitchFamily="34" charset="0"/>
                <a:ea typeface="ＭＳ Ｐゴシック" pitchFamily="34" charset="-128"/>
              </a:rPr>
              <a:t>Examples: 72, 96, 150, 300 dpi</a:t>
            </a:r>
          </a:p>
          <a:p>
            <a:pPr lvl="3"/>
            <a:r>
              <a:rPr lang="en-US" sz="1600">
                <a:latin typeface="Franklin Gothic Book" pitchFamily="34" charset="0"/>
                <a:ea typeface="ＭＳ Ｐゴシック" pitchFamily="34" charset="-128"/>
              </a:rPr>
              <a:t>Images for print should be created at 300 dpi, text at 400 dpi</a:t>
            </a:r>
          </a:p>
          <a:p>
            <a:pPr lvl="2"/>
            <a:endParaRPr lang="en-US" sz="1800">
              <a:latin typeface="Franklin Gothic Book" pitchFamily="34" charset="0"/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6CAC52-0AB8-41C4-A33A-BC4CAD001E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rinciples of AAVTC 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Types of Cameras&amp;quot;&quot;/&gt;&lt;property id=&quot;20307&quot; value=&quot;261&quot;/&gt;&lt;/object&gt;&lt;object type=&quot;3&quot; unique_id=&quot;10006&quot;&gt;&lt;property id=&quot;20148&quot; value=&quot;5&quot;/&gt;&lt;property id=&quot;20300&quot; value=&quot;Slide 3 - &amp;quot;Types of Cameras&amp;quot;&quot;/&gt;&lt;property id=&quot;20307&quot; value=&quot;264&quot;/&gt;&lt;/object&gt;&lt;object type=&quot;3&quot; unique_id=&quot;10007&quot;&gt;&lt;property id=&quot;20148&quot; value=&quot;5&quot;/&gt;&lt;property id=&quot;20300&quot; value=&quot;Slide 4 - &amp;quot;Types of Cameras&amp;quot;&quot;/&gt;&lt;property id=&quot;20307&quot; value=&quot;268&quot;/&gt;&lt;/object&gt;&lt;object type=&quot;3&quot; unique_id=&quot;10008&quot;&gt;&lt;property id=&quot;20148&quot; value=&quot;5&quot;/&gt;&lt;property id=&quot;20300&quot; value=&quot;Slide 5 - &amp;quot;Types of Cameras&amp;quot;&quot;/&gt;&lt;property id=&quot;20307&quot; value=&quot;265&quot;/&gt;&lt;/object&gt;&lt;object type=&quot;3&quot; unique_id=&quot;10009&quot;&gt;&lt;property id=&quot;20148&quot; value=&quot;5&quot;/&gt;&lt;property id=&quot;20300&quot; value=&quot;Slide 6 - &amp;quot;Types of Cameras&amp;quot;&quot;/&gt;&lt;property id=&quot;20307&quot; value=&quot;267&quot;/&gt;&lt;/object&gt;&lt;object type=&quot;3&quot; unique_id=&quot;10010&quot;&gt;&lt;property id=&quot;20148&quot; value=&quot;5&quot;/&gt;&lt;property id=&quot;20300&quot; value=&quot;Slide 7 - &amp;quot;Resolution&amp;quot;&quot;/&gt;&lt;property id=&quot;20307&quot; value=&quot;289&quot;/&gt;&lt;/object&gt;&lt;object type=&quot;3&quot; unique_id=&quot;10011&quot;&gt;&lt;property id=&quot;20148&quot; value=&quot;5&quot;/&gt;&lt;property id=&quot;20300&quot; value=&quot;Slide 8 - &amp;quot;Resolution&amp;quot;&quot;/&gt;&lt;property id=&quot;20307&quot; value=&quot;290&quot;/&gt;&lt;/object&gt;&lt;object type=&quot;3&quot; unique_id=&quot;10012&quot;&gt;&lt;property id=&quot;20148&quot; value=&quot;5&quot;/&gt;&lt;property id=&quot;20300&quot; value=&quot;Slide 9 - &amp;quot;Camera Controls&amp;quot;&quot;/&gt;&lt;property id=&quot;20307&quot; value=&quot;269&quot;/&gt;&lt;/object&gt;&lt;object type=&quot;3&quot; unique_id=&quot;10013&quot;&gt;&lt;property id=&quot;20148&quot; value=&quot;5&quot;/&gt;&lt;property id=&quot;20300&quot; value=&quot;Slide 10 - &amp;quot;Camera Controls&amp;quot;&quot;/&gt;&lt;property id=&quot;20307&quot; value=&quot;270&quot;/&gt;&lt;/object&gt;&lt;object type=&quot;3&quot; unique_id=&quot;10014&quot;&gt;&lt;property id=&quot;20148&quot; value=&quot;5&quot;/&gt;&lt;property id=&quot;20300&quot; value=&quot;Slide 11 - &amp;quot;White Balance&amp;quot;&quot;/&gt;&lt;property id=&quot;20307&quot; value=&quot;271&quot;/&gt;&lt;/object&gt;&lt;object type=&quot;3&quot; unique_id=&quot;10015&quot;&gt;&lt;property id=&quot;20148&quot; value=&quot;5&quot;/&gt;&lt;property id=&quot;20300&quot; value=&quot;Slide 12 - &amp;quot;Camera Controls&amp;quot;&quot;/&gt;&lt;property id=&quot;20307&quot; value=&quot;284&quot;/&gt;&lt;/object&gt;&lt;object type=&quot;3&quot; unique_id=&quot;10016&quot;&gt;&lt;property id=&quot;20148&quot; value=&quot;5&quot;/&gt;&lt;property id=&quot;20300&quot; value=&quot;Slide 13 - &amp;quot;Camera Controls&amp;quot;&quot;/&gt;&lt;property id=&quot;20307&quot; value=&quot;276&quot;/&gt;&lt;/object&gt;&lt;object type=&quot;3&quot; unique_id=&quot;10017&quot;&gt;&lt;property id=&quot;20148&quot; value=&quot;5&quot;/&gt;&lt;property id=&quot;20300&quot; value=&quot;Slide 14 - &amp;quot;Iris&amp;quot;&quot;/&gt;&lt;property id=&quot;20307&quot; value=&quot;277&quot;/&gt;&lt;/object&gt;&lt;object type=&quot;3&quot; unique_id=&quot;10018&quot;&gt;&lt;property id=&quot;20148&quot; value=&quot;5&quot;/&gt;&lt;property id=&quot;20300&quot; value=&quot;Slide 15 - &amp;quot;&amp;#x0D;&amp;#x0A;Camera Controls&amp;quot;&quot;/&gt;&lt;property id=&quot;20307&quot; value=&quot;286&quot;/&gt;&lt;/object&gt;&lt;object type=&quot;3&quot; unique_id=&quot;10019&quot;&gt;&lt;property id=&quot;20148&quot; value=&quot;5&quot;/&gt;&lt;property id=&quot;20300&quot; value=&quot;Slide 16 - &amp;quot;Shutter Speed&amp;quot;&quot;/&gt;&lt;property id=&quot;20307&quot; value=&quot;287&quot;/&gt;&lt;/object&gt;&lt;object type=&quot;3&quot; unique_id=&quot;10020&quot;&gt;&lt;property id=&quot;20148&quot; value=&quot;5&quot;/&gt;&lt;property id=&quot;20300&quot; value=&quot;Slide 17 - &amp;quot;Camera Controls&amp;quot;&quot;/&gt;&lt;property id=&quot;20307&quot; value=&quot;274&quot;/&gt;&lt;/object&gt;&lt;object type=&quot;3&quot; unique_id=&quot;10021&quot;&gt;&lt;property id=&quot;20148&quot; value=&quot;5&quot;/&gt;&lt;property id=&quot;20300&quot; value=&quot;Slide 18 - &amp;quot;Gain&amp;quot;&quot;/&gt;&lt;property id=&quot;20307&quot; value=&quot;275&quot;/&gt;&lt;/object&gt;&lt;object type=&quot;3&quot; unique_id=&quot;10022&quot;&gt;&lt;property id=&quot;20148&quot; value=&quot;5&quot;/&gt;&lt;property id=&quot;20300&quot; value=&quot;Slide 19 - &amp;quot;Camera Controls&amp;quot;&quot;/&gt;&lt;property id=&quot;20307&quot; value=&quot;285&quot;/&gt;&lt;/object&gt;&lt;object type=&quot;3&quot; unique_id=&quot;10023&quot;&gt;&lt;property id=&quot;20148&quot; value=&quot;5&quot;/&gt;&lt;property id=&quot;20300&quot; value=&quot;Slide 20 - &amp;quot;Camera Controls&amp;quot;&quot;/&gt;&lt;property id=&quot;20307&quot; value=&quot;288&quot;/&gt;&lt;/object&gt;&lt;object type=&quot;3&quot; unique_id=&quot;10024&quot;&gt;&lt;property id=&quot;20148&quot; value=&quot;5&quot;/&gt;&lt;property id=&quot;20300&quot; value=&quot;Slide 21 - &amp;quot;Camera Controls&amp;quot;&quot;/&gt;&lt;property id=&quot;20307&quot; value=&quot;282&quot;/&gt;&lt;/object&gt;&lt;object type=&quot;3&quot; unique_id=&quot;10025&quot;&gt;&lt;property id=&quot;20148&quot; value=&quot;5&quot;/&gt;&lt;property id=&quot;20300&quot; value=&quot;Slide 22 - &amp;quot;Zoom&amp;quot;&quot;/&gt;&lt;property id=&quot;20307&quot; value=&quot;283&quot;/&gt;&lt;/object&gt;&lt;object type=&quot;3&quot; unique_id=&quot;10026&quot;&gt;&lt;property id=&quot;20148&quot; value=&quot;5&quot;/&gt;&lt;property id=&quot;20300&quot; value=&quot;Slide 23 - &amp;quot;Camera Controls&amp;quot;&quot;/&gt;&lt;property id=&quot;20307&quot; value=&quot;278&quot;/&gt;&lt;/object&gt;&lt;object type=&quot;3&quot; unique_id=&quot;10027&quot;&gt;&lt;property id=&quot;20148&quot; value=&quot;5&quot;/&gt;&lt;property id=&quot;20300&quot; value=&quot;Slide 24 - &amp;quot;Camera Controls&amp;quot;&quot;/&gt;&lt;property id=&quot;20307&quot; value=&quot;280&quot;/&gt;&lt;/object&gt;&lt;object type=&quot;3&quot; unique_id=&quot;10028&quot;&gt;&lt;property id=&quot;20148&quot; value=&quot;5&quot;/&gt;&lt;property id=&quot;20300&quot; value=&quot;Slide 25 - &amp;quot;Camera Controls&amp;quot;&quot;/&gt;&lt;property id=&quot;20307&quot; value=&quot;279&quot;/&gt;&lt;/object&gt;&lt;object type=&quot;3&quot; unique_id=&quot;10029&quot;&gt;&lt;property id=&quot;20148&quot; value=&quot;5&quot;/&gt;&lt;property id=&quot;20300&quot; value=&quot;Slide 26 - &amp;quot;Basic Camera Care&amp;quot;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unt cte</Template>
  <TotalTime>4113</TotalTime>
  <Words>1475</Words>
  <Application>Microsoft Macintosh PowerPoint</Application>
  <PresentationFormat>On-screen Show (4:3)</PresentationFormat>
  <Paragraphs>234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Franklin Gothic Book</vt:lpstr>
      <vt:lpstr>Franklin Gothic Medium</vt:lpstr>
      <vt:lpstr>Times New Roman</vt:lpstr>
      <vt:lpstr>Wingdings</vt:lpstr>
      <vt:lpstr>Network</vt:lpstr>
      <vt:lpstr>August 8, 2019</vt:lpstr>
      <vt:lpstr>Camera Basics</vt:lpstr>
      <vt:lpstr>Types of Cameras</vt:lpstr>
      <vt:lpstr>Types of Cameras</vt:lpstr>
      <vt:lpstr>Types of Cameras</vt:lpstr>
      <vt:lpstr>Types of Cameras</vt:lpstr>
      <vt:lpstr>Types of Cameras</vt:lpstr>
      <vt:lpstr>August 9, 2019</vt:lpstr>
      <vt:lpstr>Resolution</vt:lpstr>
      <vt:lpstr>Resolution</vt:lpstr>
      <vt:lpstr>Camera Controls</vt:lpstr>
      <vt:lpstr>Camera Controls</vt:lpstr>
      <vt:lpstr>White Balance</vt:lpstr>
      <vt:lpstr>Camera Controls</vt:lpstr>
      <vt:lpstr>Camera Controls</vt:lpstr>
      <vt:lpstr>Iris</vt:lpstr>
      <vt:lpstr> Camera Controls</vt:lpstr>
      <vt:lpstr>August 12, 2019</vt:lpstr>
      <vt:lpstr>Shutter Speed</vt:lpstr>
      <vt:lpstr>Camera Controls</vt:lpstr>
      <vt:lpstr>Gain</vt:lpstr>
      <vt:lpstr>Camera Controls</vt:lpstr>
      <vt:lpstr>Camera Controls</vt:lpstr>
      <vt:lpstr>Camera Controls</vt:lpstr>
      <vt:lpstr>Zoom</vt:lpstr>
      <vt:lpstr>August 13, 2019</vt:lpstr>
      <vt:lpstr>Camera Controls</vt:lpstr>
      <vt:lpstr>Camera Controls</vt:lpstr>
      <vt:lpstr>Camera Controls</vt:lpstr>
      <vt:lpstr>Basic Camera 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James, Leron</cp:lastModifiedBy>
  <cp:revision>83</cp:revision>
  <cp:lastPrinted>1601-01-01T00:00:00Z</cp:lastPrinted>
  <dcterms:created xsi:type="dcterms:W3CDTF">2012-05-28T02:54:10Z</dcterms:created>
  <dcterms:modified xsi:type="dcterms:W3CDTF">2019-08-13T20:13:34Z</dcterms:modified>
</cp:coreProperties>
</file>