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3" r:id="rId4"/>
    <p:sldId id="291" r:id="rId5"/>
    <p:sldId id="292" r:id="rId6"/>
    <p:sldId id="288" r:id="rId7"/>
    <p:sldId id="286" r:id="rId8"/>
    <p:sldId id="257" r:id="rId9"/>
    <p:sldId id="264" r:id="rId10"/>
    <p:sldId id="265" r:id="rId11"/>
    <p:sldId id="266" r:id="rId12"/>
    <p:sldId id="279" r:id="rId13"/>
    <p:sldId id="280" r:id="rId14"/>
    <p:sldId id="267" r:id="rId15"/>
    <p:sldId id="281" r:id="rId16"/>
    <p:sldId id="268" r:id="rId17"/>
    <p:sldId id="269" r:id="rId18"/>
    <p:sldId id="276" r:id="rId19"/>
    <p:sldId id="277" r:id="rId20"/>
    <p:sldId id="278" r:id="rId21"/>
    <p:sldId id="270" r:id="rId22"/>
    <p:sldId id="271" r:id="rId23"/>
    <p:sldId id="272" r:id="rId24"/>
    <p:sldId id="283" r:id="rId25"/>
    <p:sldId id="284" r:id="rId26"/>
    <p:sldId id="273" r:id="rId27"/>
    <p:sldId id="274" r:id="rId28"/>
    <p:sldId id="275" r:id="rId29"/>
    <p:sldId id="282" r:id="rId30"/>
    <p:sldId id="287" r:id="rId31"/>
    <p:sldId id="293" r:id="rId32"/>
    <p:sldId id="290" r:id="rId33"/>
    <p:sldId id="289" r:id="rId34"/>
    <p:sldId id="294" r:id="rId35"/>
    <p:sldId id="29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996"/>
    <a:srgbClr val="94DAD0"/>
    <a:srgbClr val="E97524"/>
    <a:srgbClr val="CC9966"/>
    <a:srgbClr val="86AD98"/>
    <a:srgbClr val="D7EFD8"/>
    <a:srgbClr val="BFE9E3"/>
    <a:srgbClr val="FFE8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FE1F03-D2F5-4521-85B9-519E5535DD07}"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1D8DE-66DD-4DFE-A644-AEA049F8C792}" type="slidenum">
              <a:rPr lang="en-US" smtClean="0"/>
              <a:t>‹#›</a:t>
            </a:fld>
            <a:endParaRPr lang="en-US"/>
          </a:p>
        </p:txBody>
      </p:sp>
    </p:spTree>
    <p:extLst>
      <p:ext uri="{BB962C8B-B14F-4D97-AF65-F5344CB8AC3E}">
        <p14:creationId xmlns:p14="http://schemas.microsoft.com/office/powerpoint/2010/main" val="1026616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E1F03-D2F5-4521-85B9-519E5535DD07}"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1D8DE-66DD-4DFE-A644-AEA049F8C792}" type="slidenum">
              <a:rPr lang="en-US" smtClean="0"/>
              <a:t>‹#›</a:t>
            </a:fld>
            <a:endParaRPr lang="en-US"/>
          </a:p>
        </p:txBody>
      </p:sp>
    </p:spTree>
    <p:extLst>
      <p:ext uri="{BB962C8B-B14F-4D97-AF65-F5344CB8AC3E}">
        <p14:creationId xmlns:p14="http://schemas.microsoft.com/office/powerpoint/2010/main" val="1684646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E1F03-D2F5-4521-85B9-519E5535DD07}"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1D8DE-66DD-4DFE-A644-AEA049F8C792}" type="slidenum">
              <a:rPr lang="en-US" smtClean="0"/>
              <a:t>‹#›</a:t>
            </a:fld>
            <a:endParaRPr lang="en-US"/>
          </a:p>
        </p:txBody>
      </p:sp>
    </p:spTree>
    <p:extLst>
      <p:ext uri="{BB962C8B-B14F-4D97-AF65-F5344CB8AC3E}">
        <p14:creationId xmlns:p14="http://schemas.microsoft.com/office/powerpoint/2010/main" val="2607997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E1F03-D2F5-4521-85B9-519E5535DD07}"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1D8DE-66DD-4DFE-A644-AEA049F8C792}" type="slidenum">
              <a:rPr lang="en-US" smtClean="0"/>
              <a:t>‹#›</a:t>
            </a:fld>
            <a:endParaRPr lang="en-US"/>
          </a:p>
        </p:txBody>
      </p:sp>
    </p:spTree>
    <p:extLst>
      <p:ext uri="{BB962C8B-B14F-4D97-AF65-F5344CB8AC3E}">
        <p14:creationId xmlns:p14="http://schemas.microsoft.com/office/powerpoint/2010/main" val="2023007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FE1F03-D2F5-4521-85B9-519E5535DD07}"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1D8DE-66DD-4DFE-A644-AEA049F8C792}" type="slidenum">
              <a:rPr lang="en-US" smtClean="0"/>
              <a:t>‹#›</a:t>
            </a:fld>
            <a:endParaRPr lang="en-US"/>
          </a:p>
        </p:txBody>
      </p:sp>
    </p:spTree>
    <p:extLst>
      <p:ext uri="{BB962C8B-B14F-4D97-AF65-F5344CB8AC3E}">
        <p14:creationId xmlns:p14="http://schemas.microsoft.com/office/powerpoint/2010/main" val="395511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FE1F03-D2F5-4521-85B9-519E5535DD07}"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1D8DE-66DD-4DFE-A644-AEA049F8C792}" type="slidenum">
              <a:rPr lang="en-US" smtClean="0"/>
              <a:t>‹#›</a:t>
            </a:fld>
            <a:endParaRPr lang="en-US"/>
          </a:p>
        </p:txBody>
      </p:sp>
    </p:spTree>
    <p:extLst>
      <p:ext uri="{BB962C8B-B14F-4D97-AF65-F5344CB8AC3E}">
        <p14:creationId xmlns:p14="http://schemas.microsoft.com/office/powerpoint/2010/main" val="3983989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FE1F03-D2F5-4521-85B9-519E5535DD07}"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21D8DE-66DD-4DFE-A644-AEA049F8C792}" type="slidenum">
              <a:rPr lang="en-US" smtClean="0"/>
              <a:t>‹#›</a:t>
            </a:fld>
            <a:endParaRPr lang="en-US"/>
          </a:p>
        </p:txBody>
      </p:sp>
    </p:spTree>
    <p:extLst>
      <p:ext uri="{BB962C8B-B14F-4D97-AF65-F5344CB8AC3E}">
        <p14:creationId xmlns:p14="http://schemas.microsoft.com/office/powerpoint/2010/main" val="3618609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FE1F03-D2F5-4521-85B9-519E5535DD07}"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21D8DE-66DD-4DFE-A644-AEA049F8C792}" type="slidenum">
              <a:rPr lang="en-US" smtClean="0"/>
              <a:t>‹#›</a:t>
            </a:fld>
            <a:endParaRPr lang="en-US"/>
          </a:p>
        </p:txBody>
      </p:sp>
    </p:spTree>
    <p:extLst>
      <p:ext uri="{BB962C8B-B14F-4D97-AF65-F5344CB8AC3E}">
        <p14:creationId xmlns:p14="http://schemas.microsoft.com/office/powerpoint/2010/main" val="1375253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E1F03-D2F5-4521-85B9-519E5535DD07}"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21D8DE-66DD-4DFE-A644-AEA049F8C792}" type="slidenum">
              <a:rPr lang="en-US" smtClean="0"/>
              <a:t>‹#›</a:t>
            </a:fld>
            <a:endParaRPr lang="en-US"/>
          </a:p>
        </p:txBody>
      </p:sp>
    </p:spTree>
    <p:extLst>
      <p:ext uri="{BB962C8B-B14F-4D97-AF65-F5344CB8AC3E}">
        <p14:creationId xmlns:p14="http://schemas.microsoft.com/office/powerpoint/2010/main" val="3537150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FE1F03-D2F5-4521-85B9-519E5535DD07}"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1D8DE-66DD-4DFE-A644-AEA049F8C792}" type="slidenum">
              <a:rPr lang="en-US" smtClean="0"/>
              <a:t>‹#›</a:t>
            </a:fld>
            <a:endParaRPr lang="en-US"/>
          </a:p>
        </p:txBody>
      </p:sp>
    </p:spTree>
    <p:extLst>
      <p:ext uri="{BB962C8B-B14F-4D97-AF65-F5344CB8AC3E}">
        <p14:creationId xmlns:p14="http://schemas.microsoft.com/office/powerpoint/2010/main" val="3211375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FE1F03-D2F5-4521-85B9-519E5535DD07}"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1D8DE-66DD-4DFE-A644-AEA049F8C792}" type="slidenum">
              <a:rPr lang="en-US" smtClean="0"/>
              <a:t>‹#›</a:t>
            </a:fld>
            <a:endParaRPr lang="en-US"/>
          </a:p>
        </p:txBody>
      </p:sp>
    </p:spTree>
    <p:extLst>
      <p:ext uri="{BB962C8B-B14F-4D97-AF65-F5344CB8AC3E}">
        <p14:creationId xmlns:p14="http://schemas.microsoft.com/office/powerpoint/2010/main" val="4058690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E1F03-D2F5-4521-85B9-519E5535DD07}" type="datetimeFigureOut">
              <a:rPr lang="en-US" smtClean="0"/>
              <a:t>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1D8DE-66DD-4DFE-A644-AEA049F8C792}" type="slidenum">
              <a:rPr lang="en-US" smtClean="0"/>
              <a:t>‹#›</a:t>
            </a:fld>
            <a:endParaRPr lang="en-US"/>
          </a:p>
        </p:txBody>
      </p:sp>
    </p:spTree>
    <p:extLst>
      <p:ext uri="{BB962C8B-B14F-4D97-AF65-F5344CB8AC3E}">
        <p14:creationId xmlns:p14="http://schemas.microsoft.com/office/powerpoint/2010/main" val="562082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jpeg"/><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hyperlink" Target="http://www.teacherspayteachers.com/Store/Brain-Wrinkles" TargetMode="External"/><Relationship Id="rId7" Type="http://schemas.openxmlformats.org/officeDocument/2006/relationships/hyperlink" Target="http://www.teacherspayteachers.com/Product/Interactive-Social-Studies-Notebook-Kit-70-Printables-Activities-837565" TargetMode="External"/><Relationship Id="rId2"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hyperlink" Target="http://www.teacherspayteachers.com/Product/Exit-Slips-Entrance-Tickets-Collection-55-Formative-Assessment-Activities-888718" TargetMode="External"/><Relationship Id="rId4" Type="http://schemas.openxmlformats.org/officeDocument/2006/relationships/image" Target="../media/image22.JPG"/></Relationships>
</file>

<file path=ppt/slides/_rels/slide3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hyperlink" Target="http://www.teacherspayteachers.com/Store/Krista-Wallden" TargetMode="External"/><Relationship Id="rId3" Type="http://schemas.openxmlformats.org/officeDocument/2006/relationships/hyperlink" Target="http://www.teacherspayteachers.com/Store/Brain-Wrinkles" TargetMode="External"/><Relationship Id="rId7" Type="http://schemas.openxmlformats.org/officeDocument/2006/relationships/hyperlink" Target="http://www.teacherspayteachers.com/Store/Redpepper" TargetMode="External"/><Relationship Id="rId12" Type="http://schemas.openxmlformats.org/officeDocument/2006/relationships/image" Target="../media/image28.png"/><Relationship Id="rId2"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hyperlink" Target="http://www.teacherspayteachers.com/Store/Kimberly-Geswein-Fonts" TargetMode="External"/><Relationship Id="rId5" Type="http://schemas.openxmlformats.org/officeDocument/2006/relationships/hyperlink" Target="http://jwillustrations.com/" TargetMode="External"/><Relationship Id="rId10" Type="http://schemas.openxmlformats.org/officeDocument/2006/relationships/image" Target="../media/image27.png"/><Relationship Id="rId4" Type="http://schemas.openxmlformats.org/officeDocument/2006/relationships/image" Target="../media/image22.JPG"/><Relationship Id="rId9" Type="http://schemas.openxmlformats.org/officeDocument/2006/relationships/hyperlink" Target="http://www.teacherspayteachers.com/Store/Khrys-Bosland" TargetMode="External"/><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5272" y="488852"/>
            <a:ext cx="9861453" cy="5880296"/>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189030" y="1712802"/>
            <a:ext cx="7813935" cy="2800767"/>
          </a:xfrm>
          <a:prstGeom prst="rect">
            <a:avLst/>
          </a:prstGeom>
          <a:noFill/>
        </p:spPr>
        <p:txBody>
          <a:bodyPr wrap="none" lIns="91440" tIns="45720" rIns="91440" bIns="45720">
            <a:spAutoFit/>
          </a:bodyPr>
          <a:lstStyle/>
          <a:p>
            <a:pPr algn="ctr"/>
            <a:r>
              <a:rPr lang="en-US" sz="8800" b="1" cap="none" spc="0" dirty="0" smtClean="0">
                <a:ln w="10160">
                  <a:solidFill>
                    <a:sysClr val="windowText" lastClr="000000"/>
                  </a:solidFill>
                  <a:prstDash val="solid"/>
                </a:ln>
                <a:solidFill>
                  <a:srgbClr val="94DAD0"/>
                </a:solidFill>
                <a:effectLst>
                  <a:glow rad="63500">
                    <a:srgbClr val="E97524"/>
                  </a:glow>
                  <a:outerShdw blurRad="50800" dist="38100" dir="2700000" algn="tl" rotWithShape="0">
                    <a:prstClr val="black">
                      <a:alpha val="40000"/>
                    </a:prstClr>
                  </a:outerShdw>
                </a:effectLst>
                <a:latin typeface="KG Second Chances Solid" panose="02000000000000000000" pitchFamily="2" charset="0"/>
              </a:rPr>
              <a:t>Australia’s</a:t>
            </a:r>
          </a:p>
          <a:p>
            <a:pPr algn="ctr"/>
            <a:r>
              <a:rPr lang="en-US" sz="8800" b="1" dirty="0" smtClean="0">
                <a:ln w="10160">
                  <a:solidFill>
                    <a:sysClr val="windowText" lastClr="000000"/>
                  </a:solidFill>
                  <a:prstDash val="solid"/>
                </a:ln>
                <a:solidFill>
                  <a:srgbClr val="94DAD0"/>
                </a:solidFill>
                <a:effectLst>
                  <a:glow rad="63500">
                    <a:srgbClr val="E97524"/>
                  </a:glow>
                  <a:outerShdw blurRad="50800" dist="38100" dir="2700000" algn="tl" rotWithShape="0">
                    <a:prstClr val="black">
                      <a:alpha val="40000"/>
                    </a:prstClr>
                  </a:outerShdw>
                </a:effectLst>
                <a:latin typeface="KG Second Chances Solid" panose="02000000000000000000" pitchFamily="2" charset="0"/>
              </a:rPr>
              <a:t>Government</a:t>
            </a:r>
            <a:endParaRPr lang="en-US" sz="8800" b="1" cap="none" spc="0" dirty="0">
              <a:ln w="10160">
                <a:solidFill>
                  <a:sysClr val="windowText" lastClr="000000"/>
                </a:solidFill>
                <a:prstDash val="solid"/>
              </a:ln>
              <a:solidFill>
                <a:srgbClr val="94DAD0"/>
              </a:solidFill>
              <a:effectLst>
                <a:glow rad="63500">
                  <a:srgbClr val="E97524"/>
                </a:glow>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2536114" y="4632326"/>
            <a:ext cx="7399607" cy="523220"/>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A Federal Parliamentary Democracy</a:t>
            </a:r>
            <a:endParaRPr lang="en-US" sz="2800" dirty="0">
              <a:latin typeface="KBScaredStraight" panose="02000603000000000000" pitchFamily="2" charset="0"/>
              <a:ea typeface="KBScaredStraight" panose="02000603000000000000" pitchFamily="2"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7495" y="4877769"/>
            <a:ext cx="1828800" cy="18288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69913" y="6647685"/>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897122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5400000">
            <a:off x="2648280" y="-2685720"/>
            <a:ext cx="6858000" cy="1222943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7" name="Rectangle 6"/>
          <p:cNvSpPr/>
          <p:nvPr/>
        </p:nvSpPr>
        <p:spPr>
          <a:xfrm>
            <a:off x="1066799" y="0"/>
            <a:ext cx="10058400" cy="6858000"/>
          </a:xfrm>
          <a:prstGeom prst="rect">
            <a:avLst/>
          </a:prstGeom>
          <a:solidFill>
            <a:srgbClr val="94DAD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63716" y="0"/>
            <a:ext cx="6864573" cy="1323439"/>
          </a:xfrm>
          <a:prstGeom prst="rect">
            <a:avLst/>
          </a:prstGeom>
          <a:noFill/>
        </p:spPr>
        <p:txBody>
          <a:bodyPr wrap="none" lIns="91440" tIns="45720" rIns="91440" bIns="45720">
            <a:spAutoFit/>
          </a:bodyPr>
          <a:lstStyle/>
          <a:p>
            <a:pPr algn="ctr"/>
            <a:r>
              <a:rPr lang="en-US" sz="8000" b="1" cap="none" spc="0" dirty="0" smtClean="0">
                <a:ln w="10160">
                  <a:solidFill>
                    <a:sysClr val="windowText" lastClr="000000"/>
                  </a:solidFill>
                  <a:prstDash val="solid"/>
                </a:ln>
                <a:solidFill>
                  <a:srgbClr val="2D7996"/>
                </a:solidFill>
                <a:effectLst>
                  <a:glow rad="63500">
                    <a:schemeClr val="accent2">
                      <a:satMod val="175000"/>
                      <a:alpha val="40000"/>
                    </a:schemeClr>
                  </a:glow>
                  <a:outerShdw blurRad="50800" dist="38100" dir="2700000" algn="tl" rotWithShape="0">
                    <a:prstClr val="black">
                      <a:alpha val="40000"/>
                    </a:prstClr>
                  </a:outerShdw>
                </a:effectLst>
                <a:latin typeface="KG Second Chances Solid" panose="02000000000000000000" pitchFamily="2" charset="0"/>
              </a:rPr>
              <a:t>Let’s Review</a:t>
            </a:r>
          </a:p>
        </p:txBody>
      </p:sp>
      <p:sp>
        <p:nvSpPr>
          <p:cNvPr id="8" name="TextBox 7"/>
          <p:cNvSpPr txBox="1"/>
          <p:nvPr/>
        </p:nvSpPr>
        <p:spPr>
          <a:xfrm>
            <a:off x="1179343" y="1308295"/>
            <a:ext cx="9934136" cy="5059847"/>
          </a:xfrm>
          <a:prstGeom prst="rect">
            <a:avLst/>
          </a:prstGeom>
          <a:noFill/>
        </p:spPr>
        <p:txBody>
          <a:bodyPr wrap="square" rtlCol="0">
            <a:spAutoFit/>
          </a:bodyPr>
          <a:lstStyle/>
          <a:p>
            <a:pPr algn="ctr"/>
            <a:r>
              <a:rPr lang="en-US" sz="3200" b="1" dirty="0" smtClean="0">
                <a:latin typeface="DK Sleepy Time" pitchFamily="50" charset="0"/>
                <a:ea typeface="KBScaredStraight" panose="02000603000000000000" pitchFamily="2" charset="0"/>
              </a:rPr>
              <a:t>Two Types of Democratic Governments:</a:t>
            </a:r>
          </a:p>
          <a:p>
            <a:pPr algn="ctr"/>
            <a:endParaRPr lang="en-US" sz="3200" b="1" dirty="0" smtClean="0">
              <a:latin typeface="DK Sleepy Time" pitchFamily="50" charset="0"/>
              <a:ea typeface="KBScaredStraight" panose="02000603000000000000" pitchFamily="2" charset="0"/>
            </a:endParaRPr>
          </a:p>
          <a:p>
            <a:pPr marL="457200" indent="-457200">
              <a:buFont typeface="Arial" panose="020B0604020202020204" pitchFamily="34" charset="0"/>
              <a:buChar char="•"/>
              <a:defRPr/>
            </a:pPr>
            <a:r>
              <a:rPr lang="en-US" sz="2800" b="1" dirty="0">
                <a:latin typeface="KBScaredStraight" panose="02000603000000000000" pitchFamily="2" charset="0"/>
                <a:ea typeface="KBScaredStraight" panose="02000603000000000000" pitchFamily="2" charset="0"/>
              </a:rPr>
              <a:t>Parliamentary</a:t>
            </a:r>
            <a:r>
              <a:rPr lang="en-US" sz="2800" dirty="0">
                <a:latin typeface="KBScaredStraight" panose="02000603000000000000" pitchFamily="2" charset="0"/>
                <a:ea typeface="KBScaredStraight" panose="02000603000000000000" pitchFamily="2" charset="0"/>
              </a:rPr>
              <a:t>– citizens elect members of Parliament, and then the members select the leader</a:t>
            </a:r>
          </a:p>
          <a:p>
            <a:pPr marL="800100" lvl="1" indent="-342900">
              <a:buFont typeface="Courier New" panose="02070309020205020404" pitchFamily="49" charset="0"/>
              <a:buChar char="o"/>
              <a:defRPr/>
            </a:pPr>
            <a:r>
              <a:rPr lang="en-US" sz="2400" dirty="0">
                <a:latin typeface="KBScaredStraight" panose="02000603000000000000" pitchFamily="2" charset="0"/>
                <a:ea typeface="KBScaredStraight" panose="02000603000000000000" pitchFamily="2" charset="0"/>
              </a:rPr>
              <a:t>Leader works with or through the legislature</a:t>
            </a:r>
          </a:p>
          <a:p>
            <a:pPr marL="800100" lvl="1" indent="-342900">
              <a:buFont typeface="Courier New" panose="02070309020205020404" pitchFamily="49" charset="0"/>
              <a:buChar char="o"/>
              <a:defRP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defRPr/>
            </a:pPr>
            <a:r>
              <a:rPr lang="en-US" sz="2800" b="1" dirty="0">
                <a:latin typeface="KBScaredStraight" panose="02000603000000000000" pitchFamily="2" charset="0"/>
                <a:ea typeface="KBScaredStraight" panose="02000603000000000000" pitchFamily="2" charset="0"/>
              </a:rPr>
              <a:t>Presidential</a:t>
            </a:r>
            <a:r>
              <a:rPr lang="en-US" sz="2800" dirty="0">
                <a:latin typeface="KBScaredStraight" panose="02000603000000000000" pitchFamily="2" charset="0"/>
                <a:ea typeface="KBScaredStraight" panose="02000603000000000000" pitchFamily="2" charset="0"/>
              </a:rPr>
              <a:t>--system of government in which the leader is constitutionally independent of the legislature; citizens directly elect leader</a:t>
            </a:r>
          </a:p>
          <a:p>
            <a:pPr marL="800100" lvl="1" indent="-342900">
              <a:buFont typeface="Courier New" panose="02070309020205020404" pitchFamily="49" charset="0"/>
              <a:buChar char="o"/>
              <a:defRPr/>
            </a:pPr>
            <a:r>
              <a:rPr lang="en-US" sz="2400" dirty="0">
                <a:latin typeface="KBScaredStraight" panose="02000603000000000000" pitchFamily="2" charset="0"/>
                <a:ea typeface="KBScaredStraight" panose="02000603000000000000" pitchFamily="2" charset="0"/>
              </a:rPr>
              <a:t>Leader works separate from legislature</a:t>
            </a:r>
          </a:p>
          <a:p>
            <a:pPr marL="457200" indent="-457200">
              <a:lnSpc>
                <a:spcPct val="90000"/>
              </a:lnSpc>
              <a:buFont typeface="Arial" panose="020B0604020202020204" pitchFamily="34" charset="0"/>
              <a:buChar char="•"/>
              <a:defRPr/>
            </a:pPr>
            <a:endParaRPr lang="en-US" sz="2000" dirty="0">
              <a:latin typeface="KBScaredStraight" panose="02000603000000000000" pitchFamily="2" charset="0"/>
              <a:ea typeface="KBScaredStraight" panose="02000603000000000000" pitchFamily="2" charset="0"/>
            </a:endParaRPr>
          </a:p>
          <a:p>
            <a:pPr algn="ctr">
              <a:lnSpc>
                <a:spcPct val="90000"/>
              </a:lnSpc>
              <a:defRPr/>
            </a:pPr>
            <a:r>
              <a:rPr lang="en-US" sz="3200" dirty="0">
                <a:latin typeface="KBScaredStraight" panose="02000603000000000000" pitchFamily="2" charset="0"/>
                <a:ea typeface="KBScaredStraight" panose="02000603000000000000" pitchFamily="2" charset="0"/>
              </a:rPr>
              <a:t>Which type does </a:t>
            </a:r>
            <a:r>
              <a:rPr lang="en-US" sz="3200" dirty="0" smtClean="0">
                <a:latin typeface="KBScaredStraight" panose="02000603000000000000" pitchFamily="2" charset="0"/>
                <a:ea typeface="KBScaredStraight" panose="02000603000000000000" pitchFamily="2" charset="0"/>
              </a:rPr>
              <a:t>Australia </a:t>
            </a:r>
            <a:r>
              <a:rPr lang="en-US" sz="3200" dirty="0">
                <a:latin typeface="KBScaredStraight" panose="02000603000000000000" pitchFamily="2" charset="0"/>
                <a:ea typeface="KBScaredStraight" panose="02000603000000000000" pitchFamily="2" charset="0"/>
              </a:rPr>
              <a:t>have?</a:t>
            </a:r>
          </a:p>
        </p:txBody>
      </p:sp>
      <p:sp>
        <p:nvSpPr>
          <p:cNvPr id="10" name="TextBox 9"/>
          <p:cNvSpPr txBox="1"/>
          <p:nvPr/>
        </p:nvSpPr>
        <p:spPr>
          <a:xfrm>
            <a:off x="10549680" y="6658275"/>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272950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5400000">
            <a:off x="2648280" y="-2685720"/>
            <a:ext cx="6858000" cy="1222943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7" name="Rectangle 6"/>
          <p:cNvSpPr/>
          <p:nvPr/>
        </p:nvSpPr>
        <p:spPr>
          <a:xfrm>
            <a:off x="1066799" y="0"/>
            <a:ext cx="10058400" cy="6858000"/>
          </a:xfrm>
          <a:prstGeom prst="rect">
            <a:avLst/>
          </a:prstGeom>
          <a:solidFill>
            <a:srgbClr val="94DAD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36126" y="0"/>
            <a:ext cx="7119770" cy="2554545"/>
          </a:xfrm>
          <a:prstGeom prst="rect">
            <a:avLst/>
          </a:prstGeom>
          <a:noFill/>
        </p:spPr>
        <p:txBody>
          <a:bodyPr wrap="none" lIns="91440" tIns="45720" rIns="91440" bIns="45720">
            <a:spAutoFit/>
          </a:bodyPr>
          <a:lstStyle/>
          <a:p>
            <a:pPr algn="ctr"/>
            <a:r>
              <a:rPr lang="en-US" sz="8000" b="1" cap="none" spc="0" dirty="0" smtClean="0">
                <a:ln w="10160">
                  <a:solidFill>
                    <a:sysClr val="windowText" lastClr="000000"/>
                  </a:solidFill>
                  <a:prstDash val="solid"/>
                </a:ln>
                <a:solidFill>
                  <a:srgbClr val="2D7996"/>
                </a:solidFill>
                <a:effectLst>
                  <a:glow rad="63500">
                    <a:schemeClr val="accent2">
                      <a:satMod val="175000"/>
                      <a:alpha val="40000"/>
                    </a:schemeClr>
                  </a:glow>
                  <a:outerShdw blurRad="50800" dist="38100" dir="2700000" algn="tl" rotWithShape="0">
                    <a:prstClr val="black">
                      <a:alpha val="40000"/>
                    </a:prstClr>
                  </a:outerShdw>
                </a:effectLst>
                <a:latin typeface="KG Second Chances Solid" panose="02000000000000000000" pitchFamily="2" charset="0"/>
              </a:rPr>
              <a:t>Australia’s </a:t>
            </a:r>
          </a:p>
          <a:p>
            <a:pPr algn="ctr"/>
            <a:r>
              <a:rPr lang="en-US" sz="8000" b="1" cap="none" spc="0" dirty="0" smtClean="0">
                <a:ln w="10160">
                  <a:solidFill>
                    <a:sysClr val="windowText" lastClr="000000"/>
                  </a:solidFill>
                  <a:prstDash val="solid"/>
                </a:ln>
                <a:solidFill>
                  <a:srgbClr val="2D7996"/>
                </a:solidFill>
                <a:effectLst>
                  <a:glow rad="63500">
                    <a:schemeClr val="accent2">
                      <a:satMod val="175000"/>
                      <a:alpha val="40000"/>
                    </a:schemeClr>
                  </a:glow>
                  <a:outerShdw blurRad="50800" dist="38100" dir="2700000" algn="tl" rotWithShape="0">
                    <a:prstClr val="black">
                      <a:alpha val="40000"/>
                    </a:prstClr>
                  </a:outerShdw>
                </a:effectLst>
                <a:latin typeface="KG Second Chances Solid" panose="02000000000000000000" pitchFamily="2" charset="0"/>
              </a:rPr>
              <a:t>Government</a:t>
            </a:r>
          </a:p>
        </p:txBody>
      </p:sp>
      <p:sp>
        <p:nvSpPr>
          <p:cNvPr id="8" name="TextBox 7"/>
          <p:cNvSpPr txBox="1"/>
          <p:nvPr/>
        </p:nvSpPr>
        <p:spPr>
          <a:xfrm>
            <a:off x="1191063" y="2816036"/>
            <a:ext cx="9934136" cy="2062103"/>
          </a:xfrm>
          <a:prstGeom prst="rect">
            <a:avLst/>
          </a:prstGeom>
          <a:noFill/>
        </p:spPr>
        <p:txBody>
          <a:bodyPr wrap="square" rtlCol="0">
            <a:spAutoFit/>
          </a:bodyPr>
          <a:lstStyle/>
          <a:p>
            <a:pPr marL="457200" indent="-457200">
              <a:buFont typeface="Arial" panose="020B0604020202020204" pitchFamily="34" charset="0"/>
              <a:buChar char="•"/>
              <a:defRPr/>
            </a:pPr>
            <a:r>
              <a:rPr lang="en-US" sz="3200" dirty="0">
                <a:latin typeface="KBScaredStraight" panose="02000603000000000000" pitchFamily="2" charset="0"/>
                <a:ea typeface="KBScaredStraight" panose="02000603000000000000" pitchFamily="2" charset="0"/>
              </a:rPr>
              <a:t>Federation (federal system</a:t>
            </a:r>
            <a:r>
              <a:rPr lang="en-US" sz="3200" dirty="0" smtClean="0">
                <a:latin typeface="KBScaredStraight" panose="02000603000000000000" pitchFamily="2" charset="0"/>
                <a:ea typeface="KBScaredStraight" panose="02000603000000000000" pitchFamily="2" charset="0"/>
              </a:rPr>
              <a:t>)</a:t>
            </a:r>
          </a:p>
          <a:p>
            <a:pPr marL="457200" indent="-457200">
              <a:buFont typeface="Arial" panose="020B0604020202020204" pitchFamily="34" charset="0"/>
              <a:buChar char="•"/>
              <a:defRPr/>
            </a:pPr>
            <a:r>
              <a:rPr lang="en-US" sz="3200" dirty="0" smtClean="0">
                <a:latin typeface="KBScaredStraight" panose="02000603000000000000" pitchFamily="2" charset="0"/>
                <a:ea typeface="KBScaredStraight" panose="02000603000000000000" pitchFamily="2" charset="0"/>
              </a:rPr>
              <a:t>Constitutional Monarchy</a:t>
            </a:r>
            <a:endParaRPr lang="en-US" sz="32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defRPr/>
            </a:pPr>
            <a:r>
              <a:rPr lang="en-US" sz="3200" dirty="0">
                <a:latin typeface="KBScaredStraight" panose="02000603000000000000" pitchFamily="2" charset="0"/>
                <a:ea typeface="KBScaredStraight" panose="02000603000000000000" pitchFamily="2" charset="0"/>
              </a:rPr>
              <a:t>Parliamentary </a:t>
            </a:r>
            <a:r>
              <a:rPr lang="en-US" sz="3200" dirty="0" smtClean="0">
                <a:latin typeface="KBScaredStraight" panose="02000603000000000000" pitchFamily="2" charset="0"/>
                <a:ea typeface="KBScaredStraight" panose="02000603000000000000" pitchFamily="2" charset="0"/>
              </a:rPr>
              <a:t>Democracy</a:t>
            </a:r>
          </a:p>
          <a:p>
            <a:pPr marL="457200" indent="-457200">
              <a:buFont typeface="Arial" panose="020B0604020202020204" pitchFamily="34" charset="0"/>
              <a:buChar char="•"/>
              <a:defRPr/>
            </a:pPr>
            <a:endParaRPr lang="en-US" sz="3200" dirty="0">
              <a:latin typeface="KBScaredStraight" panose="02000603000000000000" pitchFamily="2" charset="0"/>
              <a:ea typeface="KBScaredStraight" panose="02000603000000000000" pitchFamily="2" charset="0"/>
            </a:endParaRPr>
          </a:p>
        </p:txBody>
      </p:sp>
      <p:sp>
        <p:nvSpPr>
          <p:cNvPr id="10" name="TextBox 9"/>
          <p:cNvSpPr txBox="1"/>
          <p:nvPr/>
        </p:nvSpPr>
        <p:spPr>
          <a:xfrm>
            <a:off x="10549680" y="6658275"/>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51548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Rectangle 5"/>
          <p:cNvSpPr/>
          <p:nvPr/>
        </p:nvSpPr>
        <p:spPr>
          <a:xfrm>
            <a:off x="0" y="0"/>
            <a:ext cx="12192000" cy="6858000"/>
          </a:xfrm>
          <a:prstGeom prst="rect">
            <a:avLst/>
          </a:prstGeom>
          <a:solidFill>
            <a:srgbClr val="2D79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8578" y="0"/>
            <a:ext cx="9734843" cy="6858000"/>
          </a:xfrm>
          <a:prstGeom prst="rect">
            <a:avLst/>
          </a:prstGeom>
          <a:ln>
            <a:solidFill>
              <a:schemeClr val="tx1"/>
            </a:solidFill>
          </a:ln>
          <a:effectLst>
            <a:outerShdw blurRad="292100" dist="139700" dir="2700000" algn="tl" rotWithShape="0">
              <a:srgbClr val="333333">
                <a:alpha val="65000"/>
              </a:srgbClr>
            </a:outerShdw>
          </a:effectLst>
        </p:spPr>
      </p:pic>
      <p:sp>
        <p:nvSpPr>
          <p:cNvPr id="5" name="TextBox 4"/>
          <p:cNvSpPr txBox="1"/>
          <p:nvPr/>
        </p:nvSpPr>
        <p:spPr>
          <a:xfrm>
            <a:off x="1228579" y="0"/>
            <a:ext cx="9734842" cy="954107"/>
          </a:xfrm>
          <a:prstGeom prst="rect">
            <a:avLst/>
          </a:prstGeom>
          <a:noFill/>
        </p:spPr>
        <p:txBody>
          <a:bodyPr wrap="square" rtlCol="0">
            <a:spAutoFit/>
          </a:bodyPr>
          <a:lstStyle/>
          <a:p>
            <a:r>
              <a:rPr lang="en-US" sz="2800" dirty="0" smtClean="0">
                <a:latin typeface="KBScaredStraight" panose="02000603000000000000" pitchFamily="2" charset="0"/>
                <a:ea typeface="KBScaredStraight" panose="02000603000000000000" pitchFamily="2" charset="0"/>
              </a:rPr>
              <a:t>Parliament House in Canberra is home to Australia’s government.</a:t>
            </a:r>
            <a:endParaRPr lang="en-US" sz="2800" dirty="0">
              <a:latin typeface="KBScaredStraight" panose="02000603000000000000" pitchFamily="2" charset="0"/>
              <a:ea typeface="KBScaredStraight" panose="02000603000000000000" pitchFamily="2" charset="0"/>
            </a:endParaRPr>
          </a:p>
        </p:txBody>
      </p:sp>
      <p:sp>
        <p:nvSpPr>
          <p:cNvPr id="7" name="TextBox 6"/>
          <p:cNvSpPr txBox="1"/>
          <p:nvPr/>
        </p:nvSpPr>
        <p:spPr>
          <a:xfrm>
            <a:off x="10549680" y="6658275"/>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22349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Rectangle 5"/>
          <p:cNvSpPr/>
          <p:nvPr/>
        </p:nvSpPr>
        <p:spPr>
          <a:xfrm>
            <a:off x="0" y="0"/>
            <a:ext cx="12192000" cy="6858000"/>
          </a:xfrm>
          <a:prstGeom prst="rect">
            <a:avLst/>
          </a:prstGeom>
          <a:solidFill>
            <a:srgbClr val="2D79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6159" y="0"/>
            <a:ext cx="9119681" cy="6858000"/>
          </a:xfrm>
          <a:prstGeom prst="rect">
            <a:avLst/>
          </a:prstGeom>
          <a:ln>
            <a:solidFill>
              <a:schemeClr val="tx1"/>
            </a:solidFill>
          </a:ln>
          <a:effectLst>
            <a:outerShdw blurRad="292100" dist="139700" dir="2700000" algn="tl" rotWithShape="0">
              <a:srgbClr val="333333">
                <a:alpha val="65000"/>
              </a:srgbClr>
            </a:outerShdw>
          </a:effectLst>
        </p:spPr>
      </p:pic>
      <p:sp>
        <p:nvSpPr>
          <p:cNvPr id="5" name="TextBox 4"/>
          <p:cNvSpPr txBox="1"/>
          <p:nvPr/>
        </p:nvSpPr>
        <p:spPr>
          <a:xfrm>
            <a:off x="7546947" y="6391052"/>
            <a:ext cx="9734842" cy="523220"/>
          </a:xfrm>
          <a:prstGeom prst="rect">
            <a:avLst/>
          </a:prstGeom>
          <a:noFill/>
        </p:spPr>
        <p:txBody>
          <a:bodyPr wrap="square" rtlCol="0">
            <a:spAutoFit/>
          </a:bodyPr>
          <a:lstStyle/>
          <a:p>
            <a:r>
              <a:rPr lang="en-US" sz="2800" dirty="0" smtClean="0">
                <a:latin typeface="KBScaredStraight" panose="02000603000000000000" pitchFamily="2" charset="0"/>
                <a:ea typeface="KBScaredStraight" panose="02000603000000000000" pitchFamily="2" charset="0"/>
              </a:rPr>
              <a:t>Inside Parliament House</a:t>
            </a:r>
            <a:endParaRPr lang="en-US" sz="28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1" y="6624526"/>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875177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5400000">
            <a:off x="2648280" y="-2685720"/>
            <a:ext cx="6858000" cy="1222943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7" name="Rectangle 6"/>
          <p:cNvSpPr/>
          <p:nvPr/>
        </p:nvSpPr>
        <p:spPr>
          <a:xfrm>
            <a:off x="1066799" y="0"/>
            <a:ext cx="10058400" cy="6858000"/>
          </a:xfrm>
          <a:prstGeom prst="rect">
            <a:avLst/>
          </a:prstGeom>
          <a:solidFill>
            <a:srgbClr val="94DAD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63290" y="0"/>
            <a:ext cx="8665449" cy="1323439"/>
          </a:xfrm>
          <a:prstGeom prst="rect">
            <a:avLst/>
          </a:prstGeom>
          <a:noFill/>
        </p:spPr>
        <p:txBody>
          <a:bodyPr wrap="none" lIns="91440" tIns="45720" rIns="91440" bIns="45720">
            <a:spAutoFit/>
          </a:bodyPr>
          <a:lstStyle/>
          <a:p>
            <a:pPr algn="ctr"/>
            <a:r>
              <a:rPr lang="en-US" sz="8000" b="1" cap="none" spc="0" dirty="0" smtClean="0">
                <a:ln w="10160">
                  <a:solidFill>
                    <a:sysClr val="windowText" lastClr="000000"/>
                  </a:solidFill>
                  <a:prstDash val="solid"/>
                </a:ln>
                <a:solidFill>
                  <a:srgbClr val="2D7996"/>
                </a:solidFill>
                <a:effectLst>
                  <a:glow rad="63500">
                    <a:schemeClr val="accent2">
                      <a:satMod val="175000"/>
                      <a:alpha val="40000"/>
                    </a:schemeClr>
                  </a:glow>
                  <a:outerShdw blurRad="50800" dist="38100" dir="2700000" algn="tl" rotWithShape="0">
                    <a:prstClr val="black">
                      <a:alpha val="40000"/>
                    </a:prstClr>
                  </a:outerShdw>
                </a:effectLst>
                <a:latin typeface="KG Second Chances Solid" panose="02000000000000000000" pitchFamily="2" charset="0"/>
              </a:rPr>
              <a:t>Federal System</a:t>
            </a:r>
          </a:p>
        </p:txBody>
      </p:sp>
      <p:sp>
        <p:nvSpPr>
          <p:cNvPr id="8" name="TextBox 7"/>
          <p:cNvSpPr txBox="1"/>
          <p:nvPr/>
        </p:nvSpPr>
        <p:spPr>
          <a:xfrm>
            <a:off x="1191063" y="1443841"/>
            <a:ext cx="9934136"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Australia has a federal system, which means that the national government and the state governments SHARE power.</a:t>
            </a:r>
          </a:p>
          <a:p>
            <a:pPr marL="571500" indent="-57150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There are 6 states and 2 territories in Australia.</a:t>
            </a:r>
            <a:endParaRPr lang="en-US" sz="3600" dirty="0">
              <a:latin typeface="KBScaredStraight" panose="02000603000000000000" pitchFamily="2" charset="0"/>
              <a:ea typeface="KBScaredStraight" panose="02000603000000000000" pitchFamily="2" charset="0"/>
            </a:endParaRPr>
          </a:p>
        </p:txBody>
      </p:sp>
      <p:sp>
        <p:nvSpPr>
          <p:cNvPr id="10" name="TextBox 9"/>
          <p:cNvSpPr txBox="1"/>
          <p:nvPr/>
        </p:nvSpPr>
        <p:spPr>
          <a:xfrm>
            <a:off x="10549680" y="6658275"/>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858434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Rectangle 5"/>
          <p:cNvSpPr/>
          <p:nvPr/>
        </p:nvSpPr>
        <p:spPr>
          <a:xfrm>
            <a:off x="0" y="0"/>
            <a:ext cx="12192000" cy="6858000"/>
          </a:xfrm>
          <a:prstGeom prst="rect">
            <a:avLst/>
          </a:prstGeom>
          <a:solidFill>
            <a:srgbClr val="2D79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8860" y="0"/>
            <a:ext cx="7574280" cy="6858000"/>
          </a:xfrm>
        </p:spPr>
      </p:pic>
      <p:sp>
        <p:nvSpPr>
          <p:cNvPr id="5" name="TextBox 4"/>
          <p:cNvSpPr txBox="1"/>
          <p:nvPr/>
        </p:nvSpPr>
        <p:spPr>
          <a:xfrm>
            <a:off x="10549680" y="6658275"/>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081024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5400000">
            <a:off x="2648280" y="-2685720"/>
            <a:ext cx="6858000" cy="1222943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7" name="Rectangle 6"/>
          <p:cNvSpPr/>
          <p:nvPr/>
        </p:nvSpPr>
        <p:spPr>
          <a:xfrm>
            <a:off x="1066799" y="0"/>
            <a:ext cx="10058400" cy="6858000"/>
          </a:xfrm>
          <a:prstGeom prst="rect">
            <a:avLst/>
          </a:prstGeom>
          <a:solidFill>
            <a:srgbClr val="94DAD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4424" y="0"/>
            <a:ext cx="11423191" cy="1107996"/>
          </a:xfrm>
          <a:prstGeom prst="rect">
            <a:avLst/>
          </a:prstGeom>
          <a:noFill/>
        </p:spPr>
        <p:txBody>
          <a:bodyPr wrap="none" lIns="91440" tIns="45720" rIns="91440" bIns="45720">
            <a:spAutoFit/>
          </a:bodyPr>
          <a:lstStyle/>
          <a:p>
            <a:pPr algn="ctr"/>
            <a:r>
              <a:rPr lang="en-US" sz="6600" b="1" cap="none" spc="0" dirty="0" smtClean="0">
                <a:ln w="10160">
                  <a:solidFill>
                    <a:sysClr val="windowText" lastClr="000000"/>
                  </a:solidFill>
                  <a:prstDash val="solid"/>
                </a:ln>
                <a:solidFill>
                  <a:srgbClr val="2D7996"/>
                </a:solidFill>
                <a:effectLst>
                  <a:glow rad="63500">
                    <a:schemeClr val="accent2">
                      <a:satMod val="175000"/>
                      <a:alpha val="40000"/>
                    </a:schemeClr>
                  </a:glow>
                  <a:outerShdw blurRad="50800" dist="38100" dir="2700000" algn="tl" rotWithShape="0">
                    <a:prstClr val="black">
                      <a:alpha val="40000"/>
                    </a:prstClr>
                  </a:outerShdw>
                </a:effectLst>
                <a:latin typeface="KG Second Chances Solid" panose="02000000000000000000" pitchFamily="2" charset="0"/>
              </a:rPr>
              <a:t>Constitutional Monarchy</a:t>
            </a:r>
          </a:p>
        </p:txBody>
      </p:sp>
      <p:sp>
        <p:nvSpPr>
          <p:cNvPr id="8" name="TextBox 7"/>
          <p:cNvSpPr txBox="1"/>
          <p:nvPr/>
        </p:nvSpPr>
        <p:spPr>
          <a:xfrm>
            <a:off x="1191063" y="1443841"/>
            <a:ext cx="9934136" cy="5016758"/>
          </a:xfrm>
          <a:prstGeom prst="rect">
            <a:avLst/>
          </a:prstGeom>
          <a:noFill/>
        </p:spPr>
        <p:txBody>
          <a:bodyPr wrap="square" rtlCol="0">
            <a:spAutoFit/>
          </a:bodyPr>
          <a:lstStyle/>
          <a:p>
            <a:pPr marL="365760" indent="-256032">
              <a:buFont typeface="Arial" pitchFamily="34" charset="0"/>
              <a:buChar char="•"/>
              <a:defRPr/>
            </a:pPr>
            <a:r>
              <a:rPr lang="en-US" sz="3200" dirty="0">
                <a:latin typeface="KBScaredStraight" panose="02000603000000000000" pitchFamily="2" charset="0"/>
                <a:ea typeface="KBScaredStraight" panose="02000603000000000000" pitchFamily="2" charset="0"/>
              </a:rPr>
              <a:t>Constitutional Monarchy- A monarch inherits the right to rule but is limited by laws and a law making body elected by the people</a:t>
            </a:r>
            <a:r>
              <a:rPr lang="en-US" sz="3200" dirty="0" smtClean="0">
                <a:latin typeface="KBScaredStraight" panose="02000603000000000000" pitchFamily="2" charset="0"/>
                <a:ea typeface="KBScaredStraight" panose="02000603000000000000" pitchFamily="2" charset="0"/>
              </a:rPr>
              <a:t>.</a:t>
            </a:r>
          </a:p>
          <a:p>
            <a:pPr marL="365760" indent="-256032">
              <a:buFont typeface="Arial" pitchFamily="34" charset="0"/>
              <a:buChar char="•"/>
              <a:defRPr/>
            </a:pPr>
            <a:endParaRPr lang="en-US" sz="3200" dirty="0">
              <a:latin typeface="KBScaredStraight" panose="02000603000000000000" pitchFamily="2" charset="0"/>
              <a:ea typeface="KBScaredStraight" panose="02000603000000000000" pitchFamily="2" charset="0"/>
            </a:endParaRPr>
          </a:p>
          <a:p>
            <a:pPr marL="365760" indent="-256032">
              <a:buFont typeface="Arial" pitchFamily="34" charset="0"/>
              <a:buChar char="•"/>
              <a:defRPr/>
            </a:pPr>
            <a:r>
              <a:rPr lang="en-US" sz="3200" dirty="0" smtClean="0">
                <a:latin typeface="KBScaredStraight" panose="02000603000000000000" pitchFamily="2" charset="0"/>
                <a:ea typeface="KBScaredStraight" panose="02000603000000000000" pitchFamily="2" charset="0"/>
              </a:rPr>
              <a:t>Australia’s </a:t>
            </a:r>
            <a:r>
              <a:rPr lang="en-US" sz="3200" dirty="0">
                <a:latin typeface="KBScaredStraight" panose="02000603000000000000" pitchFamily="2" charset="0"/>
                <a:ea typeface="KBScaredStraight" panose="02000603000000000000" pitchFamily="2" charset="0"/>
              </a:rPr>
              <a:t>constitution lists the powers of the government.  </a:t>
            </a:r>
          </a:p>
          <a:p>
            <a:pPr marL="365760" indent="-256032">
              <a:buFont typeface="Arial" pitchFamily="34" charset="0"/>
              <a:buChar char="•"/>
              <a:defRPr/>
            </a:pPr>
            <a:r>
              <a:rPr lang="en-US" sz="3200" dirty="0">
                <a:latin typeface="KBScaredStraight" panose="02000603000000000000" pitchFamily="2" charset="0"/>
                <a:ea typeface="KBScaredStraight" panose="02000603000000000000" pitchFamily="2" charset="0"/>
              </a:rPr>
              <a:t>The British monarchy, a king or queen, is the head of state.  However, since the monarchy does not live in </a:t>
            </a:r>
            <a:r>
              <a:rPr lang="en-US" sz="3200" dirty="0" smtClean="0">
                <a:latin typeface="KBScaredStraight" panose="02000603000000000000" pitchFamily="2" charset="0"/>
                <a:ea typeface="KBScaredStraight" panose="02000603000000000000" pitchFamily="2" charset="0"/>
              </a:rPr>
              <a:t>Australia, </a:t>
            </a:r>
            <a:r>
              <a:rPr lang="en-US" sz="3200" dirty="0">
                <a:latin typeface="KBScaredStraight" panose="02000603000000000000" pitchFamily="2" charset="0"/>
                <a:ea typeface="KBScaredStraight" panose="02000603000000000000" pitchFamily="2" charset="0"/>
              </a:rPr>
              <a:t>he or she chooses a governor-general to act in his or her place… </a:t>
            </a:r>
          </a:p>
        </p:txBody>
      </p:sp>
      <p:sp>
        <p:nvSpPr>
          <p:cNvPr id="10" name="TextBox 9"/>
          <p:cNvSpPr txBox="1"/>
          <p:nvPr/>
        </p:nvSpPr>
        <p:spPr>
          <a:xfrm>
            <a:off x="10549680" y="6658275"/>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562373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5400000">
            <a:off x="2648280" y="-2685720"/>
            <a:ext cx="6858000" cy="1222943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7" name="Rectangle 6"/>
          <p:cNvSpPr/>
          <p:nvPr/>
        </p:nvSpPr>
        <p:spPr>
          <a:xfrm>
            <a:off x="1066799" y="0"/>
            <a:ext cx="10058400" cy="6858000"/>
          </a:xfrm>
          <a:prstGeom prst="rect">
            <a:avLst/>
          </a:prstGeom>
          <a:solidFill>
            <a:srgbClr val="94DAD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71607" y="0"/>
            <a:ext cx="6248827" cy="1323439"/>
          </a:xfrm>
          <a:prstGeom prst="rect">
            <a:avLst/>
          </a:prstGeom>
          <a:noFill/>
        </p:spPr>
        <p:txBody>
          <a:bodyPr wrap="none" lIns="91440" tIns="45720" rIns="91440" bIns="45720">
            <a:spAutoFit/>
          </a:bodyPr>
          <a:lstStyle/>
          <a:p>
            <a:pPr algn="ctr"/>
            <a:r>
              <a:rPr lang="en-US" sz="8000" b="1" cap="none" spc="0" dirty="0" smtClean="0">
                <a:ln w="10160">
                  <a:solidFill>
                    <a:sysClr val="windowText" lastClr="000000"/>
                  </a:solidFill>
                  <a:prstDash val="solid"/>
                </a:ln>
                <a:solidFill>
                  <a:srgbClr val="2D7996"/>
                </a:solidFill>
                <a:effectLst>
                  <a:glow rad="63500">
                    <a:schemeClr val="accent2">
                      <a:satMod val="175000"/>
                      <a:alpha val="40000"/>
                    </a:schemeClr>
                  </a:glow>
                  <a:outerShdw blurRad="50800" dist="38100" dir="2700000" algn="tl" rotWithShape="0">
                    <a:prstClr val="black">
                      <a:alpha val="40000"/>
                    </a:prstClr>
                  </a:outerShdw>
                </a:effectLst>
                <a:latin typeface="KG Second Chances Solid" panose="02000000000000000000" pitchFamily="2" charset="0"/>
              </a:rPr>
              <a:t>Leadership</a:t>
            </a:r>
          </a:p>
        </p:txBody>
      </p:sp>
      <p:sp>
        <p:nvSpPr>
          <p:cNvPr id="8" name="TextBox 7"/>
          <p:cNvSpPr txBox="1"/>
          <p:nvPr/>
        </p:nvSpPr>
        <p:spPr>
          <a:xfrm>
            <a:off x="1191063" y="1443841"/>
            <a:ext cx="9934136" cy="5078313"/>
          </a:xfrm>
          <a:prstGeom prst="rect">
            <a:avLst/>
          </a:prstGeom>
          <a:noFill/>
        </p:spPr>
        <p:txBody>
          <a:bodyPr wrap="square" rtlCol="0">
            <a:spAutoFit/>
          </a:bodyPr>
          <a:lstStyle/>
          <a:p>
            <a:pPr>
              <a:defRPr/>
            </a:pPr>
            <a:r>
              <a:rPr lang="en-US" sz="3600" dirty="0">
                <a:latin typeface="KBScaredStraight" panose="02000603000000000000" pitchFamily="2" charset="0"/>
                <a:ea typeface="KBScaredStraight" panose="02000603000000000000" pitchFamily="2" charset="0"/>
              </a:rPr>
              <a:t>1. </a:t>
            </a:r>
            <a:r>
              <a:rPr lang="en-US" sz="3600" b="1" dirty="0">
                <a:latin typeface="KBScaredStraight" panose="02000603000000000000" pitchFamily="2" charset="0"/>
                <a:ea typeface="KBScaredStraight" panose="02000603000000000000" pitchFamily="2" charset="0"/>
              </a:rPr>
              <a:t>Head of State: Monarch</a:t>
            </a:r>
            <a:r>
              <a:rPr lang="en-US" sz="3600" dirty="0">
                <a:latin typeface="KBScaredStraight" panose="02000603000000000000" pitchFamily="2" charset="0"/>
                <a:ea typeface="KBScaredStraight" panose="02000603000000000000" pitchFamily="2" charset="0"/>
              </a:rPr>
              <a:t> of the United Kingdom (presently, Queen Elizabeth II); little political power</a:t>
            </a:r>
          </a:p>
          <a:p>
            <a:pPr>
              <a:defRPr/>
            </a:pPr>
            <a:endParaRPr lang="en-US" sz="3600" dirty="0">
              <a:latin typeface="KBScaredStraight" panose="02000603000000000000" pitchFamily="2" charset="0"/>
              <a:ea typeface="KBScaredStraight" panose="02000603000000000000" pitchFamily="2" charset="0"/>
            </a:endParaRPr>
          </a:p>
          <a:p>
            <a:pPr>
              <a:defRPr/>
            </a:pPr>
            <a:r>
              <a:rPr lang="en-US" sz="3600" dirty="0">
                <a:latin typeface="KBScaredStraight" panose="02000603000000000000" pitchFamily="2" charset="0"/>
                <a:ea typeface="KBScaredStraight" panose="02000603000000000000" pitchFamily="2" charset="0"/>
              </a:rPr>
              <a:t>2. </a:t>
            </a:r>
            <a:r>
              <a:rPr lang="en-US" sz="3600" b="1" dirty="0">
                <a:latin typeface="KBScaredStraight" panose="02000603000000000000" pitchFamily="2" charset="0"/>
                <a:ea typeface="KBScaredStraight" panose="02000603000000000000" pitchFamily="2" charset="0"/>
              </a:rPr>
              <a:t>Governor General</a:t>
            </a:r>
            <a:r>
              <a:rPr lang="en-US" sz="3600" dirty="0">
                <a:latin typeface="KBScaredStraight" panose="02000603000000000000" pitchFamily="2" charset="0"/>
                <a:ea typeface="KBScaredStraight" panose="02000603000000000000" pitchFamily="2" charset="0"/>
              </a:rPr>
              <a:t>: stands in for the monarch</a:t>
            </a:r>
          </a:p>
          <a:p>
            <a:pPr>
              <a:defRPr/>
            </a:pPr>
            <a:endParaRPr lang="en-US" sz="3600" dirty="0">
              <a:latin typeface="KBScaredStraight" panose="02000603000000000000" pitchFamily="2" charset="0"/>
              <a:ea typeface="KBScaredStraight" panose="02000603000000000000" pitchFamily="2" charset="0"/>
            </a:endParaRPr>
          </a:p>
          <a:p>
            <a:pPr>
              <a:defRPr/>
            </a:pPr>
            <a:r>
              <a:rPr lang="en-US" sz="3600" dirty="0">
                <a:latin typeface="KBScaredStraight" panose="02000603000000000000" pitchFamily="2" charset="0"/>
                <a:ea typeface="KBScaredStraight" panose="02000603000000000000" pitchFamily="2" charset="0"/>
              </a:rPr>
              <a:t>3. </a:t>
            </a:r>
            <a:r>
              <a:rPr lang="en-US" sz="3600" b="1" dirty="0">
                <a:latin typeface="KBScaredStraight" panose="02000603000000000000" pitchFamily="2" charset="0"/>
                <a:ea typeface="KBScaredStraight" panose="02000603000000000000" pitchFamily="2" charset="0"/>
              </a:rPr>
              <a:t>Prime Minister</a:t>
            </a:r>
            <a:r>
              <a:rPr lang="en-US" sz="3600" dirty="0">
                <a:latin typeface="KBScaredStraight" panose="02000603000000000000" pitchFamily="2" charset="0"/>
                <a:ea typeface="KBScaredStraight" panose="02000603000000000000" pitchFamily="2" charset="0"/>
              </a:rPr>
              <a:t>: holds the most political power; works closely with the legislature</a:t>
            </a:r>
          </a:p>
        </p:txBody>
      </p:sp>
      <p:sp>
        <p:nvSpPr>
          <p:cNvPr id="10" name="TextBox 9"/>
          <p:cNvSpPr txBox="1"/>
          <p:nvPr/>
        </p:nvSpPr>
        <p:spPr>
          <a:xfrm>
            <a:off x="10549680" y="6658275"/>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049367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95862" y="0"/>
            <a:ext cx="9200271" cy="6858000"/>
          </a:xfrm>
          <a:prstGeom prst="rect">
            <a:avLst/>
          </a:prstGeom>
          <a:solidFill>
            <a:srgbClr val="E97524"/>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5" descr="royal_queen.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816352" y="1162853"/>
            <a:ext cx="4559295" cy="5486400"/>
          </a:xfrm>
          <a:prstGeom prst="rect">
            <a:avLst/>
          </a:prstGeom>
          <a:ln w="28575">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492369" y="0"/>
            <a:ext cx="11296357" cy="1200329"/>
          </a:xfrm>
          <a:prstGeom prst="rect">
            <a:avLst/>
          </a:prstGeom>
          <a:noFill/>
        </p:spPr>
        <p:txBody>
          <a:bodyPr wrap="square" rtlCol="0">
            <a:spAutoFit/>
          </a:bodyPr>
          <a:lstStyle/>
          <a:p>
            <a:pPr algn="ctr"/>
            <a:r>
              <a:rPr lang="en-US" sz="3600" dirty="0" smtClean="0">
                <a:latin typeface="KBScaredStraight" panose="02000603000000000000" pitchFamily="2" charset="0"/>
                <a:ea typeface="KBScaredStraight" panose="02000603000000000000" pitchFamily="2" charset="0"/>
              </a:rPr>
              <a:t>Her Majest</a:t>
            </a:r>
            <a:r>
              <a:rPr lang="en-US" sz="3600" dirty="0">
                <a:latin typeface="KBScaredStraight" panose="02000603000000000000" pitchFamily="2" charset="0"/>
                <a:ea typeface="KBScaredStraight" panose="02000603000000000000" pitchFamily="2" charset="0"/>
              </a:rPr>
              <a:t>y</a:t>
            </a:r>
            <a:endParaRPr lang="en-US" sz="3600" dirty="0" smtClean="0">
              <a:latin typeface="KBScaredStraight" panose="02000603000000000000" pitchFamily="2" charset="0"/>
              <a:ea typeface="KBScaredStraight" panose="02000603000000000000" pitchFamily="2" charset="0"/>
            </a:endParaRPr>
          </a:p>
          <a:p>
            <a:pPr algn="ctr"/>
            <a:r>
              <a:rPr lang="en-US" sz="3600" dirty="0" smtClean="0">
                <a:latin typeface="KBScaredStraight" panose="02000603000000000000" pitchFamily="2" charset="0"/>
                <a:ea typeface="KBScaredStraight" panose="02000603000000000000" pitchFamily="2" charset="0"/>
              </a:rPr>
              <a:t>Queen Elizabeth II</a:t>
            </a:r>
            <a:endParaRPr lang="en-US" sz="3600" dirty="0">
              <a:latin typeface="KBScaredStraight" panose="02000603000000000000" pitchFamily="2" charset="0"/>
              <a:ea typeface="KBScaredStraight" panose="02000603000000000000" pitchFamily="2" charset="0"/>
            </a:endParaRPr>
          </a:p>
        </p:txBody>
      </p:sp>
      <p:sp>
        <p:nvSpPr>
          <p:cNvPr id="9" name="TextBox 8"/>
          <p:cNvSpPr txBox="1"/>
          <p:nvPr/>
        </p:nvSpPr>
        <p:spPr>
          <a:xfrm>
            <a:off x="10549680" y="6658275"/>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634759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95862" y="0"/>
            <a:ext cx="9200271" cy="6858000"/>
          </a:xfrm>
          <a:prstGeom prst="rect">
            <a:avLst/>
          </a:prstGeom>
          <a:solidFill>
            <a:srgbClr val="E97524"/>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7821" y="6331725"/>
            <a:ext cx="11296357" cy="400110"/>
          </a:xfrm>
          <a:prstGeom prst="rect">
            <a:avLst/>
          </a:prstGeom>
          <a:noFill/>
        </p:spPr>
        <p:txBody>
          <a:bodyPr wrap="square" rtlCol="0">
            <a:spAutoFit/>
          </a:bodyPr>
          <a:lstStyle/>
          <a:p>
            <a:pPr algn="ctr"/>
            <a:r>
              <a:rPr lang="en-US" sz="2000" dirty="0" smtClean="0">
                <a:latin typeface="KBScaredStraight" panose="02000603000000000000" pitchFamily="2" charset="0"/>
                <a:ea typeface="KBScaredStraight" panose="02000603000000000000" pitchFamily="2" charset="0"/>
              </a:rPr>
              <a:t>Governor General</a:t>
            </a:r>
            <a:endParaRPr lang="en-US" sz="2000" dirty="0">
              <a:latin typeface="KBScaredStraight" panose="02000603000000000000" pitchFamily="2" charset="0"/>
              <a:ea typeface="KBScaredStraight" panose="02000603000000000000" pitchFamily="2" charset="0"/>
            </a:endParaRPr>
          </a:p>
        </p:txBody>
      </p:sp>
      <p:sp>
        <p:nvSpPr>
          <p:cNvPr id="11" name="TextBox 10"/>
          <p:cNvSpPr txBox="1"/>
          <p:nvPr/>
        </p:nvSpPr>
        <p:spPr>
          <a:xfrm>
            <a:off x="492368" y="216616"/>
            <a:ext cx="11296357" cy="1200329"/>
          </a:xfrm>
          <a:prstGeom prst="rect">
            <a:avLst/>
          </a:prstGeom>
          <a:noFill/>
        </p:spPr>
        <p:txBody>
          <a:bodyPr wrap="square" rtlCol="0">
            <a:spAutoFit/>
          </a:bodyPr>
          <a:lstStyle/>
          <a:p>
            <a:pPr algn="ctr"/>
            <a:r>
              <a:rPr lang="en-US" sz="3600" dirty="0" smtClean="0">
                <a:latin typeface="KBScaredStraight" panose="02000603000000000000" pitchFamily="2" charset="0"/>
                <a:ea typeface="KBScaredStraight" panose="02000603000000000000" pitchFamily="2" charset="0"/>
              </a:rPr>
              <a:t>His Excellency The Honorable</a:t>
            </a:r>
          </a:p>
          <a:p>
            <a:pPr algn="ctr"/>
            <a:r>
              <a:rPr lang="en-US" sz="3600" dirty="0" smtClean="0">
                <a:latin typeface="KBScaredStraight" panose="02000603000000000000" pitchFamily="2" charset="0"/>
                <a:ea typeface="KBScaredStraight" panose="02000603000000000000" pitchFamily="2" charset="0"/>
              </a:rPr>
              <a:t>Sir Peter Cosgrove</a:t>
            </a:r>
            <a:endParaRPr lang="en-US" sz="3600" dirty="0">
              <a:latin typeface="KBScaredStraight" panose="02000603000000000000" pitchFamily="2" charset="0"/>
              <a:ea typeface="KBScaredStraight" panose="02000603000000000000"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0077" y="1393965"/>
            <a:ext cx="3291840" cy="4937760"/>
          </a:xfrm>
          <a:prstGeom prst="rect">
            <a:avLst/>
          </a:prstGeom>
          <a:ln>
            <a:solidFill>
              <a:schemeClr val="tx1"/>
            </a:solidFill>
          </a:ln>
          <a:effectLst>
            <a:outerShdw blurRad="292100" dist="139700" dir="2700000" algn="tl" rotWithShape="0">
              <a:srgbClr val="333333">
                <a:alpha val="65000"/>
              </a:srgbClr>
            </a:outerShdw>
          </a:effectLst>
        </p:spPr>
      </p:pic>
      <p:sp>
        <p:nvSpPr>
          <p:cNvPr id="9" name="TextBox 8"/>
          <p:cNvSpPr txBox="1"/>
          <p:nvPr/>
        </p:nvSpPr>
        <p:spPr>
          <a:xfrm>
            <a:off x="10549680" y="6658275"/>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994789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5575372"/>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Standards</a:t>
            </a:r>
          </a:p>
          <a:p>
            <a:pPr>
              <a:lnSpc>
                <a:spcPct val="107000"/>
              </a:lnSpc>
              <a:spcAft>
                <a:spcPts val="800"/>
              </a:spcAft>
            </a:pPr>
            <a:endParaRPr lang="en-US" sz="3200" dirty="0" smtClean="0">
              <a:latin typeface="KBScaredStraight" panose="02000603000000000000" pitchFamily="2" charset="0"/>
              <a:ea typeface="KBScaredStraight" panose="02000603000000000000" pitchFamily="2" charset="0"/>
              <a:cs typeface="Arial" panose="020B0604020202020204" pitchFamily="34" charset="0"/>
            </a:endParaRPr>
          </a:p>
          <a:p>
            <a:r>
              <a:rPr lang="en-US" sz="2000" b="1" dirty="0">
                <a:latin typeface="KBScaredStraight" panose="02000603000000000000" pitchFamily="2" charset="0"/>
                <a:ea typeface="KBScaredStraight" panose="02000603000000000000" pitchFamily="2" charset="0"/>
              </a:rPr>
              <a:t>SS6CG6 The student will compare and contrast various forms of government. </a:t>
            </a:r>
            <a:endParaRPr lang="en-US" sz="2000" dirty="0">
              <a:latin typeface="KBScaredStraight" panose="02000603000000000000" pitchFamily="2" charset="0"/>
              <a:ea typeface="KBScaredStraight" panose="02000603000000000000" pitchFamily="2" charset="0"/>
            </a:endParaRPr>
          </a:p>
          <a:p>
            <a:r>
              <a:rPr lang="en-US" sz="2000" dirty="0">
                <a:latin typeface="KBScaredStraight" panose="02000603000000000000" pitchFamily="2" charset="0"/>
                <a:ea typeface="KBScaredStraight" panose="02000603000000000000" pitchFamily="2" charset="0"/>
              </a:rPr>
              <a:t>a. Describe the ways government systems distribute power: unitary, confederation, and federal. </a:t>
            </a:r>
          </a:p>
          <a:p>
            <a:r>
              <a:rPr lang="en-US" sz="2000" dirty="0">
                <a:latin typeface="KBScaredStraight" panose="02000603000000000000" pitchFamily="2" charset="0"/>
                <a:ea typeface="KBScaredStraight" panose="02000603000000000000" pitchFamily="2" charset="0"/>
              </a:rPr>
              <a:t>b. Explain how governments determine citizen participation: autocratic, oligarchic, and democratic. </a:t>
            </a:r>
          </a:p>
          <a:p>
            <a:r>
              <a:rPr lang="en-US" sz="2000" dirty="0">
                <a:latin typeface="KBScaredStraight" panose="02000603000000000000" pitchFamily="2" charset="0"/>
                <a:ea typeface="KBScaredStraight" panose="02000603000000000000" pitchFamily="2" charset="0"/>
              </a:rPr>
              <a:t>c. Describe the two predominant forms of democratic governments: parliamentary and presidential. </a:t>
            </a:r>
          </a:p>
          <a:p>
            <a:endParaRPr lang="en-US" sz="2000" dirty="0">
              <a:latin typeface="KBScaredStraight" panose="02000603000000000000" pitchFamily="2" charset="0"/>
              <a:ea typeface="KBScaredStraight" panose="02000603000000000000" pitchFamily="2" charset="0"/>
            </a:endParaRPr>
          </a:p>
          <a:p>
            <a:r>
              <a:rPr lang="en-US" sz="2000" b="1" dirty="0">
                <a:latin typeface="KBScaredStraight" panose="02000603000000000000" pitchFamily="2" charset="0"/>
                <a:ea typeface="KBScaredStraight" panose="02000603000000000000" pitchFamily="2" charset="0"/>
              </a:rPr>
              <a:t>SS6CG7 The student will explain the structure of the national government of Australia. </a:t>
            </a:r>
            <a:endParaRPr lang="en-US" sz="2000" dirty="0">
              <a:latin typeface="KBScaredStraight" panose="02000603000000000000" pitchFamily="2" charset="0"/>
              <a:ea typeface="KBScaredStraight" panose="02000603000000000000" pitchFamily="2" charset="0"/>
            </a:endParaRPr>
          </a:p>
          <a:p>
            <a:r>
              <a:rPr lang="en-US" sz="2000" dirty="0">
                <a:latin typeface="KBScaredStraight" panose="02000603000000000000" pitchFamily="2" charset="0"/>
                <a:ea typeface="KBScaredStraight" panose="02000603000000000000" pitchFamily="2" charset="0"/>
              </a:rPr>
              <a:t>a. Describe the federal parliamentary democracy of Australia, distinguishing form of leadership, type of legislature, and the role of the citizen in terms of voting and personal freedoms. </a:t>
            </a:r>
          </a:p>
        </p:txBody>
      </p:sp>
      <p:sp>
        <p:nvSpPr>
          <p:cNvPr id="3" name="Rounded Rectangle 2"/>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549680" y="6658275"/>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7337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495862" y="0"/>
            <a:ext cx="9200271" cy="6858000"/>
          </a:xfrm>
          <a:prstGeom prst="rect">
            <a:avLst/>
          </a:prstGeom>
          <a:solidFill>
            <a:srgbClr val="E97524"/>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7821" y="6331725"/>
            <a:ext cx="11296357" cy="400110"/>
          </a:xfrm>
          <a:prstGeom prst="rect">
            <a:avLst/>
          </a:prstGeom>
          <a:noFill/>
        </p:spPr>
        <p:txBody>
          <a:bodyPr wrap="square" rtlCol="0">
            <a:spAutoFit/>
          </a:bodyPr>
          <a:lstStyle/>
          <a:p>
            <a:pPr algn="ctr"/>
            <a:r>
              <a:rPr lang="en-US" sz="2000" dirty="0" smtClean="0">
                <a:latin typeface="KBScaredStraight" panose="02000603000000000000" pitchFamily="2" charset="0"/>
                <a:ea typeface="KBScaredStraight" panose="02000603000000000000" pitchFamily="2" charset="0"/>
              </a:rPr>
              <a:t>Prime Minister</a:t>
            </a:r>
            <a:endParaRPr lang="en-US" sz="2000" dirty="0">
              <a:latin typeface="KBScaredStraight" panose="02000603000000000000" pitchFamily="2" charset="0"/>
              <a:ea typeface="KBScaredStraight" panose="02000603000000000000" pitchFamily="2" charset="0"/>
            </a:endParaRPr>
          </a:p>
        </p:txBody>
      </p:sp>
      <p:pic>
        <p:nvPicPr>
          <p:cNvPr id="11" name="Content Placeholder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34018" y="1176360"/>
            <a:ext cx="3523957" cy="5120640"/>
          </a:xfrm>
          <a:prstGeom prst="rect">
            <a:avLst/>
          </a:prstGeom>
          <a:ln>
            <a:solidFill>
              <a:schemeClr val="tx1"/>
            </a:solidFill>
          </a:ln>
          <a:effectLst>
            <a:outerShdw blurRad="292100" dist="139700" dir="2700000" algn="tl" rotWithShape="0">
              <a:srgbClr val="333333">
                <a:alpha val="65000"/>
              </a:srgbClr>
            </a:outerShdw>
          </a:effectLst>
        </p:spPr>
      </p:pic>
      <p:sp>
        <p:nvSpPr>
          <p:cNvPr id="12" name="TextBox 11"/>
          <p:cNvSpPr txBox="1"/>
          <p:nvPr/>
        </p:nvSpPr>
        <p:spPr>
          <a:xfrm>
            <a:off x="492369" y="0"/>
            <a:ext cx="11296357" cy="1200329"/>
          </a:xfrm>
          <a:prstGeom prst="rect">
            <a:avLst/>
          </a:prstGeom>
          <a:noFill/>
        </p:spPr>
        <p:txBody>
          <a:bodyPr wrap="square" rtlCol="0">
            <a:spAutoFit/>
          </a:bodyPr>
          <a:lstStyle/>
          <a:p>
            <a:pPr algn="ctr"/>
            <a:r>
              <a:rPr lang="en-US" sz="3600" dirty="0" smtClean="0">
                <a:latin typeface="KBScaredStraight" panose="02000603000000000000" pitchFamily="2" charset="0"/>
                <a:ea typeface="KBScaredStraight" panose="02000603000000000000" pitchFamily="2" charset="0"/>
              </a:rPr>
              <a:t>The Honorable</a:t>
            </a:r>
          </a:p>
          <a:p>
            <a:pPr algn="ctr"/>
            <a:r>
              <a:rPr lang="en-US" sz="3600" dirty="0" smtClean="0">
                <a:latin typeface="KBScaredStraight" panose="02000603000000000000" pitchFamily="2" charset="0"/>
                <a:ea typeface="KBScaredStraight" panose="02000603000000000000" pitchFamily="2" charset="0"/>
              </a:rPr>
              <a:t>Anthony “Tony” Abbott</a:t>
            </a:r>
            <a:endParaRPr lang="en-US" sz="3600" dirty="0">
              <a:latin typeface="KBScaredStraight" panose="02000603000000000000" pitchFamily="2" charset="0"/>
              <a:ea typeface="KBScaredStraight" panose="02000603000000000000" pitchFamily="2" charset="0"/>
            </a:endParaRPr>
          </a:p>
        </p:txBody>
      </p:sp>
      <p:sp>
        <p:nvSpPr>
          <p:cNvPr id="9" name="TextBox 8"/>
          <p:cNvSpPr txBox="1"/>
          <p:nvPr/>
        </p:nvSpPr>
        <p:spPr>
          <a:xfrm>
            <a:off x="10549680" y="6658275"/>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508317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5400000">
            <a:off x="2648280" y="-2685720"/>
            <a:ext cx="6858000" cy="1222943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7" name="Rectangle 6"/>
          <p:cNvSpPr/>
          <p:nvPr/>
        </p:nvSpPr>
        <p:spPr>
          <a:xfrm>
            <a:off x="1066799" y="0"/>
            <a:ext cx="10058400" cy="6858000"/>
          </a:xfrm>
          <a:prstGeom prst="rect">
            <a:avLst/>
          </a:prstGeom>
          <a:solidFill>
            <a:srgbClr val="94DAD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4572" y="0"/>
            <a:ext cx="11562909" cy="1107996"/>
          </a:xfrm>
          <a:prstGeom prst="rect">
            <a:avLst/>
          </a:prstGeom>
          <a:noFill/>
        </p:spPr>
        <p:txBody>
          <a:bodyPr wrap="none" lIns="91440" tIns="45720" rIns="91440" bIns="45720">
            <a:spAutoFit/>
          </a:bodyPr>
          <a:lstStyle/>
          <a:p>
            <a:pPr algn="ctr"/>
            <a:r>
              <a:rPr lang="en-US" sz="6600" b="1" dirty="0" smtClean="0">
                <a:ln w="10160">
                  <a:solidFill>
                    <a:sysClr val="windowText" lastClr="000000"/>
                  </a:solidFill>
                  <a:prstDash val="solid"/>
                </a:ln>
                <a:solidFill>
                  <a:srgbClr val="2D7996"/>
                </a:solidFill>
                <a:effectLst>
                  <a:glow rad="63500">
                    <a:schemeClr val="accent2">
                      <a:satMod val="175000"/>
                      <a:alpha val="40000"/>
                    </a:schemeClr>
                  </a:glow>
                  <a:outerShdw blurRad="50800" dist="38100" dir="2700000" algn="tl" rotWithShape="0">
                    <a:prstClr val="black">
                      <a:alpha val="40000"/>
                    </a:prstClr>
                  </a:outerShdw>
                </a:effectLst>
                <a:latin typeface="KG Second Chances Solid" panose="02000000000000000000" pitchFamily="2" charset="0"/>
              </a:rPr>
              <a:t>How Leaders Are Chosen</a:t>
            </a:r>
            <a:endParaRPr lang="en-US" sz="6600" b="1" cap="none" spc="0" dirty="0" smtClean="0">
              <a:ln w="10160">
                <a:solidFill>
                  <a:sysClr val="windowText" lastClr="000000"/>
                </a:solidFill>
                <a:prstDash val="solid"/>
              </a:ln>
              <a:solidFill>
                <a:srgbClr val="2D7996"/>
              </a:solidFill>
              <a:effectLst>
                <a:glow rad="63500">
                  <a:schemeClr val="accent2">
                    <a:satMod val="175000"/>
                    <a:alpha val="40000"/>
                  </a:schemeClr>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1191063" y="1443841"/>
            <a:ext cx="9934136" cy="5632311"/>
          </a:xfrm>
          <a:prstGeom prst="rect">
            <a:avLst/>
          </a:prstGeom>
          <a:noFill/>
        </p:spPr>
        <p:txBody>
          <a:bodyPr wrap="square" rtlCol="0">
            <a:spAutoFit/>
          </a:bodyPr>
          <a:lstStyle/>
          <a:p>
            <a:pPr marL="457200" indent="-457200">
              <a:buFont typeface="Arial" panose="020B0604020202020204" pitchFamily="34" charset="0"/>
              <a:buChar char="•"/>
            </a:pPr>
            <a:r>
              <a:rPr lang="en-US" sz="3600" b="1" dirty="0" smtClean="0">
                <a:latin typeface="KBScaredStraight" panose="02000603000000000000" pitchFamily="2" charset="0"/>
                <a:ea typeface="KBScaredStraight" panose="02000603000000000000" pitchFamily="2" charset="0"/>
              </a:rPr>
              <a:t>Governor General: </a:t>
            </a:r>
            <a:r>
              <a:rPr lang="en-US" sz="3600" dirty="0" smtClean="0">
                <a:latin typeface="KBScaredStraight" panose="02000603000000000000" pitchFamily="2" charset="0"/>
                <a:ea typeface="KBScaredStraight" panose="02000603000000000000" pitchFamily="2" charset="0"/>
              </a:rPr>
              <a:t>appointed by the monarch on the advice of the Prime Minister; the Constitution does not set a length of term but most serve for 5 years</a:t>
            </a:r>
          </a:p>
          <a:p>
            <a:pPr marL="457200" indent="-457200">
              <a:buFont typeface="Arial" panose="020B0604020202020204" pitchFamily="34" charset="0"/>
              <a:buChar char="•"/>
            </a:pPr>
            <a:endParaRPr lang="en-US" sz="24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600" b="1" dirty="0" smtClean="0">
                <a:latin typeface="KBScaredStraight" panose="02000603000000000000" pitchFamily="2" charset="0"/>
                <a:ea typeface="KBScaredStraight" panose="02000603000000000000" pitchFamily="2" charset="0"/>
              </a:rPr>
              <a:t>Prime Minister</a:t>
            </a:r>
            <a:r>
              <a:rPr lang="en-US" sz="3600" dirty="0" smtClean="0">
                <a:latin typeface="KBScaredStraight" panose="02000603000000000000" pitchFamily="2" charset="0"/>
                <a:ea typeface="KBScaredStraight" panose="02000603000000000000" pitchFamily="2" charset="0"/>
              </a:rPr>
              <a:t>: is the leader of the majority party in the House of Representatives; indirectly elected by the people</a:t>
            </a:r>
            <a:endParaRPr lang="en-US" sz="3600" dirty="0">
              <a:latin typeface="KBScaredStraight" panose="02000603000000000000" pitchFamily="2" charset="0"/>
              <a:ea typeface="KBScaredStraight" panose="02000603000000000000" pitchFamily="2" charset="0"/>
            </a:endParaRPr>
          </a:p>
        </p:txBody>
      </p:sp>
      <p:sp>
        <p:nvSpPr>
          <p:cNvPr id="10" name="TextBox 9"/>
          <p:cNvSpPr txBox="1"/>
          <p:nvPr/>
        </p:nvSpPr>
        <p:spPr>
          <a:xfrm>
            <a:off x="10549680" y="6658275"/>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22089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5400000">
            <a:off x="2648280" y="-2685720"/>
            <a:ext cx="6858000" cy="1222943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7" name="Rectangle 6"/>
          <p:cNvSpPr/>
          <p:nvPr/>
        </p:nvSpPr>
        <p:spPr>
          <a:xfrm>
            <a:off x="1066799" y="0"/>
            <a:ext cx="10058400" cy="6858000"/>
          </a:xfrm>
          <a:prstGeom prst="rect">
            <a:avLst/>
          </a:prstGeom>
          <a:solidFill>
            <a:srgbClr val="94DAD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55235" y="0"/>
            <a:ext cx="6281591" cy="1323439"/>
          </a:xfrm>
          <a:prstGeom prst="rect">
            <a:avLst/>
          </a:prstGeom>
          <a:noFill/>
        </p:spPr>
        <p:txBody>
          <a:bodyPr wrap="none" lIns="91440" tIns="45720" rIns="91440" bIns="45720">
            <a:spAutoFit/>
          </a:bodyPr>
          <a:lstStyle/>
          <a:p>
            <a:pPr algn="ctr"/>
            <a:r>
              <a:rPr lang="en-US" sz="8000" b="1" dirty="0" smtClean="0">
                <a:ln w="10160">
                  <a:solidFill>
                    <a:sysClr val="windowText" lastClr="000000"/>
                  </a:solidFill>
                  <a:prstDash val="solid"/>
                </a:ln>
                <a:solidFill>
                  <a:srgbClr val="2D7996"/>
                </a:solidFill>
                <a:effectLst>
                  <a:glow rad="63500">
                    <a:schemeClr val="accent2">
                      <a:satMod val="175000"/>
                      <a:alpha val="40000"/>
                    </a:schemeClr>
                  </a:glow>
                  <a:outerShdw blurRad="50800" dist="38100" dir="2700000" algn="tl" rotWithShape="0">
                    <a:prstClr val="black">
                      <a:alpha val="40000"/>
                    </a:prstClr>
                  </a:outerShdw>
                </a:effectLst>
                <a:latin typeface="KG Second Chances Solid" panose="02000000000000000000" pitchFamily="2" charset="0"/>
              </a:rPr>
              <a:t>Legislature</a:t>
            </a:r>
            <a:endParaRPr lang="en-US" sz="8000" b="1" cap="none" spc="0" dirty="0" smtClean="0">
              <a:ln w="10160">
                <a:solidFill>
                  <a:sysClr val="windowText" lastClr="000000"/>
                </a:solidFill>
                <a:prstDash val="solid"/>
              </a:ln>
              <a:solidFill>
                <a:srgbClr val="2D7996"/>
              </a:solidFill>
              <a:effectLst>
                <a:glow rad="63500">
                  <a:schemeClr val="accent2">
                    <a:satMod val="175000"/>
                    <a:alpha val="40000"/>
                  </a:schemeClr>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1191063" y="1443841"/>
            <a:ext cx="9934136" cy="5016758"/>
          </a:xfrm>
          <a:prstGeom prst="rect">
            <a:avLst/>
          </a:prstGeom>
          <a:noFill/>
        </p:spPr>
        <p:txBody>
          <a:bodyPr wrap="square" rtlCol="0">
            <a:spAutoFit/>
          </a:bodyPr>
          <a:lstStyle/>
          <a:p>
            <a:pPr algn="ctr">
              <a:defRPr/>
            </a:pPr>
            <a:r>
              <a:rPr lang="en-US" sz="3600" dirty="0">
                <a:latin typeface="DK Sleepy Time" pitchFamily="50" charset="0"/>
              </a:rPr>
              <a:t>Legislature</a:t>
            </a:r>
            <a:r>
              <a:rPr lang="en-US" sz="3600" dirty="0"/>
              <a:t> = </a:t>
            </a:r>
            <a:r>
              <a:rPr lang="en-US" sz="3600" dirty="0">
                <a:latin typeface="DK Sleepy Time" pitchFamily="50" charset="0"/>
              </a:rPr>
              <a:t>the central authority of a government</a:t>
            </a:r>
          </a:p>
          <a:p>
            <a:pPr marL="457200" indent="-457200">
              <a:buFont typeface="Arial" panose="020B0604020202020204" pitchFamily="34" charset="0"/>
              <a:buChar char="•"/>
              <a:defRPr/>
            </a:pPr>
            <a:endParaRPr lang="en-US" sz="3200" dirty="0"/>
          </a:p>
          <a:p>
            <a:pPr marL="457200" indent="-457200">
              <a:buFont typeface="Arial" panose="020B0604020202020204" pitchFamily="34" charset="0"/>
              <a:buChar char="•"/>
              <a:defRPr/>
            </a:pPr>
            <a:r>
              <a:rPr lang="en-US" sz="3600" dirty="0" smtClean="0">
                <a:latin typeface="KBScaredStraight" panose="02000603000000000000" pitchFamily="2" charset="0"/>
                <a:ea typeface="KBScaredStraight" panose="02000603000000000000" pitchFamily="2" charset="0"/>
              </a:rPr>
              <a:t>Australia’s </a:t>
            </a:r>
            <a:r>
              <a:rPr lang="en-US" sz="3600" dirty="0">
                <a:latin typeface="KBScaredStraight" panose="02000603000000000000" pitchFamily="2" charset="0"/>
                <a:ea typeface="KBScaredStraight" panose="02000603000000000000" pitchFamily="2" charset="0"/>
              </a:rPr>
              <a:t>legislature is called Parliament.</a:t>
            </a:r>
          </a:p>
          <a:p>
            <a:pPr marL="457200" indent="-457200">
              <a:buFont typeface="Arial" panose="020B0604020202020204" pitchFamily="34" charset="0"/>
              <a:buChar char="•"/>
              <a:defRPr/>
            </a:pPr>
            <a:r>
              <a:rPr lang="en-US" sz="3600" dirty="0">
                <a:latin typeface="KBScaredStraight" panose="02000603000000000000" pitchFamily="2" charset="0"/>
                <a:ea typeface="KBScaredStraight" panose="02000603000000000000" pitchFamily="2" charset="0"/>
              </a:rPr>
              <a:t>The </a:t>
            </a:r>
            <a:r>
              <a:rPr lang="en-US" sz="3600" dirty="0" smtClean="0">
                <a:latin typeface="KBScaredStraight" panose="02000603000000000000" pitchFamily="2" charset="0"/>
                <a:ea typeface="KBScaredStraight" panose="02000603000000000000" pitchFamily="2" charset="0"/>
              </a:rPr>
              <a:t>citizens </a:t>
            </a:r>
            <a:r>
              <a:rPr lang="en-US" sz="3600" dirty="0">
                <a:latin typeface="KBScaredStraight" panose="02000603000000000000" pitchFamily="2" charset="0"/>
                <a:ea typeface="KBScaredStraight" panose="02000603000000000000" pitchFamily="2" charset="0"/>
              </a:rPr>
              <a:t>of </a:t>
            </a:r>
            <a:r>
              <a:rPr lang="en-US" sz="3600" dirty="0" smtClean="0">
                <a:latin typeface="KBScaredStraight" panose="02000603000000000000" pitchFamily="2" charset="0"/>
                <a:ea typeface="KBScaredStraight" panose="02000603000000000000" pitchFamily="2" charset="0"/>
              </a:rPr>
              <a:t>Australia </a:t>
            </a:r>
            <a:r>
              <a:rPr lang="en-US" sz="3600" dirty="0">
                <a:latin typeface="KBScaredStraight" panose="02000603000000000000" pitchFamily="2" charset="0"/>
                <a:ea typeface="KBScaredStraight" panose="02000603000000000000" pitchFamily="2" charset="0"/>
              </a:rPr>
              <a:t>vote for members of Parliament.</a:t>
            </a:r>
          </a:p>
          <a:p>
            <a:pPr marL="914400" lvl="1" indent="-457200">
              <a:buFont typeface="Courier New" panose="02070309020205020404" pitchFamily="49" charset="0"/>
              <a:buChar char="o"/>
              <a:defRPr/>
            </a:pPr>
            <a:r>
              <a:rPr lang="en-US" sz="3600" dirty="0">
                <a:latin typeface="KBScaredStraight" panose="02000603000000000000" pitchFamily="2" charset="0"/>
                <a:ea typeface="KBScaredStraight" panose="02000603000000000000" pitchFamily="2" charset="0"/>
              </a:rPr>
              <a:t>Members of Parliament belong to many different </a:t>
            </a:r>
            <a:r>
              <a:rPr lang="en-US" sz="3600" dirty="0" smtClean="0">
                <a:latin typeface="KBScaredStraight" panose="02000603000000000000" pitchFamily="2" charset="0"/>
                <a:ea typeface="KBScaredStraight" panose="02000603000000000000" pitchFamily="2" charset="0"/>
              </a:rPr>
              <a:t>political parties</a:t>
            </a:r>
            <a:r>
              <a:rPr lang="en-US" sz="3600" dirty="0">
                <a:latin typeface="KBScaredStraight" panose="02000603000000000000" pitchFamily="2" charset="0"/>
                <a:ea typeface="KBScaredStraight" panose="02000603000000000000" pitchFamily="2" charset="0"/>
              </a:rPr>
              <a:t>.</a:t>
            </a:r>
          </a:p>
        </p:txBody>
      </p:sp>
      <p:sp>
        <p:nvSpPr>
          <p:cNvPr id="10" name="TextBox 9"/>
          <p:cNvSpPr txBox="1"/>
          <p:nvPr/>
        </p:nvSpPr>
        <p:spPr>
          <a:xfrm>
            <a:off x="10549680" y="6658275"/>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404023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5400000">
            <a:off x="2648280" y="-2685720"/>
            <a:ext cx="6858000" cy="1222943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7" name="Rectangle 6"/>
          <p:cNvSpPr/>
          <p:nvPr/>
        </p:nvSpPr>
        <p:spPr>
          <a:xfrm>
            <a:off x="1066799" y="0"/>
            <a:ext cx="10058400" cy="6858000"/>
          </a:xfrm>
          <a:prstGeom prst="rect">
            <a:avLst/>
          </a:prstGeom>
          <a:solidFill>
            <a:srgbClr val="94DAD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06630" y="0"/>
            <a:ext cx="6178807" cy="1323439"/>
          </a:xfrm>
          <a:prstGeom prst="rect">
            <a:avLst/>
          </a:prstGeom>
          <a:noFill/>
        </p:spPr>
        <p:txBody>
          <a:bodyPr wrap="none" lIns="91440" tIns="45720" rIns="91440" bIns="45720">
            <a:spAutoFit/>
          </a:bodyPr>
          <a:lstStyle/>
          <a:p>
            <a:pPr algn="ctr"/>
            <a:r>
              <a:rPr lang="en-US" sz="8000" b="1" dirty="0" smtClean="0">
                <a:ln w="10160">
                  <a:solidFill>
                    <a:sysClr val="windowText" lastClr="000000"/>
                  </a:solidFill>
                  <a:prstDash val="solid"/>
                </a:ln>
                <a:solidFill>
                  <a:srgbClr val="2D7996"/>
                </a:solidFill>
                <a:effectLst>
                  <a:glow rad="63500">
                    <a:schemeClr val="accent2">
                      <a:satMod val="175000"/>
                      <a:alpha val="40000"/>
                    </a:schemeClr>
                  </a:glow>
                  <a:outerShdw blurRad="50800" dist="38100" dir="2700000" algn="tl" rotWithShape="0">
                    <a:prstClr val="black">
                      <a:alpha val="40000"/>
                    </a:prstClr>
                  </a:outerShdw>
                </a:effectLst>
                <a:latin typeface="KG Second Chances Solid" panose="02000000000000000000" pitchFamily="2" charset="0"/>
              </a:rPr>
              <a:t>Parliament</a:t>
            </a:r>
            <a:endParaRPr lang="en-US" sz="8000" b="1" cap="none" spc="0" dirty="0" smtClean="0">
              <a:ln w="10160">
                <a:solidFill>
                  <a:sysClr val="windowText" lastClr="000000"/>
                </a:solidFill>
                <a:prstDash val="solid"/>
              </a:ln>
              <a:solidFill>
                <a:srgbClr val="2D7996"/>
              </a:solidFill>
              <a:effectLst>
                <a:glow rad="63500">
                  <a:schemeClr val="accent2">
                    <a:satMod val="175000"/>
                    <a:alpha val="40000"/>
                  </a:schemeClr>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1191063" y="1443841"/>
            <a:ext cx="9934136" cy="4401205"/>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latin typeface="KBScaredStraight" panose="02000603000000000000" pitchFamily="2" charset="0"/>
                <a:ea typeface="KBScaredStraight" panose="02000603000000000000" pitchFamily="2" charset="0"/>
              </a:rPr>
              <a:t>House of Representatives </a:t>
            </a:r>
            <a:r>
              <a:rPr lang="en-US" sz="2800" dirty="0" smtClean="0">
                <a:latin typeface="KBScaredStraight" panose="02000603000000000000" pitchFamily="2" charset="0"/>
                <a:ea typeface="KBScaredStraight" panose="02000603000000000000" pitchFamily="2" charset="0"/>
              </a:rPr>
              <a:t>(150 seats): Australia is divided into areas called electorates; people living in each electorate vote for a person to represent them in Parliament.</a:t>
            </a:r>
          </a:p>
          <a:p>
            <a:pPr marL="914400" lvl="1"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 elected person becomes the member of parliament of the House of Representatives for that area.</a:t>
            </a:r>
          </a:p>
          <a:p>
            <a:pPr marL="914400" lvl="1" indent="-45720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b="1" dirty="0" smtClean="0">
                <a:latin typeface="KBScaredStraight" panose="02000603000000000000" pitchFamily="2" charset="0"/>
                <a:ea typeface="KBScaredStraight" panose="02000603000000000000" pitchFamily="2" charset="0"/>
              </a:rPr>
              <a:t>Senate </a:t>
            </a:r>
            <a:r>
              <a:rPr lang="en-US" sz="2800" dirty="0" smtClean="0">
                <a:latin typeface="KBScaredStraight" panose="02000603000000000000" pitchFamily="2" charset="0"/>
                <a:ea typeface="KBScaredStraight" panose="02000603000000000000" pitchFamily="2" charset="0"/>
              </a:rPr>
              <a:t>(76 seats): People from each state and the 2 territories elect people to be their senators</a:t>
            </a:r>
          </a:p>
        </p:txBody>
      </p:sp>
      <p:sp>
        <p:nvSpPr>
          <p:cNvPr id="10" name="TextBox 9"/>
          <p:cNvSpPr txBox="1"/>
          <p:nvPr/>
        </p:nvSpPr>
        <p:spPr>
          <a:xfrm>
            <a:off x="10549680" y="6658275"/>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202893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Rectangle 5"/>
          <p:cNvSpPr/>
          <p:nvPr/>
        </p:nvSpPr>
        <p:spPr>
          <a:xfrm>
            <a:off x="0" y="0"/>
            <a:ext cx="12192000" cy="6858000"/>
          </a:xfrm>
          <a:prstGeom prst="rect">
            <a:avLst/>
          </a:prstGeom>
          <a:solidFill>
            <a:srgbClr val="2D79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667000" y="6334780"/>
            <a:ext cx="9734842" cy="523220"/>
          </a:xfrm>
          <a:prstGeom prst="rect">
            <a:avLst/>
          </a:prstGeom>
          <a:noFill/>
        </p:spPr>
        <p:txBody>
          <a:bodyPr wrap="square" rtlCol="0">
            <a:spAutoFit/>
          </a:bodyPr>
          <a:lstStyle/>
          <a:p>
            <a:r>
              <a:rPr lang="en-US" sz="2800" dirty="0" smtClean="0">
                <a:latin typeface="KBScaredStraight" panose="02000603000000000000" pitchFamily="2" charset="0"/>
                <a:ea typeface="KBScaredStraight" panose="02000603000000000000" pitchFamily="2" charset="0"/>
              </a:rPr>
              <a:t>House of Representatives</a:t>
            </a:r>
            <a:endParaRPr lang="en-US" sz="28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10549680" y="6658275"/>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8290609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Rectangle 5"/>
          <p:cNvSpPr/>
          <p:nvPr/>
        </p:nvSpPr>
        <p:spPr>
          <a:xfrm>
            <a:off x="0" y="0"/>
            <a:ext cx="12192000" cy="6858000"/>
          </a:xfrm>
          <a:prstGeom prst="rect">
            <a:avLst/>
          </a:prstGeom>
          <a:solidFill>
            <a:srgbClr val="2D79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390" y="0"/>
            <a:ext cx="10381219" cy="6858000"/>
          </a:xfrm>
          <a:prstGeom prst="rect">
            <a:avLst/>
          </a:prstGeom>
          <a:ln>
            <a:solidFill>
              <a:schemeClr val="tx1"/>
            </a:solidFill>
          </a:ln>
          <a:effectLst>
            <a:outerShdw blurRad="292100" dist="139700" dir="2700000" algn="tl" rotWithShape="0">
              <a:srgbClr val="333333">
                <a:alpha val="65000"/>
              </a:srgbClr>
            </a:outerShdw>
          </a:effectLst>
        </p:spPr>
      </p:pic>
      <p:sp>
        <p:nvSpPr>
          <p:cNvPr id="5" name="TextBox 4"/>
          <p:cNvSpPr txBox="1"/>
          <p:nvPr/>
        </p:nvSpPr>
        <p:spPr>
          <a:xfrm>
            <a:off x="8689145" y="103515"/>
            <a:ext cx="9734842" cy="523220"/>
          </a:xfrm>
          <a:prstGeom prst="rect">
            <a:avLst/>
          </a:prstGeom>
          <a:noFill/>
        </p:spPr>
        <p:txBody>
          <a:bodyPr wrap="square" rtlCol="0">
            <a:spAutoFit/>
          </a:bodyPr>
          <a:lstStyle/>
          <a:p>
            <a:r>
              <a:rPr lang="en-US" sz="2800" dirty="0" smtClean="0">
                <a:latin typeface="KBScaredStraight" panose="02000603000000000000" pitchFamily="2" charset="0"/>
                <a:ea typeface="KBScaredStraight" panose="02000603000000000000" pitchFamily="2" charset="0"/>
              </a:rPr>
              <a:t>Senate</a:t>
            </a:r>
            <a:endParaRPr lang="en-US" sz="2800" dirty="0">
              <a:latin typeface="KBScaredStraight" panose="02000603000000000000" pitchFamily="2" charset="0"/>
              <a:ea typeface="KBScaredStraight" panose="02000603000000000000" pitchFamily="2" charset="0"/>
            </a:endParaRPr>
          </a:p>
        </p:txBody>
      </p:sp>
      <p:sp>
        <p:nvSpPr>
          <p:cNvPr id="7" name="TextBox 6"/>
          <p:cNvSpPr txBox="1"/>
          <p:nvPr/>
        </p:nvSpPr>
        <p:spPr>
          <a:xfrm>
            <a:off x="10549680" y="6658275"/>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162196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5400000">
            <a:off x="2648280" y="-2685720"/>
            <a:ext cx="6858000" cy="1222943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7" name="Rectangle 6"/>
          <p:cNvSpPr/>
          <p:nvPr/>
        </p:nvSpPr>
        <p:spPr>
          <a:xfrm>
            <a:off x="1066799" y="0"/>
            <a:ext cx="10058400" cy="6858000"/>
          </a:xfrm>
          <a:prstGeom prst="rect">
            <a:avLst/>
          </a:prstGeom>
          <a:solidFill>
            <a:srgbClr val="94DAD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98118" y="0"/>
            <a:ext cx="6795836" cy="2123658"/>
          </a:xfrm>
          <a:prstGeom prst="rect">
            <a:avLst/>
          </a:prstGeom>
          <a:noFill/>
        </p:spPr>
        <p:txBody>
          <a:bodyPr wrap="none" lIns="91440" tIns="45720" rIns="91440" bIns="45720">
            <a:spAutoFit/>
          </a:bodyPr>
          <a:lstStyle/>
          <a:p>
            <a:pPr algn="ctr"/>
            <a:r>
              <a:rPr lang="en-US" sz="6600" b="1" dirty="0" smtClean="0">
                <a:ln w="10160">
                  <a:solidFill>
                    <a:sysClr val="windowText" lastClr="000000"/>
                  </a:solidFill>
                  <a:prstDash val="solid"/>
                </a:ln>
                <a:solidFill>
                  <a:srgbClr val="2D7996"/>
                </a:solidFill>
                <a:effectLst>
                  <a:glow rad="63500">
                    <a:schemeClr val="accent2">
                      <a:satMod val="175000"/>
                      <a:alpha val="40000"/>
                    </a:schemeClr>
                  </a:glow>
                  <a:outerShdw blurRad="50800" dist="38100" dir="2700000" algn="tl" rotWithShape="0">
                    <a:prstClr val="black">
                      <a:alpha val="40000"/>
                    </a:prstClr>
                  </a:outerShdw>
                </a:effectLst>
                <a:latin typeface="KG Second Chances Solid" panose="02000000000000000000" pitchFamily="2" charset="0"/>
              </a:rPr>
              <a:t>Parliamentary</a:t>
            </a:r>
          </a:p>
          <a:p>
            <a:pPr algn="ctr"/>
            <a:r>
              <a:rPr lang="en-US" sz="6600" b="1" dirty="0" smtClean="0">
                <a:ln w="10160">
                  <a:solidFill>
                    <a:sysClr val="windowText" lastClr="000000"/>
                  </a:solidFill>
                  <a:prstDash val="solid"/>
                </a:ln>
                <a:solidFill>
                  <a:srgbClr val="2D7996"/>
                </a:solidFill>
                <a:effectLst>
                  <a:glow rad="63500">
                    <a:schemeClr val="accent2">
                      <a:satMod val="175000"/>
                      <a:alpha val="40000"/>
                    </a:schemeClr>
                  </a:glow>
                  <a:outerShdw blurRad="50800" dist="38100" dir="2700000" algn="tl" rotWithShape="0">
                    <a:prstClr val="black">
                      <a:alpha val="40000"/>
                    </a:prstClr>
                  </a:outerShdw>
                </a:effectLst>
                <a:latin typeface="KG Second Chances Solid" panose="02000000000000000000" pitchFamily="2" charset="0"/>
              </a:rPr>
              <a:t>Democracy</a:t>
            </a:r>
            <a:endParaRPr lang="en-US" sz="6600" b="1" cap="none" spc="0" dirty="0" smtClean="0">
              <a:ln w="10160">
                <a:solidFill>
                  <a:sysClr val="windowText" lastClr="000000"/>
                </a:solidFill>
                <a:prstDash val="solid"/>
              </a:ln>
              <a:solidFill>
                <a:srgbClr val="2D7996"/>
              </a:solidFill>
              <a:effectLst>
                <a:glow rad="63500">
                  <a:schemeClr val="accent2">
                    <a:satMod val="175000"/>
                    <a:alpha val="40000"/>
                  </a:schemeClr>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1191063" y="2123658"/>
            <a:ext cx="9934136" cy="4358116"/>
          </a:xfrm>
          <a:prstGeom prst="rect">
            <a:avLst/>
          </a:prstGeom>
          <a:noFill/>
        </p:spPr>
        <p:txBody>
          <a:bodyPr wrap="square" rtlCol="0">
            <a:spAutoFit/>
          </a:bodyPr>
          <a:lstStyle/>
          <a:p>
            <a:pPr marL="342900" indent="-342900">
              <a:lnSpc>
                <a:spcPct val="80000"/>
              </a:lnSpc>
              <a:buFont typeface="Arial" panose="020B0604020202020204" pitchFamily="34" charset="0"/>
              <a:buChar char="•"/>
              <a:defRPr/>
            </a:pPr>
            <a:r>
              <a:rPr lang="en-US" sz="3200" dirty="0">
                <a:latin typeface="KBScaredStraight" panose="02000603000000000000" pitchFamily="2" charset="0"/>
                <a:ea typeface="KBScaredStraight" panose="02000603000000000000" pitchFamily="2" charset="0"/>
              </a:rPr>
              <a:t>Whichever political party has the most members in the legislature selects the Prime Minister.</a:t>
            </a:r>
          </a:p>
          <a:p>
            <a:pPr marL="342900" indent="-342900">
              <a:lnSpc>
                <a:spcPct val="80000"/>
              </a:lnSpc>
              <a:buFont typeface="Arial" panose="020B0604020202020204" pitchFamily="34" charset="0"/>
              <a:buChar char="•"/>
              <a:defRPr/>
            </a:pPr>
            <a:endParaRPr lang="en-US" sz="2400" dirty="0">
              <a:latin typeface="KBScaredStraight" panose="02000603000000000000" pitchFamily="2" charset="0"/>
              <a:ea typeface="KBScaredStraight" panose="02000603000000000000" pitchFamily="2" charset="0"/>
            </a:endParaRPr>
          </a:p>
          <a:p>
            <a:pPr marL="342900" indent="-342900">
              <a:lnSpc>
                <a:spcPct val="80000"/>
              </a:lnSpc>
              <a:buFont typeface="Arial" panose="020B0604020202020204" pitchFamily="34" charset="0"/>
              <a:buChar char="•"/>
              <a:defRPr/>
            </a:pPr>
            <a:r>
              <a:rPr lang="en-US" sz="2800" b="1" dirty="0">
                <a:latin typeface="KBScaredStraight" panose="02000603000000000000" pitchFamily="2" charset="0"/>
                <a:ea typeface="KBScaredStraight" panose="02000603000000000000" pitchFamily="2" charset="0"/>
              </a:rPr>
              <a:t>This is the major difference between a Presidential Democracy and a Parliamentary Democracy!</a:t>
            </a:r>
            <a:endParaRPr lang="en-US" sz="2800" dirty="0">
              <a:latin typeface="KBScaredStraight" panose="02000603000000000000" pitchFamily="2" charset="0"/>
              <a:ea typeface="KBScaredStraight" panose="02000603000000000000" pitchFamily="2" charset="0"/>
            </a:endParaRPr>
          </a:p>
          <a:p>
            <a:pPr marL="800100" lvl="1" indent="-342900">
              <a:lnSpc>
                <a:spcPct val="80000"/>
              </a:lnSpc>
              <a:buFont typeface="Courier New" panose="02070309020205020404" pitchFamily="49" charset="0"/>
              <a:buChar char="o"/>
              <a:defRPr/>
            </a:pPr>
            <a:r>
              <a:rPr lang="en-US" sz="2800" dirty="0">
                <a:latin typeface="KBScaredStraight" panose="02000603000000000000" pitchFamily="2" charset="0"/>
                <a:ea typeface="KBScaredStraight" panose="02000603000000000000" pitchFamily="2" charset="0"/>
              </a:rPr>
              <a:t>Parliamentary Democracy – legislature (Parliament) chooses Head of Government (Executive Leader)</a:t>
            </a:r>
          </a:p>
          <a:p>
            <a:pPr marL="1200150" lvl="2" indent="-285750">
              <a:lnSpc>
                <a:spcPct val="80000"/>
              </a:lnSpc>
              <a:buFont typeface="Arial" panose="020B0604020202020204" pitchFamily="34" charset="0"/>
              <a:buChar char="•"/>
              <a:defRPr/>
            </a:pPr>
            <a:endParaRPr lang="en-US" sz="2800" dirty="0">
              <a:latin typeface="KBScaredStraight" panose="02000603000000000000" pitchFamily="2" charset="0"/>
              <a:ea typeface="KBScaredStraight" panose="02000603000000000000" pitchFamily="2" charset="0"/>
            </a:endParaRPr>
          </a:p>
          <a:p>
            <a:pPr marL="285750" indent="-285750">
              <a:lnSpc>
                <a:spcPct val="80000"/>
              </a:lnSpc>
              <a:buFont typeface="Arial" panose="020B0604020202020204" pitchFamily="34" charset="0"/>
              <a:buChar char="•"/>
              <a:defRPr/>
            </a:pPr>
            <a:r>
              <a:rPr lang="en-US" sz="2800" dirty="0">
                <a:latin typeface="KBScaredStraight" panose="02000603000000000000" pitchFamily="2" charset="0"/>
                <a:ea typeface="KBScaredStraight" panose="02000603000000000000" pitchFamily="2" charset="0"/>
              </a:rPr>
              <a:t>Citizens vote for members of Parliament, members choose the Prime Minister.</a:t>
            </a:r>
          </a:p>
        </p:txBody>
      </p:sp>
      <p:sp>
        <p:nvSpPr>
          <p:cNvPr id="10" name="TextBox 9"/>
          <p:cNvSpPr txBox="1"/>
          <p:nvPr/>
        </p:nvSpPr>
        <p:spPr>
          <a:xfrm>
            <a:off x="10549680" y="6658275"/>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990185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5400000">
            <a:off x="2648280" y="-2685720"/>
            <a:ext cx="6858000" cy="1222943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7" name="Rectangle 6"/>
          <p:cNvSpPr/>
          <p:nvPr/>
        </p:nvSpPr>
        <p:spPr>
          <a:xfrm>
            <a:off x="1066799" y="0"/>
            <a:ext cx="10058400" cy="6858000"/>
          </a:xfrm>
          <a:prstGeom prst="rect">
            <a:avLst/>
          </a:prstGeom>
          <a:solidFill>
            <a:srgbClr val="94DAD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00473" y="0"/>
            <a:ext cx="9991133" cy="1323439"/>
          </a:xfrm>
          <a:prstGeom prst="rect">
            <a:avLst/>
          </a:prstGeom>
          <a:noFill/>
        </p:spPr>
        <p:txBody>
          <a:bodyPr wrap="none" lIns="91440" tIns="45720" rIns="91440" bIns="45720">
            <a:spAutoFit/>
          </a:bodyPr>
          <a:lstStyle/>
          <a:p>
            <a:pPr algn="ctr"/>
            <a:r>
              <a:rPr lang="en-US" sz="8000" b="1" dirty="0" smtClean="0">
                <a:ln w="10160">
                  <a:solidFill>
                    <a:sysClr val="windowText" lastClr="000000"/>
                  </a:solidFill>
                  <a:prstDash val="solid"/>
                </a:ln>
                <a:solidFill>
                  <a:srgbClr val="2D7996"/>
                </a:solidFill>
                <a:effectLst>
                  <a:glow rad="63500">
                    <a:schemeClr val="accent2">
                      <a:satMod val="175000"/>
                      <a:alpha val="40000"/>
                    </a:schemeClr>
                  </a:glow>
                  <a:outerShdw blurRad="50800" dist="38100" dir="2700000" algn="tl" rotWithShape="0">
                    <a:prstClr val="black">
                      <a:alpha val="40000"/>
                    </a:prstClr>
                  </a:outerShdw>
                </a:effectLst>
                <a:latin typeface="KG Second Chances Solid" panose="02000000000000000000" pitchFamily="2" charset="0"/>
              </a:rPr>
              <a:t>Role of the Citizen</a:t>
            </a:r>
            <a:endParaRPr lang="en-US" sz="8000" b="1" cap="none" spc="0" dirty="0" smtClean="0">
              <a:ln w="10160">
                <a:solidFill>
                  <a:sysClr val="windowText" lastClr="000000"/>
                </a:solidFill>
                <a:prstDash val="solid"/>
              </a:ln>
              <a:solidFill>
                <a:srgbClr val="2D7996"/>
              </a:solidFill>
              <a:effectLst>
                <a:glow rad="63500">
                  <a:schemeClr val="accent2">
                    <a:satMod val="175000"/>
                    <a:alpha val="40000"/>
                  </a:schemeClr>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1191063" y="1443841"/>
            <a:ext cx="9934136" cy="4302716"/>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Citizens who are 18 - 70 are required by law to vote.</a:t>
            </a:r>
          </a:p>
          <a:p>
            <a:pPr marL="457200" indent="-457200">
              <a:lnSpc>
                <a:spcPct val="80000"/>
              </a:lnSpc>
              <a:buFont typeface="Arial" panose="020B0604020202020204" pitchFamily="34" charset="0"/>
              <a:buChar char="•"/>
              <a:defRPr/>
            </a:pPr>
            <a:endParaRPr lang="en-US" sz="3600" dirty="0">
              <a:latin typeface="KBScaredStraight" panose="02000603000000000000" pitchFamily="2" charset="0"/>
              <a:ea typeface="KBScaredStraight" panose="02000603000000000000" pitchFamily="2" charset="0"/>
            </a:endParaRPr>
          </a:p>
          <a:p>
            <a:pPr marL="457200" indent="-457200">
              <a:lnSpc>
                <a:spcPct val="80000"/>
              </a:lnSpc>
              <a:buFont typeface="Arial" panose="020B0604020202020204" pitchFamily="34" charset="0"/>
              <a:buChar char="•"/>
              <a:defRPr/>
            </a:pPr>
            <a:r>
              <a:rPr lang="en-US" sz="3600" dirty="0">
                <a:latin typeface="KBScaredStraight" panose="02000603000000000000" pitchFamily="2" charset="0"/>
                <a:ea typeface="KBScaredStraight" panose="02000603000000000000" pitchFamily="2" charset="0"/>
              </a:rPr>
              <a:t>As a democracy, its citizens must participate in voting and elections:</a:t>
            </a:r>
          </a:p>
          <a:p>
            <a:pPr marL="914400" lvl="1" indent="-457200">
              <a:lnSpc>
                <a:spcPct val="80000"/>
              </a:lnSpc>
              <a:buFont typeface="Courier New" panose="02070309020205020404" pitchFamily="49" charset="0"/>
              <a:buChar char="o"/>
              <a:defRPr/>
            </a:pPr>
            <a:r>
              <a:rPr lang="en-US" sz="3600" dirty="0">
                <a:latin typeface="KBScaredStraight" panose="02000603000000000000" pitchFamily="2" charset="0"/>
                <a:ea typeface="KBScaredStraight" panose="02000603000000000000" pitchFamily="2" charset="0"/>
              </a:rPr>
              <a:t>They elect members of Parliament.</a:t>
            </a:r>
          </a:p>
          <a:p>
            <a:pPr marL="914400" lvl="1" indent="-457200">
              <a:lnSpc>
                <a:spcPct val="80000"/>
              </a:lnSpc>
              <a:buFont typeface="Courier New" panose="02070309020205020404" pitchFamily="49" charset="0"/>
              <a:buChar char="o"/>
              <a:defRPr/>
            </a:pPr>
            <a:r>
              <a:rPr lang="en-US" sz="3600" dirty="0">
                <a:latin typeface="KBScaredStraight" panose="02000603000000000000" pitchFamily="2" charset="0"/>
                <a:ea typeface="KBScaredStraight" panose="02000603000000000000" pitchFamily="2" charset="0"/>
              </a:rPr>
              <a:t>They elect regional government officials </a:t>
            </a:r>
            <a:r>
              <a:rPr lang="en-US" sz="3600" dirty="0" smtClean="0">
                <a:latin typeface="KBScaredStraight" panose="02000603000000000000" pitchFamily="2" charset="0"/>
                <a:ea typeface="KBScaredStraight" panose="02000603000000000000" pitchFamily="2" charset="0"/>
              </a:rPr>
              <a:t>(state </a:t>
            </a:r>
            <a:r>
              <a:rPr lang="en-US" sz="3600" dirty="0">
                <a:latin typeface="KBScaredStraight" panose="02000603000000000000" pitchFamily="2" charset="0"/>
                <a:ea typeface="KBScaredStraight" panose="02000603000000000000" pitchFamily="2" charset="0"/>
              </a:rPr>
              <a:t>governors).</a:t>
            </a:r>
          </a:p>
          <a:p>
            <a:pPr marL="914400" lvl="1" indent="-457200">
              <a:lnSpc>
                <a:spcPct val="80000"/>
              </a:lnSpc>
              <a:buFont typeface="Courier New" panose="02070309020205020404" pitchFamily="49" charset="0"/>
              <a:buChar char="o"/>
              <a:defRPr/>
            </a:pPr>
            <a:r>
              <a:rPr lang="en-US" sz="3600" dirty="0">
                <a:latin typeface="KBScaredStraight" panose="02000603000000000000" pitchFamily="2" charset="0"/>
                <a:ea typeface="KBScaredStraight" panose="02000603000000000000" pitchFamily="2" charset="0"/>
              </a:rPr>
              <a:t>They also vote on </a:t>
            </a:r>
            <a:r>
              <a:rPr lang="en-US" sz="3600" dirty="0" smtClean="0">
                <a:latin typeface="KBScaredStraight" panose="02000603000000000000" pitchFamily="2" charset="0"/>
                <a:ea typeface="KBScaredStraight" panose="02000603000000000000" pitchFamily="2" charset="0"/>
              </a:rPr>
              <a:t>specific issues.</a:t>
            </a:r>
            <a:endParaRPr lang="en-US" sz="3600" dirty="0">
              <a:latin typeface="KBScaredStraight" panose="02000603000000000000" pitchFamily="2" charset="0"/>
              <a:ea typeface="KBScaredStraight" panose="02000603000000000000" pitchFamily="2" charset="0"/>
            </a:endParaRPr>
          </a:p>
        </p:txBody>
      </p:sp>
      <p:sp>
        <p:nvSpPr>
          <p:cNvPr id="10" name="TextBox 9"/>
          <p:cNvSpPr txBox="1"/>
          <p:nvPr/>
        </p:nvSpPr>
        <p:spPr>
          <a:xfrm>
            <a:off x="10549680" y="6658275"/>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281534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5400000">
            <a:off x="2648280" y="-2685720"/>
            <a:ext cx="6858000" cy="1222943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7" name="Rectangle 6"/>
          <p:cNvSpPr/>
          <p:nvPr/>
        </p:nvSpPr>
        <p:spPr>
          <a:xfrm>
            <a:off x="1066799" y="0"/>
            <a:ext cx="10058400" cy="6858000"/>
          </a:xfrm>
          <a:prstGeom prst="rect">
            <a:avLst/>
          </a:prstGeom>
          <a:solidFill>
            <a:srgbClr val="94DAD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3244" y="0"/>
            <a:ext cx="6425605" cy="2308324"/>
          </a:xfrm>
          <a:prstGeom prst="rect">
            <a:avLst/>
          </a:prstGeom>
          <a:noFill/>
        </p:spPr>
        <p:txBody>
          <a:bodyPr wrap="none" lIns="91440" tIns="45720" rIns="91440" bIns="45720">
            <a:spAutoFit/>
          </a:bodyPr>
          <a:lstStyle/>
          <a:p>
            <a:pPr algn="ctr"/>
            <a:r>
              <a:rPr lang="en-US" sz="7200" b="1" dirty="0" smtClean="0">
                <a:ln w="10160">
                  <a:solidFill>
                    <a:sysClr val="windowText" lastClr="000000"/>
                  </a:solidFill>
                  <a:prstDash val="solid"/>
                </a:ln>
                <a:solidFill>
                  <a:srgbClr val="2D7996"/>
                </a:solidFill>
                <a:effectLst>
                  <a:glow rad="63500">
                    <a:schemeClr val="accent2">
                      <a:satMod val="175000"/>
                      <a:alpha val="40000"/>
                    </a:schemeClr>
                  </a:glow>
                  <a:outerShdw blurRad="50800" dist="38100" dir="2700000" algn="tl" rotWithShape="0">
                    <a:prstClr val="black">
                      <a:alpha val="40000"/>
                    </a:prstClr>
                  </a:outerShdw>
                </a:effectLst>
                <a:latin typeface="KG Second Chances Solid" panose="02000000000000000000" pitchFamily="2" charset="0"/>
              </a:rPr>
              <a:t>Branches of </a:t>
            </a:r>
          </a:p>
          <a:p>
            <a:pPr algn="ctr"/>
            <a:r>
              <a:rPr lang="en-US" sz="7200" b="1" dirty="0" smtClean="0">
                <a:ln w="10160">
                  <a:solidFill>
                    <a:sysClr val="windowText" lastClr="000000"/>
                  </a:solidFill>
                  <a:prstDash val="solid"/>
                </a:ln>
                <a:solidFill>
                  <a:srgbClr val="2D7996"/>
                </a:solidFill>
                <a:effectLst>
                  <a:glow rad="63500">
                    <a:schemeClr val="accent2">
                      <a:satMod val="175000"/>
                      <a:alpha val="40000"/>
                    </a:schemeClr>
                  </a:glow>
                  <a:outerShdw blurRad="50800" dist="38100" dir="2700000" algn="tl" rotWithShape="0">
                    <a:prstClr val="black">
                      <a:alpha val="40000"/>
                    </a:prstClr>
                  </a:outerShdw>
                </a:effectLst>
                <a:latin typeface="KG Second Chances Solid" panose="02000000000000000000" pitchFamily="2" charset="0"/>
              </a:rPr>
              <a:t>Government</a:t>
            </a:r>
            <a:endParaRPr lang="en-US" sz="7200" b="1" cap="none" spc="0" dirty="0" smtClean="0">
              <a:ln w="10160">
                <a:solidFill>
                  <a:sysClr val="windowText" lastClr="000000"/>
                </a:solidFill>
                <a:prstDash val="solid"/>
              </a:ln>
              <a:solidFill>
                <a:srgbClr val="2D7996"/>
              </a:solidFill>
              <a:effectLst>
                <a:glow rad="63500">
                  <a:schemeClr val="accent2">
                    <a:satMod val="175000"/>
                    <a:alpha val="40000"/>
                  </a:schemeClr>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1128931" y="2149019"/>
            <a:ext cx="9934136" cy="4708981"/>
          </a:xfrm>
          <a:prstGeom prst="rect">
            <a:avLst/>
          </a:prstGeom>
          <a:noFill/>
        </p:spPr>
        <p:txBody>
          <a:bodyPr wrap="square" rtlCol="0">
            <a:spAutoFit/>
          </a:bodyPr>
          <a:lstStyle/>
          <a:p>
            <a:pPr marL="285750" indent="-285750">
              <a:buFont typeface="Arial" panose="020B0604020202020204" pitchFamily="34" charset="0"/>
              <a:buChar char="•"/>
              <a:defRPr/>
            </a:pPr>
            <a:r>
              <a:rPr lang="en-US" sz="2400" dirty="0" smtClean="0">
                <a:latin typeface="KBScaredStraight" panose="02000603000000000000" pitchFamily="2" charset="0"/>
                <a:ea typeface="KBScaredStraight" panose="02000603000000000000" pitchFamily="2" charset="0"/>
              </a:rPr>
              <a:t>Australia </a:t>
            </a:r>
            <a:r>
              <a:rPr lang="en-US" sz="2400" dirty="0">
                <a:latin typeface="KBScaredStraight" panose="02000603000000000000" pitchFamily="2" charset="0"/>
                <a:ea typeface="KBScaredStraight" panose="02000603000000000000" pitchFamily="2" charset="0"/>
              </a:rPr>
              <a:t>has 3 Branches of Government just like any other Democratic Country.</a:t>
            </a:r>
          </a:p>
          <a:p>
            <a:pPr marL="285750" indent="-285750">
              <a:buFont typeface="Arial" panose="020B0604020202020204" pitchFamily="34" charset="0"/>
              <a:buChar char="•"/>
              <a:defRPr/>
            </a:pPr>
            <a:endParaRPr lang="en-US" sz="2000" dirty="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defRPr/>
            </a:pPr>
            <a:r>
              <a:rPr lang="en-US" sz="3200" dirty="0">
                <a:latin typeface="KBScaredStraight" panose="02000603000000000000" pitchFamily="2" charset="0"/>
                <a:ea typeface="KBScaredStraight" panose="02000603000000000000" pitchFamily="2" charset="0"/>
              </a:rPr>
              <a:t>Executive Branch – this is the Prime Minister</a:t>
            </a:r>
          </a:p>
          <a:p>
            <a:pPr marL="742950" lvl="1" indent="-285750">
              <a:buFont typeface="Arial" panose="020B0604020202020204" pitchFamily="34" charset="0"/>
              <a:buChar char="•"/>
              <a:defRPr/>
            </a:pPr>
            <a:endParaRPr lang="en-US" sz="2000" dirty="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defRPr/>
            </a:pPr>
            <a:r>
              <a:rPr lang="en-US" sz="3200" dirty="0">
                <a:latin typeface="KBScaredStraight" panose="02000603000000000000" pitchFamily="2" charset="0"/>
                <a:ea typeface="KBScaredStraight" panose="02000603000000000000" pitchFamily="2" charset="0"/>
              </a:rPr>
              <a:t>Legislative Branch – this is Parliament.  Parliament is made up of two groups: the House of </a:t>
            </a:r>
            <a:r>
              <a:rPr lang="en-US" sz="3200" dirty="0" smtClean="0">
                <a:latin typeface="KBScaredStraight" panose="02000603000000000000" pitchFamily="2" charset="0"/>
                <a:ea typeface="KBScaredStraight" panose="02000603000000000000" pitchFamily="2" charset="0"/>
              </a:rPr>
              <a:t>Representatives </a:t>
            </a:r>
            <a:r>
              <a:rPr lang="en-US" sz="3200" dirty="0">
                <a:latin typeface="KBScaredStraight" panose="02000603000000000000" pitchFamily="2" charset="0"/>
                <a:ea typeface="KBScaredStraight" panose="02000603000000000000" pitchFamily="2" charset="0"/>
              </a:rPr>
              <a:t>and the Senate</a:t>
            </a:r>
          </a:p>
          <a:p>
            <a:pPr marL="742950" lvl="1" indent="-285750">
              <a:buFont typeface="Arial" panose="020B0604020202020204" pitchFamily="34" charset="0"/>
              <a:buChar char="•"/>
              <a:defRPr/>
            </a:pPr>
            <a:endParaRPr lang="en-US" sz="2000" dirty="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defRPr/>
            </a:pPr>
            <a:r>
              <a:rPr lang="en-US" sz="3200" dirty="0">
                <a:latin typeface="KBScaredStraight" panose="02000603000000000000" pitchFamily="2" charset="0"/>
                <a:ea typeface="KBScaredStraight" panose="02000603000000000000" pitchFamily="2" charset="0"/>
              </a:rPr>
              <a:t>Judicial Branch – made up of all the courts in </a:t>
            </a:r>
            <a:r>
              <a:rPr lang="en-US" sz="3200" dirty="0" smtClean="0">
                <a:latin typeface="KBScaredStraight" panose="02000603000000000000" pitchFamily="2" charset="0"/>
                <a:ea typeface="KBScaredStraight" panose="02000603000000000000" pitchFamily="2" charset="0"/>
              </a:rPr>
              <a:t>Australia</a:t>
            </a:r>
            <a:endParaRPr lang="en-US" sz="3200" dirty="0">
              <a:latin typeface="KBScaredStraight" panose="02000603000000000000" pitchFamily="2" charset="0"/>
              <a:ea typeface="KBScaredStraight" panose="02000603000000000000" pitchFamily="2" charset="0"/>
            </a:endParaRPr>
          </a:p>
        </p:txBody>
      </p:sp>
      <p:sp>
        <p:nvSpPr>
          <p:cNvPr id="10" name="TextBox 9"/>
          <p:cNvSpPr txBox="1"/>
          <p:nvPr/>
        </p:nvSpPr>
        <p:spPr>
          <a:xfrm>
            <a:off x="10549680" y="6658275"/>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1300254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Rectangle 5"/>
          <p:cNvSpPr/>
          <p:nvPr/>
        </p:nvSpPr>
        <p:spPr>
          <a:xfrm>
            <a:off x="0" y="0"/>
            <a:ext cx="12192000" cy="6858000"/>
          </a:xfrm>
          <a:prstGeom prst="rect">
            <a:avLst/>
          </a:prstGeom>
          <a:solidFill>
            <a:srgbClr val="2D79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3"/>
          <p:cNvGraphicFramePr>
            <a:graphicFrameLocks noChangeAspect="1"/>
          </p:cNvGraphicFramePr>
          <p:nvPr>
            <p:extLst>
              <p:ext uri="{D42A27DB-BD31-4B8C-83A1-F6EECF244321}">
                <p14:modId xmlns:p14="http://schemas.microsoft.com/office/powerpoint/2010/main" val="1626629713"/>
              </p:ext>
            </p:extLst>
          </p:nvPr>
        </p:nvGraphicFramePr>
        <p:xfrm>
          <a:off x="1392702" y="0"/>
          <a:ext cx="9276886" cy="7357403"/>
        </p:xfrm>
        <a:graphic>
          <a:graphicData uri="http://schemas.openxmlformats.org/presentationml/2006/ole">
            <mc:AlternateContent xmlns:mc="http://schemas.openxmlformats.org/markup-compatibility/2006">
              <mc:Choice xmlns:v="urn:schemas-microsoft-com:vml" Requires="v">
                <p:oleObj spid="_x0000_s1034" name="Bitmap Image" r:id="rId3" imgW="9753480" imgH="7315200" progId="Paint.Picture">
                  <p:embed/>
                </p:oleObj>
              </mc:Choice>
              <mc:Fallback>
                <p:oleObj name="Bitmap Image" r:id="rId3" imgW="9753480" imgH="7315200" progId="Paint.Picture">
                  <p:embed/>
                  <p:pic>
                    <p:nvPicPr>
                      <p:cNvPr id="0" name=""/>
                      <p:cNvPicPr>
                        <a:picLocks noChangeAspect="1" noChangeArrowheads="1"/>
                      </p:cNvPicPr>
                      <p:nvPr/>
                    </p:nvPicPr>
                    <p:blipFill>
                      <a:blip r:embed="rId4"/>
                      <a:srcRect/>
                      <a:stretch>
                        <a:fillRect/>
                      </a:stretch>
                    </p:blipFill>
                    <p:spPr bwMode="auto">
                      <a:xfrm>
                        <a:off x="1392702" y="0"/>
                        <a:ext cx="9276886" cy="7357403"/>
                      </a:xfrm>
                      <a:prstGeom prst="rect">
                        <a:avLst/>
                      </a:prstGeom>
                      <a:noFill/>
                      <a:ln>
                        <a:noFill/>
                      </a:ln>
                      <a:effectLst/>
                      <a:extLst/>
                    </p:spPr>
                  </p:pic>
                </p:oleObj>
              </mc:Fallback>
            </mc:AlternateContent>
          </a:graphicData>
        </a:graphic>
      </p:graphicFrame>
      <p:pic>
        <p:nvPicPr>
          <p:cNvPr id="8"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0278" y="1933674"/>
            <a:ext cx="2107622" cy="1484777"/>
          </a:xfrm>
          <a:prstGeom prst="rect">
            <a:avLst/>
          </a:prstGeom>
          <a:ln>
            <a:solidFill>
              <a:schemeClr val="tx1"/>
            </a:solidFill>
          </a:ln>
          <a:effectLst>
            <a:outerShdw blurRad="292100" dist="139700" dir="2700000" algn="tl" rotWithShape="0">
              <a:srgbClr val="333333">
                <a:alpha val="65000"/>
              </a:srgbClr>
            </a:outerShdw>
          </a:effectLst>
        </p:spPr>
      </p:pic>
      <p:sp>
        <p:nvSpPr>
          <p:cNvPr id="10" name="TextBox 9"/>
          <p:cNvSpPr txBox="1"/>
          <p:nvPr/>
        </p:nvSpPr>
        <p:spPr>
          <a:xfrm>
            <a:off x="1392702" y="6279137"/>
            <a:ext cx="1880382" cy="646331"/>
          </a:xfrm>
          <a:prstGeom prst="rect">
            <a:avLst/>
          </a:prstGeom>
          <a:solidFill>
            <a:srgbClr val="D7EFD8"/>
          </a:solidFill>
        </p:spPr>
        <p:txBody>
          <a:bodyPr wrap="square" rtlCol="0">
            <a:spAutoFit/>
          </a:bodyPr>
          <a:lstStyle/>
          <a:p>
            <a:pPr algn="ctr"/>
            <a:r>
              <a:rPr lang="en-US" dirty="0" smtClean="0"/>
              <a:t>HOUSE OF REPRESENTATIVES</a:t>
            </a:r>
            <a:endParaRPr lang="en-US" dirty="0"/>
          </a:p>
        </p:txBody>
      </p:sp>
      <p:sp>
        <p:nvSpPr>
          <p:cNvPr id="11" name="Rectangle 10"/>
          <p:cNvSpPr/>
          <p:nvPr/>
        </p:nvSpPr>
        <p:spPr>
          <a:xfrm>
            <a:off x="1392702" y="0"/>
            <a:ext cx="9276886" cy="6858000"/>
          </a:xfrm>
          <a:prstGeom prst="rect">
            <a:avLst/>
          </a:prstGeom>
          <a:noFill/>
          <a:ln w="571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549680" y="6658275"/>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869125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1182" y="815926"/>
            <a:ext cx="11211950" cy="4655826"/>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gn="ctr">
              <a:lnSpc>
                <a:spcPct val="107000"/>
              </a:lnSpc>
              <a:spcAft>
                <a:spcPts val="800"/>
              </a:spcAft>
            </a:pPr>
            <a:endParaRPr lang="en-US" sz="4400" dirty="0" smtClean="0">
              <a:latin typeface="KG Second Chances Solid" panose="02000000000000000000" pitchFamily="2" charset="0"/>
            </a:endParaRPr>
          </a:p>
          <a:p>
            <a:pPr marL="342900" indent="-3429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Print off the following slide for each student. </a:t>
            </a:r>
          </a:p>
          <a:p>
            <a:pPr marL="342900" indent="-3429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Have the students glue (or tape) the left side, “Australia’s Government” to their Interactive Notebook. They will cut along the lines of the right side (between each topic) so that they are flaps. </a:t>
            </a:r>
          </a:p>
          <a:p>
            <a:pPr marL="342900" indent="-3429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The students will write facts/definitions inside of each flap while discussing the presentation.</a:t>
            </a:r>
            <a:endParaRPr lang="en-US" sz="1600" dirty="0">
              <a:latin typeface="KBScaredStraight" panose="02000603000000000000" pitchFamily="2" charset="0"/>
              <a:ea typeface="KBScaredStraight" panose="02000603000000000000" pitchFamily="2" charset="0"/>
              <a:cs typeface="Times New Roman" panose="02020603050405020304" pitchFamily="18" charset="0"/>
            </a:endParaRPr>
          </a:p>
        </p:txBody>
      </p:sp>
      <p:sp>
        <p:nvSpPr>
          <p:cNvPr id="3" name="Rounded Rectangle 2"/>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549680" y="6658275"/>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276700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4258" y="0"/>
            <a:ext cx="10283483" cy="6858000"/>
          </a:xfrm>
          <a:prstGeom prst="rect">
            <a:avLst/>
          </a:prstGeom>
        </p:spPr>
      </p:pic>
      <p:sp>
        <p:nvSpPr>
          <p:cNvPr id="3" name="Rounded Rectangle 2"/>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549680" y="6658275"/>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981523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3447757" y="-1196927"/>
            <a:ext cx="6858000" cy="9251853"/>
          </a:xfrm>
          <a:prstGeom prst="rect">
            <a:avLst/>
          </a:prstGeom>
        </p:spPr>
      </p:pic>
      <p:sp>
        <p:nvSpPr>
          <p:cNvPr id="3" name="TextBox 2"/>
          <p:cNvSpPr txBox="1"/>
          <p:nvPr/>
        </p:nvSpPr>
        <p:spPr>
          <a:xfrm rot="5400000">
            <a:off x="-1247336" y="1170062"/>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7583004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6775" y="-1"/>
            <a:ext cx="11029071" cy="7090117"/>
          </a:xfrm>
          <a:prstGeom prst="rect">
            <a:avLst/>
          </a:prstGeom>
        </p:spPr>
      </p:pic>
      <p:sp>
        <p:nvSpPr>
          <p:cNvPr id="3" name="TextBox 2"/>
          <p:cNvSpPr txBox="1"/>
          <p:nvPr/>
        </p:nvSpPr>
        <p:spPr>
          <a:xfrm>
            <a:off x="10549680" y="6658275"/>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4673178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5400000">
            <a:off x="2827605" y="-1668196"/>
            <a:ext cx="6858000" cy="10194391"/>
          </a:xfrm>
          <a:prstGeom prst="rect">
            <a:avLst/>
          </a:prstGeom>
        </p:spPr>
      </p:pic>
      <p:sp>
        <p:nvSpPr>
          <p:cNvPr id="3" name="TextBox 2"/>
          <p:cNvSpPr txBox="1"/>
          <p:nvPr/>
        </p:nvSpPr>
        <p:spPr>
          <a:xfrm rot="5400000">
            <a:off x="-1247336" y="1170062"/>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561729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9135" y="365760"/>
            <a:ext cx="10972800" cy="6126480"/>
          </a:xfrm>
          <a:prstGeom prst="rect">
            <a:avLst/>
          </a:prstGeom>
          <a:solidFill>
            <a:schemeClr val="bg1"/>
          </a:solidFill>
          <a:ln w="571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70575" y="457200"/>
            <a:ext cx="10789920" cy="5943600"/>
          </a:xfrm>
          <a:prstGeom prst="rect">
            <a:avLst/>
          </a:prstGeom>
          <a:noFill/>
          <a:ln w="38100" cap="rnd">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13690" y="457200"/>
            <a:ext cx="6564619" cy="1446550"/>
          </a:xfrm>
          <a:prstGeom prst="rect">
            <a:avLst/>
          </a:prstGeom>
          <a:noFill/>
        </p:spPr>
        <p:txBody>
          <a:bodyPr wrap="none" lIns="91440" tIns="45720" rIns="91440" bIns="45720">
            <a:spAutoFit/>
          </a:bodyPr>
          <a:lstStyle/>
          <a:p>
            <a:pPr algn="ctr"/>
            <a:r>
              <a:rPr lang="en-US" sz="8800" b="1" cap="none" spc="0" dirty="0" smtClean="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rPr>
              <a:t>Thank You!</a:t>
            </a:r>
            <a:endParaRPr lang="en-US" sz="8800" b="1" cap="none" spc="0" dirty="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1" name="TextBox 10"/>
          <p:cNvSpPr txBox="1"/>
          <p:nvPr/>
        </p:nvSpPr>
        <p:spPr>
          <a:xfrm>
            <a:off x="16406" y="656807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2" name="TextBox 1"/>
          <p:cNvSpPr txBox="1"/>
          <p:nvPr/>
        </p:nvSpPr>
        <p:spPr>
          <a:xfrm>
            <a:off x="1009726" y="1728171"/>
            <a:ext cx="10550769" cy="5670783"/>
          </a:xfrm>
          <a:prstGeom prst="rect">
            <a:avLst/>
          </a:prstGeom>
          <a:noFill/>
        </p:spPr>
        <p:txBody>
          <a:bodyPr wrap="square" rtlCol="0">
            <a:spAutoFit/>
          </a:bodyPr>
          <a:lstStyle/>
          <a:p>
            <a:endParaRPr lang="en-US" sz="1050" dirty="0">
              <a:latin typeface="KBScaredStraight" panose="02000603000000000000" pitchFamily="2" charset="0"/>
              <a:ea typeface="KBScaredStraight" panose="02000603000000000000" pitchFamily="2" charset="0"/>
              <a:cs typeface="Arial" panose="020B0604020202020204" pitchFamily="34" charset="0"/>
            </a:endParaRPr>
          </a:p>
          <a:p>
            <a:r>
              <a:rPr lang="en-US" dirty="0" smtClean="0">
                <a:latin typeface="KBScaredStraight" panose="02000603000000000000" pitchFamily="2" charset="0"/>
                <a:ea typeface="KBScaredStraight" panose="02000603000000000000" pitchFamily="2" charset="0"/>
                <a:cs typeface="Arial" panose="020B0604020202020204" pitchFamily="34" charset="0"/>
              </a:rPr>
              <a:t>Thank </a:t>
            </a:r>
            <a:r>
              <a:rPr lang="en-US" dirty="0">
                <a:latin typeface="KBScaredStraight" panose="02000603000000000000" pitchFamily="2" charset="0"/>
                <a:ea typeface="KBScaredStraight" panose="02000603000000000000" pitchFamily="2" charset="0"/>
                <a:cs typeface="Arial" panose="020B0604020202020204" pitchFamily="34" charset="0"/>
              </a:rPr>
              <a:t>you so much for downloading this file. I sincerely hope you find it helpful and that your students </a:t>
            </a:r>
            <a:r>
              <a:rPr lang="en-US" dirty="0" smtClean="0">
                <a:latin typeface="KBScaredStraight" panose="02000603000000000000" pitchFamily="2" charset="0"/>
                <a:ea typeface="KBScaredStraight" panose="02000603000000000000" pitchFamily="2" charset="0"/>
                <a:cs typeface="Arial" panose="020B0604020202020204" pitchFamily="34" charset="0"/>
              </a:rPr>
              <a:t>learn a lot from the Warm-Ups! </a:t>
            </a:r>
            <a:r>
              <a:rPr lang="en-US" dirty="0">
                <a:latin typeface="KBScaredStraight" panose="02000603000000000000" pitchFamily="2" charset="0"/>
                <a:ea typeface="KBScaredStraight" panose="02000603000000000000" pitchFamily="2" charset="0"/>
                <a:cs typeface="Arial" panose="020B0604020202020204" pitchFamily="34" charset="0"/>
              </a:rPr>
              <a:t>I look forward to reading your feedback in my store.</a:t>
            </a:r>
          </a:p>
          <a:p>
            <a:endParaRPr lang="en-US" dirty="0" smtClean="0">
              <a:latin typeface="KBScaredStraight" panose="02000603000000000000" pitchFamily="2" charset="0"/>
              <a:ea typeface="KBScaredStraight" panose="02000603000000000000" pitchFamily="2" charset="0"/>
              <a:cs typeface="Arial" panose="020B0604020202020204" pitchFamily="34" charset="0"/>
            </a:endParaRPr>
          </a:p>
          <a:p>
            <a:r>
              <a:rPr lang="en-US" dirty="0" smtClean="0">
                <a:latin typeface="KBScaredStraight" panose="02000603000000000000" pitchFamily="2" charset="0"/>
                <a:ea typeface="KBScaredStraight" panose="02000603000000000000" pitchFamily="2" charset="0"/>
                <a:cs typeface="Arial" panose="020B0604020202020204" pitchFamily="34" charset="0"/>
              </a:rPr>
              <a:t>If </a:t>
            </a:r>
            <a:r>
              <a:rPr lang="en-US" dirty="0">
                <a:latin typeface="KBScaredStraight" panose="02000603000000000000" pitchFamily="2" charset="0"/>
                <a:ea typeface="KBScaredStraight" panose="02000603000000000000" pitchFamily="2" charset="0"/>
                <a:cs typeface="Arial" panose="020B0604020202020204" pitchFamily="34" charset="0"/>
              </a:rPr>
              <a:t>you </a:t>
            </a:r>
            <a:r>
              <a:rPr lang="en-US" dirty="0" smtClean="0">
                <a:latin typeface="KBScaredStraight" panose="02000603000000000000" pitchFamily="2" charset="0"/>
                <a:ea typeface="KBScaredStraight" panose="02000603000000000000" pitchFamily="2" charset="0"/>
                <a:cs typeface="Arial" panose="020B0604020202020204" pitchFamily="34" charset="0"/>
              </a:rPr>
              <a:t>like this file, you </a:t>
            </a:r>
            <a:r>
              <a:rPr lang="en-US" dirty="0">
                <a:latin typeface="KBScaredStraight" panose="02000603000000000000" pitchFamily="2" charset="0"/>
                <a:ea typeface="KBScaredStraight" panose="02000603000000000000" pitchFamily="2" charset="0"/>
                <a:cs typeface="Arial" panose="020B0604020202020204" pitchFamily="34" charset="0"/>
              </a:rPr>
              <a:t>might want to check out some of my other products that offer fun &amp; engaging activities. </a:t>
            </a: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pPr algn="ctr"/>
            <a:endParaRPr lang="en-US" dirty="0" smtClean="0">
              <a:latin typeface="KBScaredStraight" panose="02000603000000000000" pitchFamily="2" charset="0"/>
              <a:ea typeface="KBScaredStraight" panose="02000603000000000000" pitchFamily="2" charset="0"/>
              <a:cs typeface="Arial" panose="020B0604020202020204" pitchFamily="34" charset="0"/>
            </a:endParaRPr>
          </a:p>
          <a:p>
            <a:pPr algn="ctr"/>
            <a:endParaRPr lang="en-US" dirty="0">
              <a:latin typeface="KBScaredStraight" panose="02000603000000000000" pitchFamily="2" charset="0"/>
              <a:ea typeface="KBScaredStraight" panose="02000603000000000000" pitchFamily="2" charset="0"/>
              <a:cs typeface="Arial" panose="020B0604020202020204" pitchFamily="34" charset="0"/>
            </a:endParaRPr>
          </a:p>
          <a:p>
            <a:pPr algn="ctr"/>
            <a:endParaRPr lang="en-US" dirty="0" smtClean="0">
              <a:latin typeface="KBScaredStraight" panose="02000603000000000000" pitchFamily="2" charset="0"/>
              <a:ea typeface="KBScaredStraight" panose="02000603000000000000" pitchFamily="2" charset="0"/>
              <a:cs typeface="Arial" panose="020B0604020202020204" pitchFamily="34" charset="0"/>
            </a:endParaRPr>
          </a:p>
          <a:p>
            <a:pPr algn="ctr"/>
            <a:endParaRPr lang="en-US" dirty="0">
              <a:latin typeface="KBScaredStraight" panose="02000603000000000000" pitchFamily="2" charset="0"/>
              <a:ea typeface="KBScaredStraight" panose="02000603000000000000" pitchFamily="2" charset="0"/>
              <a:cs typeface="Arial" panose="020B0604020202020204" pitchFamily="34" charset="0"/>
            </a:endParaRPr>
          </a:p>
          <a:p>
            <a:r>
              <a:rPr lang="en-US" dirty="0" smtClean="0">
                <a:latin typeface="KBScaredStraight" panose="02000603000000000000" pitchFamily="2" charset="0"/>
                <a:ea typeface="KBScaredStraight" panose="02000603000000000000" pitchFamily="2" charset="0"/>
                <a:cs typeface="Arial" panose="020B0604020202020204" pitchFamily="34" charset="0"/>
              </a:rPr>
              <a:t>Best </a:t>
            </a:r>
            <a:r>
              <a:rPr lang="en-US" dirty="0">
                <a:latin typeface="KBScaredStraight" panose="02000603000000000000" pitchFamily="2" charset="0"/>
                <a:ea typeface="KBScaredStraight" panose="02000603000000000000" pitchFamily="2" charset="0"/>
                <a:cs typeface="Arial" panose="020B0604020202020204" pitchFamily="34" charset="0"/>
              </a:rPr>
              <a:t>of luck to you in the upcoming school </a:t>
            </a:r>
            <a:r>
              <a:rPr lang="en-US" dirty="0" smtClean="0">
                <a:latin typeface="KBScaredStraight" panose="02000603000000000000" pitchFamily="2" charset="0"/>
                <a:ea typeface="KBScaredStraight" panose="02000603000000000000" pitchFamily="2" charset="0"/>
                <a:cs typeface="Arial" panose="020B0604020202020204" pitchFamily="34" charset="0"/>
              </a:rPr>
              <a:t>year,</a:t>
            </a:r>
          </a:p>
          <a:p>
            <a:r>
              <a:rPr lang="en-US" sz="3600" dirty="0" smtClean="0">
                <a:solidFill>
                  <a:srgbClr val="0AB5AC"/>
                </a:solidFill>
                <a:latin typeface="KG Eyes Wide Open" panose="02000506000000020004" pitchFamily="2" charset="0"/>
                <a:ea typeface="KBScaredStraight" panose="02000603000000000000" pitchFamily="2" charset="0"/>
                <a:cs typeface="Arial" panose="020B0604020202020204" pitchFamily="34" charset="0"/>
              </a:rPr>
              <a:t>Ansley at Brain Wrinkles </a:t>
            </a:r>
            <a:endParaRPr lang="en-US" sz="3600" dirty="0">
              <a:solidFill>
                <a:srgbClr val="0AB5AC"/>
              </a:solidFill>
              <a:latin typeface="KG Eyes Wide Open" panose="02000506000000020004" pitchFamily="2" charset="0"/>
              <a:ea typeface="KBScaredStraight" panose="02000603000000000000" pitchFamily="2" charset="0"/>
              <a:cs typeface="Arial" panose="020B0604020202020204" pitchFamily="34" charset="0"/>
            </a:endParaRPr>
          </a:p>
          <a:p>
            <a:pPr marL="457200" indent="-4572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cs typeface="Arial" panose="020B0604020202020204" pitchFamily="34" charset="0"/>
            </a:endParaRPr>
          </a:p>
          <a:p>
            <a:pPr marL="457200" indent="-4572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9223" y="475488"/>
            <a:ext cx="1492656" cy="1463040"/>
          </a:xfrm>
          <a:prstGeom prst="rect">
            <a:avLst/>
          </a:prstGeom>
        </p:spPr>
      </p:pic>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0493" y="3538728"/>
            <a:ext cx="2929965" cy="1920240"/>
          </a:xfrm>
          <a:prstGeom prst="rect">
            <a:avLst/>
          </a:prstGeom>
          <a:ln>
            <a:solidFill>
              <a:schemeClr val="tx1"/>
            </a:solidFill>
          </a:ln>
          <a:effectLst>
            <a:outerShdw blurRad="292100" dist="139700" dir="2700000" algn="tl" rotWithShape="0">
              <a:srgbClr val="333333">
                <a:alpha val="65000"/>
              </a:srgbClr>
            </a:outerShdw>
          </a:effectLst>
        </p:spPr>
      </p:pic>
      <p:pic>
        <p:nvPicPr>
          <p:cNvPr id="10" name="Picture 9">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78324" y="3538728"/>
            <a:ext cx="2003773" cy="265176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3322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1082" y="228600"/>
            <a:ext cx="11548906" cy="6400800"/>
          </a:xfrm>
          <a:prstGeom prst="rect">
            <a:avLst/>
          </a:prstGeom>
          <a:solidFill>
            <a:schemeClr val="bg1"/>
          </a:solidFill>
          <a:ln w="571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09666" y="344773"/>
            <a:ext cx="11302583" cy="6126480"/>
          </a:xfrm>
          <a:prstGeom prst="rect">
            <a:avLst/>
          </a:prstGeom>
          <a:noFill/>
          <a:ln w="38100" cap="rnd">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097" y="457200"/>
            <a:ext cx="6413807" cy="1200329"/>
          </a:xfrm>
          <a:prstGeom prst="rect">
            <a:avLst/>
          </a:prstGeom>
          <a:noFill/>
        </p:spPr>
        <p:txBody>
          <a:bodyPr wrap="none" lIns="91440" tIns="45720" rIns="91440" bIns="45720">
            <a:spAutoFit/>
          </a:bodyPr>
          <a:lstStyle/>
          <a:p>
            <a:pPr algn="ctr"/>
            <a:r>
              <a:rPr lang="en-US" sz="7200" b="1" cap="none" spc="0" dirty="0" smtClean="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rPr>
              <a:t>Terms of Use</a:t>
            </a:r>
            <a:endParaRPr lang="en-US" sz="7200" b="1" cap="none" spc="0" dirty="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1" name="TextBox 10"/>
          <p:cNvSpPr txBox="1"/>
          <p:nvPr/>
        </p:nvSpPr>
        <p:spPr>
          <a:xfrm>
            <a:off x="0" y="6611523"/>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1643" y="431442"/>
            <a:ext cx="1306074" cy="1280160"/>
          </a:xfrm>
          <a:prstGeom prst="rect">
            <a:avLst/>
          </a:prstGeom>
        </p:spPr>
      </p:pic>
      <p:sp>
        <p:nvSpPr>
          <p:cNvPr id="2" name="TextBox 1"/>
          <p:cNvSpPr txBox="1"/>
          <p:nvPr/>
        </p:nvSpPr>
        <p:spPr>
          <a:xfrm>
            <a:off x="656823" y="1663776"/>
            <a:ext cx="11155426" cy="5786199"/>
          </a:xfrm>
          <a:prstGeom prst="rect">
            <a:avLst/>
          </a:prstGeom>
          <a:noFill/>
        </p:spPr>
        <p:txBody>
          <a:bodyPr wrap="square" rtlCol="0">
            <a:spAutoFit/>
          </a:bodyPr>
          <a:lstStyle/>
          <a:p>
            <a:r>
              <a:rPr lang="en-US" sz="1600" dirty="0" smtClean="0">
                <a:latin typeface="KBScaredStraight" panose="02000603000000000000" pitchFamily="2" charset="0"/>
                <a:ea typeface="KBScaredStraight" panose="02000603000000000000" pitchFamily="2" charset="0"/>
                <a:cs typeface="Arial" panose="020B0604020202020204" pitchFamily="34" charset="0"/>
              </a:rPr>
              <a:t>© 2014 Brain Wrinkles. Your download includes a limited use license from Brain Wrinkles. The purchaser may use the resource for </a:t>
            </a:r>
            <a:r>
              <a:rPr lang="en-US" sz="1600" b="1" dirty="0" smtClean="0">
                <a:solidFill>
                  <a:schemeClr val="accent1">
                    <a:lumMod val="75000"/>
                  </a:schemeClr>
                </a:solidFill>
                <a:latin typeface="KBScaredStraight" panose="02000603000000000000" pitchFamily="2" charset="0"/>
                <a:ea typeface="KBScaredStraight" panose="02000603000000000000" pitchFamily="2" charset="0"/>
                <a:cs typeface="Arial" panose="020B0604020202020204" pitchFamily="34" charset="0"/>
              </a:rPr>
              <a:t>personal classroom use only</a:t>
            </a:r>
            <a:r>
              <a:rPr lang="en-US" sz="1600" dirty="0" smtClean="0">
                <a:latin typeface="KBScaredStraight" panose="02000603000000000000" pitchFamily="2" charset="0"/>
                <a:ea typeface="KBScaredStraight" panose="02000603000000000000" pitchFamily="2" charset="0"/>
                <a:cs typeface="Arial" panose="020B0604020202020204" pitchFamily="34" charset="0"/>
              </a:rPr>
              <a:t>. The license is not transferable to another person. Other teachers should purchase their own license through my store. </a:t>
            </a:r>
          </a:p>
          <a:p>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r>
              <a:rPr lang="en-US" sz="1600" dirty="0" smtClean="0">
                <a:latin typeface="KBScaredStraight" panose="02000603000000000000" pitchFamily="2" charset="0"/>
                <a:ea typeface="KBScaredStraight" panose="02000603000000000000" pitchFamily="2" charset="0"/>
                <a:cs typeface="Arial" panose="020B0604020202020204" pitchFamily="34" charset="0"/>
              </a:rPr>
              <a:t>This resource is </a:t>
            </a:r>
            <a:r>
              <a:rPr lang="en-US" sz="1600" b="1" u="sng" dirty="0" smtClean="0">
                <a:solidFill>
                  <a:schemeClr val="accent1">
                    <a:lumMod val="75000"/>
                  </a:schemeClr>
                </a:solidFill>
                <a:latin typeface="KBScaredStraight" panose="02000603000000000000" pitchFamily="2" charset="0"/>
                <a:ea typeface="KBScaredStraight" panose="02000603000000000000" pitchFamily="2" charset="0"/>
                <a:cs typeface="Arial" panose="020B0604020202020204" pitchFamily="34" charset="0"/>
              </a:rPr>
              <a:t>not</a:t>
            </a:r>
            <a:r>
              <a:rPr lang="en-US" sz="1600" dirty="0" smtClean="0">
                <a:solidFill>
                  <a:srgbClr val="3FBBEE"/>
                </a:solidFill>
                <a:latin typeface="KBScaredStraight" panose="02000603000000000000" pitchFamily="2" charset="0"/>
                <a:ea typeface="KBScaredStraight" panose="02000603000000000000" pitchFamily="2" charset="0"/>
                <a:cs typeface="Arial" panose="020B0604020202020204" pitchFamily="34" charset="0"/>
              </a:rPr>
              <a:t> </a:t>
            </a:r>
            <a:r>
              <a:rPr lang="en-US" sz="1600" dirty="0" smtClean="0">
                <a:latin typeface="KBScaredStraight" panose="02000603000000000000" pitchFamily="2" charset="0"/>
                <a:ea typeface="KBScaredStraight" panose="02000603000000000000" pitchFamily="2" charset="0"/>
                <a:cs typeface="Arial" panose="020B0604020202020204" pitchFamily="34" charset="0"/>
              </a:rPr>
              <a:t>to be used:</a:t>
            </a:r>
          </a:p>
          <a:p>
            <a:pPr marL="285750" indent="-285750">
              <a:buFont typeface="Arial" panose="020B0604020202020204" pitchFamily="34" charset="0"/>
              <a:buChar char="•"/>
            </a:pPr>
            <a:r>
              <a:rPr lang="en-US" sz="1600" dirty="0" smtClean="0">
                <a:latin typeface="KBScaredStraight" panose="02000603000000000000" pitchFamily="2" charset="0"/>
                <a:ea typeface="KBScaredStraight" panose="02000603000000000000" pitchFamily="2" charset="0"/>
                <a:cs typeface="Arial" panose="020B0604020202020204" pitchFamily="34" charset="0"/>
              </a:rPr>
              <a:t>By an entire grade level, school, or district without purchasing the proper number of licenses. For school/district licenses at a discount, please contact me.</a:t>
            </a:r>
          </a:p>
          <a:p>
            <a:pPr marL="285750" indent="-285750">
              <a:buFont typeface="Arial" panose="020B0604020202020204" pitchFamily="34" charset="0"/>
              <a:buChar char="•"/>
            </a:pPr>
            <a:r>
              <a:rPr lang="en-US" sz="1600" dirty="0" smtClean="0">
                <a:latin typeface="KBScaredStraight" panose="02000603000000000000" pitchFamily="2" charset="0"/>
                <a:ea typeface="KBScaredStraight" panose="02000603000000000000" pitchFamily="2" charset="0"/>
                <a:cs typeface="Arial" panose="020B0604020202020204" pitchFamily="34" charset="0"/>
              </a:rPr>
              <a:t>As part of a product listed for sale or for free by another individual.</a:t>
            </a:r>
          </a:p>
          <a:p>
            <a:pPr marL="285750" indent="-285750">
              <a:buFont typeface="Arial" panose="020B0604020202020204" pitchFamily="34" charset="0"/>
              <a:buChar char="•"/>
            </a:pPr>
            <a:r>
              <a:rPr lang="en-US" sz="1600" dirty="0" smtClean="0">
                <a:latin typeface="KBScaredStraight" panose="02000603000000000000" pitchFamily="2" charset="0"/>
                <a:ea typeface="KBScaredStraight" panose="02000603000000000000" pitchFamily="2" charset="0"/>
                <a:cs typeface="Arial" panose="020B0604020202020204" pitchFamily="34" charset="0"/>
              </a:rPr>
              <a:t>On shared databases.</a:t>
            </a:r>
          </a:p>
          <a:p>
            <a:pPr marL="285750" indent="-285750">
              <a:buFont typeface="Arial" panose="020B0604020202020204" pitchFamily="34" charset="0"/>
              <a:buChar char="•"/>
            </a:pPr>
            <a:r>
              <a:rPr lang="en-US" sz="1600" dirty="0" smtClean="0">
                <a:latin typeface="KBScaredStraight" panose="02000603000000000000" pitchFamily="2" charset="0"/>
                <a:ea typeface="KBScaredStraight" panose="02000603000000000000" pitchFamily="2" charset="0"/>
                <a:cs typeface="Arial" panose="020B0604020202020204" pitchFamily="34" charset="0"/>
              </a:rPr>
              <a:t>Online in any way other than on password-protected website for student use only. </a:t>
            </a:r>
          </a:p>
          <a:p>
            <a:endParaRPr lang="en-US" sz="500" dirty="0" smtClean="0">
              <a:latin typeface="KBScaredStraight" panose="02000603000000000000" pitchFamily="2" charset="0"/>
              <a:ea typeface="KBScaredStraight" panose="02000603000000000000" pitchFamily="2" charset="0"/>
              <a:cs typeface="Arial" panose="020B0604020202020204" pitchFamily="34" charset="0"/>
            </a:endParaRPr>
          </a:p>
          <a:p>
            <a:r>
              <a:rPr lang="en-US" sz="1200" dirty="0" smtClean="0">
                <a:latin typeface="KBScaredStraight" panose="02000603000000000000" pitchFamily="2" charset="0"/>
                <a:ea typeface="KBScaredStraight" panose="02000603000000000000" pitchFamily="2" charset="0"/>
                <a:cs typeface="Arial" panose="020B0604020202020204" pitchFamily="34" charset="0"/>
              </a:rPr>
              <a:t>© </a:t>
            </a:r>
            <a:r>
              <a:rPr lang="en-US" sz="1200" dirty="0">
                <a:latin typeface="KBScaredStraight" panose="02000603000000000000" pitchFamily="2" charset="0"/>
                <a:ea typeface="KBScaredStraight" panose="02000603000000000000" pitchFamily="2" charset="0"/>
                <a:cs typeface="Arial" panose="020B0604020202020204" pitchFamily="34" charset="0"/>
              </a:rPr>
              <a:t>Copyright 2014. Brain Wrinkles. All rights reserved. Permission is granted to copy pages specifically designed for student or teacher use by the </a:t>
            </a:r>
            <a:r>
              <a:rPr lang="en-US" sz="1200" b="1" dirty="0">
                <a:latin typeface="KBScaredStraight" panose="02000603000000000000" pitchFamily="2" charset="0"/>
                <a:ea typeface="KBScaredStraight" panose="02000603000000000000" pitchFamily="2" charset="0"/>
                <a:cs typeface="Arial" panose="020B0604020202020204" pitchFamily="34" charset="0"/>
              </a:rPr>
              <a:t>original purchaser </a:t>
            </a:r>
            <a:r>
              <a:rPr lang="en-US" sz="1200" dirty="0">
                <a:latin typeface="KBScaredStraight" panose="02000603000000000000" pitchFamily="2" charset="0"/>
                <a:ea typeface="KBScaredStraight" panose="02000603000000000000" pitchFamily="2" charset="0"/>
                <a:cs typeface="Arial" panose="020B0604020202020204" pitchFamily="34" charset="0"/>
              </a:rPr>
              <a:t>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r>
              <a:rPr lang="en-US" sz="1200" dirty="0" smtClean="0">
                <a:latin typeface="KBScaredStraight" panose="02000603000000000000" pitchFamily="2" charset="0"/>
                <a:ea typeface="KBScaredStraight" panose="02000603000000000000" pitchFamily="2" charset="0"/>
                <a:cs typeface="Arial" panose="020B0604020202020204" pitchFamily="34" charset="0"/>
              </a:rPr>
              <a:t>).</a:t>
            </a:r>
            <a:endParaRPr lang="en-US" dirty="0">
              <a:latin typeface="KBScaredStraight" panose="02000603000000000000" pitchFamily="2" charset="0"/>
              <a:ea typeface="KBScaredStraight" panose="02000603000000000000" pitchFamily="2" charset="0"/>
              <a:cs typeface="Arial" panose="020B0604020202020204" pitchFamily="34" charset="0"/>
            </a:endParaRPr>
          </a:p>
          <a:p>
            <a:endParaRPr lang="en-US" dirty="0" smtClean="0">
              <a:latin typeface="KBScaredStraight" panose="02000603000000000000" pitchFamily="2" charset="0"/>
              <a:ea typeface="KBScaredStraight" panose="02000603000000000000" pitchFamily="2" charset="0"/>
              <a:cs typeface="Arial" panose="020B0604020202020204" pitchFamily="34" charset="0"/>
            </a:endParaRPr>
          </a:p>
          <a:p>
            <a:endParaRPr lang="en-US" sz="1600" dirty="0" smtClean="0">
              <a:latin typeface="KBScaredStraight" panose="02000603000000000000" pitchFamily="2" charset="0"/>
              <a:ea typeface="KBScaredStraight" panose="02000603000000000000" pitchFamily="2" charset="0"/>
              <a:cs typeface="Arial" panose="020B0604020202020204" pitchFamily="34" charset="0"/>
            </a:endParaRPr>
          </a:p>
          <a:p>
            <a:r>
              <a:rPr lang="en-US" sz="1600" dirty="0" smtClean="0">
                <a:latin typeface="KBScaredStraight" panose="02000603000000000000" pitchFamily="2" charset="0"/>
                <a:ea typeface="KBScaredStraight" panose="02000603000000000000" pitchFamily="2" charset="0"/>
                <a:cs typeface="Arial" panose="020B0604020202020204" pitchFamily="34" charset="0"/>
              </a:rPr>
              <a:t>Thank you,</a:t>
            </a:r>
          </a:p>
          <a:p>
            <a:r>
              <a:rPr lang="en-US" sz="3600" dirty="0" smtClean="0">
                <a:solidFill>
                  <a:srgbClr val="0AB5AC"/>
                </a:solidFill>
                <a:latin typeface="KG Eyes Wide Open" panose="02000506000000020004" pitchFamily="2" charset="0"/>
                <a:ea typeface="KBScaredStraight" panose="02000603000000000000" pitchFamily="2" charset="0"/>
                <a:cs typeface="Arial" panose="020B0604020202020204" pitchFamily="34" charset="0"/>
              </a:rPr>
              <a:t>Ansley at Brain Wrinkles </a:t>
            </a:r>
            <a:endParaRPr lang="en-US" sz="3600" dirty="0">
              <a:solidFill>
                <a:srgbClr val="0AB5AC"/>
              </a:solidFill>
              <a:latin typeface="KG Eyes Wide Open" panose="02000506000000020004" pitchFamily="2" charset="0"/>
              <a:ea typeface="KBScaredStraight" panose="02000603000000000000" pitchFamily="2" charset="0"/>
              <a:cs typeface="Arial" panose="020B0604020202020204" pitchFamily="34" charset="0"/>
            </a:endParaRPr>
          </a:p>
          <a:p>
            <a:pPr marL="457200" indent="-4572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cs typeface="Arial" panose="020B0604020202020204" pitchFamily="34" charset="0"/>
            </a:endParaRPr>
          </a:p>
          <a:p>
            <a:pPr marL="457200" indent="-4572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p:txBody>
      </p:sp>
      <p:pic>
        <p:nvPicPr>
          <p:cNvPr id="14" name="Picture 13">
            <a:hlinkClick r:id="rId5"/>
          </p:cNvPr>
          <p:cNvPicPr>
            <a:picLocks noChangeAspect="1"/>
          </p:cNvPicPr>
          <p:nvPr/>
        </p:nvPicPr>
        <p:blipFill>
          <a:blip r:embed="rId6"/>
          <a:stretch>
            <a:fillRect/>
          </a:stretch>
        </p:blipFill>
        <p:spPr>
          <a:xfrm>
            <a:off x="9753797" y="5317234"/>
            <a:ext cx="1119010" cy="1097280"/>
          </a:xfrm>
          <a:prstGeom prst="rect">
            <a:avLst/>
          </a:prstGeom>
        </p:spPr>
      </p:pic>
      <p:sp>
        <p:nvSpPr>
          <p:cNvPr id="4" name="TextBox 3"/>
          <p:cNvSpPr txBox="1"/>
          <p:nvPr/>
        </p:nvSpPr>
        <p:spPr>
          <a:xfrm>
            <a:off x="6312633" y="5121995"/>
            <a:ext cx="5450087" cy="276999"/>
          </a:xfrm>
          <a:prstGeom prst="rect">
            <a:avLst/>
          </a:prstGeom>
          <a:noFill/>
        </p:spPr>
        <p:txBody>
          <a:bodyPr wrap="square" rtlCol="0">
            <a:spAutoFit/>
          </a:bodyPr>
          <a:lstStyle/>
          <a:p>
            <a:pPr algn="ctr"/>
            <a:r>
              <a:rPr lang="en-US" sz="1200" dirty="0" smtClean="0">
                <a:latin typeface="KBScaredStraight" panose="02000603000000000000" pitchFamily="2" charset="0"/>
                <a:ea typeface="KBScaredStraight" panose="02000603000000000000" pitchFamily="2" charset="0"/>
              </a:rPr>
              <a:t>Clipart, fonts, &amp; digital papers for this product were purchased from:</a:t>
            </a:r>
            <a:endParaRPr lang="en-US" sz="1200" dirty="0">
              <a:latin typeface="KBScaredStraight" panose="02000603000000000000" pitchFamily="2" charset="0"/>
              <a:ea typeface="KBScaredStraight" panose="02000603000000000000" pitchFamily="2" charset="0"/>
            </a:endParaRPr>
          </a:p>
        </p:txBody>
      </p:sp>
      <p:pic>
        <p:nvPicPr>
          <p:cNvPr id="12" name="Picture 11">
            <a:hlinkClick r:id="rId7"/>
          </p:cNvPr>
          <p:cNvPicPr>
            <a:picLocks noChangeAspect="1"/>
          </p:cNvPicPr>
          <p:nvPr/>
        </p:nvPicPr>
        <p:blipFill>
          <a:blip r:embed="rId8"/>
          <a:stretch>
            <a:fillRect/>
          </a:stretch>
        </p:blipFill>
        <p:spPr>
          <a:xfrm>
            <a:off x="10815308" y="5490766"/>
            <a:ext cx="921328" cy="914400"/>
          </a:xfrm>
          <a:prstGeom prst="rect">
            <a:avLst/>
          </a:prstGeom>
        </p:spPr>
      </p:pic>
      <p:pic>
        <p:nvPicPr>
          <p:cNvPr id="15" name="Picture 14">
            <a:hlinkClick r:id="rId9"/>
          </p:cNvPr>
          <p:cNvPicPr/>
          <p:nvPr/>
        </p:nvPicPr>
        <p:blipFill>
          <a:blip r:embed="rId10" cstate="print">
            <a:extLst>
              <a:ext uri="{28A0092B-C50C-407E-A947-70E740481C1C}">
                <a14:useLocalDpi xmlns:a14="http://schemas.microsoft.com/office/drawing/2010/main" val="0"/>
              </a:ext>
            </a:extLst>
          </a:blip>
          <a:stretch>
            <a:fillRect/>
          </a:stretch>
        </p:blipFill>
        <p:spPr>
          <a:xfrm>
            <a:off x="8439450" y="5584360"/>
            <a:ext cx="1196454" cy="772259"/>
          </a:xfrm>
          <a:prstGeom prst="rect">
            <a:avLst/>
          </a:prstGeom>
          <a:ln>
            <a:noFill/>
          </a:ln>
          <a:effectLst>
            <a:outerShdw blurRad="292100" dist="139700" dir="2700000" algn="tl" rotWithShape="0">
              <a:srgbClr val="333333">
                <a:alpha val="65000"/>
              </a:srgbClr>
            </a:outerShdw>
          </a:effectLst>
        </p:spPr>
      </p:pic>
      <p:pic>
        <p:nvPicPr>
          <p:cNvPr id="16" name="Picture 15">
            <a:hlinkClick r:id="rId11"/>
          </p:cNvPr>
          <p:cNvPicPr>
            <a:picLocks noChangeAspect="1"/>
          </p:cNvPicPr>
          <p:nvPr/>
        </p:nvPicPr>
        <p:blipFill>
          <a:blip r:embed="rId12"/>
          <a:stretch>
            <a:fillRect/>
          </a:stretch>
        </p:blipFill>
        <p:spPr>
          <a:xfrm>
            <a:off x="7406466" y="5501661"/>
            <a:ext cx="914400" cy="914400"/>
          </a:xfrm>
          <a:prstGeom prst="rect">
            <a:avLst/>
          </a:prstGeom>
        </p:spPr>
      </p:pic>
      <p:pic>
        <p:nvPicPr>
          <p:cNvPr id="8" name="Picture 7">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67024" y="5489524"/>
            <a:ext cx="898769" cy="914400"/>
          </a:xfrm>
          <a:prstGeom prst="rect">
            <a:avLst/>
          </a:prstGeom>
        </p:spPr>
      </p:pic>
    </p:spTree>
    <p:extLst>
      <p:ext uri="{BB962C8B-B14F-4D97-AF65-F5344CB8AC3E}">
        <p14:creationId xmlns:p14="http://schemas.microsoft.com/office/powerpoint/2010/main" val="4190981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1999" cy="6858000"/>
          </a:xfrm>
          <a:prstGeom prst="rect">
            <a:avLst/>
          </a:prstGeom>
        </p:spPr>
      </p:pic>
      <p:sp>
        <p:nvSpPr>
          <p:cNvPr id="5" name="TextBox 4"/>
          <p:cNvSpPr txBox="1"/>
          <p:nvPr/>
        </p:nvSpPr>
        <p:spPr>
          <a:xfrm rot="5400000">
            <a:off x="-1247336" y="1170062"/>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940939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1182" y="815926"/>
            <a:ext cx="11211950" cy="5548763"/>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gn="ctr">
              <a:lnSpc>
                <a:spcPct val="107000"/>
              </a:lnSpc>
              <a:spcAft>
                <a:spcPts val="800"/>
              </a:spcAft>
            </a:pPr>
            <a:endParaRPr lang="en-US" sz="4400" dirty="0" smtClean="0">
              <a:latin typeface="KG Second Chances Solid" panose="02000000000000000000" pitchFamily="2" charset="0"/>
            </a:endParaRPr>
          </a:p>
          <a:p>
            <a:pPr marL="342900" indent="-3429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Print off the following slide for each student. </a:t>
            </a:r>
          </a:p>
          <a:p>
            <a:pPr marL="342900" indent="-3429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Have the students complete the Anticipation Guide BEFORE the presentation to gauge what they already know about Australia’s government. </a:t>
            </a:r>
          </a:p>
          <a:p>
            <a:pPr marL="342900" indent="-342900">
              <a:lnSpc>
                <a:spcPct val="107000"/>
              </a:lnSpc>
              <a:spcAft>
                <a:spcPts val="800"/>
              </a:spcAft>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*There are also economic-related questions in this guide, but the notes in this presentation are government-related only. I have an “Australia’s Economy” file in my store if you’re interested.</a:t>
            </a:r>
            <a:endParaRPr lang="en-US" sz="1600" dirty="0">
              <a:latin typeface="KBScaredStraight" panose="02000603000000000000" pitchFamily="2" charset="0"/>
              <a:ea typeface="KBScaredStraight" panose="02000603000000000000" pitchFamily="2" charset="0"/>
              <a:cs typeface="Times New Roman" panose="02020603050405020304" pitchFamily="18" charset="0"/>
            </a:endParaRPr>
          </a:p>
        </p:txBody>
      </p:sp>
      <p:sp>
        <p:nvSpPr>
          <p:cNvPr id="3" name="Rounded Rectangle 2"/>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549680" y="6658275"/>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74247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3264878" y="-1647094"/>
            <a:ext cx="6858000" cy="10152187"/>
          </a:xfrm>
          <a:prstGeom prst="rect">
            <a:avLst/>
          </a:prstGeom>
        </p:spPr>
      </p:pic>
      <p:sp>
        <p:nvSpPr>
          <p:cNvPr id="5" name="TextBox 4"/>
          <p:cNvSpPr txBox="1"/>
          <p:nvPr/>
        </p:nvSpPr>
        <p:spPr>
          <a:xfrm rot="5400000">
            <a:off x="-1247336" y="1170062"/>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229417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5272" y="488852"/>
            <a:ext cx="9861453" cy="5880296"/>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189030" y="1712802"/>
            <a:ext cx="7813935" cy="2800767"/>
          </a:xfrm>
          <a:prstGeom prst="rect">
            <a:avLst/>
          </a:prstGeom>
          <a:noFill/>
        </p:spPr>
        <p:txBody>
          <a:bodyPr wrap="none" lIns="91440" tIns="45720" rIns="91440" bIns="45720">
            <a:spAutoFit/>
          </a:bodyPr>
          <a:lstStyle/>
          <a:p>
            <a:pPr algn="ctr"/>
            <a:r>
              <a:rPr lang="en-US" sz="8800" b="1" cap="none" spc="0" dirty="0" smtClean="0">
                <a:ln w="10160">
                  <a:solidFill>
                    <a:sysClr val="windowText" lastClr="000000"/>
                  </a:solidFill>
                  <a:prstDash val="solid"/>
                </a:ln>
                <a:solidFill>
                  <a:srgbClr val="94DAD0"/>
                </a:solidFill>
                <a:effectLst>
                  <a:glow rad="63500">
                    <a:srgbClr val="E97524"/>
                  </a:glow>
                  <a:outerShdw blurRad="50800" dist="38100" dir="2700000" algn="tl" rotWithShape="0">
                    <a:prstClr val="black">
                      <a:alpha val="40000"/>
                    </a:prstClr>
                  </a:outerShdw>
                </a:effectLst>
                <a:latin typeface="KG Second Chances Solid" panose="02000000000000000000" pitchFamily="2" charset="0"/>
              </a:rPr>
              <a:t>Australia’s</a:t>
            </a:r>
          </a:p>
          <a:p>
            <a:pPr algn="ctr"/>
            <a:r>
              <a:rPr lang="en-US" sz="8800" b="1" dirty="0" smtClean="0">
                <a:ln w="10160">
                  <a:solidFill>
                    <a:sysClr val="windowText" lastClr="000000"/>
                  </a:solidFill>
                  <a:prstDash val="solid"/>
                </a:ln>
                <a:solidFill>
                  <a:srgbClr val="94DAD0"/>
                </a:solidFill>
                <a:effectLst>
                  <a:glow rad="63500">
                    <a:srgbClr val="E97524"/>
                  </a:glow>
                  <a:outerShdw blurRad="50800" dist="38100" dir="2700000" algn="tl" rotWithShape="0">
                    <a:prstClr val="black">
                      <a:alpha val="40000"/>
                    </a:prstClr>
                  </a:outerShdw>
                </a:effectLst>
                <a:latin typeface="KG Second Chances Solid" panose="02000000000000000000" pitchFamily="2" charset="0"/>
              </a:rPr>
              <a:t>Government</a:t>
            </a:r>
            <a:endParaRPr lang="en-US" sz="8800" b="1" cap="none" spc="0" dirty="0">
              <a:ln w="10160">
                <a:solidFill>
                  <a:sysClr val="windowText" lastClr="000000"/>
                </a:solidFill>
                <a:prstDash val="solid"/>
              </a:ln>
              <a:solidFill>
                <a:srgbClr val="94DAD0"/>
              </a:solidFill>
              <a:effectLst>
                <a:glow rad="63500">
                  <a:srgbClr val="E97524"/>
                </a:glow>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2536114" y="4632326"/>
            <a:ext cx="7399607" cy="523220"/>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A Federal Parliamentary Democracy</a:t>
            </a:r>
            <a:endParaRPr lang="en-US" sz="28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10549680" y="6658275"/>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126981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rot="5400000">
            <a:off x="2648280" y="-2685720"/>
            <a:ext cx="6858000" cy="1222943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7" name="Rectangle 6"/>
          <p:cNvSpPr/>
          <p:nvPr/>
        </p:nvSpPr>
        <p:spPr>
          <a:xfrm>
            <a:off x="1066799" y="0"/>
            <a:ext cx="10058400" cy="6858000"/>
          </a:xfrm>
          <a:prstGeom prst="rect">
            <a:avLst/>
          </a:prstGeom>
          <a:solidFill>
            <a:srgbClr val="94DAD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63716" y="0"/>
            <a:ext cx="6864573" cy="1323439"/>
          </a:xfrm>
          <a:prstGeom prst="rect">
            <a:avLst/>
          </a:prstGeom>
          <a:noFill/>
        </p:spPr>
        <p:txBody>
          <a:bodyPr wrap="none" lIns="91440" tIns="45720" rIns="91440" bIns="45720">
            <a:spAutoFit/>
          </a:bodyPr>
          <a:lstStyle/>
          <a:p>
            <a:pPr algn="ctr"/>
            <a:r>
              <a:rPr lang="en-US" sz="8000" b="1" cap="none" spc="0" dirty="0" smtClean="0">
                <a:ln w="10160">
                  <a:solidFill>
                    <a:sysClr val="windowText" lastClr="000000"/>
                  </a:solidFill>
                  <a:prstDash val="solid"/>
                </a:ln>
                <a:solidFill>
                  <a:srgbClr val="2D7996"/>
                </a:solidFill>
                <a:effectLst>
                  <a:glow rad="101600">
                    <a:schemeClr val="accent2">
                      <a:satMod val="175000"/>
                      <a:alpha val="40000"/>
                    </a:schemeClr>
                  </a:glow>
                  <a:outerShdw blurRad="50800" dist="38100" dir="2700000" algn="tl" rotWithShape="0">
                    <a:prstClr val="black">
                      <a:alpha val="40000"/>
                    </a:prstClr>
                  </a:outerShdw>
                </a:effectLst>
                <a:latin typeface="KG Second Chances Solid" panose="02000000000000000000" pitchFamily="2" charset="0"/>
              </a:rPr>
              <a:t>Let’s Review</a:t>
            </a:r>
          </a:p>
        </p:txBody>
      </p:sp>
      <p:sp>
        <p:nvSpPr>
          <p:cNvPr id="8" name="TextBox 7"/>
          <p:cNvSpPr txBox="1"/>
          <p:nvPr/>
        </p:nvSpPr>
        <p:spPr>
          <a:xfrm>
            <a:off x="1179343" y="1308295"/>
            <a:ext cx="9934136" cy="4893647"/>
          </a:xfrm>
          <a:prstGeom prst="rect">
            <a:avLst/>
          </a:prstGeom>
          <a:noFill/>
        </p:spPr>
        <p:txBody>
          <a:bodyPr wrap="square" rtlCol="0">
            <a:spAutoFit/>
          </a:bodyPr>
          <a:lstStyle/>
          <a:p>
            <a:pPr algn="ctr"/>
            <a:r>
              <a:rPr lang="en-US" sz="3200" b="1" dirty="0" smtClean="0">
                <a:latin typeface="DK Sleepy Time" pitchFamily="50" charset="0"/>
                <a:ea typeface="KBScaredStraight" panose="02000603000000000000" pitchFamily="2" charset="0"/>
              </a:rPr>
              <a:t>Government Systems – Who has the power?</a:t>
            </a:r>
          </a:p>
          <a:p>
            <a:pPr algn="ctr"/>
            <a:endParaRPr lang="en-US" sz="2800" b="1" dirty="0" smtClean="0">
              <a:latin typeface="DK Sleepy Time" pitchFamily="50"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2800" b="1" dirty="0">
                <a:latin typeface="KBScaredStraight" panose="02000603000000000000" pitchFamily="2" charset="0"/>
                <a:ea typeface="KBScaredStraight" panose="02000603000000000000" pitchFamily="2" charset="0"/>
              </a:rPr>
              <a:t>Unitary</a:t>
            </a:r>
            <a:r>
              <a:rPr lang="en-US" sz="2800" dirty="0">
                <a:latin typeface="KBScaredStraight" panose="02000603000000000000" pitchFamily="2" charset="0"/>
                <a:ea typeface="KBScaredStraight" panose="02000603000000000000" pitchFamily="2" charset="0"/>
              </a:rPr>
              <a:t>--power is held by one central authority</a:t>
            </a:r>
          </a:p>
          <a:p>
            <a:pPr marL="457200" indent="-457200">
              <a:lnSpc>
                <a:spcPct val="90000"/>
              </a:lnSpc>
              <a:buFont typeface="Arial" panose="020B0604020202020204" pitchFamily="34" charset="0"/>
              <a:buChar char="•"/>
              <a:defRPr/>
            </a:pPr>
            <a:endParaRPr lang="en-US" sz="2800" dirty="0">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2800" b="1" dirty="0">
                <a:latin typeface="KBScaredStraight" panose="02000603000000000000" pitchFamily="2" charset="0"/>
                <a:ea typeface="KBScaredStraight" panose="02000603000000000000" pitchFamily="2" charset="0"/>
              </a:rPr>
              <a:t>Confederation</a:t>
            </a:r>
            <a:r>
              <a:rPr lang="en-US" sz="2800" dirty="0">
                <a:latin typeface="KBScaredStraight" panose="02000603000000000000" pitchFamily="2" charset="0"/>
                <a:ea typeface="KBScaredStraight" panose="02000603000000000000" pitchFamily="2" charset="0"/>
              </a:rPr>
              <a:t>--association of independent states that agree to certain limitations on their freedoms by joining together</a:t>
            </a:r>
          </a:p>
          <a:p>
            <a:pPr marL="457200" indent="-457200">
              <a:lnSpc>
                <a:spcPct val="90000"/>
              </a:lnSpc>
              <a:buFont typeface="Arial" panose="020B0604020202020204" pitchFamily="34" charset="0"/>
              <a:buChar char="•"/>
              <a:defRPr/>
            </a:pPr>
            <a:endParaRPr lang="en-US" sz="2800" dirty="0">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2800" b="1" dirty="0">
                <a:latin typeface="KBScaredStraight" panose="02000603000000000000" pitchFamily="2" charset="0"/>
                <a:ea typeface="KBScaredStraight" panose="02000603000000000000" pitchFamily="2" charset="0"/>
              </a:rPr>
              <a:t>Federal</a:t>
            </a:r>
            <a:r>
              <a:rPr lang="en-US" sz="2800" dirty="0">
                <a:latin typeface="KBScaredStraight" panose="02000603000000000000" pitchFamily="2" charset="0"/>
                <a:ea typeface="KBScaredStraight" panose="02000603000000000000" pitchFamily="2" charset="0"/>
              </a:rPr>
              <a:t>--power is divided between central authority &amp; several regional authorities</a:t>
            </a:r>
          </a:p>
          <a:p>
            <a:pPr marL="457200" indent="-457200">
              <a:lnSpc>
                <a:spcPct val="90000"/>
              </a:lnSpc>
              <a:buFont typeface="Arial" panose="020B0604020202020204" pitchFamily="34" charset="0"/>
              <a:buChar char="•"/>
              <a:defRPr/>
            </a:pPr>
            <a:endParaRPr lang="en-US" sz="2800" dirty="0">
              <a:latin typeface="KBScaredStraight" panose="02000603000000000000" pitchFamily="2" charset="0"/>
              <a:ea typeface="KBScaredStraight" panose="02000603000000000000" pitchFamily="2" charset="0"/>
            </a:endParaRPr>
          </a:p>
          <a:p>
            <a:pPr algn="ctr">
              <a:lnSpc>
                <a:spcPct val="90000"/>
              </a:lnSpc>
              <a:defRPr/>
            </a:pPr>
            <a:r>
              <a:rPr lang="en-US" sz="2800" dirty="0">
                <a:latin typeface="KBScaredStraight" panose="02000603000000000000" pitchFamily="2" charset="0"/>
                <a:ea typeface="KBScaredStraight" panose="02000603000000000000" pitchFamily="2" charset="0"/>
              </a:rPr>
              <a:t>Which system does  </a:t>
            </a:r>
            <a:r>
              <a:rPr lang="en-US" sz="2800" dirty="0" smtClean="0">
                <a:latin typeface="KBScaredStraight" panose="02000603000000000000" pitchFamily="2" charset="0"/>
                <a:ea typeface="KBScaredStraight" panose="02000603000000000000" pitchFamily="2" charset="0"/>
              </a:rPr>
              <a:t>Australia </a:t>
            </a:r>
            <a:r>
              <a:rPr lang="en-US" sz="2800" dirty="0">
                <a:latin typeface="KBScaredStraight" panose="02000603000000000000" pitchFamily="2" charset="0"/>
                <a:ea typeface="KBScaredStraight" panose="02000603000000000000" pitchFamily="2" charset="0"/>
              </a:rPr>
              <a:t>have?</a:t>
            </a:r>
          </a:p>
        </p:txBody>
      </p:sp>
      <p:sp>
        <p:nvSpPr>
          <p:cNvPr id="9" name="TextBox 8"/>
          <p:cNvSpPr txBox="1"/>
          <p:nvPr/>
        </p:nvSpPr>
        <p:spPr>
          <a:xfrm>
            <a:off x="10549680" y="6658275"/>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243025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5400000">
            <a:off x="2648280" y="-2685720"/>
            <a:ext cx="6858000" cy="1222943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7" name="Rectangle 6"/>
          <p:cNvSpPr/>
          <p:nvPr/>
        </p:nvSpPr>
        <p:spPr>
          <a:xfrm>
            <a:off x="1066799" y="0"/>
            <a:ext cx="10058400" cy="6858000"/>
          </a:xfrm>
          <a:prstGeom prst="rect">
            <a:avLst/>
          </a:prstGeom>
          <a:solidFill>
            <a:srgbClr val="94DAD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63716" y="0"/>
            <a:ext cx="6864573" cy="1323439"/>
          </a:xfrm>
          <a:prstGeom prst="rect">
            <a:avLst/>
          </a:prstGeom>
          <a:noFill/>
        </p:spPr>
        <p:txBody>
          <a:bodyPr wrap="none" lIns="91440" tIns="45720" rIns="91440" bIns="45720">
            <a:spAutoFit/>
          </a:bodyPr>
          <a:lstStyle/>
          <a:p>
            <a:pPr algn="ctr"/>
            <a:r>
              <a:rPr lang="en-US" sz="8000" b="1" cap="none" spc="0" dirty="0" smtClean="0">
                <a:ln w="10160">
                  <a:solidFill>
                    <a:sysClr val="windowText" lastClr="000000"/>
                  </a:solidFill>
                  <a:prstDash val="solid"/>
                </a:ln>
                <a:solidFill>
                  <a:srgbClr val="2D7996"/>
                </a:solidFill>
                <a:effectLst>
                  <a:glow rad="63500">
                    <a:schemeClr val="accent2">
                      <a:satMod val="175000"/>
                      <a:alpha val="40000"/>
                    </a:schemeClr>
                  </a:glow>
                  <a:outerShdw blurRad="50800" dist="38100" dir="2700000" algn="tl" rotWithShape="0">
                    <a:prstClr val="black">
                      <a:alpha val="40000"/>
                    </a:prstClr>
                  </a:outerShdw>
                </a:effectLst>
                <a:latin typeface="KG Second Chances Solid" panose="02000000000000000000" pitchFamily="2" charset="0"/>
              </a:rPr>
              <a:t>Let’s Review</a:t>
            </a:r>
          </a:p>
        </p:txBody>
      </p:sp>
      <p:sp>
        <p:nvSpPr>
          <p:cNvPr id="8" name="TextBox 7"/>
          <p:cNvSpPr txBox="1"/>
          <p:nvPr/>
        </p:nvSpPr>
        <p:spPr>
          <a:xfrm>
            <a:off x="1179343" y="1308295"/>
            <a:ext cx="9934136" cy="5373779"/>
          </a:xfrm>
          <a:prstGeom prst="rect">
            <a:avLst/>
          </a:prstGeom>
          <a:noFill/>
        </p:spPr>
        <p:txBody>
          <a:bodyPr wrap="square" rtlCol="0">
            <a:spAutoFit/>
          </a:bodyPr>
          <a:lstStyle/>
          <a:p>
            <a:pPr algn="ctr"/>
            <a:r>
              <a:rPr lang="en-US" sz="3200" b="1" dirty="0" smtClean="0">
                <a:latin typeface="DK Sleepy Time" pitchFamily="50" charset="0"/>
                <a:ea typeface="KBScaredStraight" panose="02000603000000000000" pitchFamily="2" charset="0"/>
              </a:rPr>
              <a:t>Government Types – how do citizens participate?</a:t>
            </a:r>
          </a:p>
          <a:p>
            <a:pPr algn="ctr"/>
            <a:endParaRPr lang="en-US" sz="2000" dirty="0" smtClean="0">
              <a:latin typeface="DK Sleepy Time" pitchFamily="50"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2800" b="1" dirty="0">
                <a:latin typeface="KBScaredStraight" panose="02000603000000000000" pitchFamily="2" charset="0"/>
                <a:ea typeface="KBScaredStraight" panose="02000603000000000000" pitchFamily="2" charset="0"/>
              </a:rPr>
              <a:t>Autocracy</a:t>
            </a:r>
            <a:r>
              <a:rPr lang="en-US" sz="2800" dirty="0">
                <a:latin typeface="KBScaredStraight" panose="02000603000000000000" pitchFamily="2" charset="0"/>
                <a:ea typeface="KBScaredStraight" panose="02000603000000000000" pitchFamily="2" charset="0"/>
              </a:rPr>
              <a:t>-- 1 person possesses unlimited power &amp; citizens have limited role in government</a:t>
            </a:r>
          </a:p>
          <a:p>
            <a:pPr marL="457200" indent="-457200">
              <a:lnSpc>
                <a:spcPct val="90000"/>
              </a:lnSpc>
              <a:buFont typeface="Arial" panose="020B0604020202020204" pitchFamily="34" charset="0"/>
              <a:buChar char="•"/>
              <a:defRPr/>
            </a:pPr>
            <a:endParaRPr lang="en-US" sz="2000" dirty="0">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2800" b="1" dirty="0">
                <a:latin typeface="KBScaredStraight" panose="02000603000000000000" pitchFamily="2" charset="0"/>
                <a:ea typeface="KBScaredStraight" panose="02000603000000000000" pitchFamily="2" charset="0"/>
              </a:rPr>
              <a:t>Oligarchy</a:t>
            </a:r>
            <a:r>
              <a:rPr lang="en-US" sz="2800" dirty="0">
                <a:latin typeface="KBScaredStraight" panose="02000603000000000000" pitchFamily="2" charset="0"/>
                <a:ea typeface="KBScaredStraight" panose="02000603000000000000" pitchFamily="2" charset="0"/>
              </a:rPr>
              <a:t>-- small group exercises control &amp; citizens have limited role in government </a:t>
            </a:r>
          </a:p>
          <a:p>
            <a:pPr marL="457200" indent="-457200">
              <a:lnSpc>
                <a:spcPct val="90000"/>
              </a:lnSpc>
              <a:buFont typeface="Arial" panose="020B0604020202020204" pitchFamily="34" charset="0"/>
              <a:buChar char="•"/>
              <a:defRPr/>
            </a:pPr>
            <a:endParaRPr lang="en-US" sz="2000" dirty="0">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2800" b="1" dirty="0">
                <a:latin typeface="KBScaredStraight" panose="02000603000000000000" pitchFamily="2" charset="0"/>
                <a:ea typeface="KBScaredStraight" panose="02000603000000000000" pitchFamily="2" charset="0"/>
              </a:rPr>
              <a:t>Democracy</a:t>
            </a:r>
            <a:r>
              <a:rPr lang="en-US" sz="2800" dirty="0">
                <a:latin typeface="KBScaredStraight" panose="02000603000000000000" pitchFamily="2" charset="0"/>
                <a:ea typeface="KBScaredStraight" panose="02000603000000000000" pitchFamily="2" charset="0"/>
              </a:rPr>
              <a:t>--supreme power is vested in the people &amp; exercised by them directly or indirectly though a system of representation involving free elections</a:t>
            </a:r>
          </a:p>
          <a:p>
            <a:pPr algn="ctr">
              <a:lnSpc>
                <a:spcPct val="90000"/>
              </a:lnSpc>
              <a:defRPr/>
            </a:pPr>
            <a:endParaRPr lang="en-US" sz="2000" dirty="0">
              <a:latin typeface="KBScaredStraight" panose="02000603000000000000" pitchFamily="2" charset="0"/>
              <a:ea typeface="KBScaredStraight" panose="02000603000000000000" pitchFamily="2" charset="0"/>
            </a:endParaRPr>
          </a:p>
          <a:p>
            <a:pPr algn="ctr">
              <a:lnSpc>
                <a:spcPct val="90000"/>
              </a:lnSpc>
              <a:defRPr/>
            </a:pPr>
            <a:r>
              <a:rPr lang="en-US" sz="3200" dirty="0">
                <a:latin typeface="KBScaredStraight" panose="02000603000000000000" pitchFamily="2" charset="0"/>
                <a:ea typeface="KBScaredStraight" panose="02000603000000000000" pitchFamily="2" charset="0"/>
              </a:rPr>
              <a:t>Which type does </a:t>
            </a:r>
            <a:r>
              <a:rPr lang="en-US" sz="3200" dirty="0" smtClean="0">
                <a:latin typeface="KBScaredStraight" panose="02000603000000000000" pitchFamily="2" charset="0"/>
                <a:ea typeface="KBScaredStraight" panose="02000603000000000000" pitchFamily="2" charset="0"/>
              </a:rPr>
              <a:t>Australia </a:t>
            </a:r>
            <a:r>
              <a:rPr lang="en-US" sz="3200" dirty="0">
                <a:latin typeface="KBScaredStraight" panose="02000603000000000000" pitchFamily="2" charset="0"/>
                <a:ea typeface="KBScaredStraight" panose="02000603000000000000" pitchFamily="2" charset="0"/>
              </a:rPr>
              <a:t>have?</a:t>
            </a:r>
          </a:p>
        </p:txBody>
      </p:sp>
      <p:sp>
        <p:nvSpPr>
          <p:cNvPr id="10" name="TextBox 9"/>
          <p:cNvSpPr txBox="1"/>
          <p:nvPr/>
        </p:nvSpPr>
        <p:spPr>
          <a:xfrm>
            <a:off x="10549680" y="6658275"/>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2014 Brain Wrinkles</a:t>
            </a:r>
            <a:endParaRPr lang="en-US" sz="11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942107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1433</Words>
  <Application>Microsoft Office PowerPoint</Application>
  <PresentationFormat>Widescreen</PresentationFormat>
  <Paragraphs>195</Paragraphs>
  <Slides>35</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6" baseType="lpstr">
      <vt:lpstr>Arial</vt:lpstr>
      <vt:lpstr>Calibri</vt:lpstr>
      <vt:lpstr>Calibri Light</vt:lpstr>
      <vt:lpstr>Courier New</vt:lpstr>
      <vt:lpstr>DK Sleepy Time</vt:lpstr>
      <vt:lpstr>KBScaredStraight</vt:lpstr>
      <vt:lpstr>KG Eyes Wide Open</vt:lpstr>
      <vt:lpstr>KG Second Chances Solid</vt:lpstr>
      <vt:lpstr>Times New Roman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Fulton, Tonya</cp:lastModifiedBy>
  <cp:revision>17</cp:revision>
  <dcterms:created xsi:type="dcterms:W3CDTF">2013-09-21T23:49:51Z</dcterms:created>
  <dcterms:modified xsi:type="dcterms:W3CDTF">2021-02-01T17:59:50Z</dcterms:modified>
</cp:coreProperties>
</file>