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5"/>
  </p:handoutMasterIdLst>
  <p:sldIdLst>
    <p:sldId id="256" r:id="rId2"/>
    <p:sldId id="257" r:id="rId3"/>
    <p:sldId id="267" r:id="rId4"/>
    <p:sldId id="258" r:id="rId5"/>
    <p:sldId id="259" r:id="rId6"/>
    <p:sldId id="260" r:id="rId7"/>
    <p:sldId id="261" r:id="rId8"/>
    <p:sldId id="262" r:id="rId9"/>
    <p:sldId id="263" r:id="rId10"/>
    <p:sldId id="264" r:id="rId11"/>
    <p:sldId id="265" r:id="rId12"/>
    <p:sldId id="268" r:id="rId13"/>
    <p:sldId id="266"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8559F7A9-D4F0-4D0E-A9F2-3C44B8DCA057}" type="datetimeFigureOut">
              <a:rPr lang="en-US" smtClean="0"/>
              <a:t>9/30/2020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97F2B3A-7C87-402C-9D3E-F3D0656DF798}" type="slidenum">
              <a:rPr lang="en-US" smtClean="0"/>
              <a:t>‹#›</a:t>
            </a:fld>
            <a:endParaRPr lang="en-US"/>
          </a:p>
        </p:txBody>
      </p:sp>
    </p:spTree>
    <p:extLst>
      <p:ext uri="{BB962C8B-B14F-4D97-AF65-F5344CB8AC3E}">
        <p14:creationId xmlns:p14="http://schemas.microsoft.com/office/powerpoint/2010/main" val="90990814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9/30/2020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9/30/2020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9/30/2020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34304" y="1923392"/>
            <a:ext cx="8637073" cy="1388805"/>
          </a:xfrm>
        </p:spPr>
        <p:txBody>
          <a:bodyPr>
            <a:normAutofit fontScale="90000"/>
          </a:bodyPr>
          <a:lstStyle/>
          <a:p>
            <a:pPr algn="ctr"/>
            <a:r>
              <a:rPr lang="en-US" sz="6000" dirty="0" smtClean="0">
                <a:effectLst>
                  <a:outerShdw blurRad="38100" dist="38100" dir="2700000" algn="tl">
                    <a:srgbClr val="000000">
                      <a:alpha val="43137"/>
                    </a:srgbClr>
                  </a:outerShdw>
                </a:effectLst>
              </a:rPr>
              <a:t>Parent Orientation</a:t>
            </a:r>
            <a:r>
              <a:rPr lang="en-US" sz="6000" dirty="0" smtClean="0"/>
              <a:t/>
            </a:r>
            <a:br>
              <a:rPr lang="en-US" sz="6000" dirty="0" smtClean="0"/>
            </a:br>
            <a:r>
              <a:rPr lang="en-US" sz="4400" dirty="0" smtClean="0">
                <a:effectLst>
                  <a:outerShdw blurRad="38100" dist="38100" dir="2700000" algn="tl">
                    <a:srgbClr val="000000">
                      <a:alpha val="43137"/>
                    </a:srgbClr>
                  </a:outerShdw>
                </a:effectLst>
              </a:rPr>
              <a:t>2020-2021</a:t>
            </a:r>
            <a:endParaRPr lang="en-US" sz="4400" dirty="0">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637361" cy="265846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3964" y="4120056"/>
            <a:ext cx="4627825" cy="1624012"/>
          </a:xfrm>
          <a:prstGeom prst="rect">
            <a:avLst/>
          </a:prstGeom>
        </p:spPr>
      </p:pic>
    </p:spTree>
    <p:extLst>
      <p:ext uri="{BB962C8B-B14F-4D97-AF65-F5344CB8AC3E}">
        <p14:creationId xmlns:p14="http://schemas.microsoft.com/office/powerpoint/2010/main" val="234919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u="sng" dirty="0" smtClean="0">
                <a:effectLst>
                  <a:outerShdw blurRad="38100" dist="38100" dir="2700000" algn="tl">
                    <a:srgbClr val="000000">
                      <a:alpha val="43137"/>
                    </a:srgbClr>
                  </a:outerShdw>
                </a:effectLst>
              </a:rPr>
              <a:t>graduation</a:t>
            </a:r>
            <a:endParaRPr lang="en-US" sz="4000"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2400" dirty="0"/>
              <a:t>Bright from the Start does not recommend “graduation” as an appropriate activity for four-year old children.  We will plan to have an “End of the Year Celebration” at the end of the school year.  </a:t>
            </a:r>
          </a:p>
          <a:p>
            <a:endParaRPr lang="en-US" dirty="0"/>
          </a:p>
        </p:txBody>
      </p:sp>
    </p:spTree>
    <p:extLst>
      <p:ext uri="{BB962C8B-B14F-4D97-AF65-F5344CB8AC3E}">
        <p14:creationId xmlns:p14="http://schemas.microsoft.com/office/powerpoint/2010/main" val="2306585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Birthday’s</a:t>
            </a:r>
            <a:endParaRPr lang="en-US" dirty="0"/>
          </a:p>
        </p:txBody>
      </p:sp>
      <p:sp>
        <p:nvSpPr>
          <p:cNvPr id="3" name="Content Placeholder 2"/>
          <p:cNvSpPr>
            <a:spLocks noGrp="1"/>
          </p:cNvSpPr>
          <p:nvPr>
            <p:ph idx="1"/>
          </p:nvPr>
        </p:nvSpPr>
        <p:spPr/>
        <p:txBody>
          <a:bodyPr>
            <a:normAutofit/>
          </a:bodyPr>
          <a:lstStyle/>
          <a:p>
            <a:r>
              <a:rPr lang="en-US" sz="2400" dirty="0" smtClean="0"/>
              <a:t>Due to COVID, we are not allowed to host birthday celebrations such as cupcakes at lunch, visitors, etc.</a:t>
            </a:r>
          </a:p>
          <a:p>
            <a:pPr marL="0" indent="0">
              <a:buNone/>
            </a:pPr>
            <a:endParaRPr lang="en-US" sz="2400" dirty="0" smtClean="0"/>
          </a:p>
          <a:p>
            <a:r>
              <a:rPr lang="en-US" sz="2400" dirty="0"/>
              <a:t> </a:t>
            </a:r>
            <a:r>
              <a:rPr lang="en-US" sz="2400" dirty="0" smtClean="0"/>
              <a:t>We can serve a “special snack” during snack time. This is something that is sent in with the student or dropped off in the office between 8:30am and 2:00pm</a:t>
            </a:r>
          </a:p>
          <a:p>
            <a:pPr marL="0" indent="0">
              <a:buNone/>
            </a:pPr>
            <a:endParaRPr lang="en-US" sz="2400" dirty="0"/>
          </a:p>
        </p:txBody>
      </p:sp>
    </p:spTree>
    <p:extLst>
      <p:ext uri="{BB962C8B-B14F-4D97-AF65-F5344CB8AC3E}">
        <p14:creationId xmlns:p14="http://schemas.microsoft.com/office/powerpoint/2010/main" val="3688344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dates</a:t>
            </a:r>
            <a:endParaRPr lang="en-US" dirty="0"/>
          </a:p>
        </p:txBody>
      </p:sp>
      <p:sp>
        <p:nvSpPr>
          <p:cNvPr id="3" name="Content Placeholder 2"/>
          <p:cNvSpPr>
            <a:spLocks noGrp="1"/>
          </p:cNvSpPr>
          <p:nvPr>
            <p:ph idx="1"/>
          </p:nvPr>
        </p:nvSpPr>
        <p:spPr/>
        <p:txBody>
          <a:bodyPr/>
          <a:lstStyle/>
          <a:p>
            <a:r>
              <a:rPr lang="en-US" dirty="0" smtClean="0"/>
              <a:t>October 8 is an early release day. Dismissal starts </a:t>
            </a:r>
            <a:r>
              <a:rPr lang="en-US" smtClean="0"/>
              <a:t>at 12:45pm</a:t>
            </a:r>
          </a:p>
          <a:p>
            <a:pPr marL="0" indent="0">
              <a:buNone/>
            </a:pPr>
            <a:endParaRPr lang="en-US" dirty="0" smtClean="0"/>
          </a:p>
          <a:p>
            <a:r>
              <a:rPr lang="en-US" dirty="0" smtClean="0"/>
              <a:t>October 9-October 12 is fall break (no school)</a:t>
            </a:r>
          </a:p>
          <a:p>
            <a:pPr marL="0" indent="0">
              <a:buNone/>
            </a:pPr>
            <a:endParaRPr lang="en-US" dirty="0"/>
          </a:p>
        </p:txBody>
      </p:sp>
    </p:spTree>
    <p:extLst>
      <p:ext uri="{BB962C8B-B14F-4D97-AF65-F5344CB8AC3E}">
        <p14:creationId xmlns:p14="http://schemas.microsoft.com/office/powerpoint/2010/main" val="3209798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2904" y="489209"/>
            <a:ext cx="9603275" cy="1049235"/>
          </a:xfrm>
        </p:spPr>
        <p:txBody>
          <a:bodyPr>
            <a:noAutofit/>
          </a:bodyPr>
          <a:lstStyle/>
          <a:p>
            <a:pPr algn="ctr"/>
            <a:r>
              <a:rPr lang="en-US" sz="3600" dirty="0" smtClean="0"/>
              <a:t>Does anyone have </a:t>
            </a:r>
            <a:br>
              <a:rPr lang="en-US" sz="3600" dirty="0" smtClean="0"/>
            </a:br>
            <a:r>
              <a:rPr lang="en-US" sz="3600" dirty="0" smtClean="0"/>
              <a:t>Any questions? </a:t>
            </a:r>
            <a:endParaRPr lang="en-US" sz="3600" dirty="0"/>
          </a:p>
        </p:txBody>
      </p:sp>
    </p:spTree>
    <p:extLst>
      <p:ext uri="{BB962C8B-B14F-4D97-AF65-F5344CB8AC3E}">
        <p14:creationId xmlns:p14="http://schemas.microsoft.com/office/powerpoint/2010/main" val="414519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effectLst>
                  <a:outerShdw blurRad="38100" dist="38100" dir="2700000" algn="tl">
                    <a:srgbClr val="000000">
                      <a:alpha val="43137"/>
                    </a:srgbClr>
                  </a:outerShdw>
                </a:effectLst>
              </a:rPr>
              <a:t>Goals of Georgia’s Pre-K Program</a:t>
            </a:r>
            <a:r>
              <a:rPr lang="en-US" dirty="0"/>
              <a:t/>
            </a:r>
            <a:br>
              <a:rPr lang="en-US" dirty="0"/>
            </a:br>
            <a:endParaRPr lang="en-US" dirty="0"/>
          </a:p>
        </p:txBody>
      </p:sp>
      <p:sp>
        <p:nvSpPr>
          <p:cNvPr id="4" name="Content Placeholder 3"/>
          <p:cNvSpPr>
            <a:spLocks noGrp="1"/>
          </p:cNvSpPr>
          <p:nvPr>
            <p:ph sz="half" idx="1"/>
          </p:nvPr>
        </p:nvSpPr>
        <p:spPr/>
        <p:txBody>
          <a:bodyPr>
            <a:normAutofit fontScale="92500"/>
          </a:bodyPr>
          <a:lstStyle/>
          <a:p>
            <a:pPr>
              <a:lnSpc>
                <a:spcPct val="150000"/>
              </a:lnSpc>
            </a:pPr>
            <a:r>
              <a:rPr lang="en-US" dirty="0"/>
              <a:t>Georgia’s Pre-K Program provides appropriate activities and learning experiences that help prepare young children for </a:t>
            </a:r>
            <a:r>
              <a:rPr lang="en-US" dirty="0" smtClean="0"/>
              <a:t>school (not a pre-requisite to Kindergarten). </a:t>
            </a:r>
            <a:r>
              <a:rPr lang="en-US" dirty="0"/>
              <a:t>Georgia’s Pre-K Program helps children become </a:t>
            </a:r>
            <a:r>
              <a:rPr lang="en-US" dirty="0">
                <a:effectLst>
                  <a:outerShdw blurRad="38100" dist="38100" dir="2700000" algn="tl">
                    <a:srgbClr val="000000">
                      <a:alpha val="43137"/>
                    </a:srgbClr>
                  </a:outerShdw>
                </a:effectLst>
              </a:rPr>
              <a:t>independent</a:t>
            </a:r>
            <a:r>
              <a:rPr lang="en-US" dirty="0"/>
              <a:t>, </a:t>
            </a:r>
            <a:r>
              <a:rPr lang="en-US" dirty="0">
                <a:effectLst>
                  <a:outerShdw blurRad="38100" dist="38100" dir="2700000" algn="tl">
                    <a:srgbClr val="000000">
                      <a:alpha val="43137"/>
                    </a:srgbClr>
                  </a:outerShdw>
                </a:effectLst>
              </a:rPr>
              <a:t>self-confident</a:t>
            </a:r>
            <a:r>
              <a:rPr lang="en-US" dirty="0"/>
              <a:t>, and </a:t>
            </a:r>
            <a:r>
              <a:rPr lang="en-US" dirty="0">
                <a:effectLst>
                  <a:outerShdw blurRad="38100" dist="38100" dir="2700000" algn="tl">
                    <a:srgbClr val="000000">
                      <a:alpha val="43137"/>
                    </a:srgbClr>
                  </a:outerShdw>
                </a:effectLst>
              </a:rPr>
              <a:t>enthusiastic learners</a:t>
            </a:r>
            <a:r>
              <a:rPr lang="en-US" dirty="0"/>
              <a:t>. </a:t>
            </a:r>
          </a:p>
        </p:txBody>
      </p:sp>
      <p:sp>
        <p:nvSpPr>
          <p:cNvPr id="5" name="Content Placeholder 4"/>
          <p:cNvSpPr>
            <a:spLocks noGrp="1"/>
          </p:cNvSpPr>
          <p:nvPr>
            <p:ph sz="half" idx="2"/>
          </p:nvPr>
        </p:nvSpPr>
        <p:spPr/>
        <p:txBody>
          <a:bodyPr>
            <a:normAutofit fontScale="92500"/>
          </a:bodyPr>
          <a:lstStyle/>
          <a:p>
            <a:pPr>
              <a:lnSpc>
                <a:spcPct val="150000"/>
              </a:lnSpc>
            </a:pPr>
            <a:r>
              <a:rPr lang="en-US" dirty="0"/>
              <a:t>Georgia’s Pre-k program encourages teachers to create </a:t>
            </a:r>
            <a:r>
              <a:rPr lang="en-US" u="sng" dirty="0"/>
              <a:t>child-centered learning environments</a:t>
            </a:r>
            <a:r>
              <a:rPr lang="en-US" dirty="0"/>
              <a:t>.  Research shows that students benefit the most when the instruction is child-centered.  This allows children to initiate learning, explore, and collaborate with other children and adults</a:t>
            </a:r>
          </a:p>
        </p:txBody>
      </p:sp>
    </p:spTree>
    <p:extLst>
      <p:ext uri="{BB962C8B-B14F-4D97-AF65-F5344CB8AC3E}">
        <p14:creationId xmlns:p14="http://schemas.microsoft.com/office/powerpoint/2010/main" val="1923971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Daily Schedule Components</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Announcements</a:t>
            </a:r>
          </a:p>
          <a:p>
            <a:r>
              <a:rPr lang="en-US" dirty="0" smtClean="0"/>
              <a:t>Opening activity</a:t>
            </a:r>
          </a:p>
          <a:p>
            <a:r>
              <a:rPr lang="en-US" dirty="0" smtClean="0"/>
              <a:t>Music with Movement</a:t>
            </a:r>
          </a:p>
          <a:p>
            <a:r>
              <a:rPr lang="en-US" dirty="0" smtClean="0"/>
              <a:t>Small groups ( 2 teacher lead, 2 independent)</a:t>
            </a:r>
          </a:p>
          <a:p>
            <a:r>
              <a:rPr lang="en-US" dirty="0" smtClean="0"/>
              <a:t>Outside play</a:t>
            </a:r>
          </a:p>
          <a:p>
            <a:r>
              <a:rPr lang="en-US" dirty="0" smtClean="0"/>
              <a:t>Bathroom/</a:t>
            </a:r>
            <a:r>
              <a:rPr lang="en-US" dirty="0" err="1" smtClean="0"/>
              <a:t>Handwashings</a:t>
            </a:r>
            <a:r>
              <a:rPr lang="en-US" dirty="0" smtClean="0"/>
              <a:t> (multiple)</a:t>
            </a:r>
          </a:p>
          <a:p>
            <a:r>
              <a:rPr lang="en-US" dirty="0" smtClean="0"/>
              <a:t>Lunch</a:t>
            </a:r>
            <a:endParaRPr lang="en-US" dirty="0"/>
          </a:p>
        </p:txBody>
      </p:sp>
      <p:sp>
        <p:nvSpPr>
          <p:cNvPr id="4" name="Content Placeholder 3"/>
          <p:cNvSpPr>
            <a:spLocks noGrp="1"/>
          </p:cNvSpPr>
          <p:nvPr>
            <p:ph sz="half" idx="2"/>
          </p:nvPr>
        </p:nvSpPr>
        <p:spPr/>
        <p:txBody>
          <a:bodyPr>
            <a:normAutofit fontScale="92500" lnSpcReduction="10000"/>
          </a:bodyPr>
          <a:lstStyle/>
          <a:p>
            <a:r>
              <a:rPr lang="en-US" dirty="0" smtClean="0"/>
              <a:t>Large group literacy</a:t>
            </a:r>
          </a:p>
          <a:p>
            <a:r>
              <a:rPr lang="en-US" dirty="0" smtClean="0"/>
              <a:t>Center time (60 minutes of uninterrupted play!!!)</a:t>
            </a:r>
          </a:p>
          <a:p>
            <a:r>
              <a:rPr lang="en-US" dirty="0" smtClean="0"/>
              <a:t>Rest time</a:t>
            </a:r>
          </a:p>
          <a:p>
            <a:r>
              <a:rPr lang="en-US" dirty="0" smtClean="0"/>
              <a:t>Snack</a:t>
            </a:r>
          </a:p>
          <a:p>
            <a:r>
              <a:rPr lang="en-US" dirty="0" smtClean="0"/>
              <a:t>Special afternoon activity</a:t>
            </a:r>
          </a:p>
          <a:p>
            <a:r>
              <a:rPr lang="en-US" dirty="0" smtClean="0"/>
              <a:t>Dismissal</a:t>
            </a:r>
            <a:endParaRPr lang="en-US" dirty="0"/>
          </a:p>
        </p:txBody>
      </p:sp>
    </p:spTree>
    <p:extLst>
      <p:ext uri="{BB962C8B-B14F-4D97-AF65-F5344CB8AC3E}">
        <p14:creationId xmlns:p14="http://schemas.microsoft.com/office/powerpoint/2010/main" val="154940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effectLst>
                  <a:outerShdw blurRad="38100" dist="38100" dir="2700000" algn="tl">
                    <a:srgbClr val="000000">
                      <a:alpha val="43137"/>
                    </a:srgbClr>
                  </a:outerShdw>
                </a:effectLst>
              </a:rPr>
              <a:t>Georgia Pre-K Program Requirements</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lvl="0">
              <a:buFont typeface="Wingdings" panose="05000000000000000000" pitchFamily="2" charset="2"/>
              <a:buChar char="ü"/>
            </a:pPr>
            <a:r>
              <a:rPr lang="en-US" sz="2600" dirty="0"/>
              <a:t>Birth </a:t>
            </a:r>
            <a:r>
              <a:rPr lang="en-US" sz="2600" dirty="0" smtClean="0"/>
              <a:t>certificate</a:t>
            </a:r>
          </a:p>
          <a:p>
            <a:pPr lvl="0"/>
            <a:endParaRPr lang="en-US" dirty="0"/>
          </a:p>
          <a:p>
            <a:pPr lvl="0">
              <a:buFont typeface="Wingdings" panose="05000000000000000000" pitchFamily="2" charset="2"/>
              <a:buChar char="ü"/>
            </a:pPr>
            <a:r>
              <a:rPr lang="en-US" sz="2600" dirty="0"/>
              <a:t>Certificate of Immunization (DHR Form 3231</a:t>
            </a:r>
            <a:r>
              <a:rPr lang="en-US" sz="2600" dirty="0" smtClean="0"/>
              <a:t>)</a:t>
            </a:r>
          </a:p>
          <a:p>
            <a:pPr lvl="0"/>
            <a:endParaRPr lang="en-US" dirty="0"/>
          </a:p>
          <a:p>
            <a:pPr lvl="0">
              <a:buFont typeface="Wingdings" panose="05000000000000000000" pitchFamily="2" charset="2"/>
              <a:buChar char="ü"/>
            </a:pPr>
            <a:r>
              <a:rPr lang="en-US" sz="2600" dirty="0"/>
              <a:t>Certificate of Ear, Eye, Dental , Nutrition(Form 3300</a:t>
            </a:r>
            <a:r>
              <a:rPr lang="en-US" sz="2600" dirty="0" smtClean="0"/>
              <a:t>)</a:t>
            </a:r>
          </a:p>
          <a:p>
            <a:pPr marL="0" lvl="0" indent="0">
              <a:buNone/>
            </a:pPr>
            <a:endParaRPr lang="en-US" dirty="0"/>
          </a:p>
          <a:p>
            <a:pPr lvl="0">
              <a:buFont typeface="Wingdings" panose="05000000000000000000" pitchFamily="2" charset="2"/>
              <a:buChar char="ü"/>
            </a:pPr>
            <a:r>
              <a:rPr lang="en-US" sz="2600" dirty="0"/>
              <a:t>Social security card or form indicating that you are unable to obtain a social security number.</a:t>
            </a:r>
          </a:p>
          <a:p>
            <a:pPr marL="0" indent="0">
              <a:buNone/>
            </a:pPr>
            <a:endParaRPr lang="en-US" dirty="0"/>
          </a:p>
        </p:txBody>
      </p:sp>
    </p:spTree>
    <p:extLst>
      <p:ext uri="{BB962C8B-B14F-4D97-AF65-F5344CB8AC3E}">
        <p14:creationId xmlns:p14="http://schemas.microsoft.com/office/powerpoint/2010/main" val="529118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effectLst>
                  <a:outerShdw blurRad="38100" dist="38100" dir="2700000" algn="tl">
                    <a:srgbClr val="000000">
                      <a:alpha val="43137"/>
                    </a:srgbClr>
                  </a:outerShdw>
                </a:effectLst>
              </a:rPr>
              <a:t>Attendance</a:t>
            </a:r>
            <a:r>
              <a:rPr lang="en-US" dirty="0"/>
              <a:t/>
            </a:r>
            <a:br>
              <a:rPr lang="en-US" dirty="0"/>
            </a:br>
            <a:endParaRPr lang="en-US" dirty="0"/>
          </a:p>
        </p:txBody>
      </p:sp>
      <p:sp>
        <p:nvSpPr>
          <p:cNvPr id="3" name="Content Placeholder 2"/>
          <p:cNvSpPr>
            <a:spLocks noGrp="1"/>
          </p:cNvSpPr>
          <p:nvPr>
            <p:ph idx="1"/>
          </p:nvPr>
        </p:nvSpPr>
        <p:spPr/>
        <p:txBody>
          <a:bodyPr/>
          <a:lstStyle/>
          <a:p>
            <a:pPr marL="0" indent="0">
              <a:lnSpc>
                <a:spcPct val="150000"/>
              </a:lnSpc>
              <a:buNone/>
            </a:pPr>
            <a:r>
              <a:rPr lang="en-US" sz="2400" dirty="0"/>
              <a:t>Regular school attendance is a component to a child’s academic success. </a:t>
            </a:r>
            <a:r>
              <a:rPr lang="en-US" sz="2400" dirty="0" smtClean="0"/>
              <a:t>Children who </a:t>
            </a:r>
            <a:r>
              <a:rPr lang="en-US" sz="2400" dirty="0"/>
              <a:t>do not attend on a regular </a:t>
            </a:r>
            <a:r>
              <a:rPr lang="en-US" sz="2400" dirty="0" smtClean="0"/>
              <a:t>basis, </a:t>
            </a:r>
            <a:r>
              <a:rPr lang="en-US" sz="2400" dirty="0"/>
              <a:t>are routinely late, or routinely leave early may be </a:t>
            </a:r>
            <a:r>
              <a:rPr lang="en-US" sz="2400" dirty="0" smtClean="0"/>
              <a:t>dis-enrolled</a:t>
            </a:r>
            <a:r>
              <a:rPr lang="en-US" sz="2400" dirty="0"/>
              <a:t>.  In addition, children who are late, leave early, or are absent for ten consecutive days without a medical or acceptable explanation, must be </a:t>
            </a:r>
            <a:r>
              <a:rPr lang="en-US" sz="2400" dirty="0" smtClean="0"/>
              <a:t>dis-enrolled </a:t>
            </a:r>
            <a:r>
              <a:rPr lang="en-US" sz="2400" dirty="0"/>
              <a:t>from the program. </a:t>
            </a:r>
          </a:p>
          <a:p>
            <a:pPr marL="0" indent="0">
              <a:buNone/>
            </a:pPr>
            <a:endParaRPr lang="en-US" dirty="0"/>
          </a:p>
        </p:txBody>
      </p:sp>
    </p:spTree>
    <p:extLst>
      <p:ext uri="{BB962C8B-B14F-4D97-AF65-F5344CB8AC3E}">
        <p14:creationId xmlns:p14="http://schemas.microsoft.com/office/powerpoint/2010/main" val="3310683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effectLst>
                  <a:outerShdw blurRad="38100" dist="38100" dir="2700000" algn="tl">
                    <a:srgbClr val="000000">
                      <a:alpha val="43137"/>
                    </a:srgbClr>
                  </a:outerShdw>
                </a:effectLst>
              </a:rPr>
              <a:t>Attendance continued…</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Five parent written notes can be used to excuse absences.  Any absence(s) after the five parent notes have been exhausted, will need a doctor’s excuse to be able to excuse the absence(s).</a:t>
            </a:r>
          </a:p>
        </p:txBody>
      </p:sp>
      <p:sp>
        <p:nvSpPr>
          <p:cNvPr id="4" name="Content Placeholder 3"/>
          <p:cNvSpPr>
            <a:spLocks noGrp="1"/>
          </p:cNvSpPr>
          <p:nvPr>
            <p:ph sz="half" idx="4294967295"/>
          </p:nvPr>
        </p:nvSpPr>
        <p:spPr>
          <a:xfrm>
            <a:off x="1451579" y="3584466"/>
            <a:ext cx="9677999" cy="2212023"/>
          </a:xfrm>
        </p:spPr>
        <p:txBody>
          <a:bodyPr/>
          <a:lstStyle/>
          <a:p>
            <a:r>
              <a:rPr lang="en-US" dirty="0">
                <a:solidFill>
                  <a:srgbClr val="0070C0"/>
                </a:solidFill>
              </a:rPr>
              <a:t>Please send in a note, text, Class DOJO message, or email the day your child returns from being absent.</a:t>
            </a:r>
          </a:p>
          <a:p>
            <a:endParaRPr lang="en-US" dirty="0"/>
          </a:p>
        </p:txBody>
      </p:sp>
    </p:spTree>
    <p:extLst>
      <p:ext uri="{BB962C8B-B14F-4D97-AF65-F5344CB8AC3E}">
        <p14:creationId xmlns:p14="http://schemas.microsoft.com/office/powerpoint/2010/main" val="3782257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effectLst>
                  <a:outerShdw blurRad="38100" dist="38100" dir="2700000" algn="tl">
                    <a:srgbClr val="000000">
                      <a:alpha val="43137"/>
                    </a:srgbClr>
                  </a:outerShdw>
                </a:effectLst>
              </a:rPr>
              <a:t>School hours</a:t>
            </a:r>
            <a:endParaRPr lang="en-US" sz="40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r>
              <a:rPr lang="en-US" b="1" dirty="0"/>
              <a:t>Students may not enter the building until </a:t>
            </a:r>
            <a:r>
              <a:rPr lang="en-US" b="1" dirty="0" smtClean="0"/>
              <a:t>7:45a.m</a:t>
            </a:r>
            <a:r>
              <a:rPr lang="en-US" b="1" dirty="0"/>
              <a:t>. as faculty and staff does not begin monitoring the hallways until 7:45 a.m</a:t>
            </a:r>
            <a:r>
              <a:rPr lang="en-US" b="1" dirty="0" smtClean="0"/>
              <a:t>.</a:t>
            </a:r>
            <a:endParaRPr lang="en-US" dirty="0"/>
          </a:p>
          <a:p>
            <a:pPr marL="0" indent="0">
              <a:buNone/>
            </a:pPr>
            <a:r>
              <a:rPr lang="en-US" b="1" dirty="0" smtClean="0"/>
              <a:t>		8:15 </a:t>
            </a:r>
            <a:r>
              <a:rPr lang="en-US" b="1" dirty="0"/>
              <a:t>a.m. </a:t>
            </a:r>
            <a:r>
              <a:rPr lang="en-US" dirty="0"/>
              <a:t>– Tardy Bell Rings. </a:t>
            </a:r>
          </a:p>
          <a:p>
            <a:pPr marL="0" indent="0">
              <a:buNone/>
            </a:pPr>
            <a:r>
              <a:rPr lang="en-US" b="1" dirty="0" smtClean="0"/>
              <a:t>		3:15 </a:t>
            </a:r>
            <a:r>
              <a:rPr lang="en-US" b="1" dirty="0"/>
              <a:t>p.m. </a:t>
            </a:r>
            <a:r>
              <a:rPr lang="en-US" dirty="0"/>
              <a:t>– </a:t>
            </a:r>
            <a:r>
              <a:rPr lang="en-US" dirty="0" smtClean="0"/>
              <a:t>Dismissal</a:t>
            </a:r>
          </a:p>
          <a:p>
            <a:pPr marL="0" indent="0">
              <a:buNone/>
            </a:pPr>
            <a:endParaRPr lang="en-US" dirty="0"/>
          </a:p>
          <a:p>
            <a:r>
              <a:rPr lang="en-US" b="1" dirty="0"/>
              <a:t>ALL STUDENTS MUST BE PICKED UP BY </a:t>
            </a:r>
            <a:r>
              <a:rPr lang="en-US" b="1" u="sng" dirty="0"/>
              <a:t>3:30</a:t>
            </a:r>
            <a:endParaRPr lang="en-US" dirty="0"/>
          </a:p>
          <a:p>
            <a:pPr marL="0" indent="0">
              <a:buNone/>
            </a:pPr>
            <a:endParaRPr lang="en-US" dirty="0"/>
          </a:p>
          <a:p>
            <a:r>
              <a:rPr lang="en-US" b="1" dirty="0"/>
              <a:t>ALL CHANGES TO TRANSPORTATION MUST BE SUBMITTED IN WRITING FROM THE PARENT OR LEGAL GUARDIAN.</a:t>
            </a:r>
            <a:endParaRPr lang="en-US" dirty="0"/>
          </a:p>
          <a:p>
            <a:endParaRPr lang="en-US" dirty="0"/>
          </a:p>
        </p:txBody>
      </p:sp>
    </p:spTree>
    <p:extLst>
      <p:ext uri="{BB962C8B-B14F-4D97-AF65-F5344CB8AC3E}">
        <p14:creationId xmlns:p14="http://schemas.microsoft.com/office/powerpoint/2010/main" val="2892087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u="sng" dirty="0" smtClean="0">
                <a:effectLst>
                  <a:outerShdw blurRad="38100" dist="38100" dir="2700000" algn="tl">
                    <a:srgbClr val="000000">
                      <a:alpha val="43137"/>
                    </a:srgbClr>
                  </a:outerShdw>
                </a:effectLst>
              </a:rPr>
              <a:t>assessments</a:t>
            </a:r>
            <a:endParaRPr lang="en-US" sz="4400"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51579" y="2015732"/>
            <a:ext cx="9603275" cy="4500682"/>
          </a:xfrm>
        </p:spPr>
        <p:txBody>
          <a:bodyPr/>
          <a:lstStyle/>
          <a:p>
            <a:pPr marL="0" indent="0">
              <a:buNone/>
            </a:pPr>
            <a:r>
              <a:rPr lang="en-US" sz="2400" dirty="0"/>
              <a:t>Your child will be assessed using a system called Work Sampling Online.  Work Sampling Online allows teachers to upload photos, work samples, and document observations of student learning.  The system is designed to help teachers plan instruction for areas needing development</a:t>
            </a:r>
            <a:r>
              <a:rPr lang="en-US" sz="2400" dirty="0" smtClean="0"/>
              <a:t>.</a:t>
            </a:r>
          </a:p>
          <a:p>
            <a:pPr marL="0" indent="0">
              <a:buNone/>
            </a:pPr>
            <a:r>
              <a:rPr lang="en-US" sz="2400" u="sng" dirty="0" smtClean="0">
                <a:effectLst>
                  <a:outerShdw blurRad="38100" dist="38100" dir="2700000" algn="tl">
                    <a:srgbClr val="000000">
                      <a:alpha val="43137"/>
                    </a:srgbClr>
                  </a:outerShdw>
                </a:effectLst>
              </a:rPr>
              <a:t>FYI:</a:t>
            </a:r>
          </a:p>
          <a:p>
            <a:r>
              <a:rPr lang="en-US" dirty="0" smtClean="0"/>
              <a:t>We are not allowed to give homework but can suggest activities to do at home with your children</a:t>
            </a:r>
          </a:p>
          <a:p>
            <a:r>
              <a:rPr lang="en-US" dirty="0" smtClean="0"/>
              <a:t>Pre-K will not have progress reports or report cards…what will have…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36872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effectLst>
                  <a:outerShdw blurRad="38100" dist="38100" dir="2700000" algn="tl">
                    <a:srgbClr val="000000">
                      <a:alpha val="43137"/>
                    </a:srgbClr>
                  </a:outerShdw>
                </a:effectLst>
              </a:rPr>
              <a:t>Conferences</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US" sz="2400" dirty="0"/>
              <a:t>There will be two parent conferences held during the school year.  The first conference will be held in December and the second conference will be held in May.  During the conference, the teacher will be able to use the data collected in the Work Sampling Online System, and provide a </a:t>
            </a:r>
            <a:r>
              <a:rPr lang="en-US" sz="2400" u="sng" dirty="0">
                <a:effectLst>
                  <a:outerShdw blurRad="38100" dist="38100" dir="2700000" algn="tl">
                    <a:srgbClr val="000000">
                      <a:alpha val="43137"/>
                    </a:srgbClr>
                  </a:outerShdw>
                </a:effectLst>
              </a:rPr>
              <a:t>summary report </a:t>
            </a:r>
            <a:r>
              <a:rPr lang="en-US" sz="2400" dirty="0"/>
              <a:t>to show student </a:t>
            </a:r>
            <a:r>
              <a:rPr lang="en-US" sz="2400" dirty="0" smtClean="0"/>
              <a:t>growth </a:t>
            </a:r>
            <a:r>
              <a:rPr lang="en-US" sz="2400" dirty="0"/>
              <a:t>or areas of concern.  </a:t>
            </a:r>
          </a:p>
          <a:p>
            <a:pPr marL="0" indent="0">
              <a:buNone/>
            </a:pPr>
            <a:endParaRPr lang="en-US" dirty="0"/>
          </a:p>
        </p:txBody>
      </p:sp>
    </p:spTree>
    <p:extLst>
      <p:ext uri="{BB962C8B-B14F-4D97-AF65-F5344CB8AC3E}">
        <p14:creationId xmlns:p14="http://schemas.microsoft.com/office/powerpoint/2010/main" val="150283996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55</TotalTime>
  <Words>594</Words>
  <Application>Microsoft Office PowerPoint</Application>
  <PresentationFormat>Widescreen</PresentationFormat>
  <Paragraphs>57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Gill Sans MT</vt:lpstr>
      <vt:lpstr>Wingdings</vt:lpstr>
      <vt:lpstr>Gallery</vt:lpstr>
      <vt:lpstr>Parent Orientation 2020-2021</vt:lpstr>
      <vt:lpstr>Goals of Georgia’s Pre-K Program </vt:lpstr>
      <vt:lpstr>Daily Schedule Components</vt:lpstr>
      <vt:lpstr>Georgia Pre-K Program Requirements </vt:lpstr>
      <vt:lpstr>Attendance </vt:lpstr>
      <vt:lpstr>Attendance continued…</vt:lpstr>
      <vt:lpstr>School hours</vt:lpstr>
      <vt:lpstr>assessments</vt:lpstr>
      <vt:lpstr>Conferences</vt:lpstr>
      <vt:lpstr>graduation</vt:lpstr>
      <vt:lpstr>Birthday’s</vt:lpstr>
      <vt:lpstr>Upcoming dates</vt:lpstr>
      <vt:lpstr>Does anyone have  Any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Orientation 2019-2020</dc:title>
  <dc:creator>Regan, Erika</dc:creator>
  <cp:lastModifiedBy>Windows User</cp:lastModifiedBy>
  <cp:revision>16</cp:revision>
  <dcterms:created xsi:type="dcterms:W3CDTF">2019-08-09T17:53:46Z</dcterms:created>
  <dcterms:modified xsi:type="dcterms:W3CDTF">2020-09-30T13:48:29Z</dcterms:modified>
</cp:coreProperties>
</file>