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0" r:id="rId6"/>
    <p:sldId id="302" r:id="rId7"/>
    <p:sldId id="304" r:id="rId8"/>
    <p:sldId id="307" r:id="rId9"/>
    <p:sldId id="308" r:id="rId10"/>
    <p:sldId id="305" r:id="rId11"/>
    <p:sldId id="306" r:id="rId12"/>
    <p:sldId id="288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74" autoAdjust="0"/>
  </p:normalViewPr>
  <p:slideViewPr>
    <p:cSldViewPr snapToGrid="0">
      <p:cViewPr varScale="1">
        <p:scale>
          <a:sx n="72" d="100"/>
          <a:sy n="72" d="100"/>
        </p:scale>
        <p:origin x="72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3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87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67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011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8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046552"/>
          </a:xfrm>
        </p:spPr>
        <p:txBody>
          <a:bodyPr/>
          <a:lstStyle/>
          <a:p>
            <a:r>
              <a:rPr lang="en-US" dirty="0"/>
              <a:t>The RCSS Success Center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03329" y="2211572"/>
            <a:ext cx="6916336" cy="2528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Parent Presentation</a:t>
            </a:r>
          </a:p>
          <a:p>
            <a:r>
              <a:rPr lang="en-US" sz="3600" dirty="0"/>
              <a:t>Kimberly Mungo</a:t>
            </a:r>
          </a:p>
          <a:p>
            <a:r>
              <a:rPr lang="en-US" sz="3600" dirty="0"/>
              <a:t>Program Administrator</a:t>
            </a:r>
          </a:p>
          <a:p>
            <a:endParaRPr lang="en-US" sz="2800" dirty="0"/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RCode for Family Resources Feedback">
            <a:extLst>
              <a:ext uri="{FF2B5EF4-FFF2-40B4-BE49-F238E27FC236}">
                <a16:creationId xmlns:a16="http://schemas.microsoft.com/office/drawing/2014/main" id="{07BAA39B-FDDA-D654-BC35-BCFED62D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36" y="1613454"/>
            <a:ext cx="3177207" cy="31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RCode for Family Resources Attendance">
            <a:extLst>
              <a:ext uri="{FF2B5EF4-FFF2-40B4-BE49-F238E27FC236}">
                <a16:creationId xmlns:a16="http://schemas.microsoft.com/office/drawing/2014/main" id="{72814988-E761-A91B-5768-565E9392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70" y="500270"/>
            <a:ext cx="3177207" cy="31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36194-FAA8-B149-EFEE-84B1B1827D34}"/>
              </a:ext>
            </a:extLst>
          </p:cNvPr>
          <p:cNvSpPr txBox="1"/>
          <p:nvPr/>
        </p:nvSpPr>
        <p:spPr>
          <a:xfrm>
            <a:off x="2014330" y="3896139"/>
            <a:ext cx="408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use this code to record your viewing of the power point.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BA1EA-6FD0-72A0-24E3-7381B10A8425}"/>
              </a:ext>
            </a:extLst>
          </p:cNvPr>
          <p:cNvSpPr txBox="1"/>
          <p:nvPr/>
        </p:nvSpPr>
        <p:spPr>
          <a:xfrm>
            <a:off x="7977809" y="5168348"/>
            <a:ext cx="371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use this code to provide feedback.</a:t>
            </a: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75740D7-D142-4BD7-B652-7B79A38822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754" b="337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114" y="1166070"/>
            <a:ext cx="5100506" cy="3680250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Mission:</a:t>
            </a:r>
            <a:r>
              <a:rPr lang="en-US" dirty="0"/>
              <a:t>​</a:t>
            </a:r>
          </a:p>
          <a:p>
            <a:pPr fontAlgn="base"/>
            <a:r>
              <a:rPr lang="en-US" b="1" dirty="0"/>
              <a:t>The Richmond County Success Center seeks to remove barriers that can impede students from succeeding. Through a culture of collaboration and respect, our hope is to give students a clear voice and provide relevant services and programs that are equitable and easily accessible. 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​</a:t>
            </a:r>
          </a:p>
          <a:p>
            <a:pPr fontAlgn="base"/>
            <a:r>
              <a:rPr lang="en-US" b="1" dirty="0"/>
              <a:t>Vision:  </a:t>
            </a:r>
            <a:r>
              <a:rPr lang="en-US" dirty="0"/>
              <a:t>​</a:t>
            </a:r>
          </a:p>
          <a:p>
            <a:pPr fontAlgn="base"/>
            <a:r>
              <a:rPr lang="en-US" b="1" dirty="0"/>
              <a:t>Equipping students and families with tools and resources that promote self-sufficiency. </a:t>
            </a:r>
            <a:r>
              <a:rPr lang="en-US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9BBC-9FE7-4BD4-8C70-6CB59C76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Wraparound Services Support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A5D0CA6-4546-4AB9-A0F4-8DCF40A77DB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8" y="1312334"/>
            <a:ext cx="3184895" cy="42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Success Center Services">
            <a:extLst>
              <a:ext uri="{FF2B5EF4-FFF2-40B4-BE49-F238E27FC236}">
                <a16:creationId xmlns:a16="http://schemas.microsoft.com/office/drawing/2014/main" id="{BFB2AA39-5674-4F8E-A1D3-C7073D0779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1728132"/>
            <a:ext cx="4481512" cy="33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The Success Center</a:t>
            </a:r>
            <a:r>
              <a:rPr lang="en-US" dirty="0"/>
              <a:t>​</a:t>
            </a:r>
            <a:br>
              <a:rPr lang="en-US" dirty="0"/>
            </a:br>
            <a:r>
              <a:rPr lang="en-US" b="1" dirty="0"/>
              <a:t>provides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​</a:t>
            </a:r>
            <a:r>
              <a:rPr lang="en-US" b="1" dirty="0"/>
              <a:t>WRAPAROUND SERVICES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Kimberly Mungo, </a:t>
            </a:r>
            <a:r>
              <a:rPr lang="en-US" sz="1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Ed.S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​.​</a:t>
            </a:r>
          </a:p>
          <a:p>
            <a:pPr marL="45720" indent="0" algn="ctr" fontAlgn="base">
              <a:buNone/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Program Administrator</a:t>
            </a:r>
          </a:p>
          <a:p>
            <a:pPr marL="45720" indent="0" algn="ctr" fontAlgn="base">
              <a:buNone/>
            </a:pPr>
            <a:endParaRPr lang="en-US" sz="1600" b="1" dirty="0"/>
          </a:p>
          <a:p>
            <a:pPr fontAlgn="base"/>
            <a:r>
              <a:rPr lang="en-US" sz="1400" b="1" dirty="0"/>
              <a:t>Assists families by referring them to agencies for housing, shelter, utility/rent assistance, furniture, and healthcare.  Other duties includes addressing SWARM referrals, bus transportation, Stuff the Bus, Toys for Tots for </a:t>
            </a:r>
            <a:r>
              <a:rPr lang="en-US" sz="1400" b="1" dirty="0" err="1"/>
              <a:t>Mckinney</a:t>
            </a:r>
            <a:r>
              <a:rPr lang="en-US" sz="1400" b="1" dirty="0"/>
              <a:t>-</a:t>
            </a:r>
            <a:br>
              <a:rPr lang="en-US" sz="1400" b="1" dirty="0"/>
            </a:br>
            <a:r>
              <a:rPr lang="en-US" sz="1400" b="1" dirty="0"/>
              <a:t>Vento students and assisting with food distributions. </a:t>
            </a:r>
            <a:endParaRPr lang="en-US" sz="1400" dirty="0"/>
          </a:p>
          <a:p>
            <a:pPr marL="45720" indent="0" algn="ctr" fontAlgn="base">
              <a:buNone/>
            </a:pP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</a:rPr>
              <a:t>Le'Troia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 Parker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​</a:t>
            </a:r>
          </a:p>
          <a:p>
            <a:pPr marL="45720" indent="0" algn="ctr" fontAlgn="base">
              <a:buNone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Administrative Assistant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400" b="1" dirty="0"/>
              <a:t>Set up bus transportation, </a:t>
            </a:r>
            <a:r>
              <a:rPr lang="en-US" sz="1400" b="1" dirty="0" err="1"/>
              <a:t>Mckinney</a:t>
            </a:r>
            <a:r>
              <a:rPr lang="en-US" sz="1400" b="1" dirty="0"/>
              <a:t>-Vento van transportation routing, assists with food distribution, corresponds with parents, and assist with Stuff the Bus distribution.  </a:t>
            </a:r>
          </a:p>
          <a:p>
            <a:r>
              <a:rPr lang="en-US" sz="1400" b="1" dirty="0"/>
              <a:t>                                       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Tubman Education Center                               3</a:t>
            </a:r>
            <a:r>
              <a:rPr lang="en-US" sz="1600" b="1" baseline="30000" dirty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floor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4" descr="https://powerpoint.officeapps.live.com/pods/GetClipboardImage.ashx?Id=2f30180f-a1e8-41e3-9204-a31eb36bb6f2&amp;DC=US4C&amp;pkey=c9768c5c-3258-473d-a22b-f2632833d346&amp;wdwaccluster=US4C">
            <a:extLst>
              <a:ext uri="{FF2B5EF4-FFF2-40B4-BE49-F238E27FC236}">
                <a16:creationId xmlns:a16="http://schemas.microsoft.com/office/drawing/2014/main" id="{F560AEEB-7512-4633-8FCA-E20B2F20C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powerpoint.officeapps.live.com/pods/GetClipboardImage.ashx?Id=b14e5c35-0695-4eec-a0b3-1dbdcf26119a&amp;DC=US4C&amp;pkey=568e7192-6bb4-4ce5-b876-cb866c57c1fc&amp;wdwaccluster=US4C">
            <a:extLst>
              <a:ext uri="{FF2B5EF4-FFF2-40B4-BE49-F238E27FC236}">
                <a16:creationId xmlns:a16="http://schemas.microsoft.com/office/drawing/2014/main" id="{FDAE6651-3EB4-4C86-9ADC-F776EC0BA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38716" cy="5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 descr="A cartoon of a school bus&#10;&#10;Description automatically generated">
            <a:extLst>
              <a:ext uri="{FF2B5EF4-FFF2-40B4-BE49-F238E27FC236}">
                <a16:creationId xmlns:a16="http://schemas.microsoft.com/office/drawing/2014/main" id="{CE7556CC-9D03-45BE-A634-920ABB94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08" y="398306"/>
            <a:ext cx="985969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 cartoon of a school bus&#10;&#10;Description automatically generated">
            <a:extLst>
              <a:ext uri="{FF2B5EF4-FFF2-40B4-BE49-F238E27FC236}">
                <a16:creationId xmlns:a16="http://schemas.microsoft.com/office/drawing/2014/main" id="{2507243E-E3F3-410B-89CF-B9A397E6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86" y="461003"/>
            <a:ext cx="115768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0402E3D3-57ED-4444-8791-C9F5337C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70" y="5654047"/>
            <a:ext cx="1047750" cy="7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E3C91EA-67EF-4D7B-B332-4A0F9A03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86" y="5654047"/>
            <a:ext cx="1272126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17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Success Center</a:t>
            </a:r>
            <a:r>
              <a:rPr lang="en-US" dirty="0"/>
              <a:t>​</a:t>
            </a:r>
            <a:br>
              <a:rPr lang="en-US" dirty="0"/>
            </a:br>
            <a:r>
              <a:rPr lang="en-US" b="1" dirty="0"/>
              <a:t>provides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​</a:t>
            </a:r>
            <a:r>
              <a:rPr lang="en-US" b="1" dirty="0"/>
              <a:t>WRAPAROUND SERVICES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8572" y="2206305"/>
            <a:ext cx="9226114" cy="4429387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en-US" sz="1600" b="1" dirty="0">
                <a:solidFill>
                  <a:srgbClr val="00B050"/>
                </a:solidFill>
              </a:rPr>
              <a:t>Thelma Lewis</a:t>
            </a:r>
            <a:r>
              <a:rPr lang="en-US" sz="1600" dirty="0">
                <a:solidFill>
                  <a:srgbClr val="00B050"/>
                </a:solidFill>
              </a:rPr>
              <a:t>​​</a:t>
            </a:r>
          </a:p>
          <a:p>
            <a:pPr marL="45720" indent="0" algn="ctr" fontAlgn="base">
              <a:buNone/>
            </a:pPr>
            <a:r>
              <a:rPr lang="en-US" sz="1600" b="1" dirty="0">
                <a:solidFill>
                  <a:srgbClr val="00B050"/>
                </a:solidFill>
              </a:rPr>
              <a:t>Administrative Assistant</a:t>
            </a:r>
            <a:endParaRPr lang="en-US" sz="1600" dirty="0">
              <a:solidFill>
                <a:srgbClr val="00B050"/>
              </a:solidFill>
            </a:endParaRPr>
          </a:p>
          <a:p>
            <a:pPr marL="45720" indent="0" algn="ctr" fontAlgn="base">
              <a:buNone/>
            </a:pPr>
            <a:endParaRPr lang="en-US" sz="1600" b="1" dirty="0"/>
          </a:p>
          <a:p>
            <a:pPr marL="45720" indent="0" algn="ctr" fontAlgn="base">
              <a:buNone/>
            </a:pPr>
            <a:r>
              <a:rPr lang="en-US" sz="1600" b="1" dirty="0"/>
              <a:t>Food Pantry</a:t>
            </a:r>
            <a:r>
              <a:rPr lang="en-US" sz="1600" dirty="0"/>
              <a:t>​</a:t>
            </a:r>
          </a:p>
          <a:p>
            <a:pPr fontAlgn="base"/>
            <a:r>
              <a:rPr lang="en-US" sz="1400" b="1" dirty="0"/>
              <a:t>Food distribution for families who are in need once a month and as needed upon request.</a:t>
            </a:r>
            <a:endParaRPr lang="en-US" sz="1400" dirty="0"/>
          </a:p>
          <a:p>
            <a:pPr marL="45720" indent="0" algn="ctr" fontAlgn="base">
              <a:buNone/>
            </a:pPr>
            <a:endParaRPr lang="en-US" sz="1600" b="1" dirty="0"/>
          </a:p>
          <a:p>
            <a:pPr marL="45720" indent="0" algn="ctr" fontAlgn="base">
              <a:buNone/>
            </a:pPr>
            <a:r>
              <a:rPr lang="en-US" sz="1600" b="1" dirty="0"/>
              <a:t>Clothing Boutique</a:t>
            </a:r>
          </a:p>
          <a:p>
            <a:pPr fontAlgn="base"/>
            <a:r>
              <a:rPr lang="en-US" sz="1400" b="1" dirty="0"/>
              <a:t>Opened by appointment only and clothing/personal hygiene products can be gathered as needed upon request. </a:t>
            </a:r>
          </a:p>
          <a:p>
            <a:pPr marL="45720" indent="0" fontAlgn="base">
              <a:buNone/>
            </a:pPr>
            <a:r>
              <a:rPr lang="en-US" sz="1400" b="1" dirty="0"/>
              <a:t>                                                          </a:t>
            </a:r>
          </a:p>
          <a:p>
            <a:pPr marL="45720" indent="0" algn="ctr" fontAlgn="base">
              <a:buNone/>
            </a:pPr>
            <a:r>
              <a:rPr lang="en-US" sz="1400" b="1" dirty="0"/>
              <a:t>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Tubman Learning Center                    1</a:t>
            </a:r>
            <a:r>
              <a:rPr lang="en-US" sz="16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Floor</a:t>
            </a:r>
          </a:p>
        </p:txBody>
      </p:sp>
      <p:sp>
        <p:nvSpPr>
          <p:cNvPr id="3" name="AutoShape 4" descr="https://powerpoint.officeapps.live.com/pods/GetClipboardImage.ashx?Id=2f30180f-a1e8-41e3-9204-a31eb36bb6f2&amp;DC=US4C&amp;pkey=c9768c5c-3258-473d-a22b-f2632833d346&amp;wdwaccluster=US4C">
            <a:extLst>
              <a:ext uri="{FF2B5EF4-FFF2-40B4-BE49-F238E27FC236}">
                <a16:creationId xmlns:a16="http://schemas.microsoft.com/office/drawing/2014/main" id="{F560AEEB-7512-4633-8FCA-E20B2F20C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powerpoint.officeapps.live.com/pods/GetClipboardImage.ashx?Id=b14e5c35-0695-4eec-a0b3-1dbdcf26119a&amp;DC=US4C&amp;pkey=568e7192-6bb4-4ce5-b876-cb866c57c1fc&amp;wdwaccluster=US4C">
            <a:extLst>
              <a:ext uri="{FF2B5EF4-FFF2-40B4-BE49-F238E27FC236}">
                <a16:creationId xmlns:a16="http://schemas.microsoft.com/office/drawing/2014/main" id="{FDAE6651-3EB4-4C86-9ADC-F776EC0BA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38716" cy="5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 descr="A cartoon of a school bus&#10;&#10;Description automatically generated">
            <a:extLst>
              <a:ext uri="{FF2B5EF4-FFF2-40B4-BE49-F238E27FC236}">
                <a16:creationId xmlns:a16="http://schemas.microsoft.com/office/drawing/2014/main" id="{CE7556CC-9D03-45BE-A634-920ABB94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97" y="514349"/>
            <a:ext cx="985969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 cartoon of a school bus&#10;&#10;Description automatically generated">
            <a:extLst>
              <a:ext uri="{FF2B5EF4-FFF2-40B4-BE49-F238E27FC236}">
                <a16:creationId xmlns:a16="http://schemas.microsoft.com/office/drawing/2014/main" id="{2507243E-E3F3-410B-89CF-B9A397E6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932" y="5470670"/>
            <a:ext cx="115768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FB777CA7-B2C9-4395-B2B9-E36355CD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73" y="3967716"/>
            <a:ext cx="864677" cy="77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D6F99AE4-847C-477A-97DD-2FE6D438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928" y="2963629"/>
            <a:ext cx="1465394" cy="6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The Success Center</a:t>
            </a:r>
            <a:r>
              <a:rPr lang="en-US" dirty="0"/>
              <a:t>​</a:t>
            </a:r>
            <a:br>
              <a:rPr lang="en-US" dirty="0"/>
            </a:br>
            <a:r>
              <a:rPr lang="en-US" b="1" dirty="0"/>
              <a:t>provides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​</a:t>
            </a:r>
            <a:r>
              <a:rPr lang="en-US" b="1" dirty="0"/>
              <a:t>McKinney-Vento Services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58373" y="1467411"/>
            <a:ext cx="9134856" cy="4461894"/>
          </a:xfrm>
        </p:spPr>
        <p:txBody>
          <a:bodyPr>
            <a:normAutofit fontScale="40000" lnSpcReduction="20000"/>
          </a:bodyPr>
          <a:lstStyle/>
          <a:p>
            <a:pPr marL="45720" indent="0" algn="ctr" fontAlgn="base">
              <a:buNone/>
            </a:pPr>
            <a:endParaRPr lang="en-US" sz="3400" b="1" dirty="0">
              <a:solidFill>
                <a:schemeClr val="accent1"/>
              </a:solidFill>
            </a:endParaRPr>
          </a:p>
          <a:p>
            <a:pPr marL="45720" indent="0" algn="ctr" fontAlgn="base">
              <a:buNone/>
            </a:pPr>
            <a:endParaRPr lang="en-US" sz="3400" b="1" dirty="0">
              <a:solidFill>
                <a:schemeClr val="accent1"/>
              </a:solidFill>
            </a:endParaRPr>
          </a:p>
          <a:p>
            <a:pPr marL="45720" indent="0" algn="ctr" fontAlgn="base">
              <a:buNone/>
            </a:pPr>
            <a:endParaRPr lang="en-US" sz="3400" b="1" dirty="0">
              <a:solidFill>
                <a:schemeClr val="accent1"/>
              </a:solidFill>
            </a:endParaRPr>
          </a:p>
          <a:p>
            <a:pPr marL="45720" indent="0" algn="ctr" fontAlgn="base">
              <a:buNone/>
            </a:pPr>
            <a:r>
              <a:rPr lang="en-US" sz="3400" b="1" dirty="0">
                <a:solidFill>
                  <a:schemeClr val="accent1"/>
                </a:solidFill>
              </a:rPr>
              <a:t>Crystal Palmer, MSW</a:t>
            </a:r>
            <a:r>
              <a:rPr lang="en-US" sz="3400" dirty="0">
                <a:solidFill>
                  <a:schemeClr val="accent1"/>
                </a:solidFill>
              </a:rPr>
              <a:t>​​</a:t>
            </a:r>
          </a:p>
          <a:p>
            <a:pPr marL="45720" indent="0" algn="ctr" fontAlgn="base">
              <a:buNone/>
            </a:pPr>
            <a:r>
              <a:rPr lang="en-US" sz="3400" b="1" dirty="0">
                <a:solidFill>
                  <a:schemeClr val="accent1"/>
                </a:solidFill>
              </a:rPr>
              <a:t>Homeless and Foster Care Liaison</a:t>
            </a:r>
          </a:p>
          <a:p>
            <a:pPr marL="45720" indent="0" algn="ctr" fontAlgn="base">
              <a:buNone/>
            </a:pPr>
            <a:endParaRPr lang="en-US" sz="1600" dirty="0"/>
          </a:p>
          <a:p>
            <a:pPr fontAlgn="base"/>
            <a:r>
              <a:rPr lang="en-US" sz="3500" b="1" dirty="0"/>
              <a:t>Homeless verification, bus and cab transportation, gas cards, referrals to agencies, address SWARM referrals, summer camp registration, and assist with students who are in foster care.</a:t>
            </a:r>
          </a:p>
          <a:p>
            <a:pPr marL="45720" indent="0" fontAlgn="base">
              <a:buNone/>
            </a:pPr>
            <a:endParaRPr lang="en-US" sz="1400" b="1" dirty="0"/>
          </a:p>
          <a:p>
            <a:pPr marL="45720" indent="0" algn="ctr" fontAlgn="base">
              <a:buNone/>
            </a:pPr>
            <a:endParaRPr lang="en-US" sz="3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 fontAlgn="base">
              <a:buNone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Kiara Frails, MSW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​​</a:t>
            </a:r>
          </a:p>
          <a:p>
            <a:pPr marL="45720" indent="0" algn="ctr" fontAlgn="base">
              <a:buNone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Outreach Social Worker</a:t>
            </a:r>
          </a:p>
          <a:p>
            <a:pPr fontAlgn="base"/>
            <a:r>
              <a:rPr lang="en-US" sz="3500" b="1" dirty="0"/>
              <a:t>Parent Resource Fairs, homeless verification, van transportations, gas cards, referrals to community agencies, address SWARM referrals, and FASFA for homeless seniors.</a:t>
            </a:r>
          </a:p>
          <a:p>
            <a:pPr marL="45720" indent="0" algn="ctr" fontAlgn="base">
              <a:buNone/>
            </a:pPr>
            <a:endParaRPr lang="en-US" sz="1600" dirty="0"/>
          </a:p>
          <a:p>
            <a:pPr marL="45720" indent="0">
              <a:buNone/>
            </a:pPr>
            <a:endParaRPr lang="en-US" sz="1400" b="1" dirty="0"/>
          </a:p>
          <a:p>
            <a:r>
              <a:rPr lang="en-US" sz="1400" b="1" dirty="0"/>
              <a:t>                         	                                                           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Tubman Education Center                               3</a:t>
            </a:r>
            <a:r>
              <a:rPr lang="en-US" sz="40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rd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floor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4" descr="https://powerpoint.officeapps.live.com/pods/GetClipboardImage.ashx?Id=2f30180f-a1e8-41e3-9204-a31eb36bb6f2&amp;DC=US4C&amp;pkey=c9768c5c-3258-473d-a22b-f2632833d346&amp;wdwaccluster=US4C">
            <a:extLst>
              <a:ext uri="{FF2B5EF4-FFF2-40B4-BE49-F238E27FC236}">
                <a16:creationId xmlns:a16="http://schemas.microsoft.com/office/drawing/2014/main" id="{F560AEEB-7512-4633-8FCA-E20B2F20C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powerpoint.officeapps.live.com/pods/GetClipboardImage.ashx?Id=b14e5c35-0695-4eec-a0b3-1dbdcf26119a&amp;DC=US4C&amp;pkey=568e7192-6bb4-4ce5-b876-cb866c57c1fc&amp;wdwaccluster=US4C">
            <a:extLst>
              <a:ext uri="{FF2B5EF4-FFF2-40B4-BE49-F238E27FC236}">
                <a16:creationId xmlns:a16="http://schemas.microsoft.com/office/drawing/2014/main" id="{FDAE6651-3EB4-4C86-9ADC-F776EC0BA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38716" cy="5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 descr="A cartoon of a school bus&#10;&#10;Description automatically generated">
            <a:extLst>
              <a:ext uri="{FF2B5EF4-FFF2-40B4-BE49-F238E27FC236}">
                <a16:creationId xmlns:a16="http://schemas.microsoft.com/office/drawing/2014/main" id="{CE7556CC-9D03-45BE-A634-920ABB94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09" y="910206"/>
            <a:ext cx="1061471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 cartoon of a school bus&#10;&#10;Description automatically generated">
            <a:extLst>
              <a:ext uri="{FF2B5EF4-FFF2-40B4-BE49-F238E27FC236}">
                <a16:creationId xmlns:a16="http://schemas.microsoft.com/office/drawing/2014/main" id="{2507243E-E3F3-410B-89CF-B9A397E6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456" y="865419"/>
            <a:ext cx="115768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E3C91EA-67EF-4D7B-B332-4A0F9A03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18" y="5596725"/>
            <a:ext cx="1272126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svg+xml;charset=utf8,%20%3Csvg%20width%3D'160'%20height%3D'101'%20xmlns%3D'http%3A%2F%2Fwww.w3.org%2F2000%2Fsvg'%20xmlns%3Axlink%3D'http%3A%2F%2Fwww.w3.org%2F1999%2Fxlink'%20overflow%3D'hidden'%3E%3Cg%3E%3Cpath%20d%3D'M68.2878%20108.291%2069.452%20113.3%2068.017%20118.742%2071.1578%20118.715%2079.66%20117.361%2084.9127%20115.493%2090.6801%20112.487%2090.5718%20117.497%2085.4304%20121.051%2082.0224%20124.689%2081.448%20128.135%2083.1711%20131.62%2085.9665%20133.266%2086.2728%20133.496%2085.8898%20135.564%2083.3625%20149.847%2082.5585%20160.147%2082.5585%20162.253%2085.4686%20164.359%2088.5703%20165.125%2090.217%20164.819%2092.5909%20167.155C94.5633%20168.846%2097.413%20168.893%20100.173%20169.108%20103.049%20168.966%20104.448%20167.869%20105.61%20166.618L105.419%20163.708%20103.619%20155.054%20102.126%20147.051%20101.513%20142.686%20101.054%20134.223%20101.59%20127.293%20103.121%20119.596%20104.04%20114.541%20105.074%20112.435%20105.495%20109.678%20105.381%20107.993%20104.806%20106.27%20103.339%20104.201%20101.944%20102.631%20100.766%20101.575%2093.8755%20101.02%2093.239%20101.507%2089.4889%20103.714%2085.9283%20105.109%2079.633%20106.896%2073.3783%20107.898Z'%20stroke%3D'%23000000'%20stroke-width%3D'0.303259'%20fill%3D'%2302A020'%20transform%3D'matrix(1.88228%200%200%201%20-53.9266%20-68.5278)'%2F%3E%3Cpath%20d%3D'M68.2757%20107.611C78.214%20107.589%2087.0095%20105.47%2094.3492%20100.683L94.6607%20100.805C88.5306%20105.144%2080.5085%20108.268%2068.333%20108.721%2069.7119%20111.211%2069.5099%20114.595%2068.5471%20118.409%2079.0859%20117.913%2085.323%20115.393%2090.4084%20112.302%2090.6337%20112.165%2090.909%20112.038%2090.906%20112.302L90.8869%20114.083%2090.5615%20114.676%2090.5424%20112.953C90.54%20112.735%2090.4399%20112.763%2090.3508%20112.819%2081.996%20118.07%2074.7587%20119.239%2067.8541%20119.061%2068.9519%20117.044%2069.3692%20110.239%2067.7392%20108.645Z'%20fill%3D'%23344736'%20transform%3D'matrix(1.88228%200%200%201%20-53.9266%20-68.5278)'%2F%3E%3Cpath%20d%3D'M95.3112%20106.911%2094.3365%20114.655%2088.4339%20119.041%2094.1742%20106.586Z'%20fill%3D'%23344736'%20transform%3D'matrix(1.88228%200%200%201%20-53.9266%20-68.5278)'%2F%3E%3Cpath%20d%3D'M96.6485%20112.321C97.0331%20112%2097.5213%20112.339%2097.1462%20112.704%2093.0052%20116.735%2087.2439%20119.775%2083.4759%20123.196%2079.1936%20127.084%2084.4839%20135.307%2089.3345%20132.386%2094.5172%20129.266%20100.311%20119.827%20103.35%20114.849%20104.14%20113.554%20104.852%20112.379%20105.149%20110.866%20105.92%20106.939%20103.484%20104.282%20100.784%20101.6L101.347%20101.773C102.42%20103.077%20103.649%20104.074%20104.572%20105.403%20105.895%20107.308%20106.419%20111.056%20104.498%20114.083L101.703%20118.486C97.5374%20125.048%2095.1814%20128.482%2091.4025%20131.812%2084.1998%20138.159%2076.0421%20126.785%2084.7723%20121.112%2089.562%20118%2092.2528%20115.987%2096.6482%20112.321Z'%20fill%3D'%23344736'%20transform%3D'matrix(1.88228%200%200%201%20-53.9266%20-68.5278)'%2F%3E%3Cpath%20d%3D'M94.3256%20106.793%2090.9242%20115.196C90.6452%20115.886%2090.691%20116.648%2091.2117%20116.229L93.8755%20114.086C94.0954%20113.909%2094.1109%20113.43%2094.1733%20113.03L95.0446%20106.927Z'%20fill%3D'%23656563'%20transform%3D'matrix(1.88228%200%200%201%20-53.9266%20-68.5278)'%2F%3E%3Cpath%20d%3D'M93.5401%20106.068C93.235%20105.374%2093.1462%20104.298%2093.719%20103.802%2094.3862%20103.224%2095.7791%20103.311%2096.361%20103.974%2096.8757%20104.561%2096.6355%20105.657%2096.2079%20106.31%2095.9162%20106.756%2095.3181%20107.092%2094.788%20107.043%2094.2625%20106.994%2093.7527%20106.551%2093.5401%20106.068Z'%20stroke%3D'%23344736'%20stroke-width%3D'0.606517'%20fill%3D'%23656563'%20transform%3D'matrix(1.88228%200%200%201%20-53.9266%20-68.5278)'%2F%3E%3Cpath%20d%3D'M57.3037%2080.7762C57.3037%2088.446%2051.0862%2094.6635%2043.4164%2094.6635%2035.7466%2094.6635%2029.5291%2088.446%2029.5291%2080.7762%2029.5291%2073.1064%2035.7466%2066.8889%2043.4164%2066.8889%2051.0862%2066.8889%2057.3037%2073.1064%2057.3037%2080.7762Z'%20stroke%3D'%23344736'%20stroke-width%3D'1.21305'%20fill%3D'%2302A020'%20transform%3D'matrix(1.88228%200%200%201%2051.0356%20-61.1139)'%2F%3E%3Cpath%20d%3D'M-61.9588%2066.1862C-69.6285%2066.1862-75.8423%2072.4-75.8423%2080.0697-75.8423%2081.2342-75.6952%2082.3626-75.4253%2083.4434-73.1991%2085.8219-69.885%2087.3288-66.1853%2087.3288-59.4824%2087.3288-54.0549%2082.3854-54.0549%2076.2786-54.0549%2071.8019-56.9723%2067.9439-61.1721%2066.2047-61.4308%2066.1904-61.6965%2066.1859-61.9588%2066.1859Z'%20fill%3D'%2303FD02'%20transform%3D'matrix(1.88228%200%200%201%20249.372%20-60.4099)'%2F%3E%3Cpath%20d%3D'M-71.5903%2076.964C-72.0743%2073.089-68.6208%2070.1534-65.2543%2070.0864-63.6646%2070.0549-61.9294%2070.8976-61.7344%2072.7399-61.3762%2076.1216-63.3971%2078.3632-66.2832%2079.455-67.7004%2079.9911-69.3067%2079.9702-70.3448%2078.9676-71.0332%2078.3029-71.4975%2077.707-71.5903%2076.964Z'%20fill%3D'%239FFD9E'%20transform%3D'matrix(1.88228%200%200%201%20249.372%20-60.4099)'%2F%3E%3Cpath%20d%3D'M57.3037%2080.7762C57.3037%2088.446%2051.0862%2094.6635%2043.4164%2094.6635%2035.7466%2094.6635%2029.5291%2088.446%2029.5291%2080.7762%2029.5291%2073.1064%2035.7466%2066.8889%2043.4164%2066.8889%2051.0862%2066.8889%2057.3037%2073.1064%2057.3037%2080.7762Z'%20stroke%3D'%23344736'%20stroke-width%3D'1.21305'%20fill%3D'none'%20transform%3D'matrix(1.88228%200%200%201%2051.0356%20-61.1139)'%2F%3E%3Cpath%20d%3D'M104.5%20114.083C102.126%20130.531%2098.0966%20132.97%20105.924%20163.826%20106.003%20167.686%20105.829%20167.18%20105.004%20167.834%20102.251%20170.016%2095.0152%20170.517%2090.1021%20165.969L90.1021%20165.395C87.2057%20165.957%2084.5239%20164.946%2082.0606%20162.331%2082.127%20154.481%2083.6509%20144.626%2086.0245%20133.603L86.456%20133.661C84.9027%20143.246%2082.7729%20153.098%2082.9794%20161.872%2084.6167%20163.467%2086.392%20164.87%2089.4507%20164.476%2089.8185%20153.949%2090.0696%20143.832%2090.704%20132.373L91.4037%20131.813C90.7526%20142.975%2090.7335%20153.821%2090.6376%20164.707%2093.6169%20168.919%20102.78%20170.055%20105.38%20166.162%20103.316%20149.202%2097.3691%20139.802%20103.127%20116.246Z'%20fill%3D'%23344736'%20transform%3D'matrix(1.88228%200%200%201%20-53.9266%20-68.5278)'%2F%3E%3Cpath%20d%3D'M70.0467%20109.428C70.3515%20111.388%2070.8552%20113.342%2071.7255%20114.924%2078.5127%20114.863%2082.7484%20112.978%2089.4337%20109.78%2092.8172%20108.161%2090.446%20104.043%2086.6959%20105.402%2082.7666%20106.826%2079.0362%20108.401%2070.5883%20108.887%2070.0467%20108.85%2069.8662%20109.031%2070.0467%20109.428Z'%20fill%3D'%2303FD02'%20transform%3D'matrix(1.88228%200%200%201%20-53.9266%20-68.5278)'%2F%3E%3Cpath%20d%3D'M75.475%20109.373C74.2605%20109.53%2074.7593%20111.439%2075.8962%20111.173%2079.7573%20110.268%2081.7855%20109.108%2084.4354%20108.11%2080.4178%20108.939%2078.9261%20108.926%2075.475%20109.373Z'%20fill%3D'%239FFD9E'%20transform%3D'matrix(1.88228%200%200%201%20-53.9266%20-68.5278)'%2F%3E%3Cpath%20d%3D'M86.5409%20135.757%2087.4601%20135.757C88.3696%20135.757%2088.2628%20136.282%2088.2258%20136.867%2088.1639%20145.497%2088.1176%20153.789%2085.5863%20160.555%2085.0868%20161.891%2083.7649%20161.985%2083.286%20161.681%2082.9485%20154.16%2084.7538%20145.033%2086.0433%20136.293%2086.0712%20135.977%2086.1573%20135.757%2086.5409%20135.757Z'%20fill%3D'%2303FD02'%20transform%3D'matrix(1.88228%200%200%201%20-53.9266%20-68.5278)'%2F%3E%3Cpath%20d%3D'M86.8624%20139.89C86.4639%20144.213%2086.6798%20150.117%2085.6709%20155.595%2085.5568%20156.214%2084.4275%20156.488%2084.5336%20154.999%2085.1247%20146.726%2086.1913%20144.002%2086.8624%20139.89Z'%20fill%3D'%239FFD9E'%20transform%3D'matrix(1.88228%200%200%201%20-53.9266%20-68.5278)'%2F%3E%3Cpath%20d%3D'M91.7357%20136.099C93.793%20134.403%2095.5629%20132.706%2097.0428%20131.009%2098.5803%20141.901%20101.102%20153.286%2099.5337%20162.202%2099.1137%20164.591%2097.5198%20165.404%2096.1764%20165.993%2092.7947%20167.475%2090.587%20166.429%2090.6528%20164.693Z'%20fill%3D'%2303FD02'%20transform%3D'matrix(1.88228%200%200%201%20-53.9266%20-68.5278)'%2F%3E%3Cpath%20d%3D'M94.7683%20137.886C96.7556%20141.534%2096.0957%20150.904%2096.8802%20155.756%2096.9845%20157.035%2096.9867%20158.018%2096.4472%20158.572%2096.019%20159.012%2095.3867%20159.908%2094.6058%20158.518%2094.0814%20156.716%2094.3419%20153.089%2094.2431%20149.746%2094.1266%20145.808%2093.7215%20142.096%2094.0102%20139.781%2093.9802%20139.15%2094.0478%20137.604%2094.7683%20137.886Z'%20fill%3D'%239FFD9E'%20transform%3D'matrix(1.88228%200%200%201%20-53.9266%20-68.5278)'%2F%3E%3Cpath%20d%3D'M95.5022%20111.029C96.5715%20108.739%2097.5498%20107.899%2099.7503%20106.316%20102.045%20104.666%20107.431%20105.844%20103.029%20110.62%2097.575%20116.536%2094.7392%20120.796%2089.1902%20126.299%2085.5383%20129.92%2081.8325%20127.9%2082.4212%20124.837%2082.9746%20123.869%2083.3273%20123.51%2087.2184%20120.911%2091.9174%20117.771%2093.8913%20115.362%2097.259%20112.49%2097.7342%20112.096%2096.9836%20112.039%2096.7174%20112.165%2095.0522%20112.952%2095.198%20111.68%2095.5019%20111.029Z'%20fill%3D'%2303FD02'%20transform%3D'matrix(1.88228%200%200%201%20-53.9266%20-68.5278)'%2F%3E%3Cpath%20d%3D'M78.9939%2083.1793C78.9939%2083.9053%2078.3792%2084.4939%2077.6208%2084.4939%2076.8626%2084.4939%2076.2479%2083.9053%2076.2479%2083.1793%2076.2479%2082.4533%2076.8626%2081.8647%2077.6208%2081.8647%2078.3792%2081.8647%2078.9939%2082.4533%2078.9939%2083.1793Z'%20fill%3D'%239FFD9E'%20transform%3D'matrix(1.88228%200%200%201%20-9.38849%20-43.3683)'%2F%3E%3Cpath%20d%3D'M93.8161%20117.643C91.5162%20119.163%2091.7909%20119.552%2086.4639%20122.123%2084.7399%20122.955%2084.4866%20124.948%2086.8469%20124.689%2089.4698%20123.765%2091.2296%20120.53%2093.8161%20117.643Z'%20fill%3D'%239FFD9E'%20transform%3D'matrix(1.88228%200%200%201%20-53.9266%20-68.5278)'%2F%3E%3Cpath%20d%3D'M-142.298%20191.562-140.612%20191.505C-137.122%20192.357-134.673%20191.915-132.177%20191.065L-128.052%20200.725C-122.669%20202.326-117.285%20202.775-111.901%20203.175-109.916%20206.846-110.332%20210.256-112.118%20213.519-115.927%20213.797-119.735%20213.207-123.544%20212.057L-121.595%20219.476C-121.781%20223.504-124.631%20223.98-127.511%20224.417-127.413%20227.812-127.767%20230.981-128.278%20234.072-126.852%20241.545-124.91%20248.166-124.411%20257.166-128.939%20261.657-135.586%20261.538-137.597%20257.464L-140.608%20227.926C-141.693%20219.474-142.379%20211.141-143.92%20202.553-144.135%20200.86-144.549%20199.203-144.368%20197.44-144.247%20195.761-143.903%20194.97-143.497%20193.891-143.221%20193.128-142.741%20192.332-142.298%20191.562Z'%20stroke%3D'%2300FFFF'%20stroke-width%3D'0.0303259'%20fill%3D'%2302A020'%20transform%3D'matrix(1.88228%200%200%201%20287.115%20-163.505)'%2F%3E%3Cpath%20d%3D'M57.3037%2080.7762C57.3037%2088.446%2051.0862%2094.6635%2043.4164%2094.6635%2035.7466%2094.6635%2029.5291%2088.446%2029.5291%2080.7762%2029.5291%2073.1064%2035.7466%2066.8889%2043.4164%2066.8889%2051.0862%2066.8889%2057.3037%2073.1064%2057.3037%2080.7762Z'%20stroke%3D'%23344736'%20stroke-width%3D'1.21305'%20fill%3D'%2302A020'%20transform%3D'matrix(1.88228%200%200%201%20-52.6423%20-66.2109)'%2F%3E%3Cpath%20d%3D'M-137.091%20164.184C-144.761%20164.184-150.975%20170.398-150.975%20178.068-150.975%20179.232-150.827%20180.361-150.558%20181.441-148.331%20183.82-145.017%20185.327-141.318%20185.327-134.615%20185.327-129.187%20180.383-129.187%20174.277-129.187%20169.8-132.105%20165.942-136.304%20164.203-136.563%20164.188-136.829%20164.184-137.091%20164.184Z'%20fill%3D'%2303FD02'%20transform%3D'matrix(1.88228%200%200%201%20287.115%20-163.505)'%2F%3E%3Cpath%20d%3D'M-146.723%20174.962C-147.207%20171.087-143.753%20168.151-140.387%20168.084-138.797%20168.053-137.062%20168.896-136.867%20170.738-136.509%20174.12-138.529%20176.361-141.416%20177.453-142.833%20177.989-144.439%20177.968-145.477%20176.966-146.165%20176.301-146.63%20175.705-146.723%20174.962Z'%20fill%3D'%239FFD9E'%20transform%3D'matrix(1.88228%200%200%201%20287.115%20-163.505)'%2F%3E%3Cpath%20d%3D'M57.3037%2080.7762C57.3037%2088.446%2051.0862%2094.6635%2043.4164%2094.6635%2035.7466%2094.6635%2029.5291%2088.446%2029.5291%2080.7762%2029.5291%2073.1064%2035.7466%2066.8889%2043.4164%2066.8889%2051.0862%2066.8889%2057.3037%2073.1064%2057.3037%2080.7762Z'%20stroke%3D'%23344736'%20stroke-width%3D'1.21305'%20fill%3D'none'%20transform%3D'matrix(1.88228%200%200%201%20-52.6423%20-66.2109)'%2F%3E%3Cpath%20d%3D'M-139.729%20236.502C-146.563%20248.806-145.755%20250.856-144.363%20252.126-142.248%20253.931-140.108%20255.393-137.892%20255.878Z'%20fill%3D'%2302A020'%20transform%3D'matrix(1.88228%200%200%201%20287.115%20-163.505)'%2F%3E%3Cpath%20d%3D'M-139.881%20237.721C-139.838%20240.185-139.739%20242.762-139.788%20245.042-139.847%20247.781-141.523%20249.769-142.761%20250.462-143.607%20250.935-144.912%20251.286-144.763%20249.064-144.384%20244.755-142.082%20241.26-139.881%20237.721Z'%20fill%3D'%2303FD02'%20transform%3D'matrix(1.88228%200%200%201%20287.115%20-163.505)'%2F%3E%3Cpath%20d%3D'M-139.89%20237.767C-141.566%20241.228-143.169%20244.718-144.534%20248.279-145.463%20250.705-144.052%20251.963-142.657%20253.142-141.385%20254.218-139.787%20254.884-138.171%20255.665L-138.131%20256.069C-140.595%20255.414-142.495%20254.046-144.362%20252.625-146.578%20250.937-145.558%20247.964-144.687%20245.599-143.344%20241.954-142.06%20238.817-140.102%20235.563Z'%20fill%3D'%23344736'%20transform%3D'matrix(1.88228%200%200%201%20287.115%20-163.505)'%2F%3E%3Cpath%20d%3D'M-142.522%20245.73C-142.463%20245.299-142.199%20244.806-141.757%20244.582-140.926%20244.16-140.348%20244.971-140.531%20245.845-140.665%20246.484-141.22%20247.014-141.871%20247.262-142.241%20247.403-142.474%20247.324-142.561%20246.496-142.587%20246.243-142.565%20246.037-142.522%20245.73Z'%20fill%3D'%239FFD9E'%20transform%3D'matrix(1.88228%200%200%201%20287.115%20-163.505)'%2F%3E%3Cpath%20d%3D'M-133.294%20194.049C-132.504%20195.844-131.679%20197.638-131.379%20199.433L-132.219%20199.163C-132.363%20197.727-132.884%20195.819-133.294%20194.049Z'%20fill%3D'%23344736'%20transform%3D'matrix(1.88228%200%200%201%20287.115%20-163.505)'%2F%3E%3Cpath%20d%3D'M-143.505%20194.989C-143.423%20194.822-143.209%20194.85-143.146%20194.866-142.697%20194.977-142.297%20195.141-142.006%20195.302-138.451%20197.263-132.519%20198.974-127.774%20200.808L-111.902%20203.177-112.234%20203.612C-111.952%20205.822-112.721%20207.863-113.689%20209.323-114.037%20209.847-114.395%20209.782-114.935%20209.756-126.325%20209.216-133.188%20206.393-139.645%20203.192-140.803%20202.712-141.364%20202.307-140.494%20204.109-139.375%20204.96-132.99%20237.565-131.993%20254.244-131.845%20256.719-133.936%20257.43-134.701%20257.548-136.189%20257.776-137.271%20257.265-137.385%20255.544L-139.06%20242.764-140.414%20228.955C-140.682%20219.722-142.492%20209.9-143.769%20201.495-143.914%20198.948-144.473%20198.414-143.505%20194.99Z'%20fill%3D'%2303FD02'%20transform%3D'matrix(1.88228%200%200%201%20287.115%20-163.505)'%2F%3E%3Cpath%20d%3D'M-141.873%20199.705C-143.443%20198.37-141.745%20197.78-140.725%20198.135-132.147%20201.122-126.705%20204.976-116.371%20205.372-113.252%20205.492-114.855%20207.809-116.907%20207.287-141.192%20200.246-138.698%20201.988-141.873%20199.705Z'%20fill%3D'%239FFD9E'%20transform%3D'matrix(1.88228%200%200%201%20287.115%20-163.505)'%2F%3E%3Cpath%20d%3D'M-139.466%20218.176C-139.156%20218.716-134.197%20242.453-134.267%20249.909-134.292%20252.566-135.56%20252.655-135.783%20251.642-137.935%20241.87-139.529%20218.869-139.466%20218.175Z'%20fill%3D'%239FFD9E'%20transform%3D'matrix(1.88228%200%200%201%20287.115%20-163.505)'%2F%3E%3Cpath%20d%3D'M-139.957%20202.959C-140.757%20202.363-141.547%20202.699-140.569%20203.533-129.307%20213.149-118.166%20214.085-112.118%20214.025-111.032%20213.572-108.204%20208.468-111.697%20202.576-120.457%20202.373-129.256%20200.783-138.119%20196.909-132.006%20199.57-128.058%20202.6-112.233%20203.61-110.548%20207.06-110.92%20210.142-112.08%20213.084-121.438%20213.836-130.967%20209.663-139.957%20202.959Z'%20fill%3D'%23344736'%20transform%3D'matrix(1.88228%200%200%201%20287.115%20-163.505)'%2F%3E%3Cpath%20d%3D'M-127.299%20224.178C-124.559%20223.721-122.558%20222.541-122.152%20220.766-121.795%20219.204-122.348%20217.942-122.896%20216.118-123.197%20215.114-123.697%20213.521-124.025%20212.512L-122.945%20212.797C-122.531%20213.884-121.991%20215.26-121.596%20216.335-120.545%20219.197-120.555%20222.337-122.896%20223.808-124.151%20224.597-125.878%20224.44-127.279%20224.564Z'%20fill%3D'%23344736'%20transform%3D'matrix(1.88228%200%200%201%20287.115%20-163.505)'%2F%3E%3Cpath%20d%3D'M-142.013%20191.059C-144.759%20195.061-144.559%20198.612-144.368%20199.874-141.358%20219.205-140.089%20236.65-138.058%20256.789-137.78%20259.549-135.902%20260.932-133.239%20261.013-131.255%20261.074-129.285%20260.932-127.336%20260.201-126.471%20259.876-123.4%20259.034-123.762%20256.193-125.612%20242.843-128.533%20229.69-132.318%20216.77-132.176%20218.54-132.069%20220.3-131.669%20222.023-129.127%20234.789-125.561%20243.886-124.899%20255.787-124.784%20257.856-127.171%20259.193-129.124%20259.551-130.905%20259.878-132.727%20259.919-134.376%20259.551-137.39%20258.88-137.296%20256.281-137.463%20254.678L-141.85%20212.655C-142.662%20208.296-143.68%20204.072-144.191%20199.587-144.572%20196.236-143.491%20193.789-142.251%20191.575-142.155%20191.403-142.11%20191.23-142.013%20191.061Z'%20fill%3D'%23344736'%20transform%3D'matrix(1.88228%200%200%201%20287.115%20-163.505)'%2F%3E%3Cpath%20d%3D'M-127.736%20234.422C-126.358%20225.989-128.015%20218.045-128.69%20209.944-128.462%20217.337-127.417%20224.922-128.28%20232.059Z'%20fill%3D'%23344736'%20transform%3D'matrix(1.88228%200%200%201%20287.115%20-163.505)'%2F%3E%3Cpath%20d%3D'M-128.327%20200.327-127.948%20200.41-132.07%20191.07-132.223%20191.127Z'%20fill%3D'%23344736'%20transform%3D'matrix(1.88228%200%200%201%20287.115%20-163.505)'%2F%3E%3C%2Fg%3E%3C%2Fsvg%3E">
            <a:extLst>
              <a:ext uri="{FF2B5EF4-FFF2-40B4-BE49-F238E27FC236}">
                <a16:creationId xmlns:a16="http://schemas.microsoft.com/office/drawing/2014/main" id="{CC1F4D6E-8B1C-4C28-A289-B5D7126BC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9EDE22ED-3B58-4012-86A7-2DBF67A2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71" y="5596725"/>
            <a:ext cx="1047750" cy="84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Community Partners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4587729"/>
          </a:xfrm>
        </p:spPr>
        <p:txBody>
          <a:bodyPr>
            <a:normAutofit/>
          </a:bodyPr>
          <a:lstStyle/>
          <a:p>
            <a:pPr fontAlgn="base"/>
            <a:r>
              <a:rPr lang="en-US" sz="1800" b="1" dirty="0"/>
              <a:t>United Way​</a:t>
            </a:r>
          </a:p>
          <a:p>
            <a:pPr fontAlgn="base"/>
            <a:r>
              <a:rPr lang="en-US" sz="1800" b="1" dirty="0"/>
              <a:t>Economic Opportunity Authority​</a:t>
            </a:r>
          </a:p>
          <a:p>
            <a:pPr fontAlgn="base"/>
            <a:r>
              <a:rPr lang="en-US" sz="1800" b="1" dirty="0"/>
              <a:t>Salvation Army​</a:t>
            </a:r>
          </a:p>
          <a:p>
            <a:pPr fontAlgn="base"/>
            <a:r>
              <a:rPr lang="en-US" sz="1800" b="1" dirty="0"/>
              <a:t>Golden Harvest Food Bank​</a:t>
            </a:r>
          </a:p>
          <a:p>
            <a:pPr fontAlgn="base"/>
            <a:r>
              <a:rPr lang="en-US" sz="1800" b="1" dirty="0" err="1"/>
              <a:t>Kabs</a:t>
            </a:r>
            <a:r>
              <a:rPr lang="en-US" sz="1800" b="1" dirty="0"/>
              <a:t> for </a:t>
            </a:r>
            <a:r>
              <a:rPr lang="en-US" sz="1800" b="1" dirty="0" err="1"/>
              <a:t>Kidz</a:t>
            </a:r>
            <a:r>
              <a:rPr lang="en-US" sz="1800" b="1" dirty="0"/>
              <a:t>​</a:t>
            </a:r>
          </a:p>
          <a:p>
            <a:pPr fontAlgn="base"/>
            <a:r>
              <a:rPr lang="en-US" sz="1800" b="1" dirty="0"/>
              <a:t>Druid Park Health Center​</a:t>
            </a:r>
          </a:p>
          <a:p>
            <a:pPr fontAlgn="base"/>
            <a:r>
              <a:rPr lang="en-US" sz="1800" b="1" dirty="0"/>
              <a:t>Safe Homes​</a:t>
            </a:r>
          </a:p>
          <a:p>
            <a:pPr fontAlgn="base"/>
            <a:r>
              <a:rPr lang="en-US" sz="1800" b="1" dirty="0"/>
              <a:t>Family Y​</a:t>
            </a:r>
          </a:p>
          <a:p>
            <a:pPr fontAlgn="base"/>
            <a:r>
              <a:rPr lang="en-US" sz="1800" b="1" dirty="0" err="1"/>
              <a:t>ReStart</a:t>
            </a:r>
            <a:r>
              <a:rPr lang="en-US" sz="1800" b="1" dirty="0"/>
              <a:t> Augusta​</a:t>
            </a:r>
          </a:p>
          <a:p>
            <a:pPr fontAlgn="base"/>
            <a:r>
              <a:rPr lang="en-US" sz="1800" b="1" dirty="0"/>
              <a:t>Richmond County Marshal’s Office</a:t>
            </a:r>
          </a:p>
          <a:p>
            <a:pPr fontAlgn="base"/>
            <a:r>
              <a:rPr lang="en-US" sz="1800" b="1" dirty="0"/>
              <a:t>Toys for Tots</a:t>
            </a:r>
          </a:p>
          <a:p>
            <a:pPr fontAlgn="base"/>
            <a:endParaRPr lang="en-US" b="1" dirty="0"/>
          </a:p>
          <a:p>
            <a:endParaRPr lang="en-US" dirty="0"/>
          </a:p>
        </p:txBody>
      </p:sp>
      <p:sp>
        <p:nvSpPr>
          <p:cNvPr id="3" name="AutoShape 4" descr="https://powerpoint.officeapps.live.com/pods/GetClipboardImage.ashx?Id=2f30180f-a1e8-41e3-9204-a31eb36bb6f2&amp;DC=US4C&amp;pkey=c9768c5c-3258-473d-a22b-f2632833d346&amp;wdwaccluster=US4C">
            <a:extLst>
              <a:ext uri="{FF2B5EF4-FFF2-40B4-BE49-F238E27FC236}">
                <a16:creationId xmlns:a16="http://schemas.microsoft.com/office/drawing/2014/main" id="{F560AEEB-7512-4633-8FCA-E20B2F20C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powerpoint.officeapps.live.com/pods/GetClipboardImage.ashx?Id=b14e5c35-0695-4eec-a0b3-1dbdcf26119a&amp;DC=US4C&amp;pkey=568e7192-6bb4-4ce5-b876-cb866c57c1fc&amp;wdwaccluster=US4C">
            <a:extLst>
              <a:ext uri="{FF2B5EF4-FFF2-40B4-BE49-F238E27FC236}">
                <a16:creationId xmlns:a16="http://schemas.microsoft.com/office/drawing/2014/main" id="{FDAE6651-3EB4-4C86-9ADC-F776EC0BA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38716" cy="5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b="1" dirty="0"/>
              <a:t>Tubman Education Center</a:t>
            </a:r>
          </a:p>
          <a:p>
            <a:pPr marL="45720" indent="0" algn="ctr">
              <a:buNone/>
            </a:pPr>
            <a:r>
              <a:rPr lang="en-US" b="1" dirty="0"/>
              <a:t>1740 Walton Way </a:t>
            </a:r>
          </a:p>
          <a:p>
            <a:pPr marL="45720" indent="0" algn="ctr">
              <a:buNone/>
            </a:pPr>
            <a:r>
              <a:rPr lang="en-US" b="1" dirty="0"/>
              <a:t>Augusta, GA 30904</a:t>
            </a:r>
          </a:p>
          <a:p>
            <a:pPr marL="45720" indent="0" algn="ctr">
              <a:buNone/>
            </a:pPr>
            <a:r>
              <a:rPr lang="en-US" b="1" dirty="0"/>
              <a:t>Phone number 706-826-1000</a:t>
            </a:r>
          </a:p>
          <a:p>
            <a:r>
              <a:rPr lang="en-US" dirty="0"/>
              <a:t>Kimberly Mungo ext.5719</a:t>
            </a:r>
          </a:p>
          <a:p>
            <a:r>
              <a:rPr lang="en-US" dirty="0"/>
              <a:t>Thelma Lewis ext.4983</a:t>
            </a:r>
          </a:p>
          <a:p>
            <a:r>
              <a:rPr lang="en-US" dirty="0"/>
              <a:t>Crystal Palmer ext.5496</a:t>
            </a:r>
          </a:p>
          <a:p>
            <a:r>
              <a:rPr lang="en-US" dirty="0"/>
              <a:t>Kiara Frails ext.4988</a:t>
            </a:r>
          </a:p>
          <a:p>
            <a:r>
              <a:rPr lang="en-US" dirty="0" err="1"/>
              <a:t>Le’Troia</a:t>
            </a:r>
            <a:r>
              <a:rPr lang="en-US" dirty="0"/>
              <a:t> Parker ext.5508</a:t>
            </a:r>
          </a:p>
        </p:txBody>
      </p:sp>
      <p:sp>
        <p:nvSpPr>
          <p:cNvPr id="3" name="AutoShape 4" descr="https://powerpoint.officeapps.live.com/pods/GetClipboardImage.ashx?Id=2f30180f-a1e8-41e3-9204-a31eb36bb6f2&amp;DC=US4C&amp;pkey=c9768c5c-3258-473d-a22b-f2632833d346&amp;wdwaccluster=US4C">
            <a:extLst>
              <a:ext uri="{FF2B5EF4-FFF2-40B4-BE49-F238E27FC236}">
                <a16:creationId xmlns:a16="http://schemas.microsoft.com/office/drawing/2014/main" id="{F560AEEB-7512-4633-8FCA-E20B2F20C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powerpoint.officeapps.live.com/pods/GetClipboardImage.ashx?Id=b14e5c35-0695-4eec-a0b3-1dbdcf26119a&amp;DC=US4C&amp;pkey=568e7192-6bb4-4ce5-b876-cb866c57c1fc&amp;wdwaccluster=US4C">
            <a:extLst>
              <a:ext uri="{FF2B5EF4-FFF2-40B4-BE49-F238E27FC236}">
                <a16:creationId xmlns:a16="http://schemas.microsoft.com/office/drawing/2014/main" id="{FDAE6651-3EB4-4C86-9ADC-F776EC0BA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38716" cy="5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Questions</a:t>
            </a:r>
          </a:p>
        </p:txBody>
      </p:sp>
      <p:pic>
        <p:nvPicPr>
          <p:cNvPr id="1048" name="Picture 24" descr="Any Questions Images - Free Download on Freepik">
            <a:extLst>
              <a:ext uri="{FF2B5EF4-FFF2-40B4-BE49-F238E27FC236}">
                <a16:creationId xmlns:a16="http://schemas.microsoft.com/office/drawing/2014/main" id="{3403CEDD-9D22-446B-BB37-92EB40157E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39" y="1551963"/>
            <a:ext cx="6954474" cy="39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powerpoint.officeapps.live.com/pods/GetClipboardImage.ashx?Id=2f30180f-a1e8-41e3-9204-a31eb36bb6f2&amp;DC=US4C&amp;pkey=c9768c5c-3258-473d-a22b-f2632833d346&amp;wdwaccluster=US4C">
            <a:extLst>
              <a:ext uri="{FF2B5EF4-FFF2-40B4-BE49-F238E27FC236}">
                <a16:creationId xmlns:a16="http://schemas.microsoft.com/office/drawing/2014/main" id="{F560AEEB-7512-4633-8FCA-E20B2F20C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powerpoint.officeapps.live.com/pods/GetClipboardImage.ashx?Id=b14e5c35-0695-4eec-a0b3-1dbdcf26119a&amp;DC=US4C&amp;pkey=568e7192-6bb4-4ce5-b876-cb866c57c1fc&amp;wdwaccluster=US4C">
            <a:extLst>
              <a:ext uri="{FF2B5EF4-FFF2-40B4-BE49-F238E27FC236}">
                <a16:creationId xmlns:a16="http://schemas.microsoft.com/office/drawing/2014/main" id="{FDAE6651-3EB4-4C86-9ADC-F776EC0BA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38716" cy="5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83A8A1AD16E7478E675C2F585A3C97" ma:contentTypeVersion="18" ma:contentTypeDescription="Create a new document." ma:contentTypeScope="" ma:versionID="ce570f5a6fc2963844a38bf516ae2cf1">
  <xsd:schema xmlns:xsd="http://www.w3.org/2001/XMLSchema" xmlns:xs="http://www.w3.org/2001/XMLSchema" xmlns:p="http://schemas.microsoft.com/office/2006/metadata/properties" xmlns:ns3="fa6df1ac-d2d0-4c23-b922-f0e303939317" xmlns:ns4="1bfd6668-44c9-4f5c-b9e8-c09419d913a8" targetNamespace="http://schemas.microsoft.com/office/2006/metadata/properties" ma:root="true" ma:fieldsID="4f46389de60b058e930eb9d29d52832c" ns3:_="" ns4:_="">
    <xsd:import namespace="fa6df1ac-d2d0-4c23-b922-f0e303939317"/>
    <xsd:import namespace="1bfd6668-44c9-4f5c-b9e8-c09419d913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df1ac-d2d0-4c23-b922-f0e303939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d6668-44c9-4f5c-b9e8-c09419d913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6df1ac-d2d0-4c23-b922-f0e30393931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650899-AC55-4AD6-9EE1-36AF1BEDC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df1ac-d2d0-4c23-b922-f0e303939317"/>
    <ds:schemaRef ds:uri="1bfd6668-44c9-4f5c-b9e8-c09419d91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fa6df1ac-d2d0-4c23-b922-f0e303939317"/>
    <ds:schemaRef ds:uri="http://purl.org/dc/dcmitype/"/>
    <ds:schemaRef ds:uri="http://purl.org/dc/elements/1.1/"/>
    <ds:schemaRef ds:uri="1bfd6668-44c9-4f5c-b9e8-c09419d91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1324</TotalTime>
  <Words>457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</vt:lpstr>
      <vt:lpstr>Century Gothic</vt:lpstr>
      <vt:lpstr>Wingdings 3</vt:lpstr>
      <vt:lpstr>Wisp</vt:lpstr>
      <vt:lpstr>The RCSS Success Center</vt:lpstr>
      <vt:lpstr>PowerPoint Presentation</vt:lpstr>
      <vt:lpstr>Wraparound Services Support</vt:lpstr>
      <vt:lpstr>The Success Center​ provides​ ​WRAPAROUND SERVICES</vt:lpstr>
      <vt:lpstr>The Success Center​ provides​ ​WRAPAROUND SERVICES</vt:lpstr>
      <vt:lpstr>The Success Center​ provides​ ​McKinney-Vento Services</vt:lpstr>
      <vt:lpstr>Some Community Partners</vt:lpstr>
      <vt:lpstr>Contact Information</vt:lpstr>
      <vt:lpstr>    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RCSS Success Center</dc:title>
  <dc:creator>Mungo, Kimberly</dc:creator>
  <cp:lastModifiedBy>May, Wendy</cp:lastModifiedBy>
  <cp:revision>19</cp:revision>
  <dcterms:created xsi:type="dcterms:W3CDTF">2024-09-19T22:07:04Z</dcterms:created>
  <dcterms:modified xsi:type="dcterms:W3CDTF">2025-05-01T12:34:21Z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0x010100D783A8A1AD16E7478E675C2F585A3C97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