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handoutMasterIdLst>
    <p:handoutMasterId r:id="rId13"/>
  </p:handoutMasterIdLst>
  <p:sldIdLst>
    <p:sldId id="256" r:id="rId2"/>
    <p:sldId id="267" r:id="rId3"/>
    <p:sldId id="266" r:id="rId4"/>
    <p:sldId id="257" r:id="rId5"/>
    <p:sldId id="258" r:id="rId6"/>
    <p:sldId id="259" r:id="rId7"/>
    <p:sldId id="260" r:id="rId8"/>
    <p:sldId id="262" r:id="rId9"/>
    <p:sldId id="264" r:id="rId10"/>
    <p:sldId id="265" r:id="rId11"/>
    <p:sldId id="268" r:id="rId12"/>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672" y="4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2603" cy="467203"/>
          </a:xfrm>
          <a:prstGeom prst="rect">
            <a:avLst/>
          </a:prstGeom>
        </p:spPr>
        <p:txBody>
          <a:bodyPr vert="horz" lIns="91541" tIns="45770" rIns="91541" bIns="45770" rtlCol="0"/>
          <a:lstStyle>
            <a:lvl1pPr algn="l">
              <a:defRPr sz="1200"/>
            </a:lvl1pPr>
          </a:lstStyle>
          <a:p>
            <a:endParaRPr lang="en-US"/>
          </a:p>
        </p:txBody>
      </p:sp>
      <p:sp>
        <p:nvSpPr>
          <p:cNvPr id="3" name="Date Placeholder 2"/>
          <p:cNvSpPr>
            <a:spLocks noGrp="1"/>
          </p:cNvSpPr>
          <p:nvPr>
            <p:ph type="dt" sz="quarter" idx="1"/>
          </p:nvPr>
        </p:nvSpPr>
        <p:spPr>
          <a:xfrm>
            <a:off x="3975733" y="1"/>
            <a:ext cx="3042603" cy="467203"/>
          </a:xfrm>
          <a:prstGeom prst="rect">
            <a:avLst/>
          </a:prstGeom>
        </p:spPr>
        <p:txBody>
          <a:bodyPr vert="horz" lIns="91541" tIns="45770" rIns="91541" bIns="45770" rtlCol="0"/>
          <a:lstStyle>
            <a:lvl1pPr algn="r">
              <a:defRPr sz="1200"/>
            </a:lvl1pPr>
          </a:lstStyle>
          <a:p>
            <a:fld id="{75AEBE59-BCA8-4320-8DF8-03279A56A490}" type="datetimeFigureOut">
              <a:rPr lang="en-US" smtClean="0"/>
              <a:t>7/27/2021</a:t>
            </a:fld>
            <a:endParaRPr lang="en-US"/>
          </a:p>
        </p:txBody>
      </p:sp>
      <p:sp>
        <p:nvSpPr>
          <p:cNvPr id="4" name="Footer Placeholder 3"/>
          <p:cNvSpPr>
            <a:spLocks noGrp="1"/>
          </p:cNvSpPr>
          <p:nvPr>
            <p:ph type="ftr" sz="quarter" idx="2"/>
          </p:nvPr>
        </p:nvSpPr>
        <p:spPr>
          <a:xfrm>
            <a:off x="1" y="8838722"/>
            <a:ext cx="3042603" cy="467203"/>
          </a:xfrm>
          <a:prstGeom prst="rect">
            <a:avLst/>
          </a:prstGeom>
        </p:spPr>
        <p:txBody>
          <a:bodyPr vert="horz" lIns="91541" tIns="45770" rIns="91541" bIns="45770" rtlCol="0" anchor="b"/>
          <a:lstStyle>
            <a:lvl1pPr algn="l">
              <a:defRPr sz="1200"/>
            </a:lvl1pPr>
          </a:lstStyle>
          <a:p>
            <a:endParaRPr lang="en-US"/>
          </a:p>
        </p:txBody>
      </p:sp>
      <p:sp>
        <p:nvSpPr>
          <p:cNvPr id="5" name="Slide Number Placeholder 4"/>
          <p:cNvSpPr>
            <a:spLocks noGrp="1"/>
          </p:cNvSpPr>
          <p:nvPr>
            <p:ph type="sldNum" sz="quarter" idx="3"/>
          </p:nvPr>
        </p:nvSpPr>
        <p:spPr>
          <a:xfrm>
            <a:off x="3975733" y="8838722"/>
            <a:ext cx="3042603" cy="467203"/>
          </a:xfrm>
          <a:prstGeom prst="rect">
            <a:avLst/>
          </a:prstGeom>
        </p:spPr>
        <p:txBody>
          <a:bodyPr vert="horz" lIns="91541" tIns="45770" rIns="91541" bIns="45770" rtlCol="0" anchor="b"/>
          <a:lstStyle>
            <a:lvl1pPr algn="r">
              <a:defRPr sz="1200"/>
            </a:lvl1pPr>
          </a:lstStyle>
          <a:p>
            <a:fld id="{67429721-2179-4DC3-9C9D-AEA70B03C9DB}" type="slidenum">
              <a:rPr lang="en-US" smtClean="0"/>
              <a:t>‹#›</a:t>
            </a:fld>
            <a:endParaRPr lang="en-US"/>
          </a:p>
        </p:txBody>
      </p:sp>
    </p:spTree>
    <p:extLst>
      <p:ext uri="{BB962C8B-B14F-4D97-AF65-F5344CB8AC3E}">
        <p14:creationId xmlns:p14="http://schemas.microsoft.com/office/powerpoint/2010/main" val="410859836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Freeform 28"/>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ADF85AC-9A87-454A-9525-7AB88C4B390F}" type="datetimeFigureOut">
              <a:rPr lang="en-US" smtClean="0"/>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C828A-D650-42C5-AD24-C6D63ACE006B}" type="slidenum">
              <a:rPr lang="en-US" smtClean="0"/>
              <a:t>‹#›</a:t>
            </a:fld>
            <a:endParaRPr lang="en-US"/>
          </a:p>
        </p:txBody>
      </p:sp>
    </p:spTree>
    <p:extLst>
      <p:ext uri="{BB962C8B-B14F-4D97-AF65-F5344CB8AC3E}">
        <p14:creationId xmlns:p14="http://schemas.microsoft.com/office/powerpoint/2010/main" val="2426122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DF85AC-9A87-454A-9525-7AB88C4B390F}" type="datetimeFigureOut">
              <a:rPr lang="en-US" smtClean="0"/>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C828A-D650-42C5-AD24-C6D63ACE006B}" type="slidenum">
              <a:rPr lang="en-US" smtClean="0"/>
              <a:t>‹#›</a:t>
            </a:fld>
            <a:endParaRPr lang="en-US"/>
          </a:p>
        </p:txBody>
      </p:sp>
    </p:spTree>
    <p:extLst>
      <p:ext uri="{BB962C8B-B14F-4D97-AF65-F5344CB8AC3E}">
        <p14:creationId xmlns:p14="http://schemas.microsoft.com/office/powerpoint/2010/main" val="1045437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DF85AC-9A87-454A-9525-7AB88C4B390F}" type="datetimeFigureOut">
              <a:rPr lang="en-US" smtClean="0"/>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C828A-D650-42C5-AD24-C6D63ACE006B}"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671858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DF85AC-9A87-454A-9525-7AB88C4B390F}" type="datetimeFigureOut">
              <a:rPr lang="en-US" smtClean="0"/>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C828A-D650-42C5-AD24-C6D63ACE006B}" type="slidenum">
              <a:rPr lang="en-US" smtClean="0"/>
              <a:t>‹#›</a:t>
            </a:fld>
            <a:endParaRPr lang="en-US"/>
          </a:p>
        </p:txBody>
      </p:sp>
    </p:spTree>
    <p:extLst>
      <p:ext uri="{BB962C8B-B14F-4D97-AF65-F5344CB8AC3E}">
        <p14:creationId xmlns:p14="http://schemas.microsoft.com/office/powerpoint/2010/main" val="20635220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DF85AC-9A87-454A-9525-7AB88C4B390F}" type="datetimeFigureOut">
              <a:rPr lang="en-US" smtClean="0"/>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C828A-D650-42C5-AD24-C6D63ACE006B}"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888637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DF85AC-9A87-454A-9525-7AB88C4B390F}" type="datetimeFigureOut">
              <a:rPr lang="en-US" smtClean="0"/>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C828A-D650-42C5-AD24-C6D63ACE006B}" type="slidenum">
              <a:rPr lang="en-US" smtClean="0"/>
              <a:t>‹#›</a:t>
            </a:fld>
            <a:endParaRPr lang="en-US"/>
          </a:p>
        </p:txBody>
      </p:sp>
    </p:spTree>
    <p:extLst>
      <p:ext uri="{BB962C8B-B14F-4D97-AF65-F5344CB8AC3E}">
        <p14:creationId xmlns:p14="http://schemas.microsoft.com/office/powerpoint/2010/main" val="21800513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DF85AC-9A87-454A-9525-7AB88C4B390F}" type="datetimeFigureOut">
              <a:rPr lang="en-US" smtClean="0"/>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C828A-D650-42C5-AD24-C6D63ACE006B}" type="slidenum">
              <a:rPr lang="en-US" smtClean="0"/>
              <a:t>‹#›</a:t>
            </a:fld>
            <a:endParaRPr lang="en-US"/>
          </a:p>
        </p:txBody>
      </p:sp>
    </p:spTree>
    <p:extLst>
      <p:ext uri="{BB962C8B-B14F-4D97-AF65-F5344CB8AC3E}">
        <p14:creationId xmlns:p14="http://schemas.microsoft.com/office/powerpoint/2010/main" val="3213853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DF85AC-9A87-454A-9525-7AB88C4B390F}" type="datetimeFigureOut">
              <a:rPr lang="en-US" smtClean="0"/>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C828A-D650-42C5-AD24-C6D63ACE006B}" type="slidenum">
              <a:rPr lang="en-US" smtClean="0"/>
              <a:t>‹#›</a:t>
            </a:fld>
            <a:endParaRPr lang="en-US"/>
          </a:p>
        </p:txBody>
      </p:sp>
    </p:spTree>
    <p:extLst>
      <p:ext uri="{BB962C8B-B14F-4D97-AF65-F5344CB8AC3E}">
        <p14:creationId xmlns:p14="http://schemas.microsoft.com/office/powerpoint/2010/main" val="1917017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DF85AC-9A87-454A-9525-7AB88C4B390F}" type="datetimeFigureOut">
              <a:rPr lang="en-US" smtClean="0"/>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C828A-D650-42C5-AD24-C6D63ACE006B}" type="slidenum">
              <a:rPr lang="en-US" smtClean="0"/>
              <a:t>‹#›</a:t>
            </a:fld>
            <a:endParaRPr lang="en-US"/>
          </a:p>
        </p:txBody>
      </p:sp>
    </p:spTree>
    <p:extLst>
      <p:ext uri="{BB962C8B-B14F-4D97-AF65-F5344CB8AC3E}">
        <p14:creationId xmlns:p14="http://schemas.microsoft.com/office/powerpoint/2010/main" val="2173020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DF85AC-9A87-454A-9525-7AB88C4B390F}" type="datetimeFigureOut">
              <a:rPr lang="en-US" smtClean="0"/>
              <a:t>7/27/2021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C828A-D650-42C5-AD24-C6D63ACE006B}" type="slidenum">
              <a:rPr lang="en-US" smtClean="0"/>
              <a:t>‹#›</a:t>
            </a:fld>
            <a:endParaRPr lang="en-US"/>
          </a:p>
        </p:txBody>
      </p:sp>
    </p:spTree>
    <p:extLst>
      <p:ext uri="{BB962C8B-B14F-4D97-AF65-F5344CB8AC3E}">
        <p14:creationId xmlns:p14="http://schemas.microsoft.com/office/powerpoint/2010/main" val="3306905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ADF85AC-9A87-454A-9525-7AB88C4B390F}" type="datetimeFigureOut">
              <a:rPr lang="en-US" smtClean="0"/>
              <a:t>7/27/2021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0C828A-D650-42C5-AD24-C6D63ACE006B}" type="slidenum">
              <a:rPr lang="en-US" smtClean="0"/>
              <a:t>‹#›</a:t>
            </a:fld>
            <a:endParaRPr lang="en-US"/>
          </a:p>
        </p:txBody>
      </p:sp>
    </p:spTree>
    <p:extLst>
      <p:ext uri="{BB962C8B-B14F-4D97-AF65-F5344CB8AC3E}">
        <p14:creationId xmlns:p14="http://schemas.microsoft.com/office/powerpoint/2010/main" val="4136691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ADF85AC-9A87-454A-9525-7AB88C4B390F}" type="datetimeFigureOut">
              <a:rPr lang="en-US" smtClean="0"/>
              <a:t>7/27/2021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0C828A-D650-42C5-AD24-C6D63ACE006B}" type="slidenum">
              <a:rPr lang="en-US" smtClean="0"/>
              <a:t>‹#›</a:t>
            </a:fld>
            <a:endParaRPr lang="en-US"/>
          </a:p>
        </p:txBody>
      </p:sp>
    </p:spTree>
    <p:extLst>
      <p:ext uri="{BB962C8B-B14F-4D97-AF65-F5344CB8AC3E}">
        <p14:creationId xmlns:p14="http://schemas.microsoft.com/office/powerpoint/2010/main" val="3784820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ADF85AC-9A87-454A-9525-7AB88C4B390F}" type="datetimeFigureOut">
              <a:rPr lang="en-US" smtClean="0"/>
              <a:t>7/27/2021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0C828A-D650-42C5-AD24-C6D63ACE006B}" type="slidenum">
              <a:rPr lang="en-US" smtClean="0"/>
              <a:t>‹#›</a:t>
            </a:fld>
            <a:endParaRPr lang="en-US"/>
          </a:p>
        </p:txBody>
      </p:sp>
    </p:spTree>
    <p:extLst>
      <p:ext uri="{BB962C8B-B14F-4D97-AF65-F5344CB8AC3E}">
        <p14:creationId xmlns:p14="http://schemas.microsoft.com/office/powerpoint/2010/main" val="4170330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DF85AC-9A87-454A-9525-7AB88C4B390F}" type="datetimeFigureOut">
              <a:rPr lang="en-US" smtClean="0"/>
              <a:t>7/27/2021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0C828A-D650-42C5-AD24-C6D63ACE006B}" type="slidenum">
              <a:rPr lang="en-US" smtClean="0"/>
              <a:t>‹#›</a:t>
            </a:fld>
            <a:endParaRPr lang="en-US"/>
          </a:p>
        </p:txBody>
      </p:sp>
    </p:spTree>
    <p:extLst>
      <p:ext uri="{BB962C8B-B14F-4D97-AF65-F5344CB8AC3E}">
        <p14:creationId xmlns:p14="http://schemas.microsoft.com/office/powerpoint/2010/main" val="311690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DF85AC-9A87-454A-9525-7AB88C4B390F}" type="datetimeFigureOut">
              <a:rPr lang="en-US" smtClean="0"/>
              <a:t>7/27/2021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0C828A-D650-42C5-AD24-C6D63ACE006B}" type="slidenum">
              <a:rPr lang="en-US" smtClean="0"/>
              <a:t>‹#›</a:t>
            </a:fld>
            <a:endParaRPr lang="en-US"/>
          </a:p>
        </p:txBody>
      </p:sp>
    </p:spTree>
    <p:extLst>
      <p:ext uri="{BB962C8B-B14F-4D97-AF65-F5344CB8AC3E}">
        <p14:creationId xmlns:p14="http://schemas.microsoft.com/office/powerpoint/2010/main" val="2368492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DF85AC-9A87-454A-9525-7AB88C4B390F}" type="datetimeFigureOut">
              <a:rPr lang="en-US" smtClean="0"/>
              <a:t>7/27/2021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0C828A-D650-42C5-AD24-C6D63ACE006B}" type="slidenum">
              <a:rPr lang="en-US" smtClean="0"/>
              <a:t>‹#›</a:t>
            </a:fld>
            <a:endParaRPr lang="en-US"/>
          </a:p>
        </p:txBody>
      </p:sp>
    </p:spTree>
    <p:extLst>
      <p:ext uri="{BB962C8B-B14F-4D97-AF65-F5344CB8AC3E}">
        <p14:creationId xmlns:p14="http://schemas.microsoft.com/office/powerpoint/2010/main" val="2596048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cxnSp>
          <p:nvCxnSpPr>
            <p:cNvPr id="7" name="Straight Connector 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ADF85AC-9A87-454A-9525-7AB88C4B390F}" type="datetimeFigureOut">
              <a:rPr lang="en-US" smtClean="0"/>
              <a:t>7/27/2021</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0D0C828A-D650-42C5-AD24-C6D63ACE006B}" type="slidenum">
              <a:rPr lang="en-US" smtClean="0"/>
              <a:t>‹#›</a:t>
            </a:fld>
            <a:endParaRPr lang="en-US"/>
          </a:p>
        </p:txBody>
      </p:sp>
    </p:spTree>
    <p:extLst>
      <p:ext uri="{BB962C8B-B14F-4D97-AF65-F5344CB8AC3E}">
        <p14:creationId xmlns:p14="http://schemas.microsoft.com/office/powerpoint/2010/main" val="397701418"/>
      </p:ext>
    </p:extLst>
  </p:cSld>
  <p:clrMap bg1="dk1" tx1="lt1" bg2="dk2" tx2="lt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decal.ga.gov/"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99818" y="0"/>
            <a:ext cx="5826719" cy="1646302"/>
          </a:xfrm>
        </p:spPr>
        <p:txBody>
          <a:bodyPr/>
          <a:lstStyle/>
          <a:p>
            <a:r>
              <a:rPr lang="en-US" u="sng" dirty="0" smtClean="0"/>
              <a:t>Pre-K Orientation</a:t>
            </a:r>
            <a:endParaRPr lang="en-US" u="sng" dirty="0"/>
          </a:p>
        </p:txBody>
      </p:sp>
      <p:sp>
        <p:nvSpPr>
          <p:cNvPr id="3" name="Subtitle 2"/>
          <p:cNvSpPr>
            <a:spLocks noGrp="1"/>
          </p:cNvSpPr>
          <p:nvPr>
            <p:ph type="subTitle" idx="1"/>
          </p:nvPr>
        </p:nvSpPr>
        <p:spPr>
          <a:xfrm>
            <a:off x="609600" y="2325104"/>
            <a:ext cx="7075226" cy="771586"/>
          </a:xfrm>
        </p:spPr>
        <p:txBody>
          <a:bodyPr>
            <a:noAutofit/>
          </a:bodyPr>
          <a:lstStyle/>
          <a:p>
            <a:pPr algn="ctr"/>
            <a:r>
              <a:rPr lang="en-US" sz="4400" dirty="0" smtClean="0"/>
              <a:t>2021                        2022</a:t>
            </a:r>
            <a:endParaRPr lang="en-US" sz="4400" dirty="0" smtClean="0"/>
          </a:p>
          <a:p>
            <a:pPr algn="ctr"/>
            <a:endParaRPr lang="en-US" sz="3200" dirty="0" smtClean="0"/>
          </a:p>
          <a:p>
            <a:pPr algn="ctr"/>
            <a:endParaRPr lang="en-US" sz="1200" dirty="0" smtClean="0"/>
          </a:p>
          <a:p>
            <a:pPr algn="ctr"/>
            <a:r>
              <a:rPr lang="en-US" sz="2800" dirty="0" smtClean="0"/>
              <a:t>April 26, 2018 </a:t>
            </a:r>
          </a:p>
          <a:p>
            <a:pPr algn="ctr"/>
            <a:r>
              <a:rPr lang="en-US" dirty="0" smtClean="0"/>
              <a:t>1:30pm-2:30pm</a:t>
            </a:r>
            <a:endParaRPr lang="en-US" dirty="0"/>
          </a:p>
          <a:p>
            <a:pPr algn="ctr"/>
            <a:r>
              <a:rPr lang="en-US" sz="3200" b="1" dirty="0" err="1" smtClean="0">
                <a:solidFill>
                  <a:schemeClr val="accent1"/>
                </a:solidFill>
              </a:rPr>
              <a:t>McBean</a:t>
            </a:r>
            <a:r>
              <a:rPr lang="en-US" sz="3200" b="1" dirty="0" smtClean="0">
                <a:solidFill>
                  <a:schemeClr val="accent1"/>
                </a:solidFill>
              </a:rPr>
              <a:t> Elementary School</a:t>
            </a:r>
          </a:p>
          <a:p>
            <a:pPr algn="ctr"/>
            <a:r>
              <a:rPr lang="en-US" b="1" dirty="0" smtClean="0">
                <a:solidFill>
                  <a:schemeClr val="accent1"/>
                </a:solidFill>
              </a:rPr>
              <a:t>706-592-3723</a:t>
            </a:r>
            <a:endParaRPr lang="en-US" b="1" dirty="0" smtClean="0">
              <a:solidFill>
                <a:schemeClr val="accent1"/>
              </a:solidFill>
            </a:endParaRPr>
          </a:p>
          <a:p>
            <a:pPr algn="ctr"/>
            <a:r>
              <a:rPr lang="en-US" sz="2000" dirty="0" smtClean="0"/>
              <a:t>Ms. Pittman &amp; </a:t>
            </a:r>
            <a:r>
              <a:rPr lang="en-US" sz="2000" dirty="0" smtClean="0"/>
              <a:t>Mrs. </a:t>
            </a:r>
            <a:r>
              <a:rPr lang="en-US" sz="2000" dirty="0" err="1" smtClean="0"/>
              <a:t>Byrnside</a:t>
            </a:r>
            <a:endParaRPr lang="en-US" sz="2000" dirty="0" smtClean="0"/>
          </a:p>
          <a:p>
            <a:pPr algn="ctr"/>
            <a:r>
              <a:rPr lang="en-US" sz="2000" dirty="0" smtClean="0"/>
              <a:t>Ms. Johnson &amp; Mrs. Diamond</a:t>
            </a:r>
            <a:endParaRPr lang="en-US" sz="2000" dirty="0" smtClean="0"/>
          </a:p>
        </p:txBody>
      </p:sp>
      <p:pic>
        <p:nvPicPr>
          <p:cNvPr id="1026" name="Picture 2" descr="Image result for Pre-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1752600"/>
            <a:ext cx="3169612"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0502339"/>
      </p:ext>
    </p:extLst>
  </p:cSld>
  <p:clrMapOvr>
    <a:masterClrMapping/>
  </p:clrMapOvr>
  <mc:AlternateContent xmlns:mc="http://schemas.openxmlformats.org/markup-compatibility/2006" xmlns:p14="http://schemas.microsoft.com/office/powerpoint/2010/main">
    <mc:Choice Requires="p14">
      <p:transition p14:dur="250" advTm="1000"/>
    </mc:Choice>
    <mc:Fallback xmlns="">
      <p:transition advTm="1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6347713" cy="914400"/>
          </a:xfrm>
        </p:spPr>
        <p:txBody>
          <a:bodyPr/>
          <a:lstStyle/>
          <a:p>
            <a:r>
              <a:rPr lang="en-US" b="1" u="sng" dirty="0" smtClean="0"/>
              <a:t>Pre-K Supply Wish List</a:t>
            </a:r>
            <a:endParaRPr lang="en-US" b="1" u="sng" dirty="0"/>
          </a:p>
        </p:txBody>
      </p:sp>
      <p:sp>
        <p:nvSpPr>
          <p:cNvPr id="3" name="Content Placeholder 2"/>
          <p:cNvSpPr>
            <a:spLocks noGrp="1"/>
          </p:cNvSpPr>
          <p:nvPr>
            <p:ph idx="1"/>
          </p:nvPr>
        </p:nvSpPr>
        <p:spPr>
          <a:xfrm>
            <a:off x="228600" y="1371600"/>
            <a:ext cx="6997547" cy="5257800"/>
          </a:xfrm>
        </p:spPr>
        <p:txBody>
          <a:bodyPr>
            <a:normAutofit/>
          </a:bodyPr>
          <a:lstStyle/>
          <a:p>
            <a:pPr marL="0" indent="0">
              <a:buNone/>
            </a:pPr>
            <a:r>
              <a:rPr lang="en-US" dirty="0" smtClean="0"/>
              <a:t>There are many supplies that are vital to maintaining a healthy classroom that are not provided by the school.  We are asking that parents help provide these items as they are able.  WE CAN NEVER HAVE TOO MUCH OF ANY OF THE FOLLOWING ITEMS:</a:t>
            </a:r>
          </a:p>
          <a:p>
            <a:r>
              <a:rPr lang="en-US" sz="2400" dirty="0" smtClean="0"/>
              <a:t>Kleenex				</a:t>
            </a:r>
          </a:p>
          <a:p>
            <a:r>
              <a:rPr lang="en-US" sz="2400" dirty="0" smtClean="0"/>
              <a:t>Hand Sanitizer</a:t>
            </a:r>
          </a:p>
          <a:p>
            <a:r>
              <a:rPr lang="en-US" sz="2400" dirty="0"/>
              <a:t>Lysol Disinfectant wipes</a:t>
            </a:r>
          </a:p>
          <a:p>
            <a:r>
              <a:rPr lang="en-US" sz="2400" dirty="0" smtClean="0"/>
              <a:t>Baby wipes</a:t>
            </a:r>
          </a:p>
          <a:p>
            <a:r>
              <a:rPr lang="en-US" sz="2400" dirty="0" smtClean="0"/>
              <a:t>Gallon-sized Zip-</a:t>
            </a:r>
            <a:r>
              <a:rPr lang="en-US" sz="2400" dirty="0" err="1" smtClean="0"/>
              <a:t>Loc</a:t>
            </a:r>
            <a:r>
              <a:rPr lang="en-US" sz="2400" dirty="0" smtClean="0"/>
              <a:t> bags</a:t>
            </a:r>
          </a:p>
          <a:p>
            <a:r>
              <a:rPr lang="en-US" sz="2400" dirty="0" smtClean="0"/>
              <a:t>Extra Snacks (will be provided to students without one)</a:t>
            </a:r>
            <a:endParaRPr lang="en-US" sz="2400" dirty="0" smtClean="0"/>
          </a:p>
          <a:p>
            <a:endParaRPr lang="en-US" sz="2400" dirty="0" smtClean="0"/>
          </a:p>
        </p:txBody>
      </p:sp>
    </p:spTree>
    <p:extLst>
      <p:ext uri="{BB962C8B-B14F-4D97-AF65-F5344CB8AC3E}">
        <p14:creationId xmlns:p14="http://schemas.microsoft.com/office/powerpoint/2010/main" val="77463804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Instructional Materials</a:t>
            </a:r>
            <a:endParaRPr lang="en-US" dirty="0"/>
          </a:p>
        </p:txBody>
      </p:sp>
      <p:sp>
        <p:nvSpPr>
          <p:cNvPr id="3" name="Content Placeholder 2"/>
          <p:cNvSpPr>
            <a:spLocks noGrp="1"/>
          </p:cNvSpPr>
          <p:nvPr>
            <p:ph idx="1"/>
          </p:nvPr>
        </p:nvSpPr>
        <p:spPr>
          <a:xfrm>
            <a:off x="609598" y="2160590"/>
            <a:ext cx="6781801" cy="3880773"/>
          </a:xfrm>
        </p:spPr>
        <p:txBody>
          <a:bodyPr/>
          <a:lstStyle/>
          <a:p>
            <a:r>
              <a:rPr lang="en-US" dirty="0" smtClean="0"/>
              <a:t>Students are NOT required to bring in instructional materials (pencils, crayons, paper, etc.), however, it is recommended to have these types of items at home in order to participate in at-home assignments/projects.</a:t>
            </a:r>
          </a:p>
          <a:p>
            <a:r>
              <a:rPr lang="en-US" dirty="0" smtClean="0"/>
              <a:t>At any time throughout the year, feel free to send glue sticks, dry-erase markers, stickers/stamps, </a:t>
            </a:r>
            <a:r>
              <a:rPr lang="en-US" dirty="0" smtClean="0"/>
              <a:t>kid-friendly magazines, or </a:t>
            </a:r>
            <a:r>
              <a:rPr lang="en-US" dirty="0" smtClean="0"/>
              <a:t>any other collage materials for student use.</a:t>
            </a:r>
          </a:p>
          <a:p>
            <a:endParaRPr lang="en-US" dirty="0"/>
          </a:p>
        </p:txBody>
      </p:sp>
    </p:spTree>
    <p:extLst>
      <p:ext uri="{BB962C8B-B14F-4D97-AF65-F5344CB8AC3E}">
        <p14:creationId xmlns:p14="http://schemas.microsoft.com/office/powerpoint/2010/main" val="1168381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Image result for pre-k Welco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447800"/>
            <a:ext cx="5322038" cy="3124200"/>
          </a:xfrm>
          <a:prstGeom prst="rect">
            <a:avLst/>
          </a:prstGeom>
          <a:noFill/>
          <a:extLst>
            <a:ext uri="{909E8E84-426E-40DD-AFC4-6F175D3DCCD1}">
              <a14:hiddenFill xmlns:a14="http://schemas.microsoft.com/office/drawing/2010/main">
                <a:solidFill>
                  <a:srgbClr val="FFFFFF"/>
                </a:solidFill>
              </a14:hiddenFill>
            </a:ext>
          </a:extLst>
        </p:spPr>
      </p:pic>
      <p:sp>
        <p:nvSpPr>
          <p:cNvPr id="8" name="Subtitle 2"/>
          <p:cNvSpPr txBox="1">
            <a:spLocks/>
          </p:cNvSpPr>
          <p:nvPr/>
        </p:nvSpPr>
        <p:spPr>
          <a:xfrm>
            <a:off x="457200" y="533400"/>
            <a:ext cx="7075226" cy="77158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en-US" sz="4400" dirty="0" smtClean="0"/>
              <a:t>2021-2022</a:t>
            </a:r>
            <a:endParaRPr lang="en-US" sz="4400" dirty="0" smtClean="0"/>
          </a:p>
        </p:txBody>
      </p:sp>
      <p:sp>
        <p:nvSpPr>
          <p:cNvPr id="9" name="Subtitle 2"/>
          <p:cNvSpPr txBox="1">
            <a:spLocks/>
          </p:cNvSpPr>
          <p:nvPr/>
        </p:nvSpPr>
        <p:spPr>
          <a:xfrm>
            <a:off x="342606" y="4714814"/>
            <a:ext cx="7075226" cy="77158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endParaRPr lang="en-US" sz="3600" dirty="0" smtClean="0"/>
          </a:p>
        </p:txBody>
      </p:sp>
    </p:spTree>
    <p:extLst>
      <p:ext uri="{BB962C8B-B14F-4D97-AF65-F5344CB8AC3E}">
        <p14:creationId xmlns:p14="http://schemas.microsoft.com/office/powerpoint/2010/main" val="426530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04800"/>
            <a:ext cx="6881112" cy="1320800"/>
          </a:xfrm>
        </p:spPr>
        <p:txBody>
          <a:bodyPr/>
          <a:lstStyle/>
          <a:p>
            <a:r>
              <a:rPr lang="en-US" b="1" u="sng" dirty="0" smtClean="0"/>
              <a:t>RCSS Pre-K Program Overview</a:t>
            </a:r>
            <a:endParaRPr lang="en-US" b="1" u="sng" dirty="0"/>
          </a:p>
        </p:txBody>
      </p:sp>
      <p:sp>
        <p:nvSpPr>
          <p:cNvPr id="3" name="Content Placeholder 2"/>
          <p:cNvSpPr>
            <a:spLocks noGrp="1"/>
          </p:cNvSpPr>
          <p:nvPr>
            <p:ph idx="1"/>
          </p:nvPr>
        </p:nvSpPr>
        <p:spPr>
          <a:xfrm>
            <a:off x="228600" y="850135"/>
            <a:ext cx="7620000" cy="6019800"/>
          </a:xfrm>
        </p:spPr>
        <p:txBody>
          <a:bodyPr>
            <a:normAutofit/>
          </a:bodyPr>
          <a:lstStyle/>
          <a:p>
            <a:r>
              <a:rPr lang="en-US" sz="2000" dirty="0" smtClean="0"/>
              <a:t>Full </a:t>
            </a:r>
            <a:r>
              <a:rPr lang="en-US" sz="2000" dirty="0"/>
              <a:t>instructional day </a:t>
            </a:r>
            <a:r>
              <a:rPr lang="en-US" sz="2000" dirty="0" smtClean="0"/>
              <a:t>= 6.5 hours</a:t>
            </a:r>
          </a:p>
          <a:p>
            <a:endParaRPr lang="en-US" sz="2000" dirty="0"/>
          </a:p>
          <a:p>
            <a:endParaRPr lang="en-US" sz="2000" dirty="0" smtClean="0"/>
          </a:p>
          <a:p>
            <a:endParaRPr lang="en-US" sz="2000" dirty="0" smtClean="0"/>
          </a:p>
          <a:p>
            <a:endParaRPr lang="en-US" sz="2000" dirty="0"/>
          </a:p>
          <a:p>
            <a:endParaRPr lang="en-US" sz="2000" dirty="0"/>
          </a:p>
          <a:p>
            <a:endParaRPr lang="en-US" sz="2000" dirty="0" smtClean="0"/>
          </a:p>
          <a:p>
            <a:r>
              <a:rPr lang="en-US" sz="2000" dirty="0" smtClean="0"/>
              <a:t>Curricula Used: The</a:t>
            </a:r>
            <a:r>
              <a:rPr lang="en-US" sz="2000" dirty="0"/>
              <a:t> Big Day Curriculum </a:t>
            </a:r>
            <a:endParaRPr lang="en-US" sz="2000" dirty="0" smtClean="0"/>
          </a:p>
          <a:p>
            <a:pPr lvl="1"/>
            <a:r>
              <a:rPr lang="en-US" sz="2000" dirty="0" smtClean="0"/>
              <a:t>GELDS= Georgia Early Learning &amp; Development Standards</a:t>
            </a:r>
          </a:p>
          <a:p>
            <a:r>
              <a:rPr lang="en-US" sz="2000" dirty="0" smtClean="0"/>
              <a:t>Maximum </a:t>
            </a:r>
            <a:r>
              <a:rPr lang="en-US" sz="2000" dirty="0"/>
              <a:t>class size is 22 </a:t>
            </a:r>
            <a:r>
              <a:rPr lang="en-US" sz="2000" dirty="0" smtClean="0"/>
              <a:t>students</a:t>
            </a:r>
          </a:p>
          <a:p>
            <a:r>
              <a:rPr lang="en-US" sz="2000" dirty="0" smtClean="0"/>
              <a:t>RCSS Pre-K Office: 706-826-1266</a:t>
            </a:r>
          </a:p>
          <a:p>
            <a:r>
              <a:rPr lang="en-US" sz="2000" dirty="0" smtClean="0"/>
              <a:t>Georgia </a:t>
            </a:r>
            <a:r>
              <a:rPr lang="en-US" sz="2000" dirty="0"/>
              <a:t>Lottery funded Pre-Kindergarten Program can be found by visiting </a:t>
            </a:r>
            <a:r>
              <a:rPr lang="en-US" sz="2000" dirty="0">
                <a:hlinkClick r:id="rId2"/>
              </a:rPr>
              <a:t>www.decal.ga.gov</a:t>
            </a:r>
            <a:endParaRPr lang="en-US" sz="2000" dirty="0"/>
          </a:p>
          <a:p>
            <a:endParaRPr lang="en-US" dirty="0"/>
          </a:p>
        </p:txBody>
      </p:sp>
      <p:pic>
        <p:nvPicPr>
          <p:cNvPr id="4" name="Picture 3"/>
          <p:cNvPicPr>
            <a:picLocks noChangeAspect="1"/>
          </p:cNvPicPr>
          <p:nvPr/>
        </p:nvPicPr>
        <p:blipFill>
          <a:blip r:embed="rId3"/>
          <a:stretch>
            <a:fillRect/>
          </a:stretch>
        </p:blipFill>
        <p:spPr>
          <a:xfrm>
            <a:off x="1466846" y="1266767"/>
            <a:ext cx="1979123" cy="2557463"/>
          </a:xfrm>
          <a:prstGeom prst="rect">
            <a:avLst/>
          </a:prstGeom>
        </p:spPr>
      </p:pic>
      <p:pic>
        <p:nvPicPr>
          <p:cNvPr id="5" name="Picture 4"/>
          <p:cNvPicPr>
            <a:picLocks noChangeAspect="1"/>
          </p:cNvPicPr>
          <p:nvPr/>
        </p:nvPicPr>
        <p:blipFill>
          <a:blip r:embed="rId4"/>
          <a:stretch>
            <a:fillRect/>
          </a:stretch>
        </p:blipFill>
        <p:spPr>
          <a:xfrm>
            <a:off x="3657600" y="1290637"/>
            <a:ext cx="2025952" cy="2557463"/>
          </a:xfrm>
          <a:prstGeom prst="rect">
            <a:avLst/>
          </a:prstGeom>
        </p:spPr>
      </p:pic>
    </p:spTree>
    <p:extLst>
      <p:ext uri="{BB962C8B-B14F-4D97-AF65-F5344CB8AC3E}">
        <p14:creationId xmlns:p14="http://schemas.microsoft.com/office/powerpoint/2010/main" val="719056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7010399" cy="1066800"/>
          </a:xfrm>
        </p:spPr>
        <p:txBody>
          <a:bodyPr>
            <a:noAutofit/>
          </a:bodyPr>
          <a:lstStyle/>
          <a:p>
            <a:r>
              <a:rPr lang="en-US" b="1" u="sng" dirty="0" smtClean="0"/>
              <a:t>Georgia’s Pre-K Requirements</a:t>
            </a:r>
            <a:endParaRPr lang="en-US" b="1" u="sng" dirty="0"/>
          </a:p>
        </p:txBody>
      </p:sp>
      <p:sp>
        <p:nvSpPr>
          <p:cNvPr id="3" name="Content Placeholder 2"/>
          <p:cNvSpPr>
            <a:spLocks noGrp="1"/>
          </p:cNvSpPr>
          <p:nvPr>
            <p:ph idx="1"/>
          </p:nvPr>
        </p:nvSpPr>
        <p:spPr>
          <a:xfrm>
            <a:off x="380998" y="1143000"/>
            <a:ext cx="6934202" cy="5486400"/>
          </a:xfrm>
        </p:spPr>
        <p:txBody>
          <a:bodyPr>
            <a:normAutofit/>
          </a:bodyPr>
          <a:lstStyle/>
          <a:p>
            <a:pPr marL="0" indent="0">
              <a:buNone/>
            </a:pPr>
            <a:r>
              <a:rPr lang="en-US" dirty="0" smtClean="0"/>
              <a:t>The </a:t>
            </a:r>
            <a:r>
              <a:rPr lang="en-US" dirty="0"/>
              <a:t>following </a:t>
            </a:r>
            <a:r>
              <a:rPr lang="en-US" dirty="0" smtClean="0"/>
              <a:t>are requirements for enrollment in Georgia’s Pre-K Program:</a:t>
            </a:r>
          </a:p>
          <a:p>
            <a:r>
              <a:rPr lang="en-US" sz="3200" u="sng" dirty="0" smtClean="0">
                <a:solidFill>
                  <a:schemeClr val="accent1"/>
                </a:solidFill>
              </a:rPr>
              <a:t>Age Eligibility </a:t>
            </a:r>
          </a:p>
          <a:p>
            <a:pPr lvl="1"/>
            <a:r>
              <a:rPr lang="en-US" sz="3200" dirty="0" smtClean="0"/>
              <a:t>4 years old on or before September 1, </a:t>
            </a:r>
            <a:r>
              <a:rPr lang="en-US" sz="3200" dirty="0" smtClean="0"/>
              <a:t>2021</a:t>
            </a:r>
            <a:endParaRPr lang="en-US" sz="3200" dirty="0" smtClean="0"/>
          </a:p>
          <a:p>
            <a:pPr lvl="1"/>
            <a:endParaRPr lang="en-US" sz="800" dirty="0" smtClean="0"/>
          </a:p>
          <a:p>
            <a:pPr lvl="1"/>
            <a:r>
              <a:rPr lang="en-US" sz="3200" dirty="0" smtClean="0"/>
              <a:t>Georgia resident </a:t>
            </a:r>
          </a:p>
        </p:txBody>
      </p:sp>
    </p:spTree>
    <p:extLst>
      <p:ext uri="{BB962C8B-B14F-4D97-AF65-F5344CB8AC3E}">
        <p14:creationId xmlns:p14="http://schemas.microsoft.com/office/powerpoint/2010/main" val="15867983"/>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6347713" cy="762000"/>
          </a:xfrm>
        </p:spPr>
        <p:txBody>
          <a:bodyPr>
            <a:normAutofit fontScale="90000"/>
          </a:bodyPr>
          <a:lstStyle/>
          <a:p>
            <a:r>
              <a:rPr lang="en-US" sz="4000" b="1" u="sng" dirty="0" smtClean="0"/>
              <a:t>Required Documentation</a:t>
            </a:r>
            <a:r>
              <a:rPr lang="en-US" dirty="0" smtClean="0"/>
              <a:t/>
            </a:r>
            <a:br>
              <a:rPr lang="en-US" dirty="0" smtClean="0"/>
            </a:br>
            <a:endParaRPr lang="en-US" dirty="0"/>
          </a:p>
        </p:txBody>
      </p:sp>
      <p:sp>
        <p:nvSpPr>
          <p:cNvPr id="3" name="Content Placeholder 2"/>
          <p:cNvSpPr>
            <a:spLocks noGrp="1"/>
          </p:cNvSpPr>
          <p:nvPr>
            <p:ph idx="1"/>
          </p:nvPr>
        </p:nvSpPr>
        <p:spPr>
          <a:xfrm>
            <a:off x="304800" y="914400"/>
            <a:ext cx="7086600" cy="5943600"/>
          </a:xfrm>
        </p:spPr>
        <p:txBody>
          <a:bodyPr>
            <a:normAutofit fontScale="85000" lnSpcReduction="20000"/>
          </a:bodyPr>
          <a:lstStyle/>
          <a:p>
            <a:pPr marL="0" indent="0">
              <a:buNone/>
            </a:pPr>
            <a:r>
              <a:rPr lang="en-US" dirty="0" smtClean="0"/>
              <a:t>The following documents must be received:</a:t>
            </a:r>
          </a:p>
          <a:p>
            <a:r>
              <a:rPr lang="en-US" b="1" u="sng" dirty="0" smtClean="0"/>
              <a:t>Certificate of Immunization</a:t>
            </a:r>
          </a:p>
          <a:p>
            <a:pPr lvl="1"/>
            <a:r>
              <a:rPr lang="en-US" dirty="0" smtClean="0"/>
              <a:t>DHR Form 3231 (w/in  30 days of enrollment = </a:t>
            </a:r>
            <a:r>
              <a:rPr lang="en-US" b="1" u="sng" dirty="0" smtClean="0"/>
              <a:t>September </a:t>
            </a:r>
            <a:r>
              <a:rPr lang="en-US" b="1" u="sng" dirty="0" smtClean="0"/>
              <a:t>3, 2021</a:t>
            </a:r>
            <a:r>
              <a:rPr lang="en-US" dirty="0" smtClean="0"/>
              <a:t>)</a:t>
            </a:r>
            <a:endParaRPr lang="en-US" dirty="0" smtClean="0"/>
          </a:p>
          <a:p>
            <a:r>
              <a:rPr lang="en-US" b="1" u="sng" dirty="0" smtClean="0"/>
              <a:t>Certificate of Eye, Ear, Dental and Nutrition Screen </a:t>
            </a:r>
          </a:p>
          <a:p>
            <a:pPr lvl="1"/>
            <a:r>
              <a:rPr lang="en-US" dirty="0" smtClean="0"/>
              <a:t>DHR Form 3300 (w/in 90 days of enrollment = </a:t>
            </a:r>
            <a:r>
              <a:rPr lang="en-US" b="1" u="sng" dirty="0" smtClean="0"/>
              <a:t>November 3. 2021</a:t>
            </a:r>
            <a:r>
              <a:rPr lang="en-US" dirty="0" smtClean="0"/>
              <a:t>)</a:t>
            </a:r>
            <a:endParaRPr lang="en-US" dirty="0" smtClean="0"/>
          </a:p>
          <a:p>
            <a:r>
              <a:rPr lang="en-US" b="1" u="sng" dirty="0" smtClean="0"/>
              <a:t>Proof of Age</a:t>
            </a:r>
          </a:p>
          <a:p>
            <a:pPr lvl="1"/>
            <a:r>
              <a:rPr lang="en-US" dirty="0" smtClean="0"/>
              <a:t>Original/Certified birth certificate, passport, green/pink, or Federal I-94 card and hospital record of live birth.</a:t>
            </a:r>
          </a:p>
          <a:p>
            <a:pPr lvl="2"/>
            <a:r>
              <a:rPr lang="en-US" dirty="0" smtClean="0"/>
              <a:t>NOT ACCEPTABLE = Medicaid cards &amp; forms, Footprint certificate</a:t>
            </a:r>
            <a:endParaRPr lang="en-US" dirty="0"/>
          </a:p>
          <a:p>
            <a:r>
              <a:rPr lang="en-US" b="1" u="sng" dirty="0" smtClean="0"/>
              <a:t>Proof of Residency </a:t>
            </a:r>
          </a:p>
          <a:p>
            <a:pPr lvl="1"/>
            <a:r>
              <a:rPr lang="en-US" dirty="0" smtClean="0"/>
              <a:t>Current:  lease, vehicle registration, letter from shelter or employer if employer provides housing, utility bill listing residence as service address, </a:t>
            </a:r>
            <a:r>
              <a:rPr lang="en-US" dirty="0" err="1" smtClean="0"/>
              <a:t>PeachCare</a:t>
            </a:r>
            <a:r>
              <a:rPr lang="en-US" dirty="0" smtClean="0"/>
              <a:t> eligibility documents </a:t>
            </a:r>
          </a:p>
          <a:p>
            <a:pPr lvl="1"/>
            <a:r>
              <a:rPr lang="en-US" b="1" dirty="0">
                <a:solidFill>
                  <a:schemeClr val="tx2"/>
                </a:solidFill>
              </a:rPr>
              <a:t>CELL PHONE BILLS NOR A LICENSE ARE ACCEPTABLE FORMS OF DOCUMENTATION!</a:t>
            </a:r>
          </a:p>
          <a:p>
            <a:r>
              <a:rPr lang="en-US" b="1" u="sng" dirty="0"/>
              <a:t>Copy of Social Security card</a:t>
            </a:r>
          </a:p>
          <a:p>
            <a:r>
              <a:rPr lang="en-US" b="1" u="sng" dirty="0" smtClean="0"/>
              <a:t>Category 1 documentation</a:t>
            </a:r>
          </a:p>
          <a:p>
            <a:pPr lvl="1"/>
            <a:r>
              <a:rPr lang="en-US" dirty="0" smtClean="0"/>
              <a:t>EVIDENCE OF:</a:t>
            </a:r>
          </a:p>
          <a:p>
            <a:pPr lvl="2"/>
            <a:r>
              <a:rPr lang="en-US" dirty="0" smtClean="0"/>
              <a:t>Supplemental </a:t>
            </a:r>
            <a:r>
              <a:rPr lang="en-US" dirty="0"/>
              <a:t>Nutrition Assistance Program (SNAP), SSI (Supplemental Security Income), Medicaid, </a:t>
            </a:r>
            <a:r>
              <a:rPr lang="en-US" dirty="0" smtClean="0"/>
              <a:t>Temporary </a:t>
            </a:r>
            <a:r>
              <a:rPr lang="en-US" dirty="0"/>
              <a:t>Assistance to Needy Families (TANF), or Child and Parent Services (CAPS) program </a:t>
            </a:r>
            <a:endParaRPr lang="en-US" b="1" u="sng" dirty="0" smtClean="0"/>
          </a:p>
          <a:p>
            <a:pPr marL="0" indent="0" algn="ctr">
              <a:buNone/>
            </a:pPr>
            <a:r>
              <a:rPr lang="en-US" b="1" u="sng" dirty="0" smtClean="0">
                <a:solidFill>
                  <a:srgbClr val="FF0000"/>
                </a:solidFill>
              </a:rPr>
              <a:t>FAILURE TO SEND in all required documentation will result in student WITHDRAWAL.</a:t>
            </a:r>
          </a:p>
        </p:txBody>
      </p:sp>
    </p:spTree>
    <p:extLst>
      <p:ext uri="{BB962C8B-B14F-4D97-AF65-F5344CB8AC3E}">
        <p14:creationId xmlns:p14="http://schemas.microsoft.com/office/powerpoint/2010/main" val="1160898870"/>
      </p:ext>
    </p:extLst>
  </p:cSld>
  <p:clrMapOvr>
    <a:masterClrMapping/>
  </p:clrMapOvr>
  <p:transition spd="slow" advTm="1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6347713" cy="685800"/>
          </a:xfrm>
        </p:spPr>
        <p:txBody>
          <a:bodyPr>
            <a:normAutofit/>
          </a:bodyPr>
          <a:lstStyle/>
          <a:p>
            <a:r>
              <a:rPr lang="en-US" b="1" u="sng" dirty="0" smtClean="0"/>
              <a:t>Attendance Policy</a:t>
            </a:r>
            <a:endParaRPr lang="en-US" b="1" u="sng" dirty="0"/>
          </a:p>
        </p:txBody>
      </p:sp>
      <p:sp>
        <p:nvSpPr>
          <p:cNvPr id="3" name="Content Placeholder 2"/>
          <p:cNvSpPr>
            <a:spLocks noGrp="1"/>
          </p:cNvSpPr>
          <p:nvPr>
            <p:ph idx="1"/>
          </p:nvPr>
        </p:nvSpPr>
        <p:spPr>
          <a:xfrm>
            <a:off x="457200" y="1324778"/>
            <a:ext cx="6705600" cy="5380822"/>
          </a:xfrm>
        </p:spPr>
        <p:txBody>
          <a:bodyPr/>
          <a:lstStyle/>
          <a:p>
            <a:r>
              <a:rPr lang="en-US" dirty="0" smtClean="0"/>
              <a:t>Students are required to attend a 6.5 hour school day</a:t>
            </a:r>
          </a:p>
          <a:p>
            <a:pPr lvl="1"/>
            <a:r>
              <a:rPr lang="en-US" dirty="0" smtClean="0"/>
              <a:t>(</a:t>
            </a:r>
            <a:r>
              <a:rPr lang="en-US" dirty="0" smtClean="0"/>
              <a:t>8:15 </a:t>
            </a:r>
            <a:r>
              <a:rPr lang="en-US" dirty="0" smtClean="0"/>
              <a:t>a.m.-</a:t>
            </a:r>
            <a:r>
              <a:rPr lang="en-US" dirty="0" smtClean="0"/>
              <a:t>3:15 </a:t>
            </a:r>
            <a:r>
              <a:rPr lang="en-US" dirty="0" smtClean="0"/>
              <a:t>p.m.) </a:t>
            </a:r>
          </a:p>
          <a:p>
            <a:r>
              <a:rPr lang="en-US" dirty="0" smtClean="0"/>
              <a:t>Students are considered tardy at 8:25 a.m.</a:t>
            </a:r>
          </a:p>
          <a:p>
            <a:r>
              <a:rPr lang="en-US" dirty="0" smtClean="0"/>
              <a:t>Chronic or excessive absenteeism and/or tardiness is defined as: </a:t>
            </a:r>
          </a:p>
          <a:p>
            <a:pPr lvl="1"/>
            <a:r>
              <a:rPr lang="en-US" dirty="0" smtClean="0"/>
              <a:t>missing </a:t>
            </a:r>
            <a:r>
              <a:rPr lang="en-US" dirty="0"/>
              <a:t>more than two days per month without medical or </a:t>
            </a:r>
            <a:r>
              <a:rPr lang="en-US" dirty="0" smtClean="0"/>
              <a:t>other </a:t>
            </a:r>
            <a:r>
              <a:rPr lang="en-US" dirty="0"/>
              <a:t>reasonable </a:t>
            </a:r>
            <a:r>
              <a:rPr lang="en-US" dirty="0" smtClean="0"/>
              <a:t>explanation, to include attendance patterns (absent every Friday, </a:t>
            </a:r>
            <a:r>
              <a:rPr lang="en-US" dirty="0" smtClean="0"/>
              <a:t>etc</a:t>
            </a:r>
            <a:r>
              <a:rPr lang="en-US" dirty="0" smtClean="0"/>
              <a:t>.)</a:t>
            </a:r>
            <a:r>
              <a:rPr lang="en-US" dirty="0" smtClean="0"/>
              <a:t> </a:t>
            </a:r>
            <a:endParaRPr lang="en-US" dirty="0" smtClean="0"/>
          </a:p>
          <a:p>
            <a:pPr lvl="2"/>
            <a:r>
              <a:rPr lang="en-US" sz="1800" dirty="0" smtClean="0"/>
              <a:t>Consequence:</a:t>
            </a:r>
          </a:p>
          <a:p>
            <a:pPr lvl="3"/>
            <a:r>
              <a:rPr lang="en-US" sz="1600" dirty="0" smtClean="0"/>
              <a:t>Meeting with parent</a:t>
            </a:r>
          </a:p>
          <a:p>
            <a:pPr lvl="4"/>
            <a:r>
              <a:rPr lang="en-US" sz="1600" dirty="0" smtClean="0"/>
              <a:t>Establish interventions for resolution </a:t>
            </a:r>
          </a:p>
          <a:p>
            <a:pPr lvl="3"/>
            <a:r>
              <a:rPr lang="en-US" sz="1600" dirty="0" smtClean="0"/>
              <a:t>Disenrollment consideration </a:t>
            </a:r>
            <a:endParaRPr lang="en-US" sz="1600" dirty="0"/>
          </a:p>
        </p:txBody>
      </p:sp>
    </p:spTree>
    <p:extLst>
      <p:ext uri="{BB962C8B-B14F-4D97-AF65-F5344CB8AC3E}">
        <p14:creationId xmlns:p14="http://schemas.microsoft.com/office/powerpoint/2010/main" val="2886975101"/>
      </p:ext>
    </p:extLst>
  </p:cSld>
  <p:clrMapOvr>
    <a:masterClrMapping/>
  </p:clrMapOvr>
  <mc:AlternateContent xmlns:mc="http://schemas.openxmlformats.org/markup-compatibility/2006" xmlns:p14="http://schemas.microsoft.com/office/powerpoint/2010/main">
    <mc:Choice Requires="p14">
      <p:transition p14:dur="250" advClick="0" advTm="1000"/>
    </mc:Choice>
    <mc:Fallback xmlns="">
      <p:transition advClick="0" advTm="100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6347713" cy="762000"/>
          </a:xfrm>
        </p:spPr>
        <p:txBody>
          <a:bodyPr/>
          <a:lstStyle/>
          <a:p>
            <a:r>
              <a:rPr lang="en-US" b="1" u="sng" dirty="0" smtClean="0"/>
              <a:t>Transportation </a:t>
            </a:r>
            <a:endParaRPr lang="en-US" b="1" u="sng" dirty="0"/>
          </a:p>
        </p:txBody>
      </p:sp>
      <p:sp>
        <p:nvSpPr>
          <p:cNvPr id="3" name="Content Placeholder 2"/>
          <p:cNvSpPr>
            <a:spLocks noGrp="1"/>
          </p:cNvSpPr>
          <p:nvPr>
            <p:ph idx="1"/>
          </p:nvPr>
        </p:nvSpPr>
        <p:spPr>
          <a:xfrm>
            <a:off x="609600" y="1066800"/>
            <a:ext cx="6629400" cy="5257800"/>
          </a:xfrm>
        </p:spPr>
        <p:txBody>
          <a:bodyPr>
            <a:normAutofit fontScale="92500" lnSpcReduction="10000"/>
          </a:bodyPr>
          <a:lstStyle/>
          <a:p>
            <a:r>
              <a:rPr lang="en-US" b="1" dirty="0" smtClean="0"/>
              <a:t>Parents </a:t>
            </a:r>
            <a:r>
              <a:rPr lang="en-US" b="1" dirty="0" smtClean="0"/>
              <a:t>should inform </a:t>
            </a:r>
            <a:r>
              <a:rPr lang="en-US" b="1" dirty="0" smtClean="0"/>
              <a:t>teachers of primary mode of transportation to be followed DAILY. </a:t>
            </a:r>
          </a:p>
          <a:p>
            <a:r>
              <a:rPr lang="en-US" b="1" dirty="0" smtClean="0"/>
              <a:t>Change of Transportation</a:t>
            </a:r>
          </a:p>
          <a:p>
            <a:pPr lvl="1"/>
            <a:r>
              <a:rPr lang="en-US" dirty="0"/>
              <a:t>P</a:t>
            </a:r>
            <a:r>
              <a:rPr lang="en-US" dirty="0" smtClean="0"/>
              <a:t>arents </a:t>
            </a:r>
            <a:r>
              <a:rPr lang="en-US" dirty="0"/>
              <a:t>MUST provide a </a:t>
            </a:r>
            <a:r>
              <a:rPr lang="en-US" b="1" u="sng" dirty="0"/>
              <a:t>WRITTEN NOTE </a:t>
            </a:r>
            <a:r>
              <a:rPr lang="en-US" dirty="0"/>
              <a:t>(including transportation changes, date(s) of changes, student’s name, parent signature</a:t>
            </a:r>
            <a:r>
              <a:rPr lang="en-US" dirty="0" smtClean="0"/>
              <a:t>)</a:t>
            </a:r>
          </a:p>
          <a:p>
            <a:pPr lvl="1"/>
            <a:r>
              <a:rPr lang="en-US" b="1" dirty="0" smtClean="0"/>
              <a:t>PHONE CALLS ARE NOT SUFFICIENT!</a:t>
            </a:r>
          </a:p>
          <a:p>
            <a:pPr marL="0" indent="0">
              <a:buNone/>
            </a:pPr>
            <a:r>
              <a:rPr lang="en-US" b="1" u="sng" dirty="0"/>
              <a:t>Bus Information</a:t>
            </a:r>
          </a:p>
          <a:p>
            <a:r>
              <a:rPr lang="en-US" dirty="0"/>
              <a:t>All in-zone parents should find out assigned bus numbers for their child, regardless if they utilize school transportation or not. </a:t>
            </a:r>
            <a:endParaRPr lang="en-US" dirty="0" smtClean="0"/>
          </a:p>
          <a:p>
            <a:pPr lvl="1"/>
            <a:r>
              <a:rPr lang="en-US" dirty="0"/>
              <a:t>https://ewa.edulogweb.com/RICHMONDGANT1web/webquery/ </a:t>
            </a:r>
          </a:p>
          <a:p>
            <a:pPr marL="0" indent="0">
              <a:buNone/>
            </a:pPr>
            <a:r>
              <a:rPr lang="en-US" b="1" u="sng" dirty="0"/>
              <a:t>Car Riders</a:t>
            </a:r>
          </a:p>
          <a:p>
            <a:r>
              <a:rPr lang="en-US" dirty="0"/>
              <a:t>Parents must remain in their vehicle in the pick-up line.  Students will be delivered to the car line when their designated vehicle pulls up.  </a:t>
            </a:r>
          </a:p>
          <a:p>
            <a:pPr marL="0" indent="0">
              <a:buNone/>
            </a:pPr>
            <a:r>
              <a:rPr lang="en-US" b="1" u="sng" dirty="0"/>
              <a:t>Early Pick-up</a:t>
            </a:r>
          </a:p>
          <a:p>
            <a:r>
              <a:rPr lang="en-US" dirty="0" smtClean="0"/>
              <a:t>May result in a tardy. </a:t>
            </a:r>
            <a:endParaRPr lang="en-US" dirty="0"/>
          </a:p>
          <a:p>
            <a:pPr lvl="1"/>
            <a:endParaRPr lang="en-US" b="1" dirty="0"/>
          </a:p>
          <a:p>
            <a:endParaRPr lang="en-US" dirty="0"/>
          </a:p>
        </p:txBody>
      </p:sp>
    </p:spTree>
    <p:extLst>
      <p:ext uri="{BB962C8B-B14F-4D97-AF65-F5344CB8AC3E}">
        <p14:creationId xmlns:p14="http://schemas.microsoft.com/office/powerpoint/2010/main" val="1710061257"/>
      </p:ext>
    </p:extLst>
  </p:cSld>
  <p:clrMapOvr>
    <a:masterClrMapping/>
  </p:clrMapOvr>
  <mc:AlternateContent xmlns:mc="http://schemas.openxmlformats.org/markup-compatibility/2006" xmlns:p14="http://schemas.microsoft.com/office/powerpoint/2010/main">
    <mc:Choice Requires="p14">
      <p:transition spd="slow" p14:dur="10000" advTm="10000"/>
    </mc:Choice>
    <mc:Fallback xmlns="">
      <p:transition spd="slow" advTm="1000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6347713" cy="838200"/>
          </a:xfrm>
        </p:spPr>
        <p:txBody>
          <a:bodyPr/>
          <a:lstStyle/>
          <a:p>
            <a:r>
              <a:rPr lang="en-US" b="1" u="sng" dirty="0" smtClean="0"/>
              <a:t>Work Sampling Online (WSO)</a:t>
            </a:r>
            <a:endParaRPr lang="en-US" b="1" u="sng" dirty="0"/>
          </a:p>
        </p:txBody>
      </p:sp>
      <p:sp>
        <p:nvSpPr>
          <p:cNvPr id="3" name="Content Placeholder 2"/>
          <p:cNvSpPr>
            <a:spLocks noGrp="1"/>
          </p:cNvSpPr>
          <p:nvPr>
            <p:ph idx="1"/>
          </p:nvPr>
        </p:nvSpPr>
        <p:spPr>
          <a:xfrm>
            <a:off x="304800" y="838200"/>
            <a:ext cx="6705600" cy="6019800"/>
          </a:xfrm>
        </p:spPr>
        <p:txBody>
          <a:bodyPr>
            <a:normAutofit/>
          </a:bodyPr>
          <a:lstStyle/>
          <a:p>
            <a:pPr marL="0" indent="0">
              <a:buNone/>
            </a:pPr>
            <a:endParaRPr lang="en-US" dirty="0"/>
          </a:p>
          <a:p>
            <a:r>
              <a:rPr lang="en-US" sz="2400" dirty="0" smtClean="0"/>
              <a:t>Student documentation </a:t>
            </a:r>
            <a:r>
              <a:rPr lang="en-US" sz="2400" dirty="0"/>
              <a:t>portal</a:t>
            </a:r>
          </a:p>
          <a:p>
            <a:pPr lvl="1"/>
            <a:r>
              <a:rPr lang="en-US" sz="2400" dirty="0"/>
              <a:t>monitor and record student progress throughout the school </a:t>
            </a:r>
            <a:r>
              <a:rPr lang="en-US" sz="2400" dirty="0" smtClean="0"/>
              <a:t>year</a:t>
            </a:r>
          </a:p>
          <a:p>
            <a:pPr marL="457200" lvl="1" indent="0">
              <a:buNone/>
            </a:pPr>
            <a:endParaRPr lang="en-US" sz="2400" dirty="0"/>
          </a:p>
          <a:p>
            <a:r>
              <a:rPr lang="en-US" sz="2400" dirty="0" smtClean="0"/>
              <a:t>Information will be shared throughout the year at Fall and Spring conferences to discuss student progress and relevant information.</a:t>
            </a:r>
          </a:p>
          <a:p>
            <a:pPr marL="0" indent="0">
              <a:buNone/>
            </a:pPr>
            <a:endParaRPr lang="en-US" sz="2400" dirty="0" smtClean="0"/>
          </a:p>
          <a:p>
            <a:r>
              <a:rPr lang="en-US" sz="2400" dirty="0" smtClean="0"/>
              <a:t>Parents </a:t>
            </a:r>
            <a:r>
              <a:rPr lang="en-US" sz="2400" dirty="0"/>
              <a:t>will receive a narrative summary at each of these meetings that summarizes the information found in WSO.</a:t>
            </a:r>
          </a:p>
          <a:p>
            <a:pPr marL="457200" lvl="1" indent="0">
              <a:buNone/>
            </a:pPr>
            <a:endParaRPr lang="en-US" dirty="0"/>
          </a:p>
        </p:txBody>
      </p:sp>
    </p:spTree>
    <p:extLst>
      <p:ext uri="{BB962C8B-B14F-4D97-AF65-F5344CB8AC3E}">
        <p14:creationId xmlns:p14="http://schemas.microsoft.com/office/powerpoint/2010/main" val="35117407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6347713" cy="1320800"/>
          </a:xfrm>
        </p:spPr>
        <p:txBody>
          <a:bodyPr/>
          <a:lstStyle/>
          <a:p>
            <a:r>
              <a:rPr lang="en-US" b="1" u="sng" dirty="0" smtClean="0"/>
              <a:t>Required Materials</a:t>
            </a:r>
            <a:endParaRPr lang="en-US" b="1" u="sng" dirty="0"/>
          </a:p>
        </p:txBody>
      </p:sp>
      <p:sp>
        <p:nvSpPr>
          <p:cNvPr id="3" name="Content Placeholder 2"/>
          <p:cNvSpPr>
            <a:spLocks noGrp="1"/>
          </p:cNvSpPr>
          <p:nvPr>
            <p:ph idx="1"/>
          </p:nvPr>
        </p:nvSpPr>
        <p:spPr>
          <a:xfrm>
            <a:off x="609599" y="1066800"/>
            <a:ext cx="6347714" cy="5638800"/>
          </a:xfrm>
        </p:spPr>
        <p:txBody>
          <a:bodyPr>
            <a:noAutofit/>
          </a:bodyPr>
          <a:lstStyle/>
          <a:p>
            <a:r>
              <a:rPr lang="en-US" sz="2400" dirty="0"/>
              <a:t>Daily </a:t>
            </a:r>
            <a:r>
              <a:rPr lang="en-US" sz="2400" dirty="0" smtClean="0"/>
              <a:t>Folder (will be provided by teacher)</a:t>
            </a:r>
            <a:endParaRPr lang="en-US" sz="2400" dirty="0"/>
          </a:p>
          <a:p>
            <a:r>
              <a:rPr lang="en-US" sz="2400" b="1" dirty="0" smtClean="0"/>
              <a:t>FULL SIZE</a:t>
            </a:r>
            <a:r>
              <a:rPr lang="en-US" sz="2400" dirty="0" smtClean="0"/>
              <a:t> Book </a:t>
            </a:r>
            <a:r>
              <a:rPr lang="en-US" sz="2400" dirty="0" smtClean="0"/>
              <a:t>Bag </a:t>
            </a:r>
          </a:p>
          <a:p>
            <a:r>
              <a:rPr lang="en-US" sz="2400" dirty="0" smtClean="0"/>
              <a:t>Water Bottle</a:t>
            </a:r>
          </a:p>
          <a:p>
            <a:r>
              <a:rPr lang="en-US" sz="2400" dirty="0" smtClean="0"/>
              <a:t>Daily Nutritional Snack</a:t>
            </a:r>
            <a:endParaRPr lang="en-US" sz="2400" dirty="0" smtClean="0"/>
          </a:p>
          <a:p>
            <a:r>
              <a:rPr lang="en-US" sz="2400" dirty="0" smtClean="0"/>
              <a:t>Nap Mat</a:t>
            </a:r>
          </a:p>
          <a:p>
            <a:r>
              <a:rPr lang="en-US" sz="2400" dirty="0"/>
              <a:t>Fitted sheet for mat</a:t>
            </a:r>
          </a:p>
          <a:p>
            <a:r>
              <a:rPr lang="en-US" sz="2400" dirty="0"/>
              <a:t>Blanket to cover up with </a:t>
            </a:r>
            <a:endParaRPr lang="en-US" sz="2400" dirty="0"/>
          </a:p>
          <a:p>
            <a:r>
              <a:rPr lang="en-US" sz="2400" dirty="0" smtClean="0"/>
              <a:t>Two sets </a:t>
            </a:r>
            <a:r>
              <a:rPr lang="en-US" sz="2400" dirty="0" smtClean="0"/>
              <a:t>of seasonally appropriate </a:t>
            </a:r>
            <a:r>
              <a:rPr lang="en-US" sz="2400" dirty="0" smtClean="0"/>
              <a:t>back-up clothing </a:t>
            </a:r>
          </a:p>
        </p:txBody>
      </p:sp>
    </p:spTree>
    <p:extLst>
      <p:ext uri="{BB962C8B-B14F-4D97-AF65-F5344CB8AC3E}">
        <p14:creationId xmlns:p14="http://schemas.microsoft.com/office/powerpoint/2010/main" val="116951373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576</TotalTime>
  <Words>655</Words>
  <Application>Microsoft Office PowerPoint</Application>
  <PresentationFormat>On-screen Show (4:3)</PresentationFormat>
  <Paragraphs>97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Trebuchet MS</vt:lpstr>
      <vt:lpstr>Wingdings 3</vt:lpstr>
      <vt:lpstr>Facet</vt:lpstr>
      <vt:lpstr>Pre-K Orientation</vt:lpstr>
      <vt:lpstr>PowerPoint Presentation</vt:lpstr>
      <vt:lpstr>RCSS Pre-K Program Overview</vt:lpstr>
      <vt:lpstr>Georgia’s Pre-K Requirements</vt:lpstr>
      <vt:lpstr>Required Documentation </vt:lpstr>
      <vt:lpstr>Attendance Policy</vt:lpstr>
      <vt:lpstr>Transportation </vt:lpstr>
      <vt:lpstr>Work Sampling Online (WSO)</vt:lpstr>
      <vt:lpstr>Required Materials</vt:lpstr>
      <vt:lpstr>Pre-K Supply Wish List</vt:lpstr>
      <vt:lpstr>Instructional Materials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Pre-K Orientation</dc:title>
  <dc:creator>MCB student</dc:creator>
  <cp:lastModifiedBy>Windows User</cp:lastModifiedBy>
  <cp:revision>42</cp:revision>
  <cp:lastPrinted>2017-01-25T18:44:56Z</cp:lastPrinted>
  <dcterms:created xsi:type="dcterms:W3CDTF">2015-08-03T15:01:12Z</dcterms:created>
  <dcterms:modified xsi:type="dcterms:W3CDTF">2021-07-27T15:29:07Z</dcterms:modified>
</cp:coreProperties>
</file>