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06401" y="328613"/>
            <a:ext cx="11377084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48CF9DE-CBE1-4D92-9B8D-DCE710363BEA}" type="datetimeFigureOut">
              <a:rPr lang="en-US">
                <a:solidFill>
                  <a:srgbClr val="E9E5DC">
                    <a:shade val="50000"/>
                  </a:srgbClr>
                </a:solidFill>
              </a:rPr>
              <a:pPr>
                <a:defRPr/>
              </a:pPr>
              <a:t>10/8/2020</a:t>
            </a:fld>
            <a:endParaRPr lang="en-US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CE0A5E2-0011-4BF8-AE87-9F02B0A656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0650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3A9F7-8174-4F74-9D09-9E930F051B3A}" type="datetimeFigureOut">
              <a:rPr lang="en-US">
                <a:solidFill>
                  <a:srgbClr val="E9E5DC">
                    <a:shade val="50000"/>
                  </a:srgbClr>
                </a:solidFill>
              </a:rPr>
              <a:pPr>
                <a:defRPr/>
              </a:pPr>
              <a:t>10/8/2020</a:t>
            </a:fld>
            <a:endParaRPr lang="en-US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BC522-DB53-430C-ADAA-5328E83F5A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1844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1D9A3-266D-4D41-AD81-F22778C6107B}" type="datetimeFigureOut">
              <a:rPr lang="en-US">
                <a:solidFill>
                  <a:srgbClr val="E9E5DC">
                    <a:shade val="50000"/>
                  </a:srgbClr>
                </a:solidFill>
              </a:rPr>
              <a:pPr>
                <a:defRPr/>
              </a:pPr>
              <a:t>10/8/2020</a:t>
            </a:fld>
            <a:endParaRPr lang="en-US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F2AF2-08C9-453A-88D8-DE823382E0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694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1DAE9-3535-4C0C-891F-0B39B209492E}" type="datetimeFigureOut">
              <a:rPr lang="en-US">
                <a:solidFill>
                  <a:srgbClr val="E9E5DC">
                    <a:shade val="50000"/>
                  </a:srgbClr>
                </a:solidFill>
              </a:rPr>
              <a:pPr>
                <a:defRPr/>
              </a:pPr>
              <a:t>10/8/2020</a:t>
            </a:fld>
            <a:endParaRPr lang="en-US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7BFF5-22BF-4C2D-8CFE-9572FF8A1C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2054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06401" y="328613"/>
            <a:ext cx="11377084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A17E18E-532F-46F5-A629-30995EFC872C}" type="datetimeFigureOut">
              <a:rPr lang="en-US">
                <a:solidFill>
                  <a:srgbClr val="E9E5DC">
                    <a:shade val="50000"/>
                  </a:srgbClr>
                </a:solidFill>
              </a:rPr>
              <a:pPr>
                <a:defRPr/>
              </a:pPr>
              <a:t>10/8/2020</a:t>
            </a:fld>
            <a:endParaRPr lang="en-US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57A686E-17BB-4B00-953A-42C720D987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9828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C7486-C699-4360-A12A-3841DCF43BB8}" type="datetimeFigureOut">
              <a:rPr lang="en-US">
                <a:solidFill>
                  <a:srgbClr val="E9E5DC">
                    <a:shade val="50000"/>
                  </a:srgbClr>
                </a:solidFill>
              </a:rPr>
              <a:pPr>
                <a:defRPr/>
              </a:pPr>
              <a:t>10/8/2020</a:t>
            </a:fld>
            <a:endParaRPr lang="en-US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E0557-C8C1-4B04-9305-72C6FEE22D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2693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67668-BFDA-4BD1-BF0E-E2823C578A02}" type="datetimeFigureOut">
              <a:rPr lang="en-US">
                <a:solidFill>
                  <a:srgbClr val="E9E5DC">
                    <a:shade val="50000"/>
                  </a:srgbClr>
                </a:solidFill>
              </a:rPr>
              <a:pPr>
                <a:defRPr/>
              </a:pPr>
              <a:t>10/8/2020</a:t>
            </a:fld>
            <a:endParaRPr lang="en-US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6B189-F79B-46FB-81C6-6BC9578F98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4464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79251-A0F6-40AF-9E4C-B20B89892317}" type="datetimeFigureOut">
              <a:rPr lang="en-US">
                <a:solidFill>
                  <a:srgbClr val="E9E5DC">
                    <a:shade val="50000"/>
                  </a:srgbClr>
                </a:solidFill>
              </a:rPr>
              <a:pPr>
                <a:defRPr/>
              </a:pPr>
              <a:t>10/8/2020</a:t>
            </a:fld>
            <a:endParaRPr lang="en-US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AD0AD-827D-4C6D-A5A5-9F8AE8CAF2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8565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06401" y="328613"/>
            <a:ext cx="11377084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6219AFC-4E4B-4AA2-9E5E-E686E37C1234}" type="datetimeFigureOut">
              <a:rPr lang="en-US">
                <a:solidFill>
                  <a:srgbClr val="E9E5DC">
                    <a:shade val="50000"/>
                  </a:srgbClr>
                </a:solidFill>
              </a:rPr>
              <a:pPr>
                <a:defRPr/>
              </a:pPr>
              <a:t>10/8/2020</a:t>
            </a:fld>
            <a:endParaRPr lang="en-US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782DCD2-1F36-4751-A216-430713C9EE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8776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C81B5-9D30-4E9E-888F-1A932AC59536}" type="datetimeFigureOut">
              <a:rPr lang="en-US">
                <a:solidFill>
                  <a:srgbClr val="E9E5DC">
                    <a:shade val="50000"/>
                  </a:srgbClr>
                </a:solidFill>
              </a:rPr>
              <a:pPr>
                <a:defRPr/>
              </a:pPr>
              <a:t>10/8/2020</a:t>
            </a:fld>
            <a:endParaRPr lang="en-US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36A53-2408-4595-AB05-022F9D81BA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539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406401" y="328613"/>
            <a:ext cx="11377084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Round Single Corner Rectangle 5"/>
          <p:cNvSpPr/>
          <p:nvPr/>
        </p:nvSpPr>
        <p:spPr>
          <a:xfrm>
            <a:off x="8534400" y="433388"/>
            <a:ext cx="30988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DEB40FD-72B1-4681-82F7-607BBA5913AE}" type="datetimeFigureOut">
              <a:rPr lang="en-US">
                <a:solidFill>
                  <a:srgbClr val="E9E5DC">
                    <a:shade val="50000"/>
                  </a:srgbClr>
                </a:solidFill>
              </a:rPr>
              <a:pPr>
                <a:defRPr/>
              </a:pPr>
              <a:t>10/8/2020</a:t>
            </a:fld>
            <a:endParaRPr lang="en-US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B626BE-5CBC-4E19-AB5D-3E481B44EE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8598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406401" y="328613"/>
            <a:ext cx="11377084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670984" y="4986339"/>
            <a:ext cx="10911416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670984" y="530226"/>
            <a:ext cx="10911416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5035551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499B673-3B70-482D-8BCB-04F766DB11C4}" type="datetimeFigureOut">
              <a:rPr lang="en-US">
                <a:solidFill>
                  <a:srgbClr val="E9E5DC">
                    <a:shade val="50000"/>
                  </a:srgbClr>
                </a:solidFill>
              </a:rPr>
              <a:pPr>
                <a:defRPr/>
              </a:pPr>
              <a:t>10/8/2020</a:t>
            </a:fld>
            <a:endParaRPr lang="en-US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8083551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1131551" y="6111876"/>
            <a:ext cx="6096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solidFill>
                  <a:srgbClr val="ABA8A1"/>
                </a:solidFill>
                <a:latin typeface="Verdan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A0C7A6-5467-49BF-8B98-146A50398BE8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895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F66047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66047"/>
          </a:solidFill>
          <a:latin typeface="Verdana" panose="020B060403050404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66047"/>
          </a:solidFill>
          <a:latin typeface="Verdana" panose="020B060403050404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66047"/>
          </a:solidFill>
          <a:latin typeface="Verdana" panose="020B060403050404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66047"/>
          </a:solidFill>
          <a:latin typeface="Verdana" panose="020B060403050404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66047"/>
          </a:solidFill>
          <a:latin typeface="Verdana" panose="020B060403050404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66047"/>
          </a:solidFill>
          <a:latin typeface="Verdana" panose="020B060403050404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66047"/>
          </a:solidFill>
          <a:latin typeface="Verdana" panose="020B060403050404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66047"/>
          </a:solidFill>
          <a:latin typeface="Verdana" panose="020B0604030504040204" pitchFamily="34" charset="0"/>
        </a:defRPr>
      </a:lvl9pPr>
      <a:extLst/>
    </p:titleStyle>
    <p:bodyStyle>
      <a:lvl1pPr marL="265113" indent="-265113" algn="l" rtl="0" eaLnBrk="1" fontAlgn="base" hangingPunct="1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1" fontAlgn="base" hangingPunct="1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anose="020B0604030504040204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1" fontAlgn="base" hangingPunct="1">
        <a:spcBef>
          <a:spcPts val="250"/>
        </a:spcBef>
        <a:spcAft>
          <a:spcPct val="0"/>
        </a:spcAft>
        <a:buClr>
          <a:srgbClr val="E93F35"/>
        </a:buClr>
        <a:buSzPct val="100000"/>
        <a:buFont typeface="Wingdings 2" panose="05020102010507070707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1" fontAlgn="base" hangingPunct="1">
        <a:spcBef>
          <a:spcPts val="225"/>
        </a:spcBef>
        <a:spcAft>
          <a:spcPct val="0"/>
        </a:spcAft>
        <a:buClr>
          <a:srgbClr val="E93F35"/>
        </a:buClr>
        <a:buSzPct val="112000"/>
        <a:buFont typeface="Verdana" panose="020B0604030504040204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1" fontAlgn="base" hangingPunct="1">
        <a:spcBef>
          <a:spcPts val="250"/>
        </a:spcBef>
        <a:spcAft>
          <a:spcPct val="0"/>
        </a:spcAft>
        <a:buClr>
          <a:srgbClr val="D5AD6E"/>
        </a:buClr>
        <a:buSzPct val="100000"/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smekenseducation.com/distinguishing-main-idea-from-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5943600"/>
            <a:ext cx="8183880" cy="5486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Wednesday, October 7, 2020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381000"/>
            <a:ext cx="8333611" cy="6327648"/>
          </a:xfrm>
        </p:spPr>
        <p:txBody>
          <a:bodyPr/>
          <a:lstStyle/>
          <a:p>
            <a:r>
              <a:rPr lang="en-US" sz="2000" dirty="0"/>
              <a:t>Bell Ringer: Write about it Wednesday- </a:t>
            </a:r>
            <a:r>
              <a:rPr lang="en-US" sz="2000" dirty="0"/>
              <a:t>Interpret and explain the meaning of the quote. How can this statement be applied to a students life? (volunteers will share out their response</a:t>
            </a:r>
            <a:r>
              <a:rPr lang="en-US" sz="2000" dirty="0"/>
              <a:t>).</a:t>
            </a:r>
          </a:p>
          <a:p>
            <a:r>
              <a:rPr lang="en-US" sz="2000" dirty="0"/>
              <a:t>Work Session</a:t>
            </a:r>
            <a:r>
              <a:rPr lang="en-US" sz="2000" dirty="0"/>
              <a:t>: </a:t>
            </a:r>
            <a:r>
              <a:rPr lang="en-US" sz="1800" dirty="0"/>
              <a:t>View &amp; Take notes on the main idea v. Theme video. At the bottom of your notes,  answer the following question: </a:t>
            </a:r>
            <a:r>
              <a:rPr lang="en-US" sz="1800" i="1" dirty="0"/>
              <a:t>What is the difference between theme and main idea? </a:t>
            </a:r>
            <a:r>
              <a:rPr lang="en-US" sz="1800" dirty="0">
                <a:hlinkClick r:id="rId2"/>
              </a:rPr>
              <a:t>https</a:t>
            </a:r>
            <a:r>
              <a:rPr lang="en-US" sz="1800" dirty="0">
                <a:hlinkClick r:id="rId2"/>
              </a:rPr>
              <a:t>://www.smekenseducation.com/distinguishing-main-idea-from-t</a:t>
            </a:r>
            <a:r>
              <a:rPr lang="en-US" sz="1800" dirty="0">
                <a:hlinkClick r:id="rId2"/>
              </a:rPr>
              <a:t>/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Fill out a vocabulary sheet for the key terms </a:t>
            </a:r>
            <a:r>
              <a:rPr lang="en-US" sz="1800" b="1" dirty="0"/>
              <a:t>Theme</a:t>
            </a:r>
            <a:r>
              <a:rPr lang="en-US" sz="1800" dirty="0"/>
              <a:t> &amp; </a:t>
            </a:r>
            <a:r>
              <a:rPr lang="en-US" sz="1800" b="1" dirty="0"/>
              <a:t>Main Idea</a:t>
            </a:r>
          </a:p>
          <a:p>
            <a:r>
              <a:rPr lang="en-US" sz="2000" dirty="0"/>
              <a:t>Closing: Sum up the </a:t>
            </a:r>
          </a:p>
          <a:p>
            <a:pPr marL="0" indent="0">
              <a:buNone/>
            </a:pPr>
            <a:r>
              <a:rPr lang="en-US" sz="2000" dirty="0"/>
              <a:t>difference between the </a:t>
            </a:r>
          </a:p>
          <a:p>
            <a:pPr marL="0" indent="0">
              <a:buNone/>
            </a:pPr>
            <a:r>
              <a:rPr lang="en-US" sz="2000" dirty="0"/>
              <a:t>two key terms. 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7401" y="3544824"/>
            <a:ext cx="4371211" cy="23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29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Verdana</vt:lpstr>
      <vt:lpstr>Wingdings 2</vt:lpstr>
      <vt:lpstr>Aspect</vt:lpstr>
      <vt:lpstr>Wednesday, October 7, 2020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Wednesday, October 7, 2020</dc:title>
  <dc:creator>Spiller, Yolanda</dc:creator>
  <cp:lastModifiedBy>Spiller, Yolanda</cp:lastModifiedBy>
  <cp:revision>1</cp:revision>
  <dcterms:created xsi:type="dcterms:W3CDTF">2020-10-08T13:25:29Z</dcterms:created>
  <dcterms:modified xsi:type="dcterms:W3CDTF">2020-10-08T13:25:40Z</dcterms:modified>
</cp:coreProperties>
</file>