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6" r:id="rId7"/>
    <p:sldId id="265" r:id="rId8"/>
    <p:sldId id="264" r:id="rId9"/>
    <p:sldId id="263"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92" d="100"/>
          <a:sy n="92" d="100"/>
        </p:scale>
        <p:origin x="3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63671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6AE3A-1E42-4F7B-83F3-EB55FB7A95EB}"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63960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83641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3680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4122038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2171319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739052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104212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17968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112137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235117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66AE3A-1E42-4F7B-83F3-EB55FB7A95EB}"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4957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66AE3A-1E42-4F7B-83F3-EB55FB7A95EB}" type="datetimeFigureOut">
              <a:rPr lang="en-US" smtClean="0"/>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4241053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24869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195868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466AE3A-1E42-4F7B-83F3-EB55FB7A95EB}" type="datetimeFigureOut">
              <a:rPr lang="en-US" smtClean="0"/>
              <a:t>7/25/2016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30137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6AE3A-1E42-4F7B-83F3-EB55FB7A95EB}"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F7BD4-3998-4783-84A7-EC456F6B1BE7}" type="slidenum">
              <a:rPr lang="en-US" smtClean="0"/>
              <a:t>‹#›</a:t>
            </a:fld>
            <a:endParaRPr lang="en-US"/>
          </a:p>
        </p:txBody>
      </p:sp>
    </p:spTree>
    <p:extLst>
      <p:ext uri="{BB962C8B-B14F-4D97-AF65-F5344CB8AC3E}">
        <p14:creationId xmlns:p14="http://schemas.microsoft.com/office/powerpoint/2010/main" val="97415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466AE3A-1E42-4F7B-83F3-EB55FB7A95EB}" type="datetimeFigureOut">
              <a:rPr lang="en-US" smtClean="0"/>
              <a:t>7/25/2016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F2F7BD4-3998-4783-84A7-EC456F6B1BE7}" type="slidenum">
              <a:rPr lang="en-US" smtClean="0"/>
              <a:t>‹#›</a:t>
            </a:fld>
            <a:endParaRPr lang="en-US"/>
          </a:p>
        </p:txBody>
      </p:sp>
    </p:spTree>
    <p:extLst>
      <p:ext uri="{BB962C8B-B14F-4D97-AF65-F5344CB8AC3E}">
        <p14:creationId xmlns:p14="http://schemas.microsoft.com/office/powerpoint/2010/main" val="351508189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9873"/>
            <a:ext cx="9144000" cy="2633471"/>
          </a:xfrm>
        </p:spPr>
        <p:txBody>
          <a:bodyPr/>
          <a:lstStyle/>
          <a:p>
            <a:r>
              <a:rPr lang="en-US" dirty="0" smtClean="0"/>
              <a:t>Formatting Papers</a:t>
            </a:r>
            <a:endParaRPr lang="en-US" dirty="0"/>
          </a:p>
        </p:txBody>
      </p:sp>
      <p:sp>
        <p:nvSpPr>
          <p:cNvPr id="3" name="Subtitle 2"/>
          <p:cNvSpPr>
            <a:spLocks noGrp="1"/>
          </p:cNvSpPr>
          <p:nvPr>
            <p:ph type="subTitle" idx="1"/>
          </p:nvPr>
        </p:nvSpPr>
        <p:spPr/>
        <p:txBody>
          <a:bodyPr/>
          <a:lstStyle/>
          <a:p>
            <a:r>
              <a:rPr lang="en-US" dirty="0" smtClean="0"/>
              <a:t>Yep, you have to get this right!</a:t>
            </a:r>
          </a:p>
          <a:p>
            <a:endParaRPr lang="en-US" dirty="0"/>
          </a:p>
        </p:txBody>
      </p:sp>
    </p:spTree>
    <p:extLst>
      <p:ext uri="{BB962C8B-B14F-4D97-AF65-F5344CB8AC3E}">
        <p14:creationId xmlns:p14="http://schemas.microsoft.com/office/powerpoint/2010/main" val="178957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7559" y="173422"/>
            <a:ext cx="11051627" cy="6074978"/>
          </a:xfrm>
        </p:spPr>
        <p:txBody>
          <a:bodyPr>
            <a:normAutofit fontScale="92500" lnSpcReduction="20000"/>
          </a:bodyPr>
          <a:lstStyle/>
          <a:p>
            <a:pPr marL="0" lvl="0" indent="0" defTabSz="914400" eaLnBrk="0" fontAlgn="base" hangingPunct="0">
              <a:spcBef>
                <a:spcPct val="0"/>
              </a:spcBef>
              <a:spcAft>
                <a:spcPct val="0"/>
              </a:spcAft>
              <a:buClrTx/>
              <a:buSzTx/>
              <a:buFontTx/>
              <a:buChar char="•"/>
              <a:tabLst>
                <a:tab pos="228600" algn="l"/>
              </a:tabLst>
            </a:pPr>
            <a:r>
              <a:rPr lang="en-US" altLang="en-US" sz="2400" dirty="0">
                <a:latin typeface="Arial" panose="020B0604020202020204" pitchFamily="34" charset="0"/>
                <a:ea typeface="Times New Roman" panose="02020603050405020304" pitchFamily="18" charset="0"/>
              </a:rPr>
              <a:t>Body/Organization </a:t>
            </a:r>
            <a:r>
              <a:rPr lang="en-US" altLang="en-US" sz="2400" dirty="0" smtClean="0">
                <a:latin typeface="Arial" panose="020B0604020202020204" pitchFamily="34" charset="0"/>
                <a:ea typeface="Times New Roman" panose="02020603050405020304" pitchFamily="18" charset="0"/>
              </a:rPr>
              <a:t>(50</a:t>
            </a:r>
            <a:r>
              <a:rPr lang="en-US" altLang="en-US" sz="2400" dirty="0">
                <a:latin typeface="Arial" panose="020B0604020202020204" pitchFamily="34" charset="0"/>
                <a:ea typeface="Times New Roman" panose="02020603050405020304" pitchFamily="18" charset="0"/>
              </a:rPr>
              <a:t>)</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 Logical order of information</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 Topic sentence for supporting paragraphs</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 Adequate supporting information</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 No unnecessary information</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 Minimum of three supporting ideas of thesis statement</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smtClean="0">
                <a:latin typeface="Arial" panose="020B0604020202020204" pitchFamily="34" charset="0"/>
                <a:ea typeface="Times New Roman" panose="02020603050405020304" pitchFamily="18" charset="0"/>
              </a:rPr>
              <a:t>___________________________</a:t>
            </a: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___________________________</a:t>
            </a:r>
            <a:endParaRPr lang="en-US" altLang="en-US" sz="2400" dirty="0" smtClean="0">
              <a:latin typeface="Arial" panose="020B0604020202020204" pitchFamily="34" charset="0"/>
              <a:ea typeface="Times New Roman" panose="02020603050405020304" pitchFamily="18" charset="0"/>
            </a:endParaRPr>
          </a:p>
          <a:p>
            <a:pPr marL="0" lvl="0" indent="0" defTabSz="914400" eaLnBrk="0" fontAlgn="base" hangingPunct="0">
              <a:spcBef>
                <a:spcPct val="0"/>
              </a:spcBef>
              <a:spcAft>
                <a:spcPct val="0"/>
              </a:spcAft>
              <a:buClrTx/>
              <a:buSzTx/>
              <a:buNone/>
              <a:tabLst>
                <a:tab pos="228600" algn="l"/>
              </a:tabLst>
            </a:pPr>
            <a:endParaRPr lang="en-US" altLang="en-US" sz="2400" dirty="0">
              <a:latin typeface="Arial" panose="020B0604020202020204" pitchFamily="34" charset="0"/>
              <a:ea typeface="Times New Roman" panose="02020603050405020304" pitchFamily="18" charset="0"/>
            </a:endParaRPr>
          </a:p>
          <a:p>
            <a:pPr lvl="0" defTabSz="914400" eaLnBrk="0" fontAlgn="base" hangingPunct="0">
              <a:spcBef>
                <a:spcPct val="0"/>
              </a:spcBef>
              <a:spcAft>
                <a:spcPct val="0"/>
              </a:spcAft>
              <a:buClrTx/>
              <a:buSzTx/>
              <a:buFont typeface="Arial" panose="020B0604020202020204" pitchFamily="34" charset="0"/>
              <a:buChar char="•"/>
              <a:tabLst>
                <a:tab pos="228600" algn="l"/>
              </a:tabLst>
            </a:pPr>
            <a:r>
              <a:rPr lang="en-US" altLang="en-US" sz="2400" dirty="0" smtClean="0">
                <a:latin typeface="Arial" panose="020B0604020202020204" pitchFamily="34" charset="0"/>
                <a:ea typeface="Times New Roman" panose="02020603050405020304" pitchFamily="18" charset="0"/>
              </a:rPr>
              <a:t>Conclusion (10)</a:t>
            </a:r>
          </a:p>
          <a:p>
            <a:pPr marL="0" lvl="0" indent="0" defTabSz="914400" eaLnBrk="0" fontAlgn="base" hangingPunct="0">
              <a:spcBef>
                <a:spcPct val="0"/>
              </a:spcBef>
              <a:spcAft>
                <a:spcPct val="0"/>
              </a:spcAft>
              <a:buClrTx/>
              <a:buSzTx/>
              <a:buNone/>
              <a:tabLst>
                <a:tab pos="228600" algn="l"/>
              </a:tabLst>
            </a:pPr>
            <a:r>
              <a:rPr lang="en-US" altLang="en-US" sz="2400" dirty="0" smtClean="0">
                <a:latin typeface="Arial" panose="020B0604020202020204" pitchFamily="34" charset="0"/>
              </a:rPr>
              <a:t>__ No new information added to conclusion</a:t>
            </a:r>
          </a:p>
          <a:p>
            <a:pPr marL="0" lvl="0" indent="0" defTabSz="914400" eaLnBrk="0" fontAlgn="base" hangingPunct="0">
              <a:spcBef>
                <a:spcPct val="0"/>
              </a:spcBef>
              <a:spcAft>
                <a:spcPct val="0"/>
              </a:spcAft>
              <a:buClrTx/>
              <a:buSzTx/>
              <a:buNone/>
              <a:tabLst>
                <a:tab pos="228600" algn="l"/>
              </a:tabLst>
            </a:pPr>
            <a:r>
              <a:rPr lang="en-US" altLang="en-US" sz="2400" dirty="0" smtClean="0">
                <a:latin typeface="Arial" panose="020B0604020202020204" pitchFamily="34" charset="0"/>
              </a:rPr>
              <a:t>__ Summary of paper</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___________________________</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___________________________</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FontTx/>
              <a:buChar char="•"/>
              <a:tabLst>
                <a:tab pos="228600" algn="l"/>
              </a:tabLst>
            </a:pPr>
            <a:r>
              <a:rPr lang="en-US" altLang="en-US" sz="2400" dirty="0">
                <a:latin typeface="Arial" panose="020B0604020202020204" pitchFamily="34" charset="0"/>
                <a:ea typeface="Times New Roman" panose="02020603050405020304" pitchFamily="18" charset="0"/>
              </a:rPr>
              <a:t>Grammar/Punctuation/Spelling (10)</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r>
              <a:rPr lang="en-US" altLang="en-US" sz="2400" dirty="0">
                <a:latin typeface="Arial" panose="020B0604020202020204" pitchFamily="34" charset="0"/>
                <a:ea typeface="Times New Roman" panose="02020603050405020304" pitchFamily="18" charset="0"/>
              </a:rPr>
              <a:t>** 3 errors allowed.  –1 for each error after that up to a maximum of 10 points.</a:t>
            </a:r>
            <a:endParaRPr lang="en-US" altLang="en-US" sz="2400" dirty="0">
              <a:latin typeface="Arial" panose="020B0604020202020204" pitchFamily="34" charset="0"/>
            </a:endParaRPr>
          </a:p>
          <a:p>
            <a:pPr marL="0" lvl="0" indent="0" defTabSz="914400" eaLnBrk="0" fontAlgn="base" hangingPunct="0">
              <a:spcBef>
                <a:spcPct val="0"/>
              </a:spcBef>
              <a:spcAft>
                <a:spcPct val="0"/>
              </a:spcAft>
              <a:buClrTx/>
              <a:buSzTx/>
              <a:buNone/>
              <a:tabLst>
                <a:tab pos="228600" algn="l"/>
              </a:tabLst>
            </a:pPr>
            <a:endParaRPr lang="en-US" altLang="en-US" sz="2400" dirty="0" smtClean="0">
              <a:latin typeface="Arial" panose="020B0604020202020204" pitchFamily="34" charset="0"/>
              <a:ea typeface="Times New Roman" panose="02020603050405020304" pitchFamily="18" charset="0"/>
            </a:endParaRPr>
          </a:p>
          <a:p>
            <a:pPr marL="0" lvl="0" indent="0" defTabSz="914400" eaLnBrk="0" fontAlgn="base" hangingPunct="0">
              <a:spcBef>
                <a:spcPct val="0"/>
              </a:spcBef>
              <a:spcAft>
                <a:spcPct val="0"/>
              </a:spcAft>
              <a:buClrTx/>
              <a:buSzTx/>
              <a:buNone/>
              <a:tabLst>
                <a:tab pos="228600" algn="l"/>
              </a:tabLst>
            </a:pPr>
            <a:r>
              <a:rPr lang="en-US" altLang="en-US" sz="2400" dirty="0" smtClean="0">
                <a:latin typeface="Arial" panose="020B0604020202020204" pitchFamily="34" charset="0"/>
                <a:ea typeface="Times New Roman" panose="02020603050405020304" pitchFamily="18" charset="0"/>
              </a:rPr>
              <a:t>* </a:t>
            </a:r>
            <a:r>
              <a:rPr lang="en-US" altLang="en-US" sz="2400" dirty="0">
                <a:latin typeface="Arial" panose="020B0604020202020204" pitchFamily="34" charset="0"/>
                <a:ea typeface="Times New Roman" panose="02020603050405020304" pitchFamily="18" charset="0"/>
              </a:rPr>
              <a:t>If your paper is not at the assigned length, then your grade will be reduced according to the shortage.</a:t>
            </a:r>
            <a:endParaRPr lang="en-US" alt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3628218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880"/>
            <a:ext cx="10515600" cy="5994083"/>
          </a:xfrm>
        </p:spPr>
        <p:txBody>
          <a:bodyPr>
            <a:normAutofit/>
          </a:bodyPr>
          <a:lstStyle/>
          <a:p>
            <a:r>
              <a:rPr lang="en-US" sz="3200" dirty="0" smtClean="0">
                <a:latin typeface="Arial" panose="020B0604020202020204" pitchFamily="34" charset="0"/>
              </a:rPr>
              <a:t>1. Great Title</a:t>
            </a:r>
          </a:p>
          <a:p>
            <a:pPr lvl="1"/>
            <a:r>
              <a:rPr lang="en-US" sz="3200" dirty="0" smtClean="0">
                <a:latin typeface="Arial" panose="020B0604020202020204" pitchFamily="34" charset="0"/>
              </a:rPr>
              <a:t>Never title your paper “My Essay” or “My Summer Assignment.” Give it a title that fits the work.</a:t>
            </a:r>
          </a:p>
          <a:p>
            <a:r>
              <a:rPr lang="en-US" sz="3200" dirty="0" smtClean="0">
                <a:latin typeface="Arial" panose="020B0604020202020204" pitchFamily="34" charset="0"/>
              </a:rPr>
              <a:t>2. Page Numbers</a:t>
            </a:r>
          </a:p>
          <a:p>
            <a:pPr lvl="1"/>
            <a:r>
              <a:rPr lang="en-US" sz="3200" dirty="0" smtClean="0">
                <a:latin typeface="Arial" panose="020B0604020202020204" pitchFamily="34" charset="0"/>
              </a:rPr>
              <a:t>Upper right-hand corner</a:t>
            </a:r>
          </a:p>
          <a:p>
            <a:pPr lvl="1"/>
            <a:r>
              <a:rPr lang="en-US" sz="3200" dirty="0" smtClean="0">
                <a:latin typeface="Arial" panose="020B0604020202020204" pitchFamily="34" charset="0"/>
              </a:rPr>
              <a:t>In the header</a:t>
            </a:r>
          </a:p>
          <a:p>
            <a:r>
              <a:rPr lang="en-US" sz="3200" dirty="0" smtClean="0">
                <a:latin typeface="Arial" panose="020B0604020202020204" pitchFamily="34" charset="0"/>
              </a:rPr>
              <a:t>3. Time New Roman 12 pt. font </a:t>
            </a:r>
            <a:r>
              <a:rPr lang="en-US" sz="3200" u="heavy" cap="all" dirty="0" smtClean="0">
                <a:latin typeface="Arial" panose="020B0604020202020204" pitchFamily="34" charset="0"/>
              </a:rPr>
              <a:t>ONLY</a:t>
            </a:r>
          </a:p>
        </p:txBody>
      </p:sp>
    </p:spTree>
    <p:extLst>
      <p:ext uri="{BB962C8B-B14F-4D97-AF65-F5344CB8AC3E}">
        <p14:creationId xmlns:p14="http://schemas.microsoft.com/office/powerpoint/2010/main" val="3213655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608" y="85344"/>
            <a:ext cx="10893972" cy="6615001"/>
          </a:xfrm>
        </p:spPr>
        <p:txBody>
          <a:bodyPr>
            <a:normAutofit/>
          </a:bodyPr>
          <a:lstStyle/>
          <a:p>
            <a:r>
              <a:rPr lang="en-US" sz="2400" dirty="0">
                <a:latin typeface="Arial" panose="020B0604020202020204" pitchFamily="34" charset="0"/>
              </a:rPr>
              <a:t>4. Double space</a:t>
            </a:r>
          </a:p>
          <a:p>
            <a:pPr lvl="1"/>
            <a:r>
              <a:rPr lang="en-US" sz="2400" u="sng" dirty="0" smtClean="0">
                <a:latin typeface="Arial" panose="020B0604020202020204" pitchFamily="34" charset="0"/>
              </a:rPr>
              <a:t>For </a:t>
            </a:r>
            <a:r>
              <a:rPr lang="en-US" sz="2400" u="sng" dirty="0">
                <a:latin typeface="Arial" panose="020B0604020202020204" pitchFamily="34" charset="0"/>
              </a:rPr>
              <a:t>some reason, there is a glitch in the program. Unless you do the following, your paper will not be double-spaced and you will get dinged for it.</a:t>
            </a:r>
            <a:endParaRPr lang="en-US" sz="2400" dirty="0">
              <a:latin typeface="Arial" panose="020B0604020202020204" pitchFamily="34" charset="0"/>
            </a:endParaRPr>
          </a:p>
          <a:p>
            <a:pPr lvl="1"/>
            <a:endParaRPr lang="en-US" sz="2400" dirty="0">
              <a:latin typeface="Arial" panose="020B0604020202020204" pitchFamily="34" charset="0"/>
            </a:endParaRPr>
          </a:p>
          <a:p>
            <a:pPr lvl="1"/>
            <a:r>
              <a:rPr lang="en-US" sz="2400" dirty="0">
                <a:latin typeface="Arial" panose="020B0604020202020204" pitchFamily="34" charset="0"/>
              </a:rPr>
              <a:t>Make sure you paper is set for double space. I know this may sound silly, but you don’t want to get too much in a hurry and forget.</a:t>
            </a:r>
          </a:p>
          <a:p>
            <a:pPr lvl="1"/>
            <a:r>
              <a:rPr lang="en-US" sz="2400" dirty="0">
                <a:latin typeface="Arial" panose="020B0604020202020204" pitchFamily="34" charset="0"/>
              </a:rPr>
              <a:t>Using the drop down box, you will note there are several choices. You will probably have the following: 1.0, 1.15, 1.5…etc. Under all of that, there will be a line and 2 more choices: Add/Remove space before paragraph, Add/Remove space after paragraph. If you see the word “Remove”, click on it to change to “Add”. For some reason, MS adds an extra .25 to your paper if you do not. Once you click “Remove”, you will see your paper shift up. Now you have a paper that is truly double-spaced.</a:t>
            </a:r>
          </a:p>
          <a:p>
            <a:endParaRPr lang="en-US" dirty="0"/>
          </a:p>
        </p:txBody>
      </p:sp>
    </p:spTree>
    <p:extLst>
      <p:ext uri="{BB962C8B-B14F-4D97-AF65-F5344CB8AC3E}">
        <p14:creationId xmlns:p14="http://schemas.microsoft.com/office/powerpoint/2010/main" val="1998912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56032"/>
            <a:ext cx="8946541" cy="5992367"/>
          </a:xfrm>
        </p:spPr>
        <p:txBody>
          <a:bodyPr>
            <a:normAutofit fontScale="92500" lnSpcReduction="10000"/>
          </a:bodyPr>
          <a:lstStyle/>
          <a:p>
            <a:r>
              <a:rPr lang="en-US" sz="2400" dirty="0" smtClean="0">
                <a:latin typeface="Arial" panose="020B0604020202020204" pitchFamily="34" charset="0"/>
              </a:rPr>
              <a:t>Heading</a:t>
            </a:r>
          </a:p>
          <a:p>
            <a:pPr lvl="1"/>
            <a:r>
              <a:rPr lang="en-US" sz="2400" dirty="0" smtClean="0">
                <a:latin typeface="Arial" panose="020B0604020202020204" pitchFamily="34" charset="0"/>
              </a:rPr>
              <a:t>All Papers must have a heading. It is not in the header, but in the paper itself.</a:t>
            </a:r>
          </a:p>
          <a:p>
            <a:pPr lvl="2"/>
            <a:r>
              <a:rPr lang="en-US" sz="2400" dirty="0" smtClean="0">
                <a:latin typeface="Arial" panose="020B0604020202020204" pitchFamily="34" charset="0"/>
              </a:rPr>
              <a:t>Your name</a:t>
            </a:r>
          </a:p>
          <a:p>
            <a:pPr lvl="2"/>
            <a:r>
              <a:rPr lang="en-US" sz="2400" dirty="0" smtClean="0">
                <a:latin typeface="Arial" panose="020B0604020202020204" pitchFamily="34" charset="0"/>
              </a:rPr>
              <a:t>My name (spell it correctly or you lose 10 points)</a:t>
            </a:r>
          </a:p>
          <a:p>
            <a:pPr lvl="2"/>
            <a:r>
              <a:rPr lang="en-US" sz="2400" dirty="0" smtClean="0">
                <a:latin typeface="Arial" panose="020B0604020202020204" pitchFamily="34" charset="0"/>
              </a:rPr>
              <a:t>Class and period</a:t>
            </a:r>
          </a:p>
          <a:p>
            <a:pPr lvl="2"/>
            <a:r>
              <a:rPr lang="en-US" sz="2400" dirty="0" smtClean="0">
                <a:latin typeface="Arial" panose="020B0604020202020204" pitchFamily="34" charset="0"/>
              </a:rPr>
              <a:t>Due date (always date your paper for the day it is due)</a:t>
            </a:r>
          </a:p>
          <a:p>
            <a:pPr lvl="3"/>
            <a:r>
              <a:rPr lang="en-US" sz="2200" dirty="0" smtClean="0">
                <a:latin typeface="Arial" panose="020B0604020202020204" pitchFamily="34" charset="0"/>
              </a:rPr>
              <a:t>Day Month Year (no commas)</a:t>
            </a:r>
          </a:p>
          <a:p>
            <a:pPr lvl="1"/>
            <a:endParaRPr lang="en-US" sz="2400" dirty="0">
              <a:latin typeface="Arial" panose="020B0604020202020204" pitchFamily="34" charset="0"/>
            </a:endParaRPr>
          </a:p>
          <a:p>
            <a:pPr lvl="1"/>
            <a:r>
              <a:rPr lang="en-US" sz="2400" dirty="0" smtClean="0">
                <a:latin typeface="Arial" panose="020B0604020202020204" pitchFamily="34" charset="0"/>
              </a:rPr>
              <a:t>Example</a:t>
            </a:r>
          </a:p>
          <a:p>
            <a:pPr lvl="2"/>
            <a:r>
              <a:rPr lang="en-US" sz="2400" dirty="0" smtClean="0">
                <a:latin typeface="Arial" panose="020B0604020202020204" pitchFamily="34" charset="0"/>
              </a:rPr>
              <a:t>Billie Bob</a:t>
            </a:r>
          </a:p>
          <a:p>
            <a:pPr lvl="2"/>
            <a:r>
              <a:rPr lang="en-US" sz="2400" dirty="0" smtClean="0">
                <a:latin typeface="Arial" panose="020B0604020202020204" pitchFamily="34" charset="0"/>
              </a:rPr>
              <a:t>Dr. Litfin</a:t>
            </a:r>
          </a:p>
          <a:p>
            <a:pPr lvl="2"/>
            <a:r>
              <a:rPr lang="en-US" sz="2400" dirty="0" smtClean="0">
                <a:latin typeface="Arial" panose="020B0604020202020204" pitchFamily="34" charset="0"/>
              </a:rPr>
              <a:t>ELA 10 – Period 10 or ELA 9 – Period 16</a:t>
            </a:r>
          </a:p>
          <a:p>
            <a:pPr lvl="2"/>
            <a:r>
              <a:rPr lang="en-US" sz="2400" dirty="0" smtClean="0">
                <a:latin typeface="Arial" panose="020B0604020202020204" pitchFamily="34" charset="0"/>
              </a:rPr>
              <a:t>31 Never 2024 </a:t>
            </a:r>
          </a:p>
        </p:txBody>
      </p:sp>
    </p:spTree>
    <p:extLst>
      <p:ext uri="{BB962C8B-B14F-4D97-AF65-F5344CB8AC3E}">
        <p14:creationId xmlns:p14="http://schemas.microsoft.com/office/powerpoint/2010/main" val="1612890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83780"/>
            <a:ext cx="8946541" cy="6321972"/>
          </a:xfrm>
        </p:spPr>
        <p:txBody>
          <a:bodyPr>
            <a:normAutofit fontScale="92500" lnSpcReduction="20000"/>
          </a:bodyPr>
          <a:lstStyle/>
          <a:p>
            <a:r>
              <a:rPr lang="en-US" sz="3200" dirty="0" smtClean="0">
                <a:latin typeface="Arial" panose="020B0604020202020204" pitchFamily="34" charset="0"/>
              </a:rPr>
              <a:t>This is a formal paper</a:t>
            </a:r>
          </a:p>
          <a:p>
            <a:pPr lvl="1"/>
            <a:r>
              <a:rPr lang="en-US" sz="3000" dirty="0" smtClean="0">
                <a:latin typeface="Arial" panose="020B0604020202020204" pitchFamily="34" charset="0"/>
              </a:rPr>
              <a:t>No extra white lines</a:t>
            </a:r>
          </a:p>
          <a:p>
            <a:pPr lvl="1"/>
            <a:r>
              <a:rPr lang="en-US" sz="3000" dirty="0" smtClean="0">
                <a:latin typeface="Arial" panose="020B0604020202020204" pitchFamily="34" charset="0"/>
              </a:rPr>
              <a:t>Center the Title of you paper</a:t>
            </a:r>
          </a:p>
          <a:p>
            <a:pPr lvl="1"/>
            <a:r>
              <a:rPr lang="en-US" sz="3000" dirty="0" smtClean="0">
                <a:latin typeface="Arial" panose="020B0604020202020204" pitchFamily="34" charset="0"/>
              </a:rPr>
              <a:t>Never have the following:</a:t>
            </a:r>
          </a:p>
          <a:p>
            <a:pPr lvl="2"/>
            <a:r>
              <a:rPr lang="en-US" sz="2800" dirty="0" smtClean="0">
                <a:latin typeface="Arial" panose="020B0604020202020204" pitchFamily="34" charset="0"/>
              </a:rPr>
              <a:t>“In this essay I will discuss…” or anything similar</a:t>
            </a:r>
          </a:p>
          <a:p>
            <a:pPr lvl="2"/>
            <a:r>
              <a:rPr lang="en-US" sz="2800" dirty="0" smtClean="0">
                <a:latin typeface="Arial" panose="020B0604020202020204" pitchFamily="34" charset="0"/>
              </a:rPr>
              <a:t>“In conclusion…” or “As I have stated…”</a:t>
            </a:r>
          </a:p>
          <a:p>
            <a:pPr marL="0" indent="0">
              <a:buNone/>
            </a:pPr>
            <a:endParaRPr lang="en-US" sz="3200" dirty="0" smtClean="0">
              <a:latin typeface="Arial" panose="020B0604020202020204" pitchFamily="34" charset="0"/>
            </a:endParaRPr>
          </a:p>
          <a:p>
            <a:r>
              <a:rPr lang="en-US" sz="3200" dirty="0" smtClean="0">
                <a:latin typeface="Arial" panose="020B0604020202020204" pitchFamily="34" charset="0"/>
              </a:rPr>
              <a:t>Always check the following – I will for your grade</a:t>
            </a:r>
          </a:p>
          <a:p>
            <a:pPr lvl="1"/>
            <a:r>
              <a:rPr lang="en-US" sz="3200" dirty="0" smtClean="0">
                <a:latin typeface="Arial" panose="020B0604020202020204" pitchFamily="34" charset="0"/>
              </a:rPr>
              <a:t>Grammar</a:t>
            </a:r>
          </a:p>
          <a:p>
            <a:pPr lvl="1"/>
            <a:r>
              <a:rPr lang="en-US" sz="3200" dirty="0" smtClean="0">
                <a:latin typeface="Arial" panose="020B0604020202020204" pitchFamily="34" charset="0"/>
              </a:rPr>
              <a:t>Transitions</a:t>
            </a:r>
          </a:p>
          <a:p>
            <a:pPr lvl="1"/>
            <a:r>
              <a:rPr lang="en-US" sz="3200" dirty="0" smtClean="0">
                <a:latin typeface="Arial" panose="020B0604020202020204" pitchFamily="34" charset="0"/>
              </a:rPr>
              <a:t>Content</a:t>
            </a:r>
          </a:p>
          <a:p>
            <a:pPr lvl="1"/>
            <a:r>
              <a:rPr lang="en-US" sz="3200" dirty="0" smtClean="0">
                <a:latin typeface="Arial" panose="020B0604020202020204" pitchFamily="34" charset="0"/>
              </a:rPr>
              <a:t>Introduction</a:t>
            </a:r>
          </a:p>
          <a:p>
            <a:pPr lvl="1"/>
            <a:r>
              <a:rPr lang="en-US" sz="3200" dirty="0" smtClean="0">
                <a:latin typeface="Arial" panose="020B0604020202020204" pitchFamily="34" charset="0"/>
              </a:rPr>
              <a:t>Conclusion</a:t>
            </a:r>
          </a:p>
        </p:txBody>
      </p:sp>
    </p:spTree>
    <p:extLst>
      <p:ext uri="{BB962C8B-B14F-4D97-AF65-F5344CB8AC3E}">
        <p14:creationId xmlns:p14="http://schemas.microsoft.com/office/powerpoint/2010/main" val="1203978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43840"/>
            <a:ext cx="8946541" cy="6004559"/>
          </a:xfrm>
        </p:spPr>
        <p:txBody>
          <a:bodyPr>
            <a:normAutofit/>
          </a:bodyPr>
          <a:lstStyle/>
          <a:p>
            <a:r>
              <a:rPr lang="en-US" sz="3400" dirty="0" smtClean="0">
                <a:latin typeface="Arial" panose="020B0604020202020204" pitchFamily="34" charset="0"/>
              </a:rPr>
              <a:t>Titles are not:</a:t>
            </a:r>
          </a:p>
          <a:p>
            <a:pPr lvl="1"/>
            <a:r>
              <a:rPr lang="en-US" sz="3400" dirty="0" smtClean="0">
                <a:latin typeface="Arial" panose="020B0604020202020204" pitchFamily="34" charset="0"/>
              </a:rPr>
              <a:t>In bold</a:t>
            </a:r>
          </a:p>
          <a:p>
            <a:pPr lvl="1"/>
            <a:r>
              <a:rPr lang="en-US" sz="3400" dirty="0" smtClean="0">
                <a:latin typeface="Arial" panose="020B0604020202020204" pitchFamily="34" charset="0"/>
              </a:rPr>
              <a:t>In italics</a:t>
            </a:r>
          </a:p>
          <a:p>
            <a:pPr lvl="1"/>
            <a:r>
              <a:rPr lang="en-US" sz="3400" dirty="0" smtClean="0">
                <a:latin typeface="Arial" panose="020B0604020202020204" pitchFamily="34" charset="0"/>
              </a:rPr>
              <a:t>Underlined</a:t>
            </a:r>
          </a:p>
          <a:p>
            <a:pPr lvl="1"/>
            <a:r>
              <a:rPr lang="en-US" sz="3400" dirty="0" smtClean="0">
                <a:latin typeface="Arial" panose="020B0604020202020204" pitchFamily="34" charset="0"/>
              </a:rPr>
              <a:t>In quotation marks</a:t>
            </a:r>
          </a:p>
          <a:p>
            <a:pPr marL="457200" lvl="1" indent="0">
              <a:buNone/>
            </a:pPr>
            <a:endParaRPr lang="en-US" sz="3400" dirty="0" smtClean="0">
              <a:latin typeface="Arial" panose="020B0604020202020204" pitchFamily="34" charset="0"/>
            </a:endParaRPr>
          </a:p>
          <a:p>
            <a:pPr marL="457200" lvl="1" indent="0">
              <a:buNone/>
            </a:pPr>
            <a:r>
              <a:rPr lang="en-US" sz="3400" dirty="0" smtClean="0">
                <a:latin typeface="Arial" panose="020B0604020202020204" pitchFamily="34" charset="0"/>
              </a:rPr>
              <a:t>Make sure the title is appropriately capitalized.</a:t>
            </a:r>
          </a:p>
          <a:p>
            <a:pPr lvl="1"/>
            <a:endParaRPr lang="en-US" sz="3400" dirty="0">
              <a:latin typeface="Arial" panose="020B0604020202020204" pitchFamily="34" charset="0"/>
            </a:endParaRPr>
          </a:p>
        </p:txBody>
      </p:sp>
    </p:spTree>
    <p:extLst>
      <p:ext uri="{BB962C8B-B14F-4D97-AF65-F5344CB8AC3E}">
        <p14:creationId xmlns:p14="http://schemas.microsoft.com/office/powerpoint/2010/main" val="116231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2519978" y="1748118"/>
            <a:ext cx="7188798" cy="2031325"/>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7" name="TextBox 6"/>
          <p:cNvSpPr txBox="1"/>
          <p:nvPr/>
        </p:nvSpPr>
        <p:spPr>
          <a:xfrm>
            <a:off x="548640" y="219456"/>
            <a:ext cx="10497312" cy="5909310"/>
          </a:xfrm>
          <a:prstGeom prst="rect">
            <a:avLst/>
          </a:prstGeom>
          <a:noFill/>
        </p:spPr>
        <p:txBody>
          <a:bodyPr wrap="square" rtlCol="0">
            <a:spAutoFit/>
          </a:bodyPr>
          <a:lstStyle/>
          <a:p>
            <a:r>
              <a:rPr lang="en-US" smtClean="0">
                <a:effectLst/>
                <a:latin typeface="Times New Roman" panose="02020603050405020304" pitchFamily="18" charset="0"/>
                <a:ea typeface="Times New Roman" panose="02020603050405020304" pitchFamily="18" charset="0"/>
              </a:rPr>
              <a:t> </a:t>
            </a:r>
            <a:endParaRPr lang="en-US" sz="1200" smtClean="0">
              <a:effectLst/>
              <a:latin typeface="Times New Roman" panose="02020603050405020304" pitchFamily="18" charset="0"/>
              <a:ea typeface="Times New Roman" panose="02020603050405020304" pitchFamily="18" charset="0"/>
            </a:endParaRPr>
          </a:p>
          <a:p>
            <a:pPr algn="r">
              <a:lnSpc>
                <a:spcPct val="200000"/>
              </a:lnSpc>
            </a:pPr>
            <a:r>
              <a:rPr lang="en-US" b="1" kern="0" smtClean="0">
                <a:effectLst/>
                <a:latin typeface="Times New Roman" panose="02020603050405020304" pitchFamily="18" charset="0"/>
              </a:rPr>
              <a:t>1</a:t>
            </a:r>
          </a:p>
          <a:p>
            <a:pPr>
              <a:lnSpc>
                <a:spcPct val="200000"/>
              </a:lnSpc>
            </a:pPr>
            <a:r>
              <a:rPr lang="en-US" smtClean="0">
                <a:effectLst/>
                <a:latin typeface="Times New Roman" panose="02020603050405020304" pitchFamily="18" charset="0"/>
                <a:ea typeface="Times New Roman" panose="02020603050405020304" pitchFamily="18" charset="0"/>
              </a:rPr>
              <a:t>Billie Bob</a:t>
            </a:r>
            <a:endParaRPr lang="en-US" sz="1200" smtClean="0">
              <a:effectLst/>
              <a:latin typeface="Times New Roman" panose="02020603050405020304" pitchFamily="18" charset="0"/>
              <a:ea typeface="Times New Roman" panose="02020603050405020304" pitchFamily="18" charset="0"/>
            </a:endParaRPr>
          </a:p>
          <a:p>
            <a:pPr>
              <a:lnSpc>
                <a:spcPct val="200000"/>
              </a:lnSpc>
            </a:pPr>
            <a:r>
              <a:rPr lang="en-US" smtClean="0">
                <a:effectLst/>
                <a:latin typeface="Times New Roman" panose="02020603050405020304" pitchFamily="18" charset="0"/>
                <a:ea typeface="Times New Roman" panose="02020603050405020304" pitchFamily="18" charset="0"/>
              </a:rPr>
              <a:t>Dr. Litfin</a:t>
            </a:r>
            <a:endParaRPr lang="en-US" sz="1200" smtClean="0">
              <a:effectLst/>
              <a:latin typeface="Times New Roman" panose="02020603050405020304" pitchFamily="18" charset="0"/>
              <a:ea typeface="Times New Roman" panose="02020603050405020304" pitchFamily="18" charset="0"/>
            </a:endParaRPr>
          </a:p>
          <a:p>
            <a:pPr>
              <a:lnSpc>
                <a:spcPct val="200000"/>
              </a:lnSpc>
            </a:pPr>
            <a:r>
              <a:rPr lang="en-US" smtClean="0">
                <a:effectLst/>
                <a:latin typeface="Times New Roman" panose="02020603050405020304" pitchFamily="18" charset="0"/>
                <a:ea typeface="Times New Roman" panose="02020603050405020304" pitchFamily="18" charset="0"/>
              </a:rPr>
              <a:t>ELA 10 – Period 12 </a:t>
            </a:r>
            <a:endParaRPr lang="en-US" sz="1200" smtClean="0">
              <a:effectLst/>
              <a:latin typeface="Times New Roman" panose="02020603050405020304" pitchFamily="18" charset="0"/>
              <a:ea typeface="Times New Roman" panose="02020603050405020304" pitchFamily="18" charset="0"/>
            </a:endParaRPr>
          </a:p>
          <a:p>
            <a:pPr>
              <a:lnSpc>
                <a:spcPct val="200000"/>
              </a:lnSpc>
            </a:pPr>
            <a:r>
              <a:rPr lang="en-US" smtClean="0">
                <a:effectLst/>
                <a:latin typeface="Times New Roman" panose="02020603050405020304" pitchFamily="18" charset="0"/>
                <a:ea typeface="Times New Roman" panose="02020603050405020304" pitchFamily="18" charset="0"/>
              </a:rPr>
              <a:t>31 Never 2024</a:t>
            </a:r>
            <a:endParaRPr lang="en-US" sz="1200" smtClean="0">
              <a:effectLst/>
              <a:latin typeface="Times New Roman" panose="02020603050405020304" pitchFamily="18" charset="0"/>
              <a:ea typeface="Times New Roman" panose="02020603050405020304" pitchFamily="18" charset="0"/>
            </a:endParaRPr>
          </a:p>
          <a:p>
            <a:pPr algn="ctr">
              <a:lnSpc>
                <a:spcPct val="200000"/>
              </a:lnSpc>
            </a:pPr>
            <a:r>
              <a:rPr lang="en-US" smtClean="0">
                <a:effectLst/>
                <a:latin typeface="Times New Roman" panose="02020603050405020304" pitchFamily="18" charset="0"/>
                <a:ea typeface="Times New Roman" panose="02020603050405020304" pitchFamily="18" charset="0"/>
                <a:cs typeface="Times New Roman" panose="02020603050405020304" pitchFamily="18" charset="0"/>
              </a:rPr>
              <a:t>The Mysterious Life and Death of Edgar Allan Poe</a:t>
            </a:r>
            <a:endParaRPr lang="en-US" smtClean="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a:lnSpc>
                <a:spcPct val="200000"/>
              </a:lnSpc>
            </a:pPr>
            <a:r>
              <a:rPr lang="en-US" smtClean="0">
                <a:effectLst/>
                <a:latin typeface="Times New Roman" panose="02020603050405020304" pitchFamily="18" charset="0"/>
                <a:ea typeface="Times New Roman" panose="02020603050405020304" pitchFamily="18" charset="0"/>
              </a:rPr>
              <a:t>During his lifetime, Edgar Allan Poe was a literary inspiration.  He transformed words from the English language into poetic expression that stimulated the minds, hearts, and spirits of many.  Though a world of people may know of his literary accomplishments, there is a wealth of additional information on Poe that fewer people are aware of.  In life and after his death, Poe drew attention and controversy.</a:t>
            </a:r>
            <a:endParaRPr lang="en-US"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813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 Statement</a:t>
            </a:r>
            <a:endParaRPr lang="en-US" dirty="0"/>
          </a:p>
        </p:txBody>
      </p:sp>
      <p:sp>
        <p:nvSpPr>
          <p:cNvPr id="3" name="Content Placeholder 2"/>
          <p:cNvSpPr>
            <a:spLocks noGrp="1"/>
          </p:cNvSpPr>
          <p:nvPr>
            <p:ph idx="1"/>
          </p:nvPr>
        </p:nvSpPr>
        <p:spPr>
          <a:xfrm>
            <a:off x="1103312" y="1355834"/>
            <a:ext cx="8946541" cy="4892565"/>
          </a:xfrm>
        </p:spPr>
        <p:txBody>
          <a:bodyPr>
            <a:normAutofit/>
          </a:bodyPr>
          <a:lstStyle/>
          <a:p>
            <a:r>
              <a:rPr lang="en-US" sz="4200" dirty="0" smtClean="0">
                <a:latin typeface="Arial" panose="020B0604020202020204" pitchFamily="34" charset="0"/>
              </a:rPr>
              <a:t>One sentence stating what your paper is about.</a:t>
            </a:r>
          </a:p>
          <a:p>
            <a:pPr marL="0" indent="0">
              <a:buNone/>
            </a:pPr>
            <a:endParaRPr lang="en-US" sz="4200" dirty="0" smtClean="0">
              <a:latin typeface="Arial" panose="020B0604020202020204" pitchFamily="34" charset="0"/>
            </a:endParaRPr>
          </a:p>
          <a:p>
            <a:r>
              <a:rPr lang="en-US" sz="4200" dirty="0" smtClean="0">
                <a:latin typeface="Arial" panose="020B0604020202020204" pitchFamily="34" charset="0"/>
              </a:rPr>
              <a:t>It is the last sentence of the first paragraph and the first sentence of the last paragraph.</a:t>
            </a:r>
            <a:endParaRPr lang="en-US" sz="4200" dirty="0">
              <a:latin typeface="Arial" panose="020B0604020202020204" pitchFamily="34" charset="0"/>
            </a:endParaRPr>
          </a:p>
        </p:txBody>
      </p:sp>
    </p:spTree>
    <p:extLst>
      <p:ext uri="{BB962C8B-B14F-4D97-AF65-F5344CB8AC3E}">
        <p14:creationId xmlns:p14="http://schemas.microsoft.com/office/powerpoint/2010/main" val="4153475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idx="1"/>
          </p:nvPr>
        </p:nvSpPr>
        <p:spPr bwMode="auto">
          <a:xfrm>
            <a:off x="300038" y="-43775"/>
            <a:ext cx="10861948"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Grading Rubric for Essay Papers</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Form (20)</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Typed in MLA Format</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Title</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Length *</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Correct Margins (1 inch)</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Double Space</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Time New Roman 12pt Font</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3 sentences per paragraph</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_______________________</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_______________________</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Introduction (10)</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Smooth/logically leads to thesis</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One sentence thesis</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 Thesis clearly states purpose</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_________________________</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en-US" sz="220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_________________________</a:t>
            </a:r>
            <a:endParaRPr kumimoji="0" lang="en-US" altLang="en-US" sz="2200" u="none" strike="noStrike" cap="none" normalizeH="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altLang="en-US" sz="2200" u="none" strike="noStrike" cap="none" normalizeH="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88572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464</TotalTime>
  <Words>580</Words>
  <Application>Microsoft Office PowerPoint</Application>
  <PresentationFormat>Widescreen</PresentationFormat>
  <Paragraphs>100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Courier New</vt:lpstr>
      <vt:lpstr>Times New Roman</vt:lpstr>
      <vt:lpstr>Wingdings 3</vt:lpstr>
      <vt:lpstr>Ion</vt:lpstr>
      <vt:lpstr>Formatting Papers</vt:lpstr>
      <vt:lpstr>PowerPoint Presentation</vt:lpstr>
      <vt:lpstr>PowerPoint Presentation</vt:lpstr>
      <vt:lpstr>PowerPoint Presentation</vt:lpstr>
      <vt:lpstr>PowerPoint Presentation</vt:lpstr>
      <vt:lpstr>PowerPoint Presentation</vt:lpstr>
      <vt:lpstr>PowerPoint Presentation</vt:lpstr>
      <vt:lpstr>Thesis Statement</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Formatting Papers</dc:title>
  <dc:creator>Litfin, Amanda</dc:creator>
  <cp:lastModifiedBy>Jackson, Robert</cp:lastModifiedBy>
  <cp:revision>32</cp:revision>
  <dcterms:created xsi:type="dcterms:W3CDTF">2015-08-10T11:40:15Z</dcterms:created>
  <dcterms:modified xsi:type="dcterms:W3CDTF">2016-07-25T17:37:54Z</dcterms:modified>
</cp:coreProperties>
</file>