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77" r:id="rId3"/>
    <p:sldId id="290" r:id="rId4"/>
    <p:sldId id="295" r:id="rId5"/>
    <p:sldId id="292" r:id="rId6"/>
    <p:sldId id="299" r:id="rId7"/>
    <p:sldId id="291" r:id="rId8"/>
    <p:sldId id="298" r:id="rId9"/>
    <p:sldId id="301" r:id="rId10"/>
    <p:sldId id="28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A275C-8715-4EBC-ACE6-06A0A5C6BF68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8475-901B-4D5F-B0AD-BBCFCCE976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5"/>
            <a:ext cx="75438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>
          <a:gsLst>
            <a:gs pos="0">
              <a:schemeClr val="tx1">
                <a:lumMod val="66000"/>
                <a:lumOff val="34000"/>
              </a:schemeClr>
            </a:gs>
            <a:gs pos="100000">
              <a:schemeClr val="tx1">
                <a:lumMod val="87000"/>
                <a:lumOff val="1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5"/>
            <a:ext cx="75438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7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23825"/>
            <a:ext cx="73152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7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chal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2" r:id="rId2"/>
    <p:sldLayoutId id="2147483661" r:id="rId3"/>
    <p:sldLayoutId id="2147483701" r:id="rId4"/>
    <p:sldLayoutId id="2147483665" r:id="rId5"/>
    <p:sldLayoutId id="2147483680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"/>
          <p:cNvSpPr>
            <a:spLocks noGrp="1"/>
          </p:cNvSpPr>
          <p:nvPr>
            <p:ph type="subTitle" idx="1"/>
          </p:nvPr>
        </p:nvSpPr>
        <p:spPr>
          <a:xfrm>
            <a:off x="2729522" y="3477104"/>
            <a:ext cx="6400800" cy="4572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Melisa L. Clark, Principal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rul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961">
            <a:off x="1541138" y="5777166"/>
            <a:ext cx="6043364" cy="752386"/>
          </a:xfrm>
          <a:prstGeom prst="rect">
            <a:avLst/>
          </a:prstGeom>
        </p:spPr>
      </p:pic>
      <p:pic>
        <p:nvPicPr>
          <p:cNvPr id="14" name="red_paper_cli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25">
            <a:off x="1633394" y="5748525"/>
            <a:ext cx="475985" cy="951970"/>
          </a:xfrm>
          <a:prstGeom prst="rect">
            <a:avLst/>
          </a:prstGeom>
        </p:spPr>
      </p:pic>
      <p:pic>
        <p:nvPicPr>
          <p:cNvPr id="3" name="calculato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8217">
            <a:off x="-184384" y="4127734"/>
            <a:ext cx="2533650" cy="2533650"/>
          </a:xfrm>
          <a:prstGeom prst="rect">
            <a:avLst/>
          </a:prstGeom>
        </p:spPr>
      </p:pic>
      <p:pic>
        <p:nvPicPr>
          <p:cNvPr id="9" name="silver_paper_cli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773">
            <a:off x="5050104" y="4979747"/>
            <a:ext cx="495001" cy="990002"/>
          </a:xfrm>
          <a:prstGeom prst="rect">
            <a:avLst/>
          </a:prstGeom>
        </p:spPr>
      </p:pic>
      <p:pic>
        <p:nvPicPr>
          <p:cNvPr id="13" name="blue_paper_cli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9518">
            <a:off x="2004919" y="3775124"/>
            <a:ext cx="482000" cy="963999"/>
          </a:xfrm>
          <a:prstGeom prst="rect">
            <a:avLst/>
          </a:prstGeom>
        </p:spPr>
      </p:pic>
      <p:pic>
        <p:nvPicPr>
          <p:cNvPr id="5" name="blue_pencil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590">
            <a:off x="4490461" y="3980452"/>
            <a:ext cx="4178287" cy="4178287"/>
          </a:xfrm>
          <a:prstGeom prst="rect">
            <a:avLst/>
          </a:prstGeom>
        </p:spPr>
      </p:pic>
      <p:pic>
        <p:nvPicPr>
          <p:cNvPr id="6" name="protracto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105">
            <a:off x="-1182328" y="2429993"/>
            <a:ext cx="3289200" cy="2466900"/>
          </a:xfrm>
          <a:prstGeom prst="rect">
            <a:avLst/>
          </a:prstGeom>
        </p:spPr>
      </p:pic>
      <p:pic>
        <p:nvPicPr>
          <p:cNvPr id="2" name="alarm_clock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234">
            <a:off x="1991768" y="3373100"/>
            <a:ext cx="3606328" cy="4543406"/>
          </a:xfrm>
          <a:prstGeom prst="rect">
            <a:avLst/>
          </a:prstGeom>
        </p:spPr>
      </p:pic>
      <p:pic>
        <p:nvPicPr>
          <p:cNvPr id="10" name="socce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97" y="2971800"/>
            <a:ext cx="2672367" cy="2767699"/>
          </a:xfrm>
          <a:prstGeom prst="rect">
            <a:avLst/>
          </a:prstGeom>
        </p:spPr>
      </p:pic>
      <p:pic>
        <p:nvPicPr>
          <p:cNvPr id="15" name="footbal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9136">
            <a:off x="7322323" y="4404593"/>
            <a:ext cx="2031282" cy="3230411"/>
          </a:xfrm>
          <a:prstGeom prst="rect">
            <a:avLst/>
          </a:prstGeom>
        </p:spPr>
      </p:pic>
      <p:pic>
        <p:nvPicPr>
          <p:cNvPr id="4" name="magnif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-202028"/>
            <a:ext cx="6560001" cy="6051429"/>
          </a:xfrm>
          <a:prstGeom prst="rect">
            <a:avLst/>
          </a:prstGeom>
        </p:spPr>
      </p:pic>
      <p:pic>
        <p:nvPicPr>
          <p:cNvPr id="16" name="coffeecu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234">
            <a:off x="-1481504" y="4333472"/>
            <a:ext cx="3853632" cy="3853632"/>
          </a:xfrm>
          <a:prstGeom prst="rect">
            <a:avLst/>
          </a:prstGeom>
        </p:spPr>
      </p:pic>
      <p:sp>
        <p:nvSpPr>
          <p:cNvPr id="18" name="Rectangular Callout 17" hidden="1"/>
          <p:cNvSpPr/>
          <p:nvPr/>
        </p:nvSpPr>
        <p:spPr>
          <a:xfrm>
            <a:off x="1886063" y="2492273"/>
            <a:ext cx="2676757" cy="1764850"/>
          </a:xfrm>
          <a:prstGeom prst="wedge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Replace,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Delete</a:t>
            </a:r>
            <a:r>
              <a:rPr lang="en-US" sz="2000" dirty="0" smtClean="0">
                <a:latin typeface="Comic Sans MS" pitchFamily="66" charset="0"/>
              </a:rPr>
              <a:t>,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or </a:t>
            </a:r>
            <a:r>
              <a:rPr lang="en-US" sz="2000" b="1" dirty="0" smtClean="0">
                <a:latin typeface="Comic Sans MS" pitchFamily="66" charset="0"/>
              </a:rPr>
              <a:t>Move</a:t>
            </a:r>
            <a:r>
              <a:rPr lang="en-US" sz="2000" dirty="0" smtClean="0">
                <a:latin typeface="Comic Sans MS" pitchFamily="66" charset="0"/>
              </a:rPr>
              <a:t> any of the graphics to customize your own template.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41829" y="1567543"/>
            <a:ext cx="7387772" cy="1049874"/>
          </a:xfrm>
        </p:spPr>
        <p:txBody>
          <a:bodyPr/>
          <a:lstStyle/>
          <a:p>
            <a:r>
              <a:rPr lang="en-US" dirty="0" smtClean="0"/>
              <a:t>Richmond County Technical Career Magnet School</a:t>
            </a:r>
            <a:endParaRPr lang="en-US" dirty="0"/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235563" y="-68477"/>
            <a:ext cx="859667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Franklin Gothic Medium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sz="4000" dirty="0" smtClean="0">
                <a:latin typeface="Comic Sans MS" pitchFamily="66" charset="0"/>
              </a:rPr>
              <a:t>School Improvement Plan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9965 0.01041 L -0.06944 0.05898 C -0.10521 0.07008 -0.15868 0.07655 -0.21424 0.07655 C -0.27708 0.07655 -0.32778 0.07008 -0.36337 0.05898 L -0.53368 0.01041 " pathEditMode="relative" rAng="0" ptsTypes="FffFF">
                                      <p:cBhvr>
                                        <p:cTn id="6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33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58" y="0"/>
            <a:ext cx="6916542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Final Thoughts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5867400" cy="4247062"/>
          </a:xfrm>
        </p:spPr>
        <p:txBody>
          <a:bodyPr/>
          <a:lstStyle/>
          <a:p>
            <a:r>
              <a:rPr lang="en-US" sz="1600" dirty="0">
                <a:latin typeface="Comic Sans MS" pitchFamily="66" charset="0"/>
              </a:rPr>
              <a:t>List any areas of support you may need for the remainder of 2016-17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Culinary Aide in order to complete Culinary Industry Certification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Promotional Supplies for incoming and upcoming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Marketing items for the community.</a:t>
            </a:r>
            <a:endParaRPr lang="en-US" sz="1500" dirty="0" smtClean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Funds to provide Team Building PL at Gravatt’s Challenge Course (Aiken, SC).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Funds to provide more Saturday School opportunities, in preparation for EOCs/ EOPAs.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Comic Sans MS" pitchFamily="66" charset="0"/>
              </a:rPr>
              <a:t>Assistance in planning a Summer Transition Academy for our incoming middle schoolers and 9</a:t>
            </a:r>
            <a:r>
              <a:rPr lang="en-US" sz="1500" baseline="30000" dirty="0">
                <a:latin typeface="Comic Sans MS" pitchFamily="66" charset="0"/>
              </a:rPr>
              <a:t>th</a:t>
            </a:r>
            <a:r>
              <a:rPr lang="en-US" sz="1500" dirty="0">
                <a:latin typeface="Comic Sans MS" pitchFamily="66" charset="0"/>
              </a:rPr>
              <a:t> graders.</a:t>
            </a:r>
          </a:p>
          <a:p>
            <a:endParaRPr lang="en-US" sz="1500" dirty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</p:txBody>
      </p:sp>
      <p:pic>
        <p:nvPicPr>
          <p:cNvPr id="4" name="book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90600"/>
            <a:ext cx="3818998" cy="4536302"/>
          </a:xfrm>
          <a:prstGeom prst="rect">
            <a:avLst/>
          </a:prstGeom>
        </p:spPr>
      </p:pic>
      <p:pic>
        <p:nvPicPr>
          <p:cNvPr id="22" name="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1409"/>
            <a:ext cx="5455421" cy="34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38399" y="6080455"/>
            <a:ext cx="4648199" cy="72628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1654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CCRPI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34093"/>
              </p:ext>
            </p:extLst>
          </p:nvPr>
        </p:nvGraphicFramePr>
        <p:xfrm>
          <a:off x="228600" y="1600199"/>
          <a:ext cx="8458200" cy="420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174"/>
                <a:gridCol w="1184148"/>
                <a:gridCol w="1184148"/>
                <a:gridCol w="1268730"/>
              </a:tblGrid>
              <a:tr h="796266">
                <a:tc>
                  <a:txBody>
                    <a:bodyPr/>
                    <a:lstStyle/>
                    <a:p>
                      <a:r>
                        <a:rPr lang="en-US" dirty="0" smtClean="0"/>
                        <a:t>CCRPI Scores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2013-14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2015-16</a:t>
                      </a:r>
                      <a:endParaRPr lang="en-US" sz="1600" dirty="0"/>
                    </a:p>
                  </a:txBody>
                  <a:tcPr/>
                </a:tc>
              </a:tr>
              <a:tr h="1137523">
                <a:tc>
                  <a:txBody>
                    <a:bodyPr/>
                    <a:lstStyle/>
                    <a:p>
                      <a:r>
                        <a:rPr lang="en-US" dirty="0" smtClean="0"/>
                        <a:t>Richmond</a:t>
                      </a:r>
                      <a:r>
                        <a:rPr lang="en-US" baseline="0" dirty="0" smtClean="0"/>
                        <a:t> County Technical Career 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76.9</a:t>
                      </a:r>
                      <a:endParaRPr lang="en-US" dirty="0"/>
                    </a:p>
                  </a:txBody>
                  <a:tcPr/>
                </a:tc>
              </a:tr>
              <a:tr h="1137523">
                <a:tc>
                  <a:txBody>
                    <a:bodyPr/>
                    <a:lstStyle/>
                    <a:p>
                      <a:r>
                        <a:rPr lang="en-US" dirty="0" smtClean="0"/>
                        <a:t>CCRPI – RICHMOND</a:t>
                      </a:r>
                      <a:r>
                        <a:rPr lang="en-US" baseline="0" dirty="0" smtClean="0"/>
                        <a:t> COUNTY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</a:t>
                      </a:r>
                      <a:endParaRPr lang="en-US" dirty="0"/>
                    </a:p>
                  </a:txBody>
                  <a:tcPr/>
                </a:tc>
              </a:tr>
              <a:tr h="1137523">
                <a:tc>
                  <a:txBody>
                    <a:bodyPr/>
                    <a:lstStyle/>
                    <a:p>
                      <a:r>
                        <a:rPr lang="en-US" dirty="0" smtClean="0"/>
                        <a:t>CCRPI –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75.5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8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1654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Attendance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959255"/>
              </p:ext>
            </p:extLst>
          </p:nvPr>
        </p:nvGraphicFramePr>
        <p:xfrm>
          <a:off x="304800" y="1295400"/>
          <a:ext cx="83058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9772"/>
                <a:gridCol w="1368014"/>
                <a:gridCol w="1368014"/>
              </a:tblGrid>
              <a:tr h="796266"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2016-17 Fall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2016-17 Winter</a:t>
                      </a:r>
                      <a:endParaRPr lang="en-US" sz="1600" dirty="0"/>
                    </a:p>
                  </a:txBody>
                  <a:tcPr/>
                </a:tc>
              </a:tr>
              <a:tr h="6515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School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397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Students Absent 6+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191000"/>
            <a:ext cx="8153400" cy="1938992"/>
          </a:xfrm>
          <a:prstGeom prst="rect">
            <a:avLst/>
          </a:prstGeom>
          <a:solidFill>
            <a:srgbClr val="0070C0"/>
          </a:solidFill>
          <a:ln w="130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Every School Day Counts!</a:t>
            </a:r>
            <a:endParaRPr lang="en-US" sz="6000" b="1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91654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Teacher Absences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78384"/>
              </p:ext>
            </p:extLst>
          </p:nvPr>
        </p:nvGraphicFramePr>
        <p:xfrm>
          <a:off x="304800" y="1676400"/>
          <a:ext cx="8305800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3962400"/>
              </a:tblGrid>
              <a:tr h="796266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Teachers Absent</a:t>
                      </a:r>
                      <a:r>
                        <a:rPr lang="en-US" sz="1600" baseline="0" dirty="0" smtClean="0"/>
                        <a:t> 5 or More Days</a:t>
                      </a:r>
                      <a:endParaRPr lang="en-US" sz="1600" dirty="0"/>
                    </a:p>
                  </a:txBody>
                  <a:tcPr/>
                </a:tc>
              </a:tr>
              <a:tr h="651534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18338"/>
            <a:ext cx="3924300" cy="33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1654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Discipline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256852"/>
              </p:ext>
            </p:extLst>
          </p:nvPr>
        </p:nvGraphicFramePr>
        <p:xfrm>
          <a:off x="228600" y="1143000"/>
          <a:ext cx="8077200" cy="459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513"/>
                <a:gridCol w="1592687"/>
              </a:tblGrid>
              <a:tr h="698631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2016-17</a:t>
                      </a:r>
                      <a:endParaRPr lang="en-US" sz="1600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discipline incidents - 9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discipline incidents - 10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discipline incidents - 11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discipline incidents - 12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593188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In-School Suspensions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75159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Tribunal Hearings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1654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Discipline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198818"/>
              </p:ext>
            </p:extLst>
          </p:nvPr>
        </p:nvGraphicFramePr>
        <p:xfrm>
          <a:off x="457200" y="1447800"/>
          <a:ext cx="8077200" cy="325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513"/>
                <a:gridCol w="1592687"/>
              </a:tblGrid>
              <a:tr h="698631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2016-17</a:t>
                      </a:r>
                      <a:endParaRPr lang="en-US" sz="1600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Out-of-School</a:t>
                      </a:r>
                      <a:r>
                        <a:rPr lang="en-US" baseline="0" dirty="0" smtClean="0"/>
                        <a:t> Suspensions- 9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Out-of-School</a:t>
                      </a:r>
                      <a:r>
                        <a:rPr lang="en-US" baseline="0" dirty="0" smtClean="0"/>
                        <a:t> Suspensions - 10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Out-of-School</a:t>
                      </a:r>
                      <a:r>
                        <a:rPr lang="en-US" baseline="0" dirty="0" smtClean="0"/>
                        <a:t> Suspensions - 11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63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Out-of-School</a:t>
                      </a:r>
                      <a:r>
                        <a:rPr lang="en-US" baseline="0" dirty="0" smtClean="0"/>
                        <a:t> Suspensions - 12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penci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956">
            <a:off x="7200044" y="4865728"/>
            <a:ext cx="2211512" cy="2211512"/>
          </a:xfrm>
          <a:prstGeom prst="rect">
            <a:avLst/>
          </a:prstGeom>
        </p:spPr>
      </p:pic>
      <p:pic>
        <p:nvPicPr>
          <p:cNvPr id="10" name="calculat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2540">
            <a:off x="8043465" y="5528866"/>
            <a:ext cx="1843246" cy="1843246"/>
          </a:xfrm>
          <a:prstGeom prst="rect">
            <a:avLst/>
          </a:prstGeom>
        </p:spPr>
      </p:pic>
      <p:pic>
        <p:nvPicPr>
          <p:cNvPr id="16" name="red_paper_cli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2849">
            <a:off x="68690" y="4755847"/>
            <a:ext cx="276038" cy="552076"/>
          </a:xfrm>
          <a:prstGeom prst="rect">
            <a:avLst/>
          </a:prstGeom>
        </p:spPr>
      </p:pic>
      <p:pic>
        <p:nvPicPr>
          <p:cNvPr id="11" name="protracto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85">
            <a:off x="2569249" y="5207287"/>
            <a:ext cx="2221136" cy="1665852"/>
          </a:xfrm>
          <a:prstGeom prst="rect">
            <a:avLst/>
          </a:prstGeom>
        </p:spPr>
      </p:pic>
      <p:pic>
        <p:nvPicPr>
          <p:cNvPr id="9" name="socc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86" y="4965914"/>
            <a:ext cx="1826914" cy="1892086"/>
          </a:xfrm>
          <a:prstGeom prst="rect">
            <a:avLst/>
          </a:prstGeom>
        </p:spPr>
      </p:pic>
      <p:pic>
        <p:nvPicPr>
          <p:cNvPr id="7" name="alarm_cloc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8919">
            <a:off x="-67333" y="4451434"/>
            <a:ext cx="2361476" cy="2975087"/>
          </a:xfrm>
          <a:prstGeom prst="rect">
            <a:avLst/>
          </a:prstGeom>
        </p:spPr>
      </p:pic>
      <p:pic>
        <p:nvPicPr>
          <p:cNvPr id="12" name="rul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577">
            <a:off x="3233544" y="5444148"/>
            <a:ext cx="3508346" cy="436781"/>
          </a:xfrm>
          <a:prstGeom prst="rect">
            <a:avLst/>
          </a:prstGeom>
        </p:spPr>
      </p:pic>
      <p:pic>
        <p:nvPicPr>
          <p:cNvPr id="18" name="silver_paper_cli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939">
            <a:off x="620115" y="4220721"/>
            <a:ext cx="271178" cy="542356"/>
          </a:xfrm>
          <a:prstGeom prst="rect">
            <a:avLst/>
          </a:prstGeom>
        </p:spPr>
      </p:pic>
      <p:pic>
        <p:nvPicPr>
          <p:cNvPr id="6" name="magnif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227">
            <a:off x="7226340" y="3834106"/>
            <a:ext cx="2292105" cy="2114406"/>
          </a:xfrm>
          <a:prstGeom prst="rect">
            <a:avLst/>
          </a:prstGeom>
        </p:spPr>
      </p:pic>
      <p:pic>
        <p:nvPicPr>
          <p:cNvPr id="14" name="p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247">
            <a:off x="3432121" y="5659993"/>
            <a:ext cx="1206894" cy="1754773"/>
          </a:xfrm>
          <a:prstGeom prst="rect">
            <a:avLst/>
          </a:prstGeom>
        </p:spPr>
      </p:pic>
      <p:pic>
        <p:nvPicPr>
          <p:cNvPr id="5" name="chalkboar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3" y="159358"/>
            <a:ext cx="7573545" cy="5450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58" y="304799"/>
            <a:ext cx="6916542" cy="1272249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Updates on SIP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1" name="silver_paper_cli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939">
            <a:off x="5242614" y="5449544"/>
            <a:ext cx="253966" cy="50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1"/>
            <a:ext cx="6552396" cy="3791784"/>
          </a:xfrm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Doing Well…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We now have highly qualified teachers in each content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All math classes are utilizing Math XL.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We have started the RCTCM After School Academy.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The Media Specialist has purchased various informational texts and magazines for Literacy Time. 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Increase in Media 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enter Circulations.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Improved Economics grades for seniors currently taking the course on Edgenuity.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Georgia Virtual Students have improved their performance since last semester.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RCTCM University – Teachers sharing Best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Bridging the Gap between Feeder Schools and RCTCM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Increased participation for Parent Nights.</a:t>
            </a:r>
          </a:p>
          <a:p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Need to be revised…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We need more positive recognition moments/incentives.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Increasing Teacher Accountability of Literacy Time.</a:t>
            </a:r>
          </a:p>
          <a:p>
            <a:endParaRPr lang="en-US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pencil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7156" flipV="1">
            <a:off x="4120636" y="6140576"/>
            <a:ext cx="2267277" cy="354262"/>
          </a:xfrm>
          <a:prstGeom prst="rect">
            <a:avLst/>
          </a:prstGeom>
        </p:spPr>
      </p:pic>
      <p:pic>
        <p:nvPicPr>
          <p:cNvPr id="15" name="coffeecu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234">
            <a:off x="5493154" y="5008976"/>
            <a:ext cx="2451870" cy="2451870"/>
          </a:xfrm>
          <a:prstGeom prst="rect">
            <a:avLst/>
          </a:prstGeom>
        </p:spPr>
      </p:pic>
      <p:pic>
        <p:nvPicPr>
          <p:cNvPr id="19" name="blue_paper_clip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9518">
            <a:off x="110483" y="3634803"/>
            <a:ext cx="284583" cy="569165"/>
          </a:xfrm>
          <a:prstGeom prst="rect">
            <a:avLst/>
          </a:prstGeom>
        </p:spPr>
      </p:pic>
      <p:pic>
        <p:nvPicPr>
          <p:cNvPr id="20" name="red_paper_clip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2849">
            <a:off x="4843179" y="5566878"/>
            <a:ext cx="289073" cy="5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ootb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9136">
            <a:off x="7853501" y="3168059"/>
            <a:ext cx="1500749" cy="2386688"/>
          </a:xfrm>
          <a:prstGeom prst="rect">
            <a:avLst/>
          </a:prstGeom>
        </p:spPr>
      </p:pic>
      <p:pic>
        <p:nvPicPr>
          <p:cNvPr id="4" name="siss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257">
            <a:off x="1225403" y="6001477"/>
            <a:ext cx="2647057" cy="1488256"/>
          </a:xfrm>
          <a:prstGeom prst="rect">
            <a:avLst/>
          </a:prstGeom>
        </p:spPr>
      </p:pic>
      <p:pic>
        <p:nvPicPr>
          <p:cNvPr id="9" name="black_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5337">
            <a:off x="683062" y="3895916"/>
            <a:ext cx="232539" cy="3129988"/>
          </a:xfrm>
          <a:prstGeom prst="rect">
            <a:avLst/>
          </a:prstGeom>
        </p:spPr>
      </p:pic>
      <p:pic>
        <p:nvPicPr>
          <p:cNvPr id="24" name="alarmcloc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554">
            <a:off x="-229837" y="4945173"/>
            <a:ext cx="1794042" cy="2260210"/>
          </a:xfrm>
          <a:prstGeom prst="rect">
            <a:avLst/>
          </a:prstGeom>
        </p:spPr>
      </p:pic>
      <p:pic>
        <p:nvPicPr>
          <p:cNvPr id="11" name="orange_penci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9131">
            <a:off x="8368936" y="4802694"/>
            <a:ext cx="224289" cy="3018934"/>
          </a:xfrm>
          <a:prstGeom prst="rect">
            <a:avLst/>
          </a:prstGeom>
        </p:spPr>
      </p:pic>
      <p:pic>
        <p:nvPicPr>
          <p:cNvPr id="8" name="red_penci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349">
            <a:off x="8543798" y="4457873"/>
            <a:ext cx="226548" cy="3049351"/>
          </a:xfrm>
          <a:prstGeom prst="rect">
            <a:avLst/>
          </a:prstGeom>
        </p:spPr>
      </p:pic>
      <p:pic>
        <p:nvPicPr>
          <p:cNvPr id="13" name="blue_penci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273">
            <a:off x="688534" y="3783277"/>
            <a:ext cx="221594" cy="2982655"/>
          </a:xfrm>
          <a:prstGeom prst="rect">
            <a:avLst/>
          </a:prstGeom>
        </p:spPr>
      </p:pic>
      <p:pic>
        <p:nvPicPr>
          <p:cNvPr id="14" name="soccer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12" y="5213271"/>
            <a:ext cx="1881432" cy="1948549"/>
          </a:xfrm>
          <a:prstGeom prst="rect">
            <a:avLst/>
          </a:prstGeom>
        </p:spPr>
      </p:pic>
      <p:pic>
        <p:nvPicPr>
          <p:cNvPr id="10" name="black_pencil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72">
            <a:off x="7932061" y="4452158"/>
            <a:ext cx="229822" cy="3093415"/>
          </a:xfrm>
          <a:prstGeom prst="rect">
            <a:avLst/>
          </a:prstGeom>
        </p:spPr>
      </p:pic>
      <p:pic>
        <p:nvPicPr>
          <p:cNvPr id="17" name="notebook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2054"/>
            <a:ext cx="8346450" cy="5839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58" y="-76200"/>
            <a:ext cx="6916542" cy="990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Professional Learning Plan to Support School Improvement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124"/>
            <a:ext cx="3352800" cy="5324475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List any professional learning you have held so far in 2016-17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Class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Microsoft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Revision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Math XL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Infinite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Active Shooter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Instructional Strategies for Remediation</a:t>
            </a:r>
            <a:r>
              <a:rPr lang="en-US" sz="1600" dirty="0" smtClean="0">
                <a:latin typeface="Comic Sans MS" pitchFamily="66" charset="0"/>
              </a:rPr>
              <a:t/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56621" y="981074"/>
            <a:ext cx="3339654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List any PL that you need to have in 2016-17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Near &amp; Dear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Marketing RCTCM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Rebranding RCTCM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Team Building</a:t>
            </a:r>
            <a:endParaRPr lang="en-US" sz="16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8" y="908544"/>
            <a:ext cx="8915400" cy="49670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1087" y="1320629"/>
            <a:ext cx="7871254" cy="40159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  <a:latin typeface="Comic Sans MS" pitchFamily="66" charset="0"/>
              </a:rPr>
              <a:t>Explain how your Master Schedule addresses the needs of your students</a:t>
            </a: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en-US" sz="21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We are continuing with Collaborative Planning by content area.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Added Math Support/Math Study Skills course.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Adding Economics back to the schedule, pairing with Financial Literacy for 10</a:t>
            </a:r>
            <a:r>
              <a:rPr lang="en-US" sz="1600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graders.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Adding World Literature (next year only) – All 10</a:t>
            </a:r>
            <a:r>
              <a:rPr lang="en-US" sz="1600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&amp; 11</a:t>
            </a:r>
            <a:r>
              <a:rPr lang="en-US" sz="1600" baseline="30000" dirty="0" smtClean="0">
                <a:solidFill>
                  <a:schemeClr val="bg1"/>
                </a:solidFill>
                <a:latin typeface="Comic Sans MS" pitchFamily="66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graders are currently taking Honors American Literature.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Adding more “elective” options for students upon their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99689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513</Words>
  <Application>Microsoft Office PowerPoint</Application>
  <PresentationFormat>On-screen Show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Franklin Gothic Medium</vt:lpstr>
      <vt:lpstr>Impact</vt:lpstr>
      <vt:lpstr>Rockwell Extra Bold</vt:lpstr>
      <vt:lpstr>Tahoma</vt:lpstr>
      <vt:lpstr>Back to School Layout</vt:lpstr>
      <vt:lpstr>Richmond County Technical Career Magnet School</vt:lpstr>
      <vt:lpstr>CCRPI</vt:lpstr>
      <vt:lpstr>Attendance</vt:lpstr>
      <vt:lpstr>Teacher Absences</vt:lpstr>
      <vt:lpstr>Discipline</vt:lpstr>
      <vt:lpstr>Discipline</vt:lpstr>
      <vt:lpstr>Updates on SIP</vt:lpstr>
      <vt:lpstr>Professional Learning Plan to Support School Improvement</vt:lpstr>
      <vt:lpstr>PowerPoint Presentation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Clark, Melisa</cp:lastModifiedBy>
  <cp:revision>255</cp:revision>
  <dcterms:created xsi:type="dcterms:W3CDTF">2010-08-04T16:12:43Z</dcterms:created>
  <dcterms:modified xsi:type="dcterms:W3CDTF">2017-03-02T22:52:44Z</dcterms:modified>
</cp:coreProperties>
</file>