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6" r:id="rId6"/>
    <p:sldId id="262" r:id="rId7"/>
    <p:sldId id="261" r:id="rId8"/>
    <p:sldId id="260" r:id="rId9"/>
    <p:sldId id="264" r:id="rId10"/>
    <p:sldId id="263" r:id="rId11"/>
    <p:sldId id="265" r:id="rId12"/>
    <p:sldId id="285" r:id="rId13"/>
    <p:sldId id="267" r:id="rId14"/>
    <p:sldId id="268" r:id="rId15"/>
    <p:sldId id="269" r:id="rId16"/>
    <p:sldId id="271" r:id="rId17"/>
    <p:sldId id="272" r:id="rId18"/>
    <p:sldId id="273" r:id="rId19"/>
    <p:sldId id="276" r:id="rId20"/>
    <p:sldId id="277" r:id="rId21"/>
    <p:sldId id="278" r:id="rId22"/>
    <p:sldId id="282" r:id="rId23"/>
    <p:sldId id="280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9" autoAdjust="0"/>
    <p:restoredTop sz="94660"/>
  </p:normalViewPr>
  <p:slideViewPr>
    <p:cSldViewPr>
      <p:cViewPr>
        <p:scale>
          <a:sx n="81" d="100"/>
          <a:sy n="81" d="100"/>
        </p:scale>
        <p:origin x="-7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E9F9-88ED-405E-8C04-CD8318CEDD0A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2137-C89C-47E4-9102-A37FEFE88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2137-C89C-47E4-9102-A37FEFE88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0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35173"/>
            <a:ext cx="1002794" cy="4053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24600"/>
            <a:ext cx="1002794" cy="4053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6B885A-82CF-4BBF-B0C6-ADFECA73443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84BBAA-C893-42E4-AFDF-F6D507749C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02794" cy="405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19200"/>
            <a:ext cx="7239000" cy="2971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Risk Management 101</a:t>
            </a:r>
            <a:endParaRPr lang="en-US" sz="600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5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/>
          <a:lstStyle/>
          <a:p>
            <a:pPr marL="457200" indent="-457200"/>
            <a:r>
              <a:rPr lang="en-US" dirty="0" smtClean="0"/>
              <a:t>Request (by the policyholder) for payment of a loss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Insurance claims are reviewed by the company for their validity and then paid out to the insured or requesting party (on behalf of the insured) once approved. </a:t>
            </a:r>
          </a:p>
        </p:txBody>
      </p:sp>
      <p:pic>
        <p:nvPicPr>
          <p:cNvPr id="4098" name="Picture 2" descr="http://images.wisegeek.com/insurance-claim-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05398"/>
            <a:ext cx="2667000" cy="1640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Deductible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95" y="1600200"/>
            <a:ext cx="8229600" cy="4625609"/>
          </a:xfrm>
        </p:spPr>
        <p:txBody>
          <a:bodyPr>
            <a:normAutofit lnSpcReduction="10000"/>
          </a:bodyPr>
          <a:lstStyle/>
          <a:p>
            <a:pPr indent="-342900"/>
            <a:r>
              <a:rPr lang="en-US" sz="2600" dirty="0" smtClean="0"/>
              <a:t>The amount the policyholder must pay before the insurance company pays the claim</a:t>
            </a:r>
          </a:p>
          <a:p>
            <a:pPr indent="-342900"/>
            <a:r>
              <a:rPr lang="en-US" sz="2600" dirty="0" smtClean="0"/>
              <a:t>This maintains responsibility of the policyholder and reduces the amount of smaller claims for the insurance company</a:t>
            </a:r>
          </a:p>
          <a:p>
            <a:pPr indent="-342900"/>
            <a:r>
              <a:rPr lang="en-US" sz="2600" dirty="0" smtClean="0"/>
              <a:t>A larger deductible </a:t>
            </a:r>
            <a:r>
              <a:rPr lang="en-US" sz="2600" dirty="0"/>
              <a:t>=</a:t>
            </a:r>
            <a:r>
              <a:rPr lang="en-US" sz="2600" dirty="0" smtClean="0"/>
              <a:t> insurance company covers smaller amount  risk and policyholder will take more responsibly of the risk</a:t>
            </a:r>
          </a:p>
          <a:p>
            <a:pPr indent="-342900"/>
            <a:endParaRPr lang="en-US" sz="2600" dirty="0" smtClean="0"/>
          </a:p>
          <a:p>
            <a:pPr marL="96012" indent="0"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**</a:t>
            </a:r>
            <a:r>
              <a:rPr lang="en-US" sz="2600" dirty="0"/>
              <a:t>L</a:t>
            </a:r>
            <a:r>
              <a:rPr lang="en-US" sz="2600" dirty="0" smtClean="0"/>
              <a:t>arger deductibles allow for a smaller premium to be charged by the insurance company.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2" name="Picture 4" descr="C:\Users\LenovoOwner\AppData\Local\Microsoft\Windows\Temporary Internet Files\Content.IE5\MC96V5LA\getting-pai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1991591" cy="1327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Premiums v. Deductibles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067141"/>
              </p:ext>
            </p:extLst>
          </p:nvPr>
        </p:nvGraphicFramePr>
        <p:xfrm>
          <a:off x="457200" y="1828800"/>
          <a:ext cx="8458200" cy="1564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9100"/>
                <a:gridCol w="4229100"/>
              </a:tblGrid>
              <a:tr h="516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Premiums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Deductibles </a:t>
                      </a:r>
                    </a:p>
                  </a:txBody>
                  <a:tcPr/>
                </a:tc>
              </a:tr>
              <a:tr h="523939">
                <a:tc>
                  <a:txBody>
                    <a:bodyPr/>
                    <a:lstStyle/>
                    <a:p>
                      <a:r>
                        <a:rPr lang="en-US" dirty="0" smtClean="0"/>
                        <a:t>Paid in a lump</a:t>
                      </a:r>
                      <a:r>
                        <a:rPr lang="en-US" baseline="0" dirty="0" smtClean="0"/>
                        <a:t> sum or in installments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paid when a claim</a:t>
                      </a:r>
                      <a:r>
                        <a:rPr lang="en-US" baseline="0" dirty="0" smtClean="0"/>
                        <a:t> is made</a:t>
                      </a:r>
                      <a:endParaRPr lang="en-US" dirty="0"/>
                    </a:p>
                  </a:txBody>
                  <a:tcPr/>
                </a:tc>
              </a:tr>
              <a:tr h="523939">
                <a:tc>
                  <a:txBody>
                    <a:bodyPr/>
                    <a:lstStyle/>
                    <a:p>
                      <a:r>
                        <a:rPr lang="en-US" dirty="0" smtClean="0"/>
                        <a:t>Paid with every policy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 in</a:t>
                      </a:r>
                      <a:r>
                        <a:rPr lang="en-US" baseline="0" dirty="0" smtClean="0"/>
                        <a:t> amount, per claim, within a policy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LenovoOwner\AppData\Local\Microsoft\Windows\Temporary Internet Files\Content.IE5\JO33XRDV\what-is-liabili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972791"/>
            <a:ext cx="42799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Liability</a:t>
            </a:r>
          </a:p>
          <a:p>
            <a:r>
              <a:rPr lang="en-US" dirty="0" smtClean="0"/>
              <a:t>Property</a:t>
            </a:r>
          </a:p>
          <a:p>
            <a:r>
              <a:rPr lang="en-US" dirty="0" smtClean="0"/>
              <a:t>Business Owner’s Policy</a:t>
            </a:r>
          </a:p>
          <a:p>
            <a:r>
              <a:rPr lang="en-US" dirty="0" smtClean="0"/>
              <a:t>Commercial Auto</a:t>
            </a:r>
          </a:p>
          <a:p>
            <a:r>
              <a:rPr lang="en-US" dirty="0" smtClean="0"/>
              <a:t>Worker’s Compensation</a:t>
            </a:r>
          </a:p>
          <a:p>
            <a:r>
              <a:rPr lang="en-US" dirty="0" smtClean="0"/>
              <a:t>Professional Liability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Data </a:t>
            </a:r>
            <a:r>
              <a:rPr lang="en-US" dirty="0"/>
              <a:t>Breach</a:t>
            </a:r>
          </a:p>
          <a:p>
            <a:pPr marL="285750" indent="-285750"/>
            <a:r>
              <a:rPr lang="en-US" dirty="0"/>
              <a:t>Homeowners</a:t>
            </a:r>
          </a:p>
          <a:p>
            <a:pPr marL="285750" indent="-285750"/>
            <a:r>
              <a:rPr lang="en-US" dirty="0"/>
              <a:t>Renters</a:t>
            </a:r>
          </a:p>
          <a:p>
            <a:pPr marL="285750" indent="-285750"/>
            <a:r>
              <a:rPr lang="en-US" dirty="0"/>
              <a:t>Life</a:t>
            </a:r>
          </a:p>
          <a:p>
            <a:pPr marL="285750" indent="-285750"/>
            <a:r>
              <a:rPr lang="en-US" dirty="0"/>
              <a:t>Personal Automobile</a:t>
            </a:r>
          </a:p>
          <a:p>
            <a:pPr marL="285750" indent="-285750"/>
            <a:r>
              <a:rPr lang="en-US" dirty="0"/>
              <a:t>Personal Umbrella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3178" y="5867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There are many other types of insurance, but these are the only ones that will be focused on in this presentation.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Liability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both defense and damages if you, your employees or your products or services cause or are alleged to have caused Bodily Injury or Property Damage to a third party.</a:t>
            </a:r>
          </a:p>
        </p:txBody>
      </p:sp>
      <p:pic>
        <p:nvPicPr>
          <p:cNvPr id="9219" name="Picture 3" descr="C:\Users\LenovoOwner\AppData\Local\Microsoft\Windows\Temporary Internet Files\Content.IE5\A9K6CASH\EPLI-Avoid-Common-Mistakes-that-Can-Lead-to-Employment-Lawsui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54735"/>
            <a:ext cx="3276600" cy="2194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Property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Will </a:t>
            </a:r>
            <a:r>
              <a:rPr lang="en-US" dirty="0"/>
              <a:t>protect you if you have a fire, vandalism, theft, smoke </a:t>
            </a:r>
            <a:r>
              <a:rPr lang="en-US" dirty="0" smtClean="0"/>
              <a:t>damage,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This includes property such as a building, office equipment, computers, inventory, or tools. </a:t>
            </a:r>
            <a:r>
              <a:rPr lang="en-US" dirty="0"/>
              <a:t> </a:t>
            </a:r>
          </a:p>
        </p:txBody>
      </p:sp>
      <p:sp>
        <p:nvSpPr>
          <p:cNvPr id="4" name="AutoShape 2" descr="data:image/jpeg;base64,/9j/4AAQSkZJRgABAQAAAQABAAD/2wCEAAkGBxQTEhUUEhQWFhQVFhUVFxUYFRQUFBcUFRUWFxUUFBUYHCggGBolHBQUITEhJSkrLi4uFx8zODMsNygtLiwBCgoKDg0OGBAQGiwfHCUsLCwrLCwsLCwsLCwsLCwsLCwsLCwsLCwsLCwsLCwsLCwsLCwsLCwsLCwsLCwsLCwuK//AABEIALkBEQMBIgACEQEDEQH/xAAcAAABBQEBAQAAAAAAAAAAAAAAAQMEBQYCBwj/xABCEAABAwIEAgcECAQFBAMAAAABAAIDBBEFEiExQVEGEyJhcYGRFDKhwRUjQlKx0eHwBzNykhZDgqLxU2JjsyQlNv/EABkBAQADAQEAAAAAAAAAAAAAAAABAgMEBf/EACURAQEAAgICAgIBBQAAAAAAAAABAhEDEiExE0EEIlEyM0Jhgf/aAAwDAQACEQMRAD8A9xQhCAQhCAQhCAQhCAQhCAQhCAQhCAQhCAQhCAQhCAQhCAQhCAQhI421OwQQcYqi1oaw2kkOVvd95/kPjZea9KsZfJM2CCR4ZGAC4PcCSN7kG5V50lxzIx81+28ZIRyj4ut37+ipOhmDl787xfXMfkFXKtsMfutp0UoXtYC9z3HQnM5zvAalaRNwR5RZOKZNRnld3YQhClUIQhAIQhAIQhAIQhAIQhAIQhAJHG2pSquxKXMerHi/w4N8/wAECNx6nP8Amj0I+ScZi8B2lZ/cAsZj9AI35mjsO+DuSq2iy06So23eKY5Awi8pvbZhzC1+NtFPw6vjlYHxuuDz305jgvOQByRlsnxp29RQvMRM4bOcPBzgmaPE5S+S8slgQAM7uXinx1G3qi5dIBuR6rzZ9S87ucfFzimHSJ8Zt6U+ujG8jB4ub+aYfjVON5o/7gfwXnBPclaVPxm3oL+kNOP8weQcfkrGKQOAc03BAIPcV5/gtB1r8zvcbv3nl4LYUMmR2T7Lvd7ncW+B3VMpIlZoQhVAqPpJWCwiBtmGaQ8oxv5nb1VtV1DY2Oe73Wgk+S8t6W4u6xaL9bObuH3WbNZ6fNQtjN1XVcxq6kkfy2aNHDTYD98l6h0bw4RRi++/msb0NwntNby1Pef0XpTW2FlTH9rtry3rJiVCELRgEIQgEIQgEIQgEIQgEIQgEIQgEIQgaqZwxpceHxPABVMZIBc73nG58eXkNFziVVnkyg9mPfvf+nzVdWVzAdSbpuSbq2ONy9JtVCJGlrtj+7rGzxujcY3bt466jgVsqZ1wCqrGohMLsB6xu3eOLSrTOS+TpbvSgbJb9n8k7muo4JP/AAV0w2/ZW7N24qDhTv5h5vPwUyTz+KgYQewe9zj8UQnOkSA8T8kuX96oLf3qg4vdSKOmdI8MB8Tyamm5rgAXcdANd1qcLo+qZbdx1ceZ/JVyy0tJtNpYGsaGt0AT5bcWPl8imh7pXMMvDiFiut6GfMLH3m6Hv7x3FSVUsJBD2jUaEcxy+akYniIijLtzoGjm46NH75FRbEarN9Ncaa09WT2Yxnk73bsZ8/RYHB2GWR9TJtc5b8/0srPpe/Pkp9HSOdme63azO1cb8v0Vdi9WI2R08Q1Nm2HLiVjyZamnXwce69K6H0mWLrXaGT3b8GcD57+iu310Y3ePW689wuimcAZHHbbWwHABXcNDZRjnqakRnxS5W2tVDUsd7rgU8ss2msptPXPboe0O/f1Vpyfyzy4f4XiFDixFh30UpkgOxBWksvpjcbPbpCEKUBCEIBCEIBCEIEJVZ/iKm/6rfR35J3FJdBGN379zOPrssP0hw7qpMzRZj9trA8QrY47Gy/xJTf8AVHo78lCxTpZAyMmOQOedG6OsCeJJGw3WEcP3ompmAgj8lf44ja3nx6JgymQXIvvqb8fNVsNaZHXWOxjBwTmburzovJdtj7zdCuX8nGyb+nZ+LlN6+3o8DiI2WNtElGPrPVOU8ZMbLC+iSkHb9VXP/Aw/zZrHqPJI6TTK91jps79VAb+9FsqyEOzNczQ5tbabbrFzU5jeWHxBtu3muzHOb6uS43XY9M/snTYHly8VGwdv1Q8zx5rmq0Y86e6eATuHNtG3w5LRRKt+9UjyALnbzSj97qfgtAJSZH/y2+6Ne07n4BRbqJkV1LI5pMmodZwA5DTXVaOMSyFoYbC13OOw1Hx3VQ+gke8jKQHOcLkGwBI1WpMeVmVptYafquPPOunDj2k01NlbZzsx4nb4LvO0bADyVJBitwQdCDYjvSSYkFl8m3TPx7KuHVPeqDFsSF3SE9iK4b3yHRzvLYefNMS1hOjfedoO7m7yHyWdx6pD3CFmjGDtHuG4KtjfG6pnh+0xivFVlD53nV18t+Df1TvQum66Z08mv3RyCzWLVXWvyj3Bp+i1fRqoDRbkAsrfuuvHj1jqPRIgLaJ1rVEoX3apjFbblymi5VyWrq6REGi1JtsnSFy4KFtu4614438dVKixX7zfMfkq+y5IUzOxW8eN+lz9JR8z6FIqayVW+XJX4MWlQhC6HIEj3AAk7DVKq3GJ9BGPtau/pH5oIzJMzi8/a27mjb8/NV/SCMyMyAd9+8KWJLXPAKIa9wBcT4BWSxxuDY6EaEd6QlbX6NZLlkcwEuAJNyD8ExU4c0OsyBhbzJP4K/eI6vP6pl1FpT1cgcPPwXpbqBuXSOMO8LhMmmyNcXNjPKzVTPOWWWL4Y2WWVa4RrEw82pulZ9Z5lJTPIazWwI2ThqXA/oubLKeNt8Zd5a+02ob2T4LK4xh/WM095urfmFoY6px0NkRgE6sA71NvbKXGmM642ZR5liVxE70PZtrfZTKTRo22HNbVtNBM52aJpN9SRvZNVlBTsBPVbbgOI+a6pyzW3NeO70zeHUpnk6sGzRq9wOw5eJWxgY5jC1rbAEhoA0y8FS4ZXwsBDYrC5O9yfElaGKQFmZosN7LL5cc/VaXiyw9w3LCQcxcdfs8Nt1GndZSni+yYmgedmnzsFhn5ro4vGPlkOkMvVu6wbbPty4O8lWOxC/u63WmxLo/NICGhovzdp8FU4N0InjfeV0ZYD2QHOJA4jVo8PNZTG7dvy4TD3ugzdVEXnV7tG+HP1KyeLVJYOrbrI89o954eC9Cr+jcsjr52AAWaO0bfBVdL/DgZ88tQSb7NYBpyuSfwWmXnx9ObjuM/bK+awIp8oA9fHirnBj2iObfwW+h6FUo95rn+LyPg2ysKfAaeP3IWA87XPqVXTe/kYeo5wln1TTzCmBOhgGgGiQhNOa5bu3IC6SIsmkAlIUqCpDZSFdoKgN2QurITSdtChCF1uAKpkw15c5xcLuPoBsFbLl50QU7sKLhbNYA8t1y/o8HAZnnTgArpjbBczyhouTZSIcdPkaG8hZMPZqpQcDqDe/FNyDVFojFii1rOwfBTnBRav3T4KmXpfH3HMLCY2WF7Lhw1KZpKhwGhKduubPOZSR1Y4XHK09S+8lp29o+L0lL7wUkRvBubZe1+i24f6WHP/VFThp+tP9RTeKO0l8vwTmFfzneJUPHXlvW32IFvRRP7d/6tf7s/4pKWT8VtaE/VNvxC88o5vxW5opPqmf0rm4Lrbr/Ix3Ys2nloO5BeoQnXJmW23P1TTIuS9QuvSGZDqmZ0dYoLpkgmROlh1i4dIoRnXHXodU0vS5lD65J1yGkwvSZ1FMyUSqEpIkRnTAclQPFyQOTV1ySiUm6Ex1iE2jTULl7jwF10hdTgRn1BH2Sqecy58wf9q9u7ktCm3QtO4CkVzq5/IKuxKR8gseCvjRt/ZR7Ez7qJVGGzNYxrSpc8wCluoYz9kLg4cw739ShtUVeIhrHOsTlG3E+CzsHSV0pc0wuYMps463PKwW6GGx/dHnquxRsGzR6BRpPZhaCudYZm/JWTKscitO6kYd2j0UCfD+LYx4j8lneLBpOfNXsdfYH0KkU79Te+xUesdWNN4y233XMP4hNy4zO0DNT9Zp2spA142BVZxSXa15tzWjWCP+vd5qt6UPcS8NBJI4BXTekMLWh0kb4yeGUkjxspDa2lczrA4ZTz0OnirzD9eqt5P27aeY0sEo3Y70W+p3fVR/0N/BdS4zTAdkZjyAufgnesDtLW4gd3JY3jmHp1Y8uXJ7npHaUuZd5E2UTSlyS6ULqylBori6fITbmKNEptz1zmXRYuHCyLaGdLnTdktkLDgkTgeozdfBOhQhLY5dZlGDrIEiKpOZBco/WJHSqTSRmQonXoUJ1W3BSrlLddTzypHFJmUbEJcrCUHM+JMbuVH+nY+YWIp4/bZqhjpnxNhY15c0A6EuvuOTVT1nR3MyCekrnTU8s7IXuyhr2Z3BuZugvqbWI4hB6izG4zxC6djEY4hefzdEm55YKbEHuqomZzFIxtrEAi5AGmo1F7XCqcBw+R9N7XX1Xs0BOVgAvI83IvrfiDYAEmxOyD1UYzHzC4OOR8wvJ+lGHyw07aukqvaKVxyl1rPYScovzF9NgQbaK+q+iEImZTnEZW1ErS6NjmNIcACeAAPuu0vfRBuTj0fMJPp+PmF5nQ9G2tppZq6tkg6qZ8Ly0Ncy7XBrSOyTrceqZ6P4JDUNq5TXSinpn2bKGtOaPJmL3Atvz2HBB6l9PRcwm3YzCd8vwXmmI4DHC6nldiDjRVAcBMGDOHhuZjbAG4IB4C2UpzpTgdPRdWH10xe90ZyZWX6pzw18gOW3ZBLrE8EHontUDv+V0zC4n62H9oWGp+i8sdZM2SoeKSKAT9dZuYg8Dw0ySHwA5rRdDK4yNB1twvvbhfvQaOPCIxw+X4KqMOVzieBstKFUYwNfJUzm9Vtw5WWz+UCVQppCOAPwUiZ9h5KnrquyzydfHjt3NiDRvceSrJukbRcNuSOeyocVxa5ytIv62VXLESC4e9ue9ZW12Y8OP2u6zpbK3UBnx/NS8B6SzSDNLG0MPukE5iOdjwWVwyiNQ8X/lNPa/7iPsj5rXEACwsLKO1RlhjvUi6ixaN2mYA8jopeYFYPEJAbrMzYnPG8Nge8EnRt+z33B4K0u1MuPXp6/ZN2zaDbiqPCcYzNAms1/G18pPcSryOUcFaMcpYdypEl0Eq2lCkrlxQghNI25LlyXLohcOVdJlc3QiyE0nbfApQElyi3NdTziqFiwvGQFMJHis30gxnIMo1JNgACSSdAABuUGe6Hx9VUVz3gEGFnZJFnZesJbrzuszF0wM8tHTxU0dLTNqYnljBoSHgi9gA1tzfbcDVJiOKB7nl0MhER+sPVPIjP/kOWzPOygzYlCYy8RuMYOUvDHGMOIvlL7WBsdrqB6PjFcwurjQthGIRtYC51i6SJzWm7Dfe1wBtdovuFlKSmbiuFU9NFK1lVSEXjkJGYNa5t+eoN7663BWTqYGMDXyU72Md7rnxPa13HsuLbFPS08YeIzC8Sm2WMxv6w393Ky1zfhog0eNNZhuFOoXyskqah+ZzGG4jBc0k92jBva5Pcr/pz0tZSVEZjpIpp+puyc2LmXLhluGk242BG688o6TMT1dLM8NcWuLIJXhrh7zXZW6OHEFWtJU0zQQ5oaRoWkWIPIt4FBrug1fUSYbI+N8PtMlTK89ffq+04F12tN9r28lG6NVLY48XNaI5LS5pmR36t46sF4jDjci3BZPF4IL2kjykgOAe3KS07OAI1B5qtqqGCIt6yIszDMzOwtzN5suNR3hBof4pSOtSth6r2ANaYOq0AcQLh4vocu2g0J43Tn8YoTJUQFlnAQWNiD9srPuZDE7K6IsebdlzCx/a93skA68FZTP9naHSQSRtOxfE9jT4EgBBoJquaXAadhd9Y9/Uv+91McsrWjzbGwE955rW9CqDq4x4LzzC5XuIeymmLTqHiCUsI5hwbYjvuvS+jVUHsFjdBoVWY64Bg3zE2HzurNUmKyjOXO92MfE6n5KL6Wx9s9jtV1LQXak6Bo1JKxmMTyvZdwyXv2b627yvQ8Bwsyye1TjTaFh4NP8AmEczwVV0zwcNOZvuuv5EcFjyYXW49D8fmneY15bDGWlWDaiwTlRTWKral9li9K+GjwmoGQW037uKeqtRoSCqqkGRoCdNTZRpST7QauoOoO4TPR6MPle88LN+Z+Sfr2dZowdsmw7ydAFa1eFspOqY3UujvI770oJzEd1iB5BWk8Ws88v2mP8AJalmii0mLvgdrcs5cR/SnZKjRV0z8yRPXbb0GKslF2OB7uI8RwU9kwXlM0bmnMwlp5g2Ks8C6RzulZC4B5e4Mabhhudrk6LSVhlxa8vRM4XWZRp6aWP+Y0jvBzD1C4ZNfirMNS+krMuXH1TOdcuehp2hNWQoTp6GHE/8W+JSlvMj995XLnnh8Bcf3FN21F9+Vy8/kOK6HnHHEWuLn4j12XmnSmpd7ZSgbGpgvbX/ADWcV6PIOflfX/aNlkOkeFOL2SNFzG9kjc2gzMIcBlHeEFNRYm2ndjMsjA+MVUTZGWveN7nMfpxOVx0VZX4QaLD52gdbF9I080PETQFkTm7b3sWnwK5rcOq3tq2ZWZayRkjzZwyljrgM128UhhrxSR0jSC2GRskcgDs7Cx2ZrQb2IB7u5QHulFY6spqyWlq3Pj7Ek9FPGesgDCNYSfdALbkAcDrfRJi3/wCgpfCm/wDWUYs6sqI5IuqgidPl6+SKMiSbLsHuvoNPx5p+CprWNZmip3Txs6uOpfFmnawCw1vYmxOp+OqCTg1BUT01XHSz9RKcVqCH53Mu0ZiWjLq7nbjlVJiNNHiWMRRRnrGtZG2olDcgkMI+ufbv7LP0AXFPQ10cAiYQCKgVYls7rOtAI52sb66aqe2OrMlTIyGKOSrj6t72h4yi3adGCey52l+8A7oH/wCKuFSzUrauSIRvglkiIBa69M556l5yk7EtFv8AuKd6Vwtq44qMNHtMVFBVU54yXDmzQeOWMEd/gqvDMBqqdk8ekkdREYnsfmI7nNsdHC59V1VYXWSVEFQMrJKeOKNhaDa0RdYuueOcg9yC3xFuSvr6hrQ6emooXwgjNZzmEOkDebQB6rBUfTCt+sa6R1Q2VpD45s07LHctbfsf6bBbCspK51Z7a0iOWzWkNaSwtAsWua4m4PH4WKdrDVZHsgggpnSgiSSGLLI4HcB1+zfXbmgar5MtBh//ANk6j/8Ai/y2tld1u2pLHgC22t91f/w2kJibfkqagim6qGCWlppWwsEbHvjc54b4k2GwWz6KYX1LAEGlebC6oaWkfL/PtlabkD3ZHXv/AGjQd9leS2sc223JQX09xZt2jmSb+TSdPP0TSZTk9U1u58BxPcBxVJjVU17MryGg7cXX4HTYJ+rww65HWJ3cbud6lU02E5bm5c465jv+im+mmHi7ZLFIsp1/RZ11EZX5W7DVx4ADX1Oy2lfh7/HxVJU9awWawjy0WHx+Xoz8m3HX2YnisoErU6K02tILHnwI/NRqirbzCz66rpx5JcT2FXM8el7ODv7dVoulLHPia+1iw3/0ncfgs/gM1pA63ct65rZYy3mLbLXDHxpxc3Je8seddaSpEGyTFsLqISbR52cHN1Nu8Kk+ly06tc3xCr101+TcX00Giq2R5Z4iNxLGR4h7SER42HDZPYZO3rWvfs03A7+BPgo6+VsuSdXsjq3vUCojidwAPMaH4LKMxoHiuH4sea6NR50ljQyUn3Xg+OnxCiSlzdxpzGoVFLjRHFRD0geOKpcI1mWTS+2hCy/+I3IVen+1u/8Ap7oRsd/Hsj0Sjuv/AKdB6otxt6/klzX5n4BbOAlrfoLn1XEkI3OnedSnL8NjyCUC21gPigjext+7fvdoPgk9jYeF+7gpVtdie87LoNPE+XBBDFGwC1gO4fmuhQN4AAepU1oA2SoIjMPYBtddNomDgpKFAYNI3kkFG3kpCEDHsjeST2JnJSEII3sbBwXTR90eZ28uaeLUqBtsfE6nmflyQ4LtIQpEd7FGlgup5C5LFKdqWWi7lCmw4HgtIY02YUW7MZVdHI3bt+CqpuhVOO0WgAL0OSEBRX0WY3dw2HAd55lR1i85bPtiabAmN91uVv8AuP5BWXU5RYLROoky+hTULnv2zkl1T4jhkcnvMB77arZyYeosmGppaZPL6zo1Y3Z6KA7D3t4L1SbClAnwfuVerScjznK4JRM5bSfA+5Vs+BHko1Vu0rNySlRnvV9NgrlBlwtw4KLtM0q7oU/6PdyQo8pfR7T3eZXJd337hsln2RT7LZ57oA+H4pQweKZ+0VJUUCEIUJCEIQKhIhEFQuSlQKhCEAhIhAIQhEhJZKhShzZIQuyuUHGRIWJxIpSbMa4MSfSFBHMKbMClrkoITqYJl9GFYlcFSbVT6AclGkwwclduTbkTus9LhA5KHLgg5LUOTLk0tMqy30EOSVaVCjSe1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WFhQVFhUVFxUYFRQUFBcUFRUWFxUUFBUYHCggGBolHBQUITEhJSkrLi4uFx8zODMsNygtLiwBCgoKDg0OGBAQGiwfHCUsLCwrLCwsLCwsLCwsLCwsLCwsLCwsLCwsLCwsLCwsLCwsLCwsLCwsLCwsLCwsLCwuK//AABEIALkBEQMBIgACEQEDEQH/xAAcAAABBQEBAQAAAAAAAAAAAAAAAQMEBQYCBwj/xABCEAABAwIEAgcECAQFBAMAAAABAAIDBBEFEiExQVEGEyJhcYGRFDKhwRUjQlKx0eHwBzNykhZDgqLxU2JjsyQlNv/EABkBAQADAQEAAAAAAAAAAAAAAAABAgMEBf/EACURAQEAAgICAgIBBQAAAAAAAAABAhEDEiExE0EEIlEyM0Jhgf/aAAwDAQACEQMRAD8A9xQhCAQhCAQhCAQhCAQhCAQhCAQhCAQhCAQhCAQhCAQhCAQhCAQhI421OwQQcYqi1oaw2kkOVvd95/kPjZea9KsZfJM2CCR4ZGAC4PcCSN7kG5V50lxzIx81+28ZIRyj4ut37+ipOhmDl787xfXMfkFXKtsMfutp0UoXtYC9z3HQnM5zvAalaRNwR5RZOKZNRnld3YQhClUIQhAIQhAIQhAIQhAIQhAIQhAJHG2pSquxKXMerHi/w4N8/wAECNx6nP8Amj0I+ScZi8B2lZ/cAsZj9AI35mjsO+DuSq2iy06So23eKY5Awi8pvbZhzC1+NtFPw6vjlYHxuuDz305jgvOQByRlsnxp29RQvMRM4bOcPBzgmaPE5S+S8slgQAM7uXinx1G3qi5dIBuR6rzZ9S87ucfFzimHSJ8Zt6U+ujG8jB4ub+aYfjVON5o/7gfwXnBPclaVPxm3oL+kNOP8weQcfkrGKQOAc03BAIPcV5/gtB1r8zvcbv3nl4LYUMmR2T7Lvd7ncW+B3VMpIlZoQhVAqPpJWCwiBtmGaQ8oxv5nb1VtV1DY2Oe73Wgk+S8t6W4u6xaL9bObuH3WbNZ6fNQtjN1XVcxq6kkfy2aNHDTYD98l6h0bw4RRi++/msb0NwntNby1Pef0XpTW2FlTH9rtry3rJiVCELRgEIQgEIQgEIQgEIQgEIQgEIQgEIQgaqZwxpceHxPABVMZIBc73nG58eXkNFziVVnkyg9mPfvf+nzVdWVzAdSbpuSbq2ONy9JtVCJGlrtj+7rGzxujcY3bt466jgVsqZ1wCqrGohMLsB6xu3eOLSrTOS+TpbvSgbJb9n8k7muo4JP/AAV0w2/ZW7N24qDhTv5h5vPwUyTz+KgYQewe9zj8UQnOkSA8T8kuX96oLf3qg4vdSKOmdI8MB8Tyamm5rgAXcdANd1qcLo+qZbdx1ceZ/JVyy0tJtNpYGsaGt0AT5bcWPl8imh7pXMMvDiFiut6GfMLH3m6Hv7x3FSVUsJBD2jUaEcxy+akYniIijLtzoGjm46NH75FRbEarN9Ncaa09WT2Yxnk73bsZ8/RYHB2GWR9TJtc5b8/0srPpe/Pkp9HSOdme63azO1cb8v0Vdi9WI2R08Q1Nm2HLiVjyZamnXwce69K6H0mWLrXaGT3b8GcD57+iu310Y3ePW689wuimcAZHHbbWwHABXcNDZRjnqakRnxS5W2tVDUsd7rgU8ss2msptPXPboe0O/f1Vpyfyzy4f4XiFDixFh30UpkgOxBWksvpjcbPbpCEKUBCEIBCEIBCEIEJVZ/iKm/6rfR35J3FJdBGN379zOPrssP0hw7qpMzRZj9trA8QrY47Gy/xJTf8AVHo78lCxTpZAyMmOQOedG6OsCeJJGw3WEcP3ompmAgj8lf44ja3nx6JgymQXIvvqb8fNVsNaZHXWOxjBwTmburzovJdtj7zdCuX8nGyb+nZ+LlN6+3o8DiI2WNtElGPrPVOU8ZMbLC+iSkHb9VXP/Aw/zZrHqPJI6TTK91jps79VAb+9FsqyEOzNczQ5tbabbrFzU5jeWHxBtu3muzHOb6uS43XY9M/snTYHly8VGwdv1Q8zx5rmq0Y86e6eATuHNtG3w5LRRKt+9UjyALnbzSj97qfgtAJSZH/y2+6Ne07n4BRbqJkV1LI5pMmodZwA5DTXVaOMSyFoYbC13OOw1Hx3VQ+gke8jKQHOcLkGwBI1WpMeVmVptYafquPPOunDj2k01NlbZzsx4nb4LvO0bADyVJBitwQdCDYjvSSYkFl8m3TPx7KuHVPeqDFsSF3SE9iK4b3yHRzvLYefNMS1hOjfedoO7m7yHyWdx6pD3CFmjGDtHuG4KtjfG6pnh+0xivFVlD53nV18t+Df1TvQum66Z08mv3RyCzWLVXWvyj3Bp+i1fRqoDRbkAsrfuuvHj1jqPRIgLaJ1rVEoX3apjFbblymi5VyWrq6REGi1JtsnSFy4KFtu4614438dVKixX7zfMfkq+y5IUzOxW8eN+lz9JR8z6FIqayVW+XJX4MWlQhC6HIEj3AAk7DVKq3GJ9BGPtau/pH5oIzJMzi8/a27mjb8/NV/SCMyMyAd9+8KWJLXPAKIa9wBcT4BWSxxuDY6EaEd6QlbX6NZLlkcwEuAJNyD8ExU4c0OsyBhbzJP4K/eI6vP6pl1FpT1cgcPPwXpbqBuXSOMO8LhMmmyNcXNjPKzVTPOWWWL4Y2WWVa4RrEw82pulZ9Z5lJTPIazWwI2ThqXA/oubLKeNt8Zd5a+02ob2T4LK4xh/WM095urfmFoY6px0NkRgE6sA71NvbKXGmM642ZR5liVxE70PZtrfZTKTRo22HNbVtNBM52aJpN9SRvZNVlBTsBPVbbgOI+a6pyzW3NeO70zeHUpnk6sGzRq9wOw5eJWxgY5jC1rbAEhoA0y8FS4ZXwsBDYrC5O9yfElaGKQFmZosN7LL5cc/VaXiyw9w3LCQcxcdfs8Nt1GndZSni+yYmgedmnzsFhn5ro4vGPlkOkMvVu6wbbPty4O8lWOxC/u63WmxLo/NICGhovzdp8FU4N0InjfeV0ZYD2QHOJA4jVo8PNZTG7dvy4TD3ugzdVEXnV7tG+HP1KyeLVJYOrbrI89o954eC9Cr+jcsjr52AAWaO0bfBVdL/DgZ88tQSb7NYBpyuSfwWmXnx9ObjuM/bK+awIp8oA9fHirnBj2iObfwW+h6FUo95rn+LyPg2ysKfAaeP3IWA87XPqVXTe/kYeo5wln1TTzCmBOhgGgGiQhNOa5bu3IC6SIsmkAlIUqCpDZSFdoKgN2QurITSdtChCF1uAKpkw15c5xcLuPoBsFbLl50QU7sKLhbNYA8t1y/o8HAZnnTgArpjbBczyhouTZSIcdPkaG8hZMPZqpQcDqDe/FNyDVFojFii1rOwfBTnBRav3T4KmXpfH3HMLCY2WF7Lhw1KZpKhwGhKduubPOZSR1Y4XHK09S+8lp29o+L0lL7wUkRvBubZe1+i24f6WHP/VFThp+tP9RTeKO0l8vwTmFfzneJUPHXlvW32IFvRRP7d/6tf7s/4pKWT8VtaE/VNvxC88o5vxW5opPqmf0rm4Lrbr/Ix3Ys2nloO5BeoQnXJmW23P1TTIuS9QuvSGZDqmZ0dYoLpkgmROlh1i4dIoRnXHXodU0vS5lD65J1yGkwvSZ1FMyUSqEpIkRnTAclQPFyQOTV1ySiUm6Ex1iE2jTULl7jwF10hdTgRn1BH2Sqecy58wf9q9u7ktCm3QtO4CkVzq5/IKuxKR8gseCvjRt/ZR7Ez7qJVGGzNYxrSpc8wCluoYz9kLg4cw739ShtUVeIhrHOsTlG3E+CzsHSV0pc0wuYMps463PKwW6GGx/dHnquxRsGzR6BRpPZhaCudYZm/JWTKscitO6kYd2j0UCfD+LYx4j8lneLBpOfNXsdfYH0KkU79Te+xUesdWNN4y233XMP4hNy4zO0DNT9Zp2spA142BVZxSXa15tzWjWCP+vd5qt6UPcS8NBJI4BXTekMLWh0kb4yeGUkjxspDa2lczrA4ZTz0OnirzD9eqt5P27aeY0sEo3Y70W+p3fVR/0N/BdS4zTAdkZjyAufgnesDtLW4gd3JY3jmHp1Y8uXJ7npHaUuZd5E2UTSlyS6ULqylBori6fITbmKNEptz1zmXRYuHCyLaGdLnTdktkLDgkTgeozdfBOhQhLY5dZlGDrIEiKpOZBco/WJHSqTSRmQonXoUJ1W3BSrlLddTzypHFJmUbEJcrCUHM+JMbuVH+nY+YWIp4/bZqhjpnxNhY15c0A6EuvuOTVT1nR3MyCekrnTU8s7IXuyhr2Z3BuZugvqbWI4hB6izG4zxC6djEY4hefzdEm55YKbEHuqomZzFIxtrEAi5AGmo1F7XCqcBw+R9N7XX1Xs0BOVgAvI83IvrfiDYAEmxOyD1UYzHzC4OOR8wvJ+lGHyw07aukqvaKVxyl1rPYScovzF9NgQbaK+q+iEImZTnEZW1ErS6NjmNIcACeAAPuu0vfRBuTj0fMJPp+PmF5nQ9G2tppZq6tkg6qZ8Ly0Ncy7XBrSOyTrceqZ6P4JDUNq5TXSinpn2bKGtOaPJmL3Atvz2HBB6l9PRcwm3YzCd8vwXmmI4DHC6nldiDjRVAcBMGDOHhuZjbAG4IB4C2UpzpTgdPRdWH10xe90ZyZWX6pzw18gOW3ZBLrE8EHontUDv+V0zC4n62H9oWGp+i8sdZM2SoeKSKAT9dZuYg8Dw0ySHwA5rRdDK4yNB1twvvbhfvQaOPCIxw+X4KqMOVzieBstKFUYwNfJUzm9Vtw5WWz+UCVQppCOAPwUiZ9h5KnrquyzydfHjt3NiDRvceSrJukbRcNuSOeyocVxa5ytIv62VXLESC4e9ue9ZW12Y8OP2u6zpbK3UBnx/NS8B6SzSDNLG0MPukE5iOdjwWVwyiNQ8X/lNPa/7iPsj5rXEACwsLKO1RlhjvUi6ixaN2mYA8jopeYFYPEJAbrMzYnPG8Nge8EnRt+z33B4K0u1MuPXp6/ZN2zaDbiqPCcYzNAms1/G18pPcSryOUcFaMcpYdypEl0Eq2lCkrlxQghNI25LlyXLohcOVdJlc3QiyE0nbfApQElyi3NdTziqFiwvGQFMJHis30gxnIMo1JNgACSSdAABuUGe6Hx9VUVz3gEGFnZJFnZesJbrzuszF0wM8tHTxU0dLTNqYnljBoSHgi9gA1tzfbcDVJiOKB7nl0MhER+sPVPIjP/kOWzPOygzYlCYy8RuMYOUvDHGMOIvlL7WBsdrqB6PjFcwurjQthGIRtYC51i6SJzWm7Dfe1wBtdovuFlKSmbiuFU9NFK1lVSEXjkJGYNa5t+eoN7663BWTqYGMDXyU72Md7rnxPa13HsuLbFPS08YeIzC8Sm2WMxv6w393Ky1zfhog0eNNZhuFOoXyskqah+ZzGG4jBc0k92jBva5Pcr/pz0tZSVEZjpIpp+puyc2LmXLhluGk242BG688o6TMT1dLM8NcWuLIJXhrh7zXZW6OHEFWtJU0zQQ5oaRoWkWIPIt4FBrug1fUSYbI+N8PtMlTK89ffq+04F12tN9r28lG6NVLY48XNaI5LS5pmR36t46sF4jDjci3BZPF4IL2kjykgOAe3KS07OAI1B5qtqqGCIt6yIszDMzOwtzN5suNR3hBof4pSOtSth6r2ANaYOq0AcQLh4vocu2g0J43Tn8YoTJUQFlnAQWNiD9srPuZDE7K6IsebdlzCx/a93skA68FZTP9naHSQSRtOxfE9jT4EgBBoJquaXAadhd9Y9/Uv+91McsrWjzbGwE955rW9CqDq4x4LzzC5XuIeymmLTqHiCUsI5hwbYjvuvS+jVUHsFjdBoVWY64Bg3zE2HzurNUmKyjOXO92MfE6n5KL6Wx9s9jtV1LQXak6Bo1JKxmMTyvZdwyXv2b627yvQ8Bwsyye1TjTaFh4NP8AmEczwVV0zwcNOZvuuv5EcFjyYXW49D8fmneY15bDGWlWDaiwTlRTWKral9li9K+GjwmoGQW037uKeqtRoSCqqkGRoCdNTZRpST7QauoOoO4TPR6MPle88LN+Z+Sfr2dZowdsmw7ydAFa1eFspOqY3UujvI770oJzEd1iB5BWk8Ws88v2mP8AJalmii0mLvgdrcs5cR/SnZKjRV0z8yRPXbb0GKslF2OB7uI8RwU9kwXlM0bmnMwlp5g2Ks8C6RzulZC4B5e4Mabhhudrk6LSVhlxa8vRM4XWZRp6aWP+Y0jvBzD1C4ZNfirMNS+krMuXH1TOdcuehp2hNWQoTp6GHE/8W+JSlvMj995XLnnh8Bcf3FN21F9+Vy8/kOK6HnHHEWuLn4j12XmnSmpd7ZSgbGpgvbX/ADWcV6PIOflfX/aNlkOkeFOL2SNFzG9kjc2gzMIcBlHeEFNRYm2ndjMsjA+MVUTZGWveN7nMfpxOVx0VZX4QaLD52gdbF9I080PETQFkTm7b3sWnwK5rcOq3tq2ZWZayRkjzZwyljrgM128UhhrxSR0jSC2GRskcgDs7Cx2ZrQb2IB7u5QHulFY6spqyWlq3Pj7Ek9FPGesgDCNYSfdALbkAcDrfRJi3/wCgpfCm/wDWUYs6sqI5IuqgidPl6+SKMiSbLsHuvoNPx5p+CprWNZmip3Txs6uOpfFmnawCw1vYmxOp+OqCTg1BUT01XHSz9RKcVqCH53Mu0ZiWjLq7nbjlVJiNNHiWMRRRnrGtZG2olDcgkMI+ufbv7LP0AXFPQ10cAiYQCKgVYls7rOtAI52sb66aqe2OrMlTIyGKOSrj6t72h4yi3adGCey52l+8A7oH/wCKuFSzUrauSIRvglkiIBa69M556l5yk7EtFv8AuKd6Vwtq44qMNHtMVFBVU54yXDmzQeOWMEd/gqvDMBqqdk8ekkdREYnsfmI7nNsdHC59V1VYXWSVEFQMrJKeOKNhaDa0RdYuueOcg9yC3xFuSvr6hrQ6emooXwgjNZzmEOkDebQB6rBUfTCt+sa6R1Q2VpD45s07LHctbfsf6bBbCspK51Z7a0iOWzWkNaSwtAsWua4m4PH4WKdrDVZHsgggpnSgiSSGLLI4HcB1+zfXbmgar5MtBh//ANk6j/8Ai/y2tld1u2pLHgC22t91f/w2kJibfkqagim6qGCWlppWwsEbHvjc54b4k2GwWz6KYX1LAEGlebC6oaWkfL/PtlabkD3ZHXv/AGjQd9leS2sc223JQX09xZt2jmSb+TSdPP0TSZTk9U1u58BxPcBxVJjVU17MryGg7cXX4HTYJ+rww65HWJ3cbud6lU02E5bm5c465jv+im+mmHi7ZLFIsp1/RZ11EZX5W7DVx4ADX1Oy2lfh7/HxVJU9awWawjy0WHx+Xoz8m3HX2YnisoErU6K02tILHnwI/NRqirbzCz66rpx5JcT2FXM8el7ODv7dVoulLHPia+1iw3/0ncfgs/gM1pA63ct65rZYy3mLbLXDHxpxc3Je8seddaSpEGyTFsLqISbR52cHN1Nu8Kk+ly06tc3xCr101+TcX00Giq2R5Z4iNxLGR4h7SER42HDZPYZO3rWvfs03A7+BPgo6+VsuSdXsjq3vUCojidwAPMaH4LKMxoHiuH4sea6NR50ljQyUn3Xg+OnxCiSlzdxpzGoVFLjRHFRD0geOKpcI1mWTS+2hCy/+I3IVen+1u/8Ap7oRsd/Hsj0Sjuv/AKdB6otxt6/klzX5n4BbOAlrfoLn1XEkI3OnedSnL8NjyCUC21gPigjext+7fvdoPgk9jYeF+7gpVtdie87LoNPE+XBBDFGwC1gO4fmuhQN4AAepU1oA2SoIjMPYBtddNomDgpKFAYNI3kkFG3kpCEDHsjeST2JnJSEII3sbBwXTR90eZ28uaeLUqBtsfE6nmflyQ4LtIQpEd7FGlgup5C5LFKdqWWi7lCmw4HgtIY02YUW7MZVdHI3bt+CqpuhVOO0WgAL0OSEBRX0WY3dw2HAd55lR1i85bPtiabAmN91uVv8AuP5BWXU5RYLROoky+hTULnv2zkl1T4jhkcnvMB77arZyYeosmGppaZPL6zo1Y3Z6KA7D3t4L1SbClAnwfuVerScjznK4JRM5bSfA+5Vs+BHko1Vu0rNySlRnvV9NgrlBlwtw4KLtM0q7oU/6PdyQo8pfR7T3eZXJd337hsln2RT7LZ57oA+H4pQweKZ+0VJUUCEIUJCEIQKhIhEFQuSlQKhCEAhIhAIQhEhJZKhShzZIQuyuUHGRIWJxIpSbMa4MSfSFBHMKbMClrkoITqYJl9GFYlcFSbVT6AclGkwwclduTbkTus9LhA5KHLgg5LUOTLk0tMqy30EOSVaVCjSe1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hQWFhQVFhUVFxUYFRQUFBcUFRUWFxUUFBUYHCggGBolHBQUITEhJSkrLi4uFx8zODMsNygtLiwBCgoKDg0OGBAQGiwfHCUsLCwrLCwsLCwsLCwsLCwsLCwsLCwsLCwsLCwsLCwsLCwsLCwsLCwsLCwsLCwsLCwuK//AABEIALkBEQMBIgACEQEDEQH/xAAcAAABBQEBAQAAAAAAAAAAAAAAAQMEBQYCBwj/xABCEAABAwIEAgcECAQFBAMAAAABAAIDBBEFEiExQVEGEyJhcYGRFDKhwRUjQlKx0eHwBzNykhZDgqLxU2JjsyQlNv/EABkBAQADAQEAAAAAAAAAAAAAAAABAgMEBf/EACURAQEAAgICAgIBBQAAAAAAAAABAhEDEiExE0EEIlEyM0Jhgf/aAAwDAQACEQMRAD8A9xQhCAQhCAQhCAQhCAQhCAQhCAQhCAQhCAQhCAQhCAQhCAQhCAQhI421OwQQcYqi1oaw2kkOVvd95/kPjZea9KsZfJM2CCR4ZGAC4PcCSN7kG5V50lxzIx81+28ZIRyj4ut37+ipOhmDl787xfXMfkFXKtsMfutp0UoXtYC9z3HQnM5zvAalaRNwR5RZOKZNRnld3YQhClUIQhAIQhAIQhAIQhAIQhAIQhAJHG2pSquxKXMerHi/w4N8/wAECNx6nP8Amj0I+ScZi8B2lZ/cAsZj9AI35mjsO+DuSq2iy06So23eKY5Awi8pvbZhzC1+NtFPw6vjlYHxuuDz305jgvOQByRlsnxp29RQvMRM4bOcPBzgmaPE5S+S8slgQAM7uXinx1G3qi5dIBuR6rzZ9S87ucfFzimHSJ8Zt6U+ujG8jB4ub+aYfjVON5o/7gfwXnBPclaVPxm3oL+kNOP8weQcfkrGKQOAc03BAIPcV5/gtB1r8zvcbv3nl4LYUMmR2T7Lvd7ncW+B3VMpIlZoQhVAqPpJWCwiBtmGaQ8oxv5nb1VtV1DY2Oe73Wgk+S8t6W4u6xaL9bObuH3WbNZ6fNQtjN1XVcxq6kkfy2aNHDTYD98l6h0bw4RRi++/msb0NwntNby1Pef0XpTW2FlTH9rtry3rJiVCELRgEIQgEIQgEIQgEIQgEIQgEIQgEIQgaqZwxpceHxPABVMZIBc73nG58eXkNFziVVnkyg9mPfvf+nzVdWVzAdSbpuSbq2ONy9JtVCJGlrtj+7rGzxujcY3bt466jgVsqZ1wCqrGohMLsB6xu3eOLSrTOS+TpbvSgbJb9n8k7muo4JP/AAV0w2/ZW7N24qDhTv5h5vPwUyTz+KgYQewe9zj8UQnOkSA8T8kuX96oLf3qg4vdSKOmdI8MB8Tyamm5rgAXcdANd1qcLo+qZbdx1ceZ/JVyy0tJtNpYGsaGt0AT5bcWPl8imh7pXMMvDiFiut6GfMLH3m6Hv7x3FSVUsJBD2jUaEcxy+akYniIijLtzoGjm46NH75FRbEarN9Ncaa09WT2Yxnk73bsZ8/RYHB2GWR9TJtc5b8/0srPpe/Pkp9HSOdme63azO1cb8v0Vdi9WI2R08Q1Nm2HLiVjyZamnXwce69K6H0mWLrXaGT3b8GcD57+iu310Y3ePW689wuimcAZHHbbWwHABXcNDZRjnqakRnxS5W2tVDUsd7rgU8ss2msptPXPboe0O/f1Vpyfyzy4f4XiFDixFh30UpkgOxBWksvpjcbPbpCEKUBCEIBCEIBCEIEJVZ/iKm/6rfR35J3FJdBGN379zOPrssP0hw7qpMzRZj9trA8QrY47Gy/xJTf8AVHo78lCxTpZAyMmOQOedG6OsCeJJGw3WEcP3ompmAgj8lf44ja3nx6JgymQXIvvqb8fNVsNaZHXWOxjBwTmburzovJdtj7zdCuX8nGyb+nZ+LlN6+3o8DiI2WNtElGPrPVOU8ZMbLC+iSkHb9VXP/Aw/zZrHqPJI6TTK91jps79VAb+9FsqyEOzNczQ5tbabbrFzU5jeWHxBtu3muzHOb6uS43XY9M/snTYHly8VGwdv1Q8zx5rmq0Y86e6eATuHNtG3w5LRRKt+9UjyALnbzSj97qfgtAJSZH/y2+6Ne07n4BRbqJkV1LI5pMmodZwA5DTXVaOMSyFoYbC13OOw1Hx3VQ+gke8jKQHOcLkGwBI1WpMeVmVptYafquPPOunDj2k01NlbZzsx4nb4LvO0bADyVJBitwQdCDYjvSSYkFl8m3TPx7KuHVPeqDFsSF3SE9iK4b3yHRzvLYefNMS1hOjfedoO7m7yHyWdx6pD3CFmjGDtHuG4KtjfG6pnh+0xivFVlD53nV18t+Df1TvQum66Z08mv3RyCzWLVXWvyj3Bp+i1fRqoDRbkAsrfuuvHj1jqPRIgLaJ1rVEoX3apjFbblymi5VyWrq6REGi1JtsnSFy4KFtu4614438dVKixX7zfMfkq+y5IUzOxW8eN+lz9JR8z6FIqayVW+XJX4MWlQhC6HIEj3AAk7DVKq3GJ9BGPtau/pH5oIzJMzi8/a27mjb8/NV/SCMyMyAd9+8KWJLXPAKIa9wBcT4BWSxxuDY6EaEd6QlbX6NZLlkcwEuAJNyD8ExU4c0OsyBhbzJP4K/eI6vP6pl1FpT1cgcPPwXpbqBuXSOMO8LhMmmyNcXNjPKzVTPOWWWL4Y2WWVa4RrEw82pulZ9Z5lJTPIazWwI2ThqXA/oubLKeNt8Zd5a+02ob2T4LK4xh/WM095urfmFoY6px0NkRgE6sA71NvbKXGmM642ZR5liVxE70PZtrfZTKTRo22HNbVtNBM52aJpN9SRvZNVlBTsBPVbbgOI+a6pyzW3NeO70zeHUpnk6sGzRq9wOw5eJWxgY5jC1rbAEhoA0y8FS4ZXwsBDYrC5O9yfElaGKQFmZosN7LL5cc/VaXiyw9w3LCQcxcdfs8Nt1GndZSni+yYmgedmnzsFhn5ro4vGPlkOkMvVu6wbbPty4O8lWOxC/u63WmxLo/NICGhovzdp8FU4N0InjfeV0ZYD2QHOJA4jVo8PNZTG7dvy4TD3ugzdVEXnV7tG+HP1KyeLVJYOrbrI89o954eC9Cr+jcsjr52AAWaO0bfBVdL/DgZ88tQSb7NYBpyuSfwWmXnx9ObjuM/bK+awIp8oA9fHirnBj2iObfwW+h6FUo95rn+LyPg2ysKfAaeP3IWA87XPqVXTe/kYeo5wln1TTzCmBOhgGgGiQhNOa5bu3IC6SIsmkAlIUqCpDZSFdoKgN2QurITSdtChCF1uAKpkw15c5xcLuPoBsFbLl50QU7sKLhbNYA8t1y/o8HAZnnTgArpjbBczyhouTZSIcdPkaG8hZMPZqpQcDqDe/FNyDVFojFii1rOwfBTnBRav3T4KmXpfH3HMLCY2WF7Lhw1KZpKhwGhKduubPOZSR1Y4XHK09S+8lp29o+L0lL7wUkRvBubZe1+i24f6WHP/VFThp+tP9RTeKO0l8vwTmFfzneJUPHXlvW32IFvRRP7d/6tf7s/4pKWT8VtaE/VNvxC88o5vxW5opPqmf0rm4Lrbr/Ix3Ys2nloO5BeoQnXJmW23P1TTIuS9QuvSGZDqmZ0dYoLpkgmROlh1i4dIoRnXHXodU0vS5lD65J1yGkwvSZ1FMyUSqEpIkRnTAclQPFyQOTV1ySiUm6Ex1iE2jTULl7jwF10hdTgRn1BH2Sqecy58wf9q9u7ktCm3QtO4CkVzq5/IKuxKR8gseCvjRt/ZR7Ez7qJVGGzNYxrSpc8wCluoYz9kLg4cw739ShtUVeIhrHOsTlG3E+CzsHSV0pc0wuYMps463PKwW6GGx/dHnquxRsGzR6BRpPZhaCudYZm/JWTKscitO6kYd2j0UCfD+LYx4j8lneLBpOfNXsdfYH0KkU79Te+xUesdWNN4y233XMP4hNy4zO0DNT9Zp2spA142BVZxSXa15tzWjWCP+vd5qt6UPcS8NBJI4BXTekMLWh0kb4yeGUkjxspDa2lczrA4ZTz0OnirzD9eqt5P27aeY0sEo3Y70W+p3fVR/0N/BdS4zTAdkZjyAufgnesDtLW4gd3JY3jmHp1Y8uXJ7npHaUuZd5E2UTSlyS6ULqylBori6fITbmKNEptz1zmXRYuHCyLaGdLnTdktkLDgkTgeozdfBOhQhLY5dZlGDrIEiKpOZBco/WJHSqTSRmQonXoUJ1W3BSrlLddTzypHFJmUbEJcrCUHM+JMbuVH+nY+YWIp4/bZqhjpnxNhY15c0A6EuvuOTVT1nR3MyCekrnTU8s7IXuyhr2Z3BuZugvqbWI4hB6izG4zxC6djEY4hefzdEm55YKbEHuqomZzFIxtrEAi5AGmo1F7XCqcBw+R9N7XX1Xs0BOVgAvI83IvrfiDYAEmxOyD1UYzHzC4OOR8wvJ+lGHyw07aukqvaKVxyl1rPYScovzF9NgQbaK+q+iEImZTnEZW1ErS6NjmNIcACeAAPuu0vfRBuTj0fMJPp+PmF5nQ9G2tppZq6tkg6qZ8Ly0Ncy7XBrSOyTrceqZ6P4JDUNq5TXSinpn2bKGtOaPJmL3Atvz2HBB6l9PRcwm3YzCd8vwXmmI4DHC6nldiDjRVAcBMGDOHhuZjbAG4IB4C2UpzpTgdPRdWH10xe90ZyZWX6pzw18gOW3ZBLrE8EHontUDv+V0zC4n62H9oWGp+i8sdZM2SoeKSKAT9dZuYg8Dw0ySHwA5rRdDK4yNB1twvvbhfvQaOPCIxw+X4KqMOVzieBstKFUYwNfJUzm9Vtw5WWz+UCVQppCOAPwUiZ9h5KnrquyzydfHjt3NiDRvceSrJukbRcNuSOeyocVxa5ytIv62VXLESC4e9ue9ZW12Y8OP2u6zpbK3UBnx/NS8B6SzSDNLG0MPukE5iOdjwWVwyiNQ8X/lNPa/7iPsj5rXEACwsLKO1RlhjvUi6ixaN2mYA8jopeYFYPEJAbrMzYnPG8Nge8EnRt+z33B4K0u1MuPXp6/ZN2zaDbiqPCcYzNAms1/G18pPcSryOUcFaMcpYdypEl0Eq2lCkrlxQghNI25LlyXLohcOVdJlc3QiyE0nbfApQElyi3NdTziqFiwvGQFMJHis30gxnIMo1JNgACSSdAABuUGe6Hx9VUVz3gEGFnZJFnZesJbrzuszF0wM8tHTxU0dLTNqYnljBoSHgi9gA1tzfbcDVJiOKB7nl0MhER+sPVPIjP/kOWzPOygzYlCYy8RuMYOUvDHGMOIvlL7WBsdrqB6PjFcwurjQthGIRtYC51i6SJzWm7Dfe1wBtdovuFlKSmbiuFU9NFK1lVSEXjkJGYNa5t+eoN7663BWTqYGMDXyU72Md7rnxPa13HsuLbFPS08YeIzC8Sm2WMxv6w393Ky1zfhog0eNNZhuFOoXyskqah+ZzGG4jBc0k92jBva5Pcr/pz0tZSVEZjpIpp+puyc2LmXLhluGk242BG688o6TMT1dLM8NcWuLIJXhrh7zXZW6OHEFWtJU0zQQ5oaRoWkWIPIt4FBrug1fUSYbI+N8PtMlTK89ffq+04F12tN9r28lG6NVLY48XNaI5LS5pmR36t46sF4jDjci3BZPF4IL2kjykgOAe3KS07OAI1B5qtqqGCIt6yIszDMzOwtzN5suNR3hBof4pSOtSth6r2ANaYOq0AcQLh4vocu2g0J43Tn8YoTJUQFlnAQWNiD9srPuZDE7K6IsebdlzCx/a93skA68FZTP9naHSQSRtOxfE9jT4EgBBoJquaXAadhd9Y9/Uv+91McsrWjzbGwE955rW9CqDq4x4LzzC5XuIeymmLTqHiCUsI5hwbYjvuvS+jVUHsFjdBoVWY64Bg3zE2HzurNUmKyjOXO92MfE6n5KL6Wx9s9jtV1LQXak6Bo1JKxmMTyvZdwyXv2b627yvQ8Bwsyye1TjTaFh4NP8AmEczwVV0zwcNOZvuuv5EcFjyYXW49D8fmneY15bDGWlWDaiwTlRTWKral9li9K+GjwmoGQW037uKeqtRoSCqqkGRoCdNTZRpST7QauoOoO4TPR6MPle88LN+Z+Sfr2dZowdsmw7ydAFa1eFspOqY3UujvI770oJzEd1iB5BWk8Ws88v2mP8AJalmii0mLvgdrcs5cR/SnZKjRV0z8yRPXbb0GKslF2OB7uI8RwU9kwXlM0bmnMwlp5g2Ks8C6RzulZC4B5e4Mabhhudrk6LSVhlxa8vRM4XWZRp6aWP+Y0jvBzD1C4ZNfirMNS+krMuXH1TOdcuehp2hNWQoTp6GHE/8W+JSlvMj995XLnnh8Bcf3FN21F9+Vy8/kOK6HnHHEWuLn4j12XmnSmpd7ZSgbGpgvbX/ADWcV6PIOflfX/aNlkOkeFOL2SNFzG9kjc2gzMIcBlHeEFNRYm2ndjMsjA+MVUTZGWveN7nMfpxOVx0VZX4QaLD52gdbF9I080PETQFkTm7b3sWnwK5rcOq3tq2ZWZayRkjzZwyljrgM128UhhrxSR0jSC2GRskcgDs7Cx2ZrQb2IB7u5QHulFY6spqyWlq3Pj7Ek9FPGesgDCNYSfdALbkAcDrfRJi3/wCgpfCm/wDWUYs6sqI5IuqgidPl6+SKMiSbLsHuvoNPx5p+CprWNZmip3Txs6uOpfFmnawCw1vYmxOp+OqCTg1BUT01XHSz9RKcVqCH53Mu0ZiWjLq7nbjlVJiNNHiWMRRRnrGtZG2olDcgkMI+ufbv7LP0AXFPQ10cAiYQCKgVYls7rOtAI52sb66aqe2OrMlTIyGKOSrj6t72h4yi3adGCey52l+8A7oH/wCKuFSzUrauSIRvglkiIBa69M556l5yk7EtFv8AuKd6Vwtq44qMNHtMVFBVU54yXDmzQeOWMEd/gqvDMBqqdk8ekkdREYnsfmI7nNsdHC59V1VYXWSVEFQMrJKeOKNhaDa0RdYuueOcg9yC3xFuSvr6hrQ6emooXwgjNZzmEOkDebQB6rBUfTCt+sa6R1Q2VpD45s07LHctbfsf6bBbCspK51Z7a0iOWzWkNaSwtAsWua4m4PH4WKdrDVZHsgggpnSgiSSGLLI4HcB1+zfXbmgar5MtBh//ANk6j/8Ai/y2tld1u2pLHgC22t91f/w2kJibfkqagim6qGCWlppWwsEbHvjc54b4k2GwWz6KYX1LAEGlebC6oaWkfL/PtlabkD3ZHXv/AGjQd9leS2sc223JQX09xZt2jmSb+TSdPP0TSZTk9U1u58BxPcBxVJjVU17MryGg7cXX4HTYJ+rww65HWJ3cbud6lU02E5bm5c465jv+im+mmHi7ZLFIsp1/RZ11EZX5W7DVx4ADX1Oy2lfh7/HxVJU9awWawjy0WHx+Xoz8m3HX2YnisoErU6K02tILHnwI/NRqirbzCz66rpx5JcT2FXM8el7ODv7dVoulLHPia+1iw3/0ncfgs/gM1pA63ct65rZYy3mLbLXDHxpxc3Je8seddaSpEGyTFsLqISbR52cHN1Nu8Kk+ly06tc3xCr101+TcX00Giq2R5Z4iNxLGR4h7SER42HDZPYZO3rWvfs03A7+BPgo6+VsuSdXsjq3vUCojidwAPMaH4LKMxoHiuH4sea6NR50ljQyUn3Xg+OnxCiSlzdxpzGoVFLjRHFRD0geOKpcI1mWTS+2hCy/+I3IVen+1u/8Ap7oRsd/Hsj0Sjuv/AKdB6otxt6/klzX5n4BbOAlrfoLn1XEkI3OnedSnL8NjyCUC21gPigjext+7fvdoPgk9jYeF+7gpVtdie87LoNPE+XBBDFGwC1gO4fmuhQN4AAepU1oA2SoIjMPYBtddNomDgpKFAYNI3kkFG3kpCEDHsjeST2JnJSEII3sbBwXTR90eZ28uaeLUqBtsfE6nmflyQ4LtIQpEd7FGlgup5C5LFKdqWWi7lCmw4HgtIY02YUW7MZVdHI3bt+CqpuhVOO0WgAL0OSEBRX0WY3dw2HAd55lR1i85bPtiabAmN91uVv8AuP5BWXU5RYLROoky+hTULnv2zkl1T4jhkcnvMB77arZyYeosmGppaZPL6zo1Y3Z6KA7D3t4L1SbClAnwfuVerScjznK4JRM5bSfA+5Vs+BHko1Vu0rNySlRnvV9NgrlBlwtw4KLtM0q7oU/6PdyQo8pfR7T3eZXJd337hsln2RT7LZ57oA+H4pQweKZ+0VJUUCEIUJCEIQKhIhEFQuSlQKhCEAhIhAIQhEhJZKhShzZIQuyuUHGRIWJxIpSbMa4MSfSFBHMKbMClrkoITqYJl9GFYlcFSbVT6AclGkwwclduTbkTus9LhA5KHLgg5LUOTLk0tMqy30EOSVaVCjSe1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olympusinsurance.com/wp-content/uploads/2012/02/InsideSlides_Property_Insu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42671"/>
            <a:ext cx="3352800" cy="227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Commercial Auto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/>
              <a:t>Protects a company’s vehicles. This includes vehicles that carry employees, products, or equipment.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 smtClean="0"/>
              <a:t>If employees are using their own cars for business use, the company should have non-owned auto liability. </a:t>
            </a:r>
            <a:endParaRPr lang="en-US" sz="2800" dirty="0"/>
          </a:p>
        </p:txBody>
      </p:sp>
      <p:pic>
        <p:nvPicPr>
          <p:cNvPr id="11267" name="Picture 3" descr="C:\Users\LenovoOwner\AppData\Local\Microsoft\Windows\Temporary Internet Files\Content.IE5\MC96V5LA\8552421931_09f3f40a36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62149"/>
            <a:ext cx="2514600" cy="1917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www.thecakeandcookieco.com.au/site/files/photos/v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54" y="4507392"/>
            <a:ext cx="2218363" cy="2226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Worker’s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/>
              <a:t>It provides wage replacement and medical benefits to employees who are injured on the job. 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In exchange for these benefits, the employee gives up his rights to sue his employer for the incident.</a:t>
            </a:r>
          </a:p>
        </p:txBody>
      </p:sp>
      <p:pic>
        <p:nvPicPr>
          <p:cNvPr id="12290" name="Picture 2" descr="C:\Users\LenovoOwner\AppData\Local\Microsoft\Windows\Temporary Internet Files\Content.IE5\A9K6CASH\1202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598"/>
            <a:ext cx="3200400" cy="2642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Professional Liability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Also known as Errors and Omissions Insurance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The policy provides defense and damages for failure to or improperly rendering professional services.  </a:t>
            </a:r>
          </a:p>
        </p:txBody>
      </p:sp>
      <p:pic>
        <p:nvPicPr>
          <p:cNvPr id="13314" name="Picture 2" descr="C:\Users\LenovoOwner\AppData\Local\Microsoft\Windows\Temporary Internet Files\Content.IE5\MC96V5LA\erro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2281238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Homeowner’s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600" dirty="0"/>
              <a:t>This type of insurance can protect against damage to the home and against damage to items inside the home</a:t>
            </a:r>
            <a:r>
              <a:rPr lang="en-US" sz="2600" dirty="0" smtClean="0"/>
              <a:t>.</a:t>
            </a:r>
          </a:p>
          <a:p>
            <a:pPr marL="457200" indent="-457200"/>
            <a:endParaRPr lang="en-US" sz="2600" dirty="0"/>
          </a:p>
          <a:p>
            <a:pPr marL="457200" indent="-457200"/>
            <a:r>
              <a:rPr lang="en-US" sz="2600" dirty="0"/>
              <a:t>Additionally, this type of insurance may protect you from accidents that happen at home or may have occurred due to actions of your own.</a:t>
            </a:r>
          </a:p>
        </p:txBody>
      </p:sp>
      <p:pic>
        <p:nvPicPr>
          <p:cNvPr id="3074" name="Picture 2" descr="https://encrypted-tbn3.gstatic.com/images?q=tbn:ANd9GcSIAUCZCOpyi0pE-0R-SzW-2XT99ZY_PielOCkNEYOakuohOS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10545"/>
            <a:ext cx="2747010" cy="196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867400" cy="462560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600" dirty="0" smtClean="0"/>
              <a:t>The </a:t>
            </a:r>
            <a:r>
              <a:rPr lang="en-US" sz="2600" dirty="0"/>
              <a:t>forecasting and evaluation of financial risks </a:t>
            </a:r>
            <a:endParaRPr lang="en-US" sz="2600" dirty="0" smtClean="0"/>
          </a:p>
          <a:p>
            <a:pPr marL="457200" indent="-457200"/>
            <a:r>
              <a:rPr lang="en-US" sz="2600" dirty="0"/>
              <a:t>I</a:t>
            </a:r>
            <a:r>
              <a:rPr lang="en-US" sz="2600" dirty="0" smtClean="0"/>
              <a:t>dentification </a:t>
            </a:r>
            <a:r>
              <a:rPr lang="en-US" sz="2600" dirty="0"/>
              <a:t>of procedures to avoid or minimize their impact</a:t>
            </a:r>
            <a:r>
              <a:rPr lang="en-US" sz="2600" dirty="0" smtClean="0"/>
              <a:t>.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b="1" u="sng" dirty="0" smtClean="0"/>
              <a:t>Goals: 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Avoid or minimize losses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Identify opportunities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Improve decision making</a:t>
            </a:r>
          </a:p>
        </p:txBody>
      </p:sp>
      <p:pic>
        <p:nvPicPr>
          <p:cNvPr id="1026" name="Picture 2" descr="C:\Users\LenovoOwner\AppData\Local\Microsoft\Windows\Temporary Internet Files\Content.IE5\A9K6CASH\ergonomic%20risk%20factors%20-%20risks%20ahead%20sign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1" b="2119"/>
          <a:stretch/>
        </p:blipFill>
        <p:spPr bwMode="auto">
          <a:xfrm>
            <a:off x="6248400" y="2667000"/>
            <a:ext cx="2518283" cy="3008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Renter’s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This is a subset of Homeowner’s Insurance. 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The </a:t>
            </a:r>
            <a:r>
              <a:rPr lang="en-US" dirty="0"/>
              <a:t>coverage is protects against damage to the physical property, contents of the property, and personal injury within the home.</a:t>
            </a:r>
          </a:p>
        </p:txBody>
      </p:sp>
      <p:pic>
        <p:nvPicPr>
          <p:cNvPr id="15362" name="Picture 2" descr="C:\Users\LenovoOwner\AppData\Local\Microsoft\Windows\Temporary Internet Files\Content.IE5\JO33XRDV\8NZI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72710"/>
            <a:ext cx="32575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Life insurance protects </a:t>
            </a:r>
            <a:r>
              <a:rPr lang="en-US" dirty="0" smtClean="0"/>
              <a:t>an individual</a:t>
            </a:r>
            <a:r>
              <a:rPr lang="en-US" dirty="0"/>
              <a:t> against death. T</a:t>
            </a:r>
            <a:r>
              <a:rPr lang="en-US" dirty="0" smtClean="0"/>
              <a:t>he </a:t>
            </a:r>
            <a:r>
              <a:rPr lang="en-US" dirty="0"/>
              <a:t>insurer pays a certain amount of money to a beneficiary upon your death. You pay a premium in exchange for the payment of benefits to the beneficiary. 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6387" name="Picture 3" descr="C:\Users\LenovoOwner\AppData\Local\Microsoft\Windows\Temporary Internet Files\Content.IE5\6XE4QHP0\baby-and-dad-sleep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3505200" cy="233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Two Major Types of Life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623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Term</a:t>
            </a:r>
          </a:p>
          <a:p>
            <a:r>
              <a:rPr lang="en-US" sz="2800" dirty="0" smtClean="0"/>
              <a:t>Provides protection for a specified period of time.</a:t>
            </a:r>
          </a:p>
          <a:p>
            <a:r>
              <a:rPr lang="en-US" sz="2800" dirty="0" smtClean="0"/>
              <a:t>Does not build cash value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572000" cy="440740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b="1" dirty="0"/>
              <a:t>Whole</a:t>
            </a:r>
          </a:p>
          <a:p>
            <a:pPr marL="457200" indent="-457200"/>
            <a:r>
              <a:rPr lang="en-US" dirty="0"/>
              <a:t>Provides protection for your entire lifetime and accumulates a cash value that the </a:t>
            </a:r>
            <a:r>
              <a:rPr lang="en-US" dirty="0" smtClean="0"/>
              <a:t>policy owner </a:t>
            </a:r>
            <a:r>
              <a:rPr lang="en-US" dirty="0"/>
              <a:t>can borrow against.</a:t>
            </a:r>
          </a:p>
          <a:p>
            <a:pPr marL="457200" indent="-457200"/>
            <a:r>
              <a:rPr lang="en-US" dirty="0"/>
              <a:t>Initially higher premiums</a:t>
            </a:r>
          </a:p>
          <a:p>
            <a:pPr marL="457200" indent="-457200"/>
            <a:r>
              <a:rPr lang="en-US" dirty="0"/>
              <a:t>Can not be used until matured</a:t>
            </a:r>
          </a:p>
          <a:p>
            <a:endParaRPr lang="en-US" dirty="0"/>
          </a:p>
        </p:txBody>
      </p:sp>
      <p:pic>
        <p:nvPicPr>
          <p:cNvPr id="1026" name="Picture 2" descr="http://neckerslaw.com/wp-content/uploads/2012/09/life-insurance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4419599"/>
            <a:ext cx="3159674" cy="2106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Personal Automobile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9595"/>
            <a:ext cx="8229600" cy="4625609"/>
          </a:xfrm>
        </p:spPr>
        <p:txBody>
          <a:bodyPr/>
          <a:lstStyle/>
          <a:p>
            <a:pPr marL="457200" indent="-457200"/>
            <a:r>
              <a:rPr lang="en-US" dirty="0" smtClean="0"/>
              <a:t>It has </a:t>
            </a:r>
            <a:r>
              <a:rPr lang="en-US" dirty="0"/>
              <a:t>a dual function, protecting against both physical damage and bodily injury resulting from a crash, and also any liability that might rise from the collision.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0" name="Picture 2" descr="C:\Users\LenovoOwner\AppData\Local\Microsoft\Windows\Temporary Internet Files\Content.IE5\MC96V5LA\bmw-x6-review-2014_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8226"/>
            <a:ext cx="3581400" cy="201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LenovoOwner\AppData\Local\Microsoft\Windows\Temporary Internet Files\Content.IE5\6XE4QHP0\5253406697_e475a3a274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25495"/>
            <a:ext cx="2782074" cy="186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LenovoOwner\AppData\Local\Microsoft\Windows\Temporary Internet Files\Content.IE5\A9K6CASH\462d1257d43b481c7fc7b87145ff71_big_galler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746601" cy="2123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</a:p>
          <a:p>
            <a:r>
              <a:rPr lang="en-US" dirty="0" smtClean="0"/>
              <a:t>Comments </a:t>
            </a:r>
          </a:p>
          <a:p>
            <a:r>
              <a:rPr lang="en-US" smtClean="0"/>
              <a:t>Concerns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Insurance Policy</a:t>
            </a:r>
          </a:p>
          <a:p>
            <a:r>
              <a:rPr lang="en-US" dirty="0" smtClean="0"/>
              <a:t>Policyholder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Probability</a:t>
            </a:r>
          </a:p>
          <a:p>
            <a:r>
              <a:rPr lang="en-US" dirty="0" smtClean="0"/>
              <a:t>Premium</a:t>
            </a:r>
          </a:p>
          <a:p>
            <a:r>
              <a:rPr lang="en-US" dirty="0" smtClean="0"/>
              <a:t>Coverage</a:t>
            </a:r>
          </a:p>
          <a:p>
            <a:r>
              <a:rPr lang="en-US" dirty="0" smtClean="0"/>
              <a:t>Claim</a:t>
            </a:r>
          </a:p>
          <a:p>
            <a:r>
              <a:rPr lang="en-US" dirty="0" smtClean="0"/>
              <a:t>Deductible</a:t>
            </a:r>
          </a:p>
        </p:txBody>
      </p:sp>
      <p:pic>
        <p:nvPicPr>
          <p:cNvPr id="5122" name="Picture 2" descr="http://thesnowmobilezone.com/wp-content/uploads/2013/07/snowmobile-insuranc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2" y="2133600"/>
            <a:ext cx="4146457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Insurance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A document detailing the terms and condition of the insurance contract</a:t>
            </a:r>
          </a:p>
          <a:p>
            <a:pPr marL="0" indent="0" algn="ctr">
              <a:buNone/>
            </a:pPr>
            <a:endParaRPr lang="en-US" sz="2600" dirty="0"/>
          </a:p>
          <a:p>
            <a:r>
              <a:rPr lang="en-US" sz="2600" dirty="0" smtClean="0"/>
              <a:t>Between the insurer and insured (Policyholder)</a:t>
            </a:r>
          </a:p>
          <a:p>
            <a:r>
              <a:rPr lang="en-US" sz="2600" dirty="0" smtClean="0"/>
              <a:t>Determines claims that must be paid</a:t>
            </a:r>
          </a:p>
          <a:p>
            <a:r>
              <a:rPr lang="en-US" sz="2600" dirty="0" smtClean="0"/>
              <a:t>Outlines the insurer’s </a:t>
            </a:r>
            <a:r>
              <a:rPr lang="en-US" sz="2600" dirty="0"/>
              <a:t>promises to pay for loss </a:t>
            </a:r>
          </a:p>
          <a:p>
            <a:r>
              <a:rPr lang="en-US" sz="2600" dirty="0" smtClean="0"/>
              <a:t>Sets the premium and deductible payment</a:t>
            </a:r>
          </a:p>
          <a:p>
            <a:r>
              <a:rPr lang="en-US" sz="2600" dirty="0" smtClean="0"/>
              <a:t>Designed to meet specific needs</a:t>
            </a:r>
            <a:endParaRPr lang="en-US" sz="2600" dirty="0"/>
          </a:p>
        </p:txBody>
      </p:sp>
      <p:pic>
        <p:nvPicPr>
          <p:cNvPr id="2050" name="Picture 2" descr="C:\Users\LenovoOwner\AppData\Local\Microsoft\Windows\Temporary Internet Files\Content.IE5\MC96V5LA\paperwork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53000"/>
            <a:ext cx="1922752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 smtClean="0"/>
              <a:t>A person or company that “holds” a policy from insurance company. </a:t>
            </a:r>
          </a:p>
          <a:p>
            <a:pPr indent="-342900"/>
            <a:endParaRPr lang="en-US" dirty="0"/>
          </a:p>
        </p:txBody>
      </p:sp>
      <p:pic>
        <p:nvPicPr>
          <p:cNvPr id="8195" name="Picture 3" descr="C:\Users\LenovoOwner\AppData\Local\Microsoft\Windows\Temporary Internet Files\Content.IE5\6XE4QHP0\young%20business%20man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5"/>
          <a:stretch/>
        </p:blipFill>
        <p:spPr bwMode="auto">
          <a:xfrm>
            <a:off x="1565202" y="3635663"/>
            <a:ext cx="2531160" cy="2824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enovoOwner\AppData\Local\Microsoft\Windows\Temporary Internet Files\Content.IE5\JO33XRDV\250px-Coca-ColaHQ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307639" cy="2933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/>
          <a:lstStyle/>
          <a:p>
            <a:pPr indent="-342900"/>
            <a:r>
              <a:rPr lang="en-US" dirty="0" smtClean="0"/>
              <a:t>The probability of a loss or something bad happening</a:t>
            </a:r>
          </a:p>
          <a:p>
            <a:pPr indent="-342900"/>
            <a:r>
              <a:rPr lang="en-US" dirty="0" smtClean="0"/>
              <a:t>Risk includes damages</a:t>
            </a:r>
            <a:r>
              <a:rPr lang="en-US" dirty="0"/>
              <a:t> </a:t>
            </a:r>
            <a:r>
              <a:rPr lang="en-US" dirty="0" smtClean="0"/>
              <a:t>and liabilities</a:t>
            </a:r>
          </a:p>
          <a:p>
            <a:pPr indent="-342900"/>
            <a:r>
              <a:rPr lang="en-US" dirty="0" smtClean="0"/>
              <a:t>Insurance companies take responsibility of risk in exchange for premium. </a:t>
            </a:r>
            <a:endParaRPr lang="en-US" dirty="0"/>
          </a:p>
        </p:txBody>
      </p:sp>
      <p:pic>
        <p:nvPicPr>
          <p:cNvPr id="5122" name="Picture 2" descr="C:\Users\LenovoOwner\AppData\Local\Microsoft\Windows\Temporary Internet Files\Content.IE5\MC96V5LA\probability-di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pPr indent="-342900"/>
            <a:r>
              <a:rPr lang="en-US" sz="2800" dirty="0" smtClean="0"/>
              <a:t>Insurance companies must use the probability of risks to create a premium. </a:t>
            </a:r>
          </a:p>
          <a:p>
            <a:pPr indent="-342900"/>
            <a:r>
              <a:rPr lang="en-US" sz="2800" dirty="0" smtClean="0"/>
              <a:t>Clients are pooled into large groups. </a:t>
            </a:r>
          </a:p>
          <a:p>
            <a:pPr lvl="3" indent="-3429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18 year old drivers have a higher probability of experiencing an accident than 40 year old drivers. </a:t>
            </a:r>
          </a:p>
          <a:p>
            <a:pPr indent="-342900"/>
            <a:endParaRPr lang="en-US" dirty="0"/>
          </a:p>
        </p:txBody>
      </p:sp>
      <p:pic>
        <p:nvPicPr>
          <p:cNvPr id="4098" name="Picture 2" descr="C:\Users\LenovoOwner\AppData\Local\Microsoft\Windows\Temporary Internet Files\Content.IE5\A9K6CASH\7979444605_e1a36803ce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35" y="4114800"/>
            <a:ext cx="3123665" cy="2084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32386"/>
            <a:ext cx="3157682" cy="2084070"/>
          </a:xfrm>
          <a:prstGeom prst="rect">
            <a:avLst/>
          </a:prstGeom>
          <a:ln w="25400" cap="sq" cmpd="sng">
            <a:solidFill>
              <a:schemeClr val="tx1">
                <a:alpha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88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Premium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sz="2900" dirty="0" smtClean="0"/>
              <a:t>Amount to be paid for insurance</a:t>
            </a:r>
            <a:endParaRPr lang="en-US" sz="2900" dirty="0"/>
          </a:p>
          <a:p>
            <a:r>
              <a:rPr lang="en-US" sz="2900" dirty="0" smtClean="0"/>
              <a:t>Premiums are given to insurance companies in exchange for risk responsibility. </a:t>
            </a:r>
          </a:p>
          <a:p>
            <a:r>
              <a:rPr lang="en-US" sz="2900" dirty="0" smtClean="0"/>
              <a:t>Paid as a lump sum or in installments during the duration of the policy</a:t>
            </a:r>
          </a:p>
          <a:p>
            <a:r>
              <a:rPr lang="en-US" sz="2900" dirty="0" smtClean="0"/>
              <a:t>Premium rates are decided by the probability of a risk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LenovoOwner\AppData\Local\Microsoft\Windows\Temporary Internet Files\Content.IE5\6XE4QHP0\paid_in_fu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92576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LenovoOwner\AppData\Local\Microsoft\Windows\Temporary Internet Files\Content.IE5\6XE4QHP0\bmw-2015-x6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35167"/>
            <a:ext cx="2926034" cy="1948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sz="3000" dirty="0" smtClean="0"/>
              <a:t>Coverage is the amount or responsibility an insurance company takes for a risk in exchange for the premium </a:t>
            </a:r>
          </a:p>
          <a:p>
            <a:pPr indent="-342900"/>
            <a:r>
              <a:rPr lang="en-US" sz="3000" dirty="0" smtClean="0"/>
              <a:t>Specific types of coverage: Home, life, and auto </a:t>
            </a:r>
          </a:p>
          <a:p>
            <a:pPr indent="-342900"/>
            <a:endParaRPr lang="en-US" dirty="0"/>
          </a:p>
        </p:txBody>
      </p:sp>
      <p:pic>
        <p:nvPicPr>
          <p:cNvPr id="6147" name="Picture 3" descr="C:\Users\LenovoOwner\AppData\Local\Microsoft\Windows\Temporary Internet Files\Content.IE5\MC96V5LA\A_beautiful_smiling_baby_wrapped_in_a_furry_green_blank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2817091" cy="2112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enovoOwner\AppData\Local\Microsoft\Windows\Temporary Internet Files\Content.IE5\6XE4QHP0\beautiful_hom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35167"/>
            <a:ext cx="2982154" cy="1916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8083</TotalTime>
  <Words>791</Words>
  <Application>Microsoft Office PowerPoint</Application>
  <PresentationFormat>On-screen Show (4:3)</PresentationFormat>
  <Paragraphs>117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Risk Management 101</vt:lpstr>
      <vt:lpstr>Risk Management is…</vt:lpstr>
      <vt:lpstr>Some Key Terms</vt:lpstr>
      <vt:lpstr>Insurance Policy </vt:lpstr>
      <vt:lpstr>Policyholder</vt:lpstr>
      <vt:lpstr>Risk</vt:lpstr>
      <vt:lpstr>Probability</vt:lpstr>
      <vt:lpstr>Premium</vt:lpstr>
      <vt:lpstr>Coverage</vt:lpstr>
      <vt:lpstr>Claim</vt:lpstr>
      <vt:lpstr>Deductible</vt:lpstr>
      <vt:lpstr>Premiums v. Deductibles  </vt:lpstr>
      <vt:lpstr>Types of Insurance</vt:lpstr>
      <vt:lpstr>General Liability Insurance</vt:lpstr>
      <vt:lpstr>Property Insurance</vt:lpstr>
      <vt:lpstr>Commercial Auto Insurance</vt:lpstr>
      <vt:lpstr>Worker’s Compensation</vt:lpstr>
      <vt:lpstr>Professional Liability Insurance</vt:lpstr>
      <vt:lpstr>Homeowner’s Insurance</vt:lpstr>
      <vt:lpstr>Renter’s Insurance</vt:lpstr>
      <vt:lpstr>Life Insurance</vt:lpstr>
      <vt:lpstr>Two Major Types of Life Insurance</vt:lpstr>
      <vt:lpstr>Personal Automobile Insurance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101</dc:title>
  <dc:creator>CTAERN-IR</dc:creator>
  <cp:lastModifiedBy>Holt, Robin</cp:lastModifiedBy>
  <cp:revision>38</cp:revision>
  <dcterms:created xsi:type="dcterms:W3CDTF">2014-04-04T13:26:20Z</dcterms:created>
  <dcterms:modified xsi:type="dcterms:W3CDTF">2017-02-22T14:28:03Z</dcterms:modified>
</cp:coreProperties>
</file>