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75" r:id="rId7"/>
    <p:sldId id="259" r:id="rId8"/>
    <p:sldId id="260" r:id="rId9"/>
    <p:sldId id="274" r:id="rId10"/>
    <p:sldId id="276" r:id="rId11"/>
    <p:sldId id="270" r:id="rId12"/>
    <p:sldId id="277" r:id="rId13"/>
    <p:sldId id="264" r:id="rId14"/>
    <p:sldId id="265" r:id="rId15"/>
    <p:sldId id="263" r:id="rId16"/>
    <p:sldId id="269" r:id="rId17"/>
    <p:sldId id="279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122" autoAdjust="0"/>
  </p:normalViewPr>
  <p:slideViewPr>
    <p:cSldViewPr>
      <p:cViewPr varScale="1">
        <p:scale>
          <a:sx n="84" d="100"/>
          <a:sy n="84" d="100"/>
        </p:scale>
        <p:origin x="158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7" Type="http://schemas.openxmlformats.org/officeDocument/2006/relationships/image" Target="../media/image10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5E610-D7D3-4A58-82A6-4377C135B2CB}" type="datetimeFigureOut">
              <a:rPr lang="en-US" smtClean="0"/>
              <a:pPr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39D24-08E1-4FE0-B245-141D4DB7B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5E610-D7D3-4A58-82A6-4377C135B2CB}" type="datetimeFigureOut">
              <a:rPr lang="en-US" smtClean="0"/>
              <a:pPr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39D24-08E1-4FE0-B245-141D4DB7B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5E610-D7D3-4A58-82A6-4377C135B2CB}" type="datetimeFigureOut">
              <a:rPr lang="en-US" smtClean="0"/>
              <a:pPr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39D24-08E1-4FE0-B245-141D4DB7B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5E610-D7D3-4A58-82A6-4377C135B2CB}" type="datetimeFigureOut">
              <a:rPr lang="en-US" smtClean="0"/>
              <a:pPr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39D24-08E1-4FE0-B245-141D4DB7B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5E610-D7D3-4A58-82A6-4377C135B2CB}" type="datetimeFigureOut">
              <a:rPr lang="en-US" smtClean="0"/>
              <a:pPr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39D24-08E1-4FE0-B245-141D4DB7B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5E610-D7D3-4A58-82A6-4377C135B2CB}" type="datetimeFigureOut">
              <a:rPr lang="en-US" smtClean="0"/>
              <a:pPr/>
              <a:t>9/16/2021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39D24-08E1-4FE0-B245-141D4DB7B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5E610-D7D3-4A58-82A6-4377C135B2CB}" type="datetimeFigureOut">
              <a:rPr lang="en-US" smtClean="0"/>
              <a:pPr/>
              <a:t>9/16/2021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39D24-08E1-4FE0-B245-141D4DB7B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5E610-D7D3-4A58-82A6-4377C135B2CB}" type="datetimeFigureOut">
              <a:rPr lang="en-US" smtClean="0"/>
              <a:pPr/>
              <a:t>9/16/2021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39D24-08E1-4FE0-B245-141D4DB7B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5E610-D7D3-4A58-82A6-4377C135B2CB}" type="datetimeFigureOut">
              <a:rPr lang="en-US" smtClean="0"/>
              <a:pPr/>
              <a:t>9/16/2021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39D24-08E1-4FE0-B245-141D4DB7B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5E610-D7D3-4A58-82A6-4377C135B2CB}" type="datetimeFigureOut">
              <a:rPr lang="en-US" smtClean="0"/>
              <a:pPr/>
              <a:t>9/16/2021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39D24-08E1-4FE0-B245-141D4DB7B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5E610-D7D3-4A58-82A6-4377C135B2CB}" type="datetimeFigureOut">
              <a:rPr lang="en-US" smtClean="0"/>
              <a:pPr/>
              <a:t>9/16/2021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39D24-08E1-4FE0-B245-141D4DB7B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95E610-D7D3-4A58-82A6-4377C135B2CB}" type="datetimeFigureOut">
              <a:rPr lang="en-US" smtClean="0"/>
              <a:pPr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939D24-08E1-4FE0-B245-141D4DB7B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0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7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9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609601"/>
            <a:ext cx="8305800" cy="1828799"/>
          </a:xfrm>
        </p:spPr>
        <p:txBody>
          <a:bodyPr>
            <a:normAutofit/>
          </a:bodyPr>
          <a:lstStyle/>
          <a:p>
            <a:r>
              <a:rPr lang="en-US" sz="4800" b="1" dirty="0">
                <a:latin typeface="Comic Sans MS" pitchFamily="66" charset="0"/>
              </a:rPr>
              <a:t>SCIENTIFIC NOTATION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2438400"/>
            <a:ext cx="7543800" cy="3200400"/>
          </a:xfrm>
        </p:spPr>
        <p:txBody>
          <a:bodyPr>
            <a:normAutofit fontScale="92500"/>
          </a:bodyPr>
          <a:lstStyle/>
          <a:p>
            <a:r>
              <a:rPr lang="en-US" sz="4400" b="1" dirty="0">
                <a:solidFill>
                  <a:srgbClr val="0000FF"/>
                </a:solidFill>
                <a:latin typeface="Comic Sans MS" pitchFamily="66" charset="0"/>
              </a:rPr>
              <a:t>A QUICK WAY TO WRITE </a:t>
            </a:r>
          </a:p>
          <a:p>
            <a:r>
              <a:rPr lang="en-US" b="1" dirty="0">
                <a:solidFill>
                  <a:srgbClr val="0000FF"/>
                </a:solidFill>
                <a:latin typeface="Comic Sans MS" pitchFamily="66" charset="0"/>
              </a:rPr>
              <a:t>REALLY, REALLY </a:t>
            </a:r>
            <a:r>
              <a:rPr lang="en-US" sz="5400" b="1" dirty="0">
                <a:solidFill>
                  <a:srgbClr val="0000FF"/>
                </a:solidFill>
                <a:latin typeface="Comic Sans MS" pitchFamily="66" charset="0"/>
              </a:rPr>
              <a:t>BIG </a:t>
            </a:r>
          </a:p>
          <a:p>
            <a:r>
              <a:rPr lang="en-US" b="1" dirty="0">
                <a:solidFill>
                  <a:srgbClr val="0000FF"/>
                </a:solidFill>
                <a:latin typeface="Comic Sans MS" pitchFamily="66" charset="0"/>
              </a:rPr>
              <a:t>OR</a:t>
            </a:r>
          </a:p>
          <a:p>
            <a:r>
              <a:rPr lang="en-US" b="1" dirty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en-US" sz="1900" b="1" dirty="0">
                <a:solidFill>
                  <a:srgbClr val="FF0000"/>
                </a:solidFill>
                <a:latin typeface="Comic Sans MS" pitchFamily="66" charset="0"/>
              </a:rPr>
              <a:t>REALLY, REALLY </a:t>
            </a:r>
            <a:r>
              <a:rPr lang="en-US" sz="1800" b="1" dirty="0">
                <a:solidFill>
                  <a:srgbClr val="FF0000"/>
                </a:solidFill>
                <a:latin typeface="Comic Sans MS" pitchFamily="66" charset="0"/>
              </a:rPr>
              <a:t>SMALL</a:t>
            </a:r>
            <a:r>
              <a:rPr lang="en-US" b="1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Comic Sans MS" pitchFamily="66" charset="0"/>
              </a:rPr>
              <a:t>NUMBERS.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dirty="0">
                <a:latin typeface="Comic Sans MS" pitchFamily="66" charset="0"/>
              </a:rPr>
              <a:t>Why does a Negative Exponent give us a small number?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None/>
            </a:pPr>
            <a:r>
              <a:rPr lang="en-US" sz="4400" dirty="0">
                <a:solidFill>
                  <a:srgbClr val="0000FF"/>
                </a:solidFill>
              </a:rPr>
              <a:t>  </a:t>
            </a:r>
            <a:r>
              <a:rPr lang="en-US" sz="5200" b="1" dirty="0">
                <a:solidFill>
                  <a:srgbClr val="0000FF"/>
                </a:solidFill>
              </a:rPr>
              <a:t>10000 =   10 x 10 x 10 x 10 = </a:t>
            </a:r>
            <a:r>
              <a:rPr lang="en-US" sz="5200" b="1" dirty="0">
                <a:solidFill>
                  <a:srgbClr val="C00000"/>
                </a:solidFill>
              </a:rPr>
              <a:t>10</a:t>
            </a:r>
            <a:r>
              <a:rPr lang="en-US" sz="5200" b="1" baseline="30000" dirty="0">
                <a:solidFill>
                  <a:srgbClr val="C00000"/>
                </a:solidFill>
              </a:rPr>
              <a:t>4</a:t>
            </a:r>
            <a:r>
              <a:rPr lang="en-US" sz="5200" b="1" dirty="0">
                <a:solidFill>
                  <a:srgbClr val="C00000"/>
                </a:solidFill>
              </a:rPr>
              <a:t>  </a:t>
            </a:r>
          </a:p>
          <a:p>
            <a:pPr marL="514350" indent="-514350">
              <a:buNone/>
            </a:pPr>
            <a:r>
              <a:rPr lang="en-US" sz="5200" b="1" dirty="0">
                <a:solidFill>
                  <a:srgbClr val="0000FF"/>
                </a:solidFill>
              </a:rPr>
              <a:t>  1000   =   10 x 10 x 10 = </a:t>
            </a:r>
            <a:r>
              <a:rPr lang="en-US" sz="5200" b="1" dirty="0">
                <a:solidFill>
                  <a:srgbClr val="C00000"/>
                </a:solidFill>
              </a:rPr>
              <a:t>10</a:t>
            </a:r>
            <a:r>
              <a:rPr lang="en-US" sz="5200" b="1" baseline="30000" dirty="0">
                <a:solidFill>
                  <a:srgbClr val="C00000"/>
                </a:solidFill>
              </a:rPr>
              <a:t>3</a:t>
            </a:r>
            <a:endParaRPr lang="en-US" sz="5200" b="1" dirty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sz="5200" b="1" dirty="0">
                <a:solidFill>
                  <a:srgbClr val="0000FF"/>
                </a:solidFill>
              </a:rPr>
              <a:t>  100     =   10 x 10 = </a:t>
            </a:r>
            <a:r>
              <a:rPr lang="en-US" sz="5200" b="1" dirty="0">
                <a:solidFill>
                  <a:srgbClr val="C00000"/>
                </a:solidFill>
              </a:rPr>
              <a:t>10</a:t>
            </a:r>
            <a:r>
              <a:rPr lang="en-US" sz="5200" b="1" baseline="30000" dirty="0">
                <a:solidFill>
                  <a:srgbClr val="C00000"/>
                </a:solidFill>
              </a:rPr>
              <a:t>2</a:t>
            </a:r>
          </a:p>
          <a:p>
            <a:pPr>
              <a:buNone/>
            </a:pPr>
            <a:r>
              <a:rPr lang="en-US" sz="5200" b="1" dirty="0">
                <a:solidFill>
                  <a:srgbClr val="0000FF"/>
                </a:solidFill>
              </a:rPr>
              <a:t>	10      =   </a:t>
            </a:r>
            <a:r>
              <a:rPr lang="en-US" sz="5200" b="1" dirty="0">
                <a:solidFill>
                  <a:srgbClr val="C00000"/>
                </a:solidFill>
              </a:rPr>
              <a:t>10</a:t>
            </a:r>
            <a:r>
              <a:rPr lang="en-US" sz="5200" b="1" baseline="30000" dirty="0">
                <a:solidFill>
                  <a:srgbClr val="C00000"/>
                </a:solidFill>
              </a:rPr>
              <a:t>1</a:t>
            </a:r>
            <a:r>
              <a:rPr lang="en-US" sz="5200" b="1" dirty="0">
                <a:solidFill>
                  <a:srgbClr val="0000FF"/>
                </a:solidFill>
              </a:rPr>
              <a:t>   </a:t>
            </a:r>
          </a:p>
          <a:p>
            <a:pPr marL="514350" indent="-514350">
              <a:buNone/>
            </a:pPr>
            <a:r>
              <a:rPr lang="en-US" sz="5200" b="1" dirty="0">
                <a:solidFill>
                  <a:srgbClr val="0000FF"/>
                </a:solidFill>
              </a:rPr>
              <a:t>       1    =   </a:t>
            </a:r>
            <a:r>
              <a:rPr lang="en-US" sz="5200" b="1" dirty="0">
                <a:solidFill>
                  <a:srgbClr val="C00000"/>
                </a:solidFill>
              </a:rPr>
              <a:t>10</a:t>
            </a:r>
            <a:r>
              <a:rPr lang="en-US" sz="5200" b="1" baseline="30000" dirty="0">
                <a:solidFill>
                  <a:srgbClr val="C00000"/>
                </a:solidFill>
              </a:rPr>
              <a:t>0</a:t>
            </a:r>
            <a:r>
              <a:rPr lang="en-US" sz="5200" b="1" dirty="0">
                <a:solidFill>
                  <a:srgbClr val="C00000"/>
                </a:solidFill>
              </a:rPr>
              <a:t> </a:t>
            </a:r>
          </a:p>
          <a:p>
            <a:pPr marL="514350" indent="-514350">
              <a:buNone/>
            </a:pPr>
            <a:r>
              <a:rPr lang="en-US" sz="5200" b="1" dirty="0">
                <a:latin typeface="Comic Sans MS" pitchFamily="66" charset="0"/>
              </a:rPr>
              <a:t>Do you see a pattern?</a:t>
            </a:r>
          </a:p>
          <a:p>
            <a:pPr marL="514350" indent="-514350">
              <a:buNone/>
            </a:pPr>
            <a:r>
              <a:rPr lang="en-US" sz="4400" dirty="0">
                <a:solidFill>
                  <a:srgbClr val="0000FF"/>
                </a:solidFill>
              </a:rPr>
              <a:t>  </a:t>
            </a:r>
          </a:p>
          <a:p>
            <a:pPr marL="514350" indent="-514350">
              <a:buAutoNum type="arabicPlain" startAt="100"/>
            </a:pPr>
            <a:endParaRPr lang="en-US" baseline="30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9600" dirty="0" err="1">
                <a:latin typeface="Comic Sans MS" pitchFamily="66" charset="0"/>
              </a:rPr>
              <a:t>Sooooo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2920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en-US" dirty="0"/>
          </a:p>
          <a:p>
            <a:pPr algn="ctr"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0000FF"/>
                </a:solidFill>
              </a:rPr>
              <a:t>		</a:t>
            </a:r>
            <a:r>
              <a:rPr lang="en-US" sz="14400" dirty="0">
                <a:solidFill>
                  <a:srgbClr val="0000FF"/>
                </a:solidFill>
              </a:rPr>
              <a:t>	</a:t>
            </a:r>
            <a:r>
              <a:rPr lang="en-US" sz="17600" dirty="0">
                <a:solidFill>
                  <a:srgbClr val="0000FF"/>
                </a:solidFill>
              </a:rPr>
              <a:t>         </a:t>
            </a:r>
            <a:r>
              <a:rPr lang="en-US" sz="17600" dirty="0">
                <a:solidFill>
                  <a:srgbClr val="0000FF"/>
                </a:solidFill>
                <a:latin typeface="Comic Sans MS" pitchFamily="66" charset="0"/>
              </a:rPr>
              <a:t>=  </a:t>
            </a:r>
            <a:r>
              <a:rPr lang="en-US" sz="17600" b="1" dirty="0">
                <a:solidFill>
                  <a:srgbClr val="0000FF"/>
                </a:solidFill>
                <a:latin typeface="Comic Sans MS" pitchFamily="66" charset="0"/>
              </a:rPr>
              <a:t>10</a:t>
            </a:r>
            <a:r>
              <a:rPr lang="en-US" sz="17600" b="1" baseline="30000" dirty="0">
                <a:solidFill>
                  <a:srgbClr val="0000FF"/>
                </a:solidFill>
                <a:latin typeface="Comic Sans MS" pitchFamily="66" charset="0"/>
              </a:rPr>
              <a:t>-1</a:t>
            </a:r>
          </a:p>
          <a:p>
            <a:pPr algn="ctr">
              <a:buNone/>
            </a:pPr>
            <a:endParaRPr lang="en-US" sz="17600" baseline="30000" dirty="0">
              <a:solidFill>
                <a:srgbClr val="0000FF"/>
              </a:solidFill>
            </a:endParaRPr>
          </a:p>
          <a:p>
            <a:pPr algn="ctr">
              <a:buNone/>
            </a:pPr>
            <a:r>
              <a:rPr lang="en-US" sz="17600" baseline="30000" dirty="0">
                <a:solidFill>
                  <a:srgbClr val="0000FF"/>
                </a:solidFill>
              </a:rPr>
              <a:t>		 </a:t>
            </a:r>
            <a:r>
              <a:rPr lang="en-US" sz="17600" dirty="0">
                <a:solidFill>
                  <a:srgbClr val="0000FF"/>
                </a:solidFill>
              </a:rPr>
              <a:t>       </a:t>
            </a:r>
            <a:r>
              <a:rPr lang="en-US" sz="17600" dirty="0">
                <a:solidFill>
                  <a:srgbClr val="0000FF"/>
                </a:solidFill>
                <a:latin typeface="Comic Sans MS" pitchFamily="66" charset="0"/>
              </a:rPr>
              <a:t>=           =  </a:t>
            </a:r>
            <a:r>
              <a:rPr lang="en-US" sz="17600" b="1" dirty="0">
                <a:solidFill>
                  <a:srgbClr val="0000FF"/>
                </a:solidFill>
                <a:latin typeface="Comic Sans MS" pitchFamily="66" charset="0"/>
              </a:rPr>
              <a:t>10</a:t>
            </a:r>
            <a:r>
              <a:rPr lang="en-US" sz="17600" b="1" baseline="30000" dirty="0">
                <a:solidFill>
                  <a:srgbClr val="0000FF"/>
                </a:solidFill>
                <a:latin typeface="Comic Sans MS" pitchFamily="66" charset="0"/>
              </a:rPr>
              <a:t>-2</a:t>
            </a:r>
          </a:p>
          <a:p>
            <a:pPr algn="ctr">
              <a:buNone/>
            </a:pPr>
            <a:endParaRPr lang="en-US" sz="17600" baseline="30000" dirty="0">
              <a:solidFill>
                <a:srgbClr val="0000FF"/>
              </a:solidFill>
              <a:latin typeface="Comic Sans MS" pitchFamily="66" charset="0"/>
            </a:endParaRPr>
          </a:p>
          <a:p>
            <a:pPr algn="ctr">
              <a:buNone/>
            </a:pPr>
            <a:r>
              <a:rPr lang="en-US" sz="17600" baseline="30000" dirty="0">
                <a:solidFill>
                  <a:srgbClr val="0000FF"/>
                </a:solidFill>
                <a:latin typeface="Comic Sans MS" pitchFamily="66" charset="0"/>
              </a:rPr>
              <a:t>		 </a:t>
            </a:r>
            <a:r>
              <a:rPr lang="en-US" sz="17600" dirty="0">
                <a:solidFill>
                  <a:srgbClr val="0000FF"/>
                </a:solidFill>
                <a:latin typeface="Comic Sans MS" pitchFamily="66" charset="0"/>
              </a:rPr>
              <a:t>     =           =  </a:t>
            </a:r>
            <a:r>
              <a:rPr lang="en-US" sz="17600" b="1" dirty="0">
                <a:solidFill>
                  <a:srgbClr val="0000FF"/>
                </a:solidFill>
                <a:latin typeface="Comic Sans MS" pitchFamily="66" charset="0"/>
              </a:rPr>
              <a:t>10</a:t>
            </a:r>
            <a:r>
              <a:rPr lang="en-US" sz="17600" b="1" baseline="30000" dirty="0">
                <a:solidFill>
                  <a:srgbClr val="0000FF"/>
                </a:solidFill>
                <a:latin typeface="Comic Sans MS" pitchFamily="66" charset="0"/>
              </a:rPr>
              <a:t>-3</a:t>
            </a:r>
          </a:p>
          <a:p>
            <a:pPr>
              <a:buNone/>
            </a:pPr>
            <a:endParaRPr lang="en-US" sz="14400" baseline="30000" dirty="0">
              <a:solidFill>
                <a:srgbClr val="0000FF"/>
              </a:solidFill>
              <a:latin typeface="Comic Sans MS" pitchFamily="66" charset="0"/>
            </a:endParaRPr>
          </a:p>
          <a:p>
            <a:pPr>
              <a:buNone/>
            </a:pPr>
            <a:endParaRPr lang="en-US" sz="14400" baseline="30000" dirty="0">
              <a:solidFill>
                <a:srgbClr val="0000FF"/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en-US" sz="14400" dirty="0">
                <a:solidFill>
                  <a:srgbClr val="0000FF"/>
                </a:solidFill>
                <a:latin typeface="Comic Sans MS" pitchFamily="66" charset="0"/>
              </a:rPr>
              <a:t>                       </a:t>
            </a:r>
            <a:r>
              <a:rPr lang="en-US" sz="17600" dirty="0">
                <a:solidFill>
                  <a:srgbClr val="0000FF"/>
                </a:solidFill>
                <a:latin typeface="Comic Sans MS" pitchFamily="66" charset="0"/>
              </a:rPr>
              <a:t>=</a:t>
            </a:r>
            <a:r>
              <a:rPr lang="en-US" sz="14400" dirty="0">
                <a:solidFill>
                  <a:srgbClr val="0000FF"/>
                </a:solidFill>
                <a:latin typeface="Comic Sans MS" pitchFamily="66" charset="0"/>
              </a:rPr>
              <a:t>              </a:t>
            </a:r>
            <a:r>
              <a:rPr lang="en-US" sz="17600" dirty="0">
                <a:solidFill>
                  <a:srgbClr val="0000FF"/>
                </a:solidFill>
                <a:latin typeface="Comic Sans MS" pitchFamily="66" charset="0"/>
              </a:rPr>
              <a:t>=  </a:t>
            </a:r>
            <a:r>
              <a:rPr lang="en-US" sz="17600" b="1" dirty="0">
                <a:solidFill>
                  <a:srgbClr val="0000FF"/>
                </a:solidFill>
                <a:latin typeface="Comic Sans MS" pitchFamily="66" charset="0"/>
              </a:rPr>
              <a:t>10</a:t>
            </a:r>
            <a:r>
              <a:rPr lang="en-US" sz="17600" b="1" baseline="30000" dirty="0">
                <a:solidFill>
                  <a:srgbClr val="0000FF"/>
                </a:solidFill>
                <a:latin typeface="Comic Sans MS" pitchFamily="66" charset="0"/>
              </a:rPr>
              <a:t>-4</a:t>
            </a:r>
            <a:r>
              <a:rPr lang="en-US" sz="17600" b="1" dirty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en-US" sz="17600" dirty="0">
                <a:solidFill>
                  <a:srgbClr val="0000FF"/>
                </a:solidFill>
                <a:latin typeface="Comic Sans MS" pitchFamily="66" charset="0"/>
              </a:rPr>
              <a:t>                                           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572000" y="1600200"/>
          <a:ext cx="6096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25" name="Equation" r:id="rId3" imgW="203040" imgH="393480" progId="Equation.3">
                  <p:embed/>
                </p:oleObj>
              </mc:Choice>
              <mc:Fallback>
                <p:oleObj name="Equation" r:id="rId3" imgW="20304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1600200"/>
                        <a:ext cx="609600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438400" y="2667000"/>
          <a:ext cx="791496" cy="11152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26" name="Equation" r:id="rId5" imgW="279360" imgH="393480" progId="Equation.3">
                  <p:embed/>
                </p:oleObj>
              </mc:Choice>
              <mc:Fallback>
                <p:oleObj name="Equation" r:id="rId5" imgW="279360" imgH="393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2667000"/>
                        <a:ext cx="791496" cy="111528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4495800" y="2743200"/>
          <a:ext cx="784942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27" name="Equation" r:id="rId7" imgW="279360" imgH="393480" progId="Equation.3">
                  <p:embed/>
                </p:oleObj>
              </mc:Choice>
              <mc:Fallback>
                <p:oleObj name="Equation" r:id="rId7" imgW="279360" imgH="393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2743200"/>
                        <a:ext cx="784942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2438400" y="3962400"/>
          <a:ext cx="909484" cy="10069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28" name="Equation" r:id="rId9" imgW="355320" imgH="393480" progId="Equation.3">
                  <p:embed/>
                </p:oleObj>
              </mc:Choice>
              <mc:Fallback>
                <p:oleObj name="Equation" r:id="rId9" imgW="355320" imgH="3934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3962400"/>
                        <a:ext cx="909484" cy="100692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4495800" y="3810000"/>
          <a:ext cx="914400" cy="11792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29" name="Equation" r:id="rId11" imgW="266400" imgH="393480" progId="Equation.3">
                  <p:embed/>
                </p:oleObj>
              </mc:Choice>
              <mc:Fallback>
                <p:oleObj name="Equation" r:id="rId11" imgW="266400" imgH="3934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3810000"/>
                        <a:ext cx="914400" cy="117928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2438400" y="5181600"/>
          <a:ext cx="1032797" cy="9416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30" name="Equation" r:id="rId13" imgW="431640" imgH="393480" progId="Equation.3">
                  <p:embed/>
                </p:oleObj>
              </mc:Choice>
              <mc:Fallback>
                <p:oleObj name="Equation" r:id="rId13" imgW="431640" imgH="39348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5181600"/>
                        <a:ext cx="1032797" cy="94166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4572000" y="5181600"/>
          <a:ext cx="762000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31" name="Equation" r:id="rId15" imgW="279360" imgH="393480" progId="Equation.3">
                  <p:embed/>
                </p:oleObj>
              </mc:Choice>
              <mc:Fallback>
                <p:oleObj name="Equation" r:id="rId15" imgW="279360" imgH="39348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5181600"/>
                        <a:ext cx="762000" cy="952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800" b="1" dirty="0">
                <a:latin typeface="Comic Sans MS" pitchFamily="66" charset="0"/>
              </a:rPr>
              <a:t>Your Turn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334000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sz="4200" b="1" dirty="0">
                <a:solidFill>
                  <a:srgbClr val="0000FF"/>
                </a:solidFill>
                <a:latin typeface="Comic Sans MS" pitchFamily="66" charset="0"/>
              </a:rPr>
              <a:t>Using Scientific Notation, </a:t>
            </a:r>
          </a:p>
          <a:p>
            <a:pPr algn="ctr">
              <a:buNone/>
            </a:pPr>
            <a:r>
              <a:rPr lang="en-US" sz="4200" b="1" dirty="0">
                <a:solidFill>
                  <a:srgbClr val="0000FF"/>
                </a:solidFill>
                <a:latin typeface="Comic Sans MS" pitchFamily="66" charset="0"/>
              </a:rPr>
              <a:t>rewrite the following numbers.</a:t>
            </a:r>
          </a:p>
          <a:p>
            <a:pPr>
              <a:buNone/>
            </a:pPr>
            <a:r>
              <a:rPr lang="en-US" sz="4300" b="1" dirty="0">
                <a:latin typeface="Comic Sans MS" pitchFamily="66" charset="0"/>
              </a:rPr>
              <a:t>0.000882</a:t>
            </a:r>
          </a:p>
          <a:p>
            <a:pPr>
              <a:buNone/>
            </a:pPr>
            <a:r>
              <a:rPr lang="en-US" sz="4300" b="1" dirty="0">
                <a:solidFill>
                  <a:srgbClr val="C00000"/>
                </a:solidFill>
                <a:latin typeface="Comic Sans MS" pitchFamily="66" charset="0"/>
              </a:rPr>
              <a:t>8.82 X 10</a:t>
            </a:r>
            <a:r>
              <a:rPr lang="en-US" sz="4300" b="1" baseline="30000" dirty="0">
                <a:solidFill>
                  <a:srgbClr val="C00000"/>
                </a:solidFill>
                <a:latin typeface="Comic Sans MS" pitchFamily="66" charset="0"/>
              </a:rPr>
              <a:t>-4</a:t>
            </a:r>
            <a:endParaRPr lang="en-US" sz="4300" b="1" dirty="0">
              <a:solidFill>
                <a:srgbClr val="C00000"/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en-US" sz="4300" b="1" dirty="0">
                <a:latin typeface="Comic Sans MS" pitchFamily="66" charset="0"/>
              </a:rPr>
              <a:t>0.00000059</a:t>
            </a:r>
          </a:p>
          <a:p>
            <a:pPr>
              <a:buNone/>
            </a:pPr>
            <a:r>
              <a:rPr lang="en-US" sz="4300" b="1" dirty="0">
                <a:solidFill>
                  <a:srgbClr val="C00000"/>
                </a:solidFill>
                <a:latin typeface="Comic Sans MS" pitchFamily="66" charset="0"/>
              </a:rPr>
              <a:t>5.9 X 10</a:t>
            </a:r>
            <a:r>
              <a:rPr lang="en-US" sz="4300" b="1" baseline="30000" dirty="0">
                <a:solidFill>
                  <a:srgbClr val="C00000"/>
                </a:solidFill>
                <a:latin typeface="Comic Sans MS" pitchFamily="66" charset="0"/>
              </a:rPr>
              <a:t>-7</a:t>
            </a:r>
            <a:endParaRPr lang="en-US" sz="4300" b="1" dirty="0">
              <a:solidFill>
                <a:srgbClr val="C00000"/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en-US" sz="4300" b="1" dirty="0">
                <a:latin typeface="Comic Sans MS" pitchFamily="66" charset="0"/>
              </a:rPr>
              <a:t>0.00004</a:t>
            </a:r>
          </a:p>
          <a:p>
            <a:pPr>
              <a:buNone/>
            </a:pPr>
            <a:r>
              <a:rPr lang="en-US" sz="4300" b="1" dirty="0">
                <a:solidFill>
                  <a:srgbClr val="C00000"/>
                </a:solidFill>
                <a:latin typeface="Comic Sans MS" pitchFamily="66" charset="0"/>
              </a:rPr>
              <a:t>4 X 10</a:t>
            </a:r>
            <a:r>
              <a:rPr lang="en-US" sz="4300" b="1" baseline="30000" dirty="0">
                <a:solidFill>
                  <a:srgbClr val="C00000"/>
                </a:solidFill>
                <a:latin typeface="Comic Sans MS" pitchFamily="66" charset="0"/>
              </a:rPr>
              <a:t>-5</a:t>
            </a:r>
            <a:endParaRPr lang="en-US" sz="4300" b="1" dirty="0">
              <a:solidFill>
                <a:srgbClr val="C00000"/>
              </a:solidFill>
              <a:latin typeface="Comic Sans MS" pitchFamily="66" charset="0"/>
            </a:endParaRPr>
          </a:p>
          <a:p>
            <a:pPr>
              <a:buNone/>
            </a:pPr>
            <a:endParaRPr lang="en-US" sz="4300" b="1" dirty="0">
              <a:latin typeface="Comic Sans MS" pitchFamily="66" charset="0"/>
            </a:endParaRPr>
          </a:p>
          <a:p>
            <a:pPr>
              <a:buNone/>
            </a:pPr>
            <a:endParaRPr lang="en-US" sz="4000" dirty="0">
              <a:solidFill>
                <a:srgbClr val="0000FF"/>
              </a:solidFill>
              <a:latin typeface="Comic Sans MS" pitchFamily="66" charset="0"/>
            </a:endParaRPr>
          </a:p>
          <a:p>
            <a:pPr>
              <a:buNone/>
            </a:pPr>
            <a:endParaRPr lang="en-US" sz="4000" dirty="0">
              <a:solidFill>
                <a:srgbClr val="0000FF"/>
              </a:solidFill>
              <a:latin typeface="Comic Sans MS" pitchFamily="66" charset="0"/>
            </a:endParaRPr>
          </a:p>
          <a:p>
            <a:pPr>
              <a:buNone/>
            </a:pPr>
            <a:endParaRPr lang="en-US" sz="4000" dirty="0">
              <a:solidFill>
                <a:srgbClr val="0000FF"/>
              </a:solidFill>
              <a:latin typeface="Comic Sans MS" pitchFamily="66" charset="0"/>
            </a:endParaRPr>
          </a:p>
          <a:p>
            <a:pPr algn="ctr">
              <a:buNone/>
            </a:pPr>
            <a:endParaRPr lang="en-US" sz="4000" dirty="0">
              <a:solidFill>
                <a:srgbClr val="0000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8900" b="1" dirty="0">
                <a:latin typeface="Comic Sans MS" pitchFamily="66" charset="0"/>
              </a:rPr>
              <a:t>More Examples</a:t>
            </a:r>
            <a:br>
              <a:rPr lang="en-US" sz="4800" b="1" dirty="0">
                <a:latin typeface="Comic Sans MS" pitchFamily="66" charset="0"/>
              </a:rPr>
            </a:br>
            <a:endParaRPr lang="en-US" sz="3100" b="1" dirty="0">
              <a:latin typeface="Comic Sans MS" pitchFamily="66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5626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/>
              <a:t>		</a:t>
            </a:r>
            <a:r>
              <a:rPr lang="en-US" sz="4200" b="1" dirty="0">
                <a:latin typeface="Comic Sans MS" pitchFamily="66" charset="0"/>
              </a:rPr>
              <a:t>1)  </a:t>
            </a:r>
            <a:r>
              <a:rPr lang="en-US" sz="4600" b="1" dirty="0">
                <a:latin typeface="Comic Sans MS" pitchFamily="66" charset="0"/>
              </a:rPr>
              <a:t>0.0004</a:t>
            </a:r>
          </a:p>
          <a:p>
            <a:pPr>
              <a:buNone/>
            </a:pPr>
            <a:r>
              <a:rPr lang="en-US" sz="4600" b="1" dirty="0">
                <a:latin typeface="Comic Sans MS" pitchFamily="66" charset="0"/>
              </a:rPr>
              <a:t>			</a:t>
            </a:r>
            <a:r>
              <a:rPr lang="en-US" sz="4600" b="1" dirty="0">
                <a:solidFill>
                  <a:srgbClr val="C00000"/>
                </a:solidFill>
                <a:latin typeface="Comic Sans MS" pitchFamily="66" charset="0"/>
              </a:rPr>
              <a:t>4 X 10</a:t>
            </a:r>
            <a:r>
              <a:rPr lang="en-US" sz="4600" b="1" baseline="30000" dirty="0">
                <a:solidFill>
                  <a:srgbClr val="C00000"/>
                </a:solidFill>
                <a:latin typeface="Comic Sans MS" pitchFamily="66" charset="0"/>
              </a:rPr>
              <a:t>-4</a:t>
            </a:r>
            <a:r>
              <a:rPr lang="en-US" sz="4600" b="1" dirty="0">
                <a:solidFill>
                  <a:srgbClr val="C00000"/>
                </a:solidFill>
                <a:latin typeface="Comic Sans MS" pitchFamily="66" charset="0"/>
              </a:rPr>
              <a:t>	</a:t>
            </a:r>
            <a:r>
              <a:rPr lang="en-US" sz="4600" b="1" dirty="0">
                <a:latin typeface="Comic Sans MS" pitchFamily="66" charset="0"/>
              </a:rPr>
              <a:t>		</a:t>
            </a:r>
          </a:p>
          <a:p>
            <a:pPr>
              <a:buNone/>
            </a:pPr>
            <a:r>
              <a:rPr lang="en-US" sz="4600" b="1" dirty="0">
                <a:latin typeface="Comic Sans MS" pitchFamily="66" charset="0"/>
              </a:rPr>
              <a:t>		2)  1.248 X 10</a:t>
            </a:r>
            <a:r>
              <a:rPr lang="en-US" sz="4600" b="1" baseline="30000" dirty="0">
                <a:latin typeface="Comic Sans MS" pitchFamily="66" charset="0"/>
              </a:rPr>
              <a:t>-6</a:t>
            </a:r>
          </a:p>
          <a:p>
            <a:pPr>
              <a:buNone/>
            </a:pPr>
            <a:r>
              <a:rPr lang="en-US" sz="4600" b="1" baseline="30000" dirty="0">
                <a:latin typeface="Comic Sans MS" pitchFamily="66" charset="0"/>
              </a:rPr>
              <a:t>		</a:t>
            </a:r>
            <a:r>
              <a:rPr lang="en-US" sz="4600" b="1" dirty="0">
                <a:latin typeface="Comic Sans MS" pitchFamily="66" charset="0"/>
              </a:rPr>
              <a:t>     </a:t>
            </a:r>
            <a:r>
              <a:rPr lang="en-US" sz="4600" b="1" dirty="0">
                <a:solidFill>
                  <a:srgbClr val="C00000"/>
                </a:solidFill>
                <a:latin typeface="Comic Sans MS" pitchFamily="66" charset="0"/>
              </a:rPr>
              <a:t>.000001248</a:t>
            </a:r>
          </a:p>
          <a:p>
            <a:pPr>
              <a:buNone/>
            </a:pPr>
            <a:r>
              <a:rPr lang="en-US" sz="4600" b="1" dirty="0">
                <a:latin typeface="Comic Sans MS" pitchFamily="66" charset="0"/>
              </a:rPr>
              <a:t>		3)  6.123 X 10</a:t>
            </a:r>
            <a:r>
              <a:rPr lang="en-US" sz="4600" b="1" baseline="30000" dirty="0">
                <a:latin typeface="Comic Sans MS" pitchFamily="66" charset="0"/>
              </a:rPr>
              <a:t>-5</a:t>
            </a:r>
          </a:p>
          <a:p>
            <a:pPr>
              <a:buNone/>
            </a:pPr>
            <a:r>
              <a:rPr lang="en-US" sz="4600" b="1" baseline="30000" dirty="0">
                <a:latin typeface="Comic Sans MS" pitchFamily="66" charset="0"/>
              </a:rPr>
              <a:t>			</a:t>
            </a:r>
            <a:r>
              <a:rPr lang="en-US" sz="4600" b="1" dirty="0">
                <a:solidFill>
                  <a:srgbClr val="C00000"/>
                </a:solidFill>
                <a:latin typeface="Comic Sans MS" pitchFamily="66" charset="0"/>
              </a:rPr>
              <a:t>.00006123</a:t>
            </a:r>
            <a:r>
              <a:rPr lang="en-US" sz="4600" b="1" dirty="0">
                <a:latin typeface="Comic Sans MS" pitchFamily="66" charset="0"/>
              </a:rPr>
              <a:t>		</a:t>
            </a:r>
          </a:p>
          <a:p>
            <a:pPr>
              <a:buNone/>
            </a:pPr>
            <a:r>
              <a:rPr lang="en-US" sz="4600" b="1" dirty="0">
                <a:latin typeface="Comic Sans MS" pitchFamily="66" charset="0"/>
              </a:rPr>
              <a:t>		4)  0.00000306</a:t>
            </a:r>
          </a:p>
          <a:p>
            <a:pPr>
              <a:buNone/>
            </a:pPr>
            <a:r>
              <a:rPr lang="en-US" sz="4600" b="1" dirty="0">
                <a:latin typeface="Comic Sans MS" pitchFamily="66" charset="0"/>
              </a:rPr>
              <a:t>			</a:t>
            </a:r>
            <a:r>
              <a:rPr lang="en-US" sz="4600" b="1" dirty="0">
                <a:solidFill>
                  <a:srgbClr val="C00000"/>
                </a:solidFill>
                <a:latin typeface="Comic Sans MS" pitchFamily="66" charset="0"/>
              </a:rPr>
              <a:t>3.06 X 10</a:t>
            </a:r>
            <a:r>
              <a:rPr lang="en-US" sz="4600" b="1" baseline="30000" dirty="0">
                <a:solidFill>
                  <a:srgbClr val="C00000"/>
                </a:solidFill>
                <a:latin typeface="Comic Sans MS" pitchFamily="66" charset="0"/>
              </a:rPr>
              <a:t>-6</a:t>
            </a:r>
            <a:endParaRPr lang="en-US" sz="4600" b="1" dirty="0">
              <a:solidFill>
                <a:srgbClr val="C00000"/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en-US" sz="4600" b="1" dirty="0">
                <a:latin typeface="Comic Sans MS" pitchFamily="66" charset="0"/>
              </a:rPr>
              <a:t>		5)  0.000892</a:t>
            </a:r>
          </a:p>
          <a:p>
            <a:pPr>
              <a:buNone/>
            </a:pPr>
            <a:r>
              <a:rPr lang="en-US" sz="4600" b="1" dirty="0">
                <a:latin typeface="Comic Sans MS" pitchFamily="66" charset="0"/>
              </a:rPr>
              <a:t>		</a:t>
            </a:r>
            <a:r>
              <a:rPr lang="en-US" sz="4600" b="1" dirty="0">
                <a:solidFill>
                  <a:srgbClr val="C00000"/>
                </a:solidFill>
                <a:latin typeface="Comic Sans MS" pitchFamily="66" charset="0"/>
              </a:rPr>
              <a:t>	8.92 X 10</a:t>
            </a:r>
            <a:r>
              <a:rPr lang="en-US" sz="4600" b="1" baseline="30000" dirty="0">
                <a:solidFill>
                  <a:srgbClr val="C00000"/>
                </a:solidFill>
                <a:latin typeface="Comic Sans MS" pitchFamily="66" charset="0"/>
              </a:rPr>
              <a:t>-4</a:t>
            </a:r>
            <a:r>
              <a:rPr lang="en-US" sz="4600" b="1" dirty="0">
                <a:solidFill>
                  <a:srgbClr val="C00000"/>
                </a:solidFill>
                <a:latin typeface="Comic Sans MS" pitchFamily="66" charset="0"/>
              </a:rPr>
              <a:t>	</a:t>
            </a:r>
          </a:p>
          <a:p>
            <a:pPr>
              <a:buNone/>
            </a:pPr>
            <a:r>
              <a:rPr lang="en-US" sz="4600" b="1" dirty="0">
                <a:latin typeface="Comic Sans MS" pitchFamily="66" charset="0"/>
              </a:rPr>
              <a:t>	</a:t>
            </a:r>
          </a:p>
          <a:p>
            <a:pPr>
              <a:buNone/>
            </a:pPr>
            <a:r>
              <a:rPr lang="en-US" sz="4200" b="1" dirty="0">
                <a:latin typeface="Comic Sans MS" pitchFamily="66" charset="0"/>
              </a:rPr>
              <a:t>					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4300" b="1" dirty="0"/>
              <a:t>	</a:t>
            </a:r>
            <a:endParaRPr lang="en-US" sz="4700" b="1" dirty="0"/>
          </a:p>
          <a:p>
            <a:pPr>
              <a:buNone/>
            </a:pPr>
            <a:r>
              <a:rPr lang="en-US" sz="4400" b="1" dirty="0"/>
              <a:t>The nucleus of a human cell is about</a:t>
            </a:r>
          </a:p>
          <a:p>
            <a:pPr>
              <a:buNone/>
            </a:pPr>
            <a:r>
              <a:rPr lang="en-US" sz="4400" b="1" dirty="0"/>
              <a:t>	 7 X 10</a:t>
            </a:r>
            <a:r>
              <a:rPr lang="en-US" sz="4400" b="1" baseline="30000" dirty="0"/>
              <a:t>-6</a:t>
            </a:r>
            <a:r>
              <a:rPr lang="en-US" sz="4400" b="1" dirty="0"/>
              <a:t> meters in diameter.  What is the length in standard notation? </a:t>
            </a:r>
            <a:endParaRPr lang="en-US" sz="4300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pPr>
              <a:buNone/>
            </a:pPr>
            <a:r>
              <a:rPr lang="en-US" sz="5200" b="1" dirty="0">
                <a:solidFill>
                  <a:srgbClr val="C00000"/>
                </a:solidFill>
              </a:rPr>
              <a:t>	.000007</a:t>
            </a:r>
            <a:br>
              <a:rPr lang="en-US" b="1" dirty="0"/>
            </a:br>
            <a:endParaRPr lang="en-US" dirty="0"/>
          </a:p>
        </p:txBody>
      </p:sp>
      <p:pic>
        <p:nvPicPr>
          <p:cNvPr id="4" name="Content Placeholder 3" descr="C:\Program Files\Microsoft Office\Media\CntCD1\ClipArt7\j0301072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600" y="3429000"/>
            <a:ext cx="1828800" cy="1828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38600"/>
            <a:ext cx="8229600" cy="259080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dirty="0"/>
              <a:t>	</a:t>
            </a:r>
            <a:r>
              <a:rPr lang="en-US" b="1" dirty="0">
                <a:latin typeface="Comic Sans MS" pitchFamily="66" charset="0"/>
              </a:rPr>
              <a:t>A ribosome, another part of a cell, is about 0.000000003 of a meter in diameter.  Write the length in scientific notation.</a:t>
            </a:r>
          </a:p>
          <a:p>
            <a:pPr algn="ctr">
              <a:buNone/>
            </a:pPr>
            <a:r>
              <a:rPr lang="en-US" b="1" dirty="0">
                <a:solidFill>
                  <a:srgbClr val="C00000"/>
                </a:solidFill>
                <a:latin typeface="Comic Sans MS" pitchFamily="66" charset="0"/>
              </a:rPr>
              <a:t>3 X 10</a:t>
            </a:r>
            <a:r>
              <a:rPr lang="en-US" b="1" baseline="30000" dirty="0">
                <a:solidFill>
                  <a:srgbClr val="C00000"/>
                </a:solidFill>
                <a:latin typeface="Comic Sans MS" pitchFamily="66" charset="0"/>
              </a:rPr>
              <a:t>-9</a:t>
            </a:r>
            <a:endParaRPr lang="en-US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pic>
        <p:nvPicPr>
          <p:cNvPr id="57347" name="Picture 3" descr="C:\Program Files\Microsoft Office\Media\CntCD1\ClipArt6\j0297371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0"/>
            <a:ext cx="4043629" cy="39229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962"/>
          </a:xfrm>
        </p:spPr>
        <p:txBody>
          <a:bodyPr>
            <a:noAutofit/>
          </a:bodyPr>
          <a:lstStyle/>
          <a:p>
            <a:r>
              <a:rPr lang="en-US" sz="8000" b="1" dirty="0">
                <a:latin typeface="Comic Sans MS" pitchFamily="66" charset="0"/>
              </a:rPr>
              <a:t>Scientists </a:t>
            </a:r>
            <a:br>
              <a:rPr lang="en-US" sz="8000" b="1" dirty="0">
                <a:latin typeface="Comic Sans MS" pitchFamily="66" charset="0"/>
              </a:rPr>
            </a:br>
            <a:r>
              <a:rPr lang="en-US" sz="8000" b="1" dirty="0">
                <a:latin typeface="Comic Sans MS" pitchFamily="66" charset="0"/>
              </a:rPr>
              <a:t>are Lazy!!!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3382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800" b="1" dirty="0">
                <a:solidFill>
                  <a:srgbClr val="0000FF"/>
                </a:solidFill>
                <a:latin typeface="Comic Sans MS" pitchFamily="66" charset="0"/>
              </a:rPr>
              <a:t>They decided that by using powers of 10, they can create short versions of long numbers.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omic Sans MS" pitchFamily="66" charset="0"/>
              </a:rPr>
              <a:t>Rules for Scientific Notation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>
                <a:latin typeface="Comic Sans MS" pitchFamily="66" charset="0"/>
              </a:rPr>
              <a:t>	</a:t>
            </a:r>
            <a:r>
              <a:rPr lang="en-US" sz="3600" b="1" dirty="0">
                <a:latin typeface="Comic Sans MS" pitchFamily="66" charset="0"/>
              </a:rPr>
              <a:t>To be in proper scientific notation the number must be written with</a:t>
            </a:r>
          </a:p>
          <a:p>
            <a:pPr>
              <a:buNone/>
            </a:pPr>
            <a:r>
              <a:rPr lang="en-US" sz="3600" b="1" dirty="0">
                <a:latin typeface="Comic Sans MS" pitchFamily="66" charset="0"/>
              </a:rPr>
              <a:t>	* a number between 1 and 10</a:t>
            </a:r>
          </a:p>
          <a:p>
            <a:pPr>
              <a:buNone/>
            </a:pPr>
            <a:r>
              <a:rPr lang="en-US" sz="3600" b="1" dirty="0">
                <a:latin typeface="Comic Sans MS" pitchFamily="66" charset="0"/>
              </a:rPr>
              <a:t>	* and multiplied by a power of </a:t>
            </a:r>
          </a:p>
          <a:p>
            <a:pPr>
              <a:buNone/>
            </a:pPr>
            <a:r>
              <a:rPr lang="en-US" sz="3600" b="1" dirty="0">
                <a:latin typeface="Comic Sans MS" pitchFamily="66" charset="0"/>
              </a:rPr>
              <a:t>    ten </a:t>
            </a:r>
          </a:p>
          <a:p>
            <a:pPr>
              <a:buNone/>
            </a:pPr>
            <a:r>
              <a:rPr lang="en-US" sz="3600" b="1" dirty="0">
                <a:latin typeface="Comic Sans MS" pitchFamily="66" charset="0"/>
              </a:rPr>
              <a:t>    </a:t>
            </a:r>
            <a:r>
              <a:rPr lang="en-US" sz="3600" b="1" dirty="0">
                <a:solidFill>
                  <a:srgbClr val="C00000"/>
                </a:solidFill>
                <a:latin typeface="Comic Sans MS" pitchFamily="66" charset="0"/>
              </a:rPr>
              <a:t>23 X 10</a:t>
            </a:r>
            <a:r>
              <a:rPr lang="en-US" sz="3600" b="1" baseline="30000" dirty="0">
                <a:solidFill>
                  <a:srgbClr val="C00000"/>
                </a:solidFill>
                <a:latin typeface="Comic Sans MS" pitchFamily="66" charset="0"/>
              </a:rPr>
              <a:t>5</a:t>
            </a:r>
            <a:r>
              <a:rPr lang="en-US" sz="3600" b="1" dirty="0">
                <a:solidFill>
                  <a:srgbClr val="C00000"/>
                </a:solidFill>
                <a:latin typeface="Comic Sans MS" pitchFamily="66" charset="0"/>
              </a:rPr>
              <a:t>  is not in proper scientific notation.  Why?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9600" dirty="0" err="1">
                <a:latin typeface="Comic Sans MS" pitchFamily="66" charset="0"/>
              </a:rPr>
              <a:t>Soooo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sz="4000" dirty="0">
              <a:solidFill>
                <a:srgbClr val="0000FF"/>
              </a:solidFill>
              <a:latin typeface="Comic Sans MS" pitchFamily="66" charset="0"/>
            </a:endParaRPr>
          </a:p>
          <a:p>
            <a:pPr algn="ctr">
              <a:buNone/>
            </a:pPr>
            <a:r>
              <a:rPr lang="en-US" sz="4000" b="1" dirty="0">
                <a:solidFill>
                  <a:srgbClr val="0000FF"/>
                </a:solidFill>
                <a:latin typeface="Comic Sans MS" pitchFamily="66" charset="0"/>
              </a:rPr>
              <a:t>137,000,000 can be rewritten as </a:t>
            </a:r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r>
              <a:rPr lang="en-US" sz="9600" dirty="0"/>
              <a:t>1.37 X 10</a:t>
            </a:r>
            <a:r>
              <a:rPr lang="en-US" sz="9600" baseline="30000" dirty="0"/>
              <a:t>8</a:t>
            </a:r>
            <a:endParaRPr lang="en-US" sz="9600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800" b="1" dirty="0">
                <a:latin typeface="Comic Sans MS" pitchFamily="66" charset="0"/>
              </a:rPr>
              <a:t>Now You Try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14400" y="1676400"/>
            <a:ext cx="7239000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00FF"/>
                </a:solidFill>
                <a:latin typeface="Comic Sans MS" pitchFamily="66" charset="0"/>
              </a:rPr>
              <a:t>Using scientific notation, rewrite the following numbers.</a:t>
            </a:r>
          </a:p>
          <a:p>
            <a:endParaRPr lang="en-US" dirty="0"/>
          </a:p>
          <a:p>
            <a:r>
              <a:rPr lang="en-US" sz="4000" b="1" dirty="0">
                <a:latin typeface="Comic Sans MS" pitchFamily="66" charset="0"/>
              </a:rPr>
              <a:t>347,000</a:t>
            </a:r>
          </a:p>
          <a:p>
            <a:r>
              <a:rPr lang="en-US" sz="4000" b="1" dirty="0">
                <a:solidFill>
                  <a:srgbClr val="C00000"/>
                </a:solidFill>
                <a:latin typeface="Comic Sans MS" pitchFamily="66" charset="0"/>
              </a:rPr>
              <a:t>3.47 X 10</a:t>
            </a:r>
            <a:r>
              <a:rPr lang="en-US" sz="4000" b="1" baseline="30000" dirty="0">
                <a:solidFill>
                  <a:srgbClr val="C00000"/>
                </a:solidFill>
                <a:latin typeface="Comic Sans MS" pitchFamily="66" charset="0"/>
              </a:rPr>
              <a:t>5</a:t>
            </a:r>
            <a:endParaRPr lang="en-US" sz="4000" b="1" dirty="0">
              <a:solidFill>
                <a:srgbClr val="C00000"/>
              </a:solidFill>
              <a:latin typeface="Comic Sans MS" pitchFamily="66" charset="0"/>
            </a:endParaRPr>
          </a:p>
          <a:p>
            <a:r>
              <a:rPr lang="en-US" sz="4000" b="1" dirty="0">
                <a:latin typeface="Comic Sans MS" pitchFamily="66" charset="0"/>
              </a:rPr>
              <a:t>902,000,000</a:t>
            </a:r>
          </a:p>
          <a:p>
            <a:r>
              <a:rPr lang="en-US" sz="4000" b="1" dirty="0">
                <a:solidFill>
                  <a:srgbClr val="C00000"/>
                </a:solidFill>
                <a:latin typeface="Comic Sans MS" pitchFamily="66" charset="0"/>
              </a:rPr>
              <a:t>9.02 X 10</a:t>
            </a:r>
            <a:r>
              <a:rPr lang="en-US" sz="4000" b="1" baseline="30000" dirty="0">
                <a:solidFill>
                  <a:srgbClr val="C00000"/>
                </a:solidFill>
                <a:latin typeface="Comic Sans MS" pitchFamily="66" charset="0"/>
              </a:rPr>
              <a:t>8</a:t>
            </a:r>
            <a:endParaRPr lang="en-US" sz="4000" b="1" dirty="0">
              <a:solidFill>
                <a:srgbClr val="C00000"/>
              </a:solidFill>
              <a:latin typeface="Comic Sans MS" pitchFamily="66" charset="0"/>
            </a:endParaRPr>
          </a:p>
          <a:p>
            <a:r>
              <a:rPr lang="en-US" sz="4000" b="1" dirty="0">
                <a:latin typeface="Comic Sans MS" pitchFamily="66" charset="0"/>
              </a:rPr>
              <a:t>61,400</a:t>
            </a:r>
          </a:p>
          <a:p>
            <a:r>
              <a:rPr lang="en-US" sz="4000" b="1" dirty="0">
                <a:solidFill>
                  <a:srgbClr val="C00000"/>
                </a:solidFill>
                <a:latin typeface="Comic Sans MS" pitchFamily="66" charset="0"/>
              </a:rPr>
              <a:t>6.14 X 10</a:t>
            </a:r>
            <a:r>
              <a:rPr lang="en-US" sz="4000" b="1" baseline="30000" dirty="0">
                <a:solidFill>
                  <a:srgbClr val="C00000"/>
                </a:solidFill>
                <a:latin typeface="Comic Sans MS" pitchFamily="66" charset="0"/>
              </a:rPr>
              <a:t>4</a:t>
            </a:r>
            <a:endParaRPr lang="en-US" sz="4000" b="1" dirty="0">
              <a:solidFill>
                <a:srgbClr val="C00000"/>
              </a:solidFill>
              <a:latin typeface="Comic Sans MS" pitchFamily="66" charset="0"/>
            </a:endParaRP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omic Sans MS" pitchFamily="66" charset="0"/>
              </a:rPr>
              <a:t>Convert these: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4800" b="1" dirty="0">
                <a:latin typeface="Comic Sans MS" pitchFamily="66" charset="0"/>
              </a:rPr>
              <a:t>	1.23 X 10</a:t>
            </a:r>
            <a:r>
              <a:rPr lang="en-US" sz="4800" b="1" baseline="30000" dirty="0">
                <a:latin typeface="Comic Sans MS" pitchFamily="66" charset="0"/>
              </a:rPr>
              <a:t>-5</a:t>
            </a:r>
          </a:p>
          <a:p>
            <a:pPr>
              <a:buNone/>
            </a:pPr>
            <a:r>
              <a:rPr lang="en-US" sz="4800" b="1" dirty="0">
                <a:solidFill>
                  <a:srgbClr val="C00000"/>
                </a:solidFill>
                <a:latin typeface="Comic Sans MS" pitchFamily="66" charset="0"/>
              </a:rPr>
              <a:t>	.0000123</a:t>
            </a:r>
          </a:p>
          <a:p>
            <a:pPr>
              <a:buNone/>
            </a:pPr>
            <a:r>
              <a:rPr lang="en-US" sz="4800" b="1" dirty="0">
                <a:latin typeface="Comic Sans MS" pitchFamily="66" charset="0"/>
              </a:rPr>
              <a:t>	6.806 X 10</a:t>
            </a:r>
            <a:r>
              <a:rPr lang="en-US" sz="4800" b="1" baseline="30000" dirty="0">
                <a:latin typeface="Comic Sans MS" pitchFamily="66" charset="0"/>
              </a:rPr>
              <a:t>-6</a:t>
            </a:r>
          </a:p>
          <a:p>
            <a:pPr>
              <a:buNone/>
            </a:pPr>
            <a:r>
              <a:rPr lang="en-US" sz="4800" b="1" dirty="0">
                <a:solidFill>
                  <a:srgbClr val="C00000"/>
                </a:solidFill>
                <a:latin typeface="Comic Sans MS" pitchFamily="66" charset="0"/>
              </a:rPr>
              <a:t>	.000006806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838200"/>
          </a:xfrm>
        </p:spPr>
        <p:txBody>
          <a:bodyPr/>
          <a:lstStyle/>
          <a:p>
            <a:r>
              <a:rPr lang="en-US" b="1" dirty="0">
                <a:latin typeface="Comic Sans MS" pitchFamily="66" charset="0"/>
              </a:rPr>
              <a:t>Try These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>
                <a:latin typeface="Comic Sans MS" pitchFamily="66" charset="0"/>
              </a:rPr>
              <a:t>	4,000</a:t>
            </a:r>
          </a:p>
          <a:p>
            <a:pPr>
              <a:buNone/>
            </a:pPr>
            <a:r>
              <a:rPr lang="en-US" b="1" dirty="0">
                <a:solidFill>
                  <a:srgbClr val="C00000"/>
                </a:solidFill>
                <a:latin typeface="Comic Sans MS" pitchFamily="66" charset="0"/>
              </a:rPr>
              <a:t>	4 X 10</a:t>
            </a:r>
            <a:r>
              <a:rPr lang="en-US" b="1" baseline="30000" dirty="0">
                <a:solidFill>
                  <a:srgbClr val="C00000"/>
                </a:solidFill>
                <a:latin typeface="Comic Sans MS" pitchFamily="66" charset="0"/>
              </a:rPr>
              <a:t>3</a:t>
            </a:r>
          </a:p>
          <a:p>
            <a:pPr>
              <a:buNone/>
            </a:pPr>
            <a:r>
              <a:rPr lang="en-US" b="1" dirty="0">
                <a:latin typeface="Comic Sans MS" pitchFamily="66" charset="0"/>
              </a:rPr>
              <a:t>	2.48 X 10</a:t>
            </a:r>
            <a:r>
              <a:rPr lang="en-US" b="1" baseline="30000" dirty="0">
                <a:latin typeface="Comic Sans MS" pitchFamily="66" charset="0"/>
              </a:rPr>
              <a:t>3</a:t>
            </a:r>
            <a:endParaRPr lang="en-US" b="1" dirty="0">
              <a:latin typeface="Comic Sans MS" pitchFamily="66" charset="0"/>
            </a:endParaRPr>
          </a:p>
          <a:p>
            <a:pPr>
              <a:buNone/>
            </a:pPr>
            <a:r>
              <a:rPr lang="en-US" b="1" dirty="0">
                <a:solidFill>
                  <a:srgbClr val="C00000"/>
                </a:solidFill>
                <a:latin typeface="Comic Sans MS" pitchFamily="66" charset="0"/>
              </a:rPr>
              <a:t>	2,480</a:t>
            </a:r>
          </a:p>
          <a:p>
            <a:pPr>
              <a:buNone/>
            </a:pPr>
            <a:r>
              <a:rPr lang="en-US" b="1" dirty="0">
                <a:latin typeface="Comic Sans MS" pitchFamily="66" charset="0"/>
              </a:rPr>
              <a:t>	6.123 X 10</a:t>
            </a:r>
            <a:r>
              <a:rPr lang="en-US" b="1" baseline="30000" dirty="0">
                <a:latin typeface="Comic Sans MS" pitchFamily="66" charset="0"/>
              </a:rPr>
              <a:t>6</a:t>
            </a:r>
            <a:r>
              <a:rPr lang="en-US" b="1" dirty="0">
                <a:latin typeface="Comic Sans MS" pitchFamily="66" charset="0"/>
              </a:rPr>
              <a:t> </a:t>
            </a:r>
          </a:p>
          <a:p>
            <a:pPr>
              <a:buNone/>
            </a:pPr>
            <a:r>
              <a:rPr lang="en-US" b="1" dirty="0">
                <a:solidFill>
                  <a:srgbClr val="C00000"/>
                </a:solidFill>
                <a:latin typeface="Comic Sans MS" pitchFamily="66" charset="0"/>
              </a:rPr>
              <a:t>	6,123,000</a:t>
            </a:r>
          </a:p>
          <a:p>
            <a:pPr>
              <a:buNone/>
            </a:pPr>
            <a:r>
              <a:rPr lang="en-US" b="1" dirty="0">
                <a:latin typeface="Comic Sans MS" pitchFamily="66" charset="0"/>
              </a:rPr>
              <a:t>	306,000,000</a:t>
            </a:r>
          </a:p>
          <a:p>
            <a:pPr>
              <a:buNone/>
            </a:pPr>
            <a:r>
              <a:rPr lang="en-US" b="1" dirty="0">
                <a:solidFill>
                  <a:srgbClr val="C00000"/>
                </a:solidFill>
                <a:latin typeface="Comic Sans MS" pitchFamily="66" charset="0"/>
              </a:rPr>
              <a:t>	3.06 X 10</a:t>
            </a:r>
            <a:r>
              <a:rPr lang="en-US" b="1" baseline="30000" dirty="0">
                <a:solidFill>
                  <a:srgbClr val="C00000"/>
                </a:solidFill>
                <a:latin typeface="Comic Sans MS" pitchFamily="66" charset="0"/>
              </a:rPr>
              <a:t>8</a:t>
            </a:r>
            <a:endParaRPr lang="en-US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86200"/>
            <a:ext cx="8229600" cy="27432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b="1" dirty="0">
                <a:latin typeface="Comic Sans MS" pitchFamily="66" charset="0"/>
              </a:rPr>
              <a:t>In the United States, 15,000,000 households use private wells for their water supply.  Write this number in scientific notation.</a:t>
            </a:r>
          </a:p>
          <a:p>
            <a:pPr algn="ctr">
              <a:buNone/>
            </a:pPr>
            <a:r>
              <a:rPr lang="en-US" b="1" dirty="0">
                <a:solidFill>
                  <a:srgbClr val="C00000"/>
                </a:solidFill>
                <a:latin typeface="Comic Sans MS" pitchFamily="66" charset="0"/>
              </a:rPr>
              <a:t>1.5 X 10</a:t>
            </a:r>
            <a:r>
              <a:rPr lang="en-US" b="1" baseline="30000" dirty="0">
                <a:solidFill>
                  <a:srgbClr val="C00000"/>
                </a:solidFill>
                <a:latin typeface="Comic Sans MS" pitchFamily="66" charset="0"/>
              </a:rPr>
              <a:t>7</a:t>
            </a:r>
            <a:endParaRPr lang="en-US" b="1" dirty="0">
              <a:solidFill>
                <a:srgbClr val="C00000"/>
              </a:solidFill>
              <a:latin typeface="Comic Sans MS" pitchFamily="66" charset="0"/>
            </a:endParaRPr>
          </a:p>
          <a:p>
            <a:pPr algn="ctr">
              <a:buNone/>
            </a:pPr>
            <a:endParaRPr lang="en-US" b="1" dirty="0">
              <a:latin typeface="Comic Sans MS" pitchFamily="66" charset="0"/>
            </a:endParaRPr>
          </a:p>
        </p:txBody>
      </p:sp>
      <p:pic>
        <p:nvPicPr>
          <p:cNvPr id="54274" name="Picture 2" descr="C:\Program Files\Microsoft Office\Media\CntCD1\ClipArt2\j0215099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609600"/>
            <a:ext cx="2209800" cy="312203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638800"/>
          </a:xfrm>
        </p:spPr>
        <p:txBody>
          <a:bodyPr>
            <a:normAutofit fontScale="92500" lnSpcReduction="10000"/>
          </a:bodyPr>
          <a:lstStyle/>
          <a:p>
            <a:r>
              <a:rPr lang="en-US" sz="3900" b="1" dirty="0">
                <a:latin typeface="Comic Sans MS" pitchFamily="66" charset="0"/>
              </a:rPr>
              <a:t>The U.S. has a total of 1.2916 X 10</a:t>
            </a:r>
            <a:r>
              <a:rPr lang="en-US" sz="3900" b="1" baseline="30000" dirty="0">
                <a:latin typeface="Comic Sans MS" pitchFamily="66" charset="0"/>
              </a:rPr>
              <a:t>7</a:t>
            </a:r>
            <a:r>
              <a:rPr lang="en-US" sz="3900" b="1" dirty="0">
                <a:latin typeface="Comic Sans MS" pitchFamily="66" charset="0"/>
              </a:rPr>
              <a:t> acres of land reserved for state parks.  Write this in standard form.</a:t>
            </a:r>
          </a:p>
          <a:p>
            <a:endParaRPr lang="en-US" b="1" dirty="0">
              <a:latin typeface="Comic Sans MS" pitchFamily="66" charset="0"/>
            </a:endParaRPr>
          </a:p>
          <a:p>
            <a:endParaRPr lang="en-US" b="1" dirty="0">
              <a:latin typeface="Comic Sans MS" pitchFamily="66" charset="0"/>
            </a:endParaRPr>
          </a:p>
          <a:p>
            <a:endParaRPr lang="en-US" b="1" dirty="0">
              <a:latin typeface="Comic Sans MS" pitchFamily="66" charset="0"/>
            </a:endParaRPr>
          </a:p>
          <a:p>
            <a:endParaRPr lang="en-US" b="1" dirty="0">
              <a:latin typeface="Comic Sans MS" pitchFamily="66" charset="0"/>
            </a:endParaRPr>
          </a:p>
          <a:p>
            <a:endParaRPr lang="en-US" b="1" dirty="0">
              <a:latin typeface="Comic Sans MS" pitchFamily="66" charset="0"/>
            </a:endParaRPr>
          </a:p>
          <a:p>
            <a:endParaRPr lang="en-US" b="1" dirty="0">
              <a:solidFill>
                <a:srgbClr val="C00000"/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en-US" b="1" dirty="0">
                <a:solidFill>
                  <a:srgbClr val="C00000"/>
                </a:solidFill>
                <a:latin typeface="Comic Sans MS" pitchFamily="66" charset="0"/>
              </a:rPr>
              <a:t>	12,916,000 acres</a:t>
            </a:r>
          </a:p>
        </p:txBody>
      </p:sp>
      <p:pic>
        <p:nvPicPr>
          <p:cNvPr id="4" name="Picture 5" descr="C:\Program Files\Microsoft Office\Media\CntCD1\ClipArt2\j0229153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3048000"/>
            <a:ext cx="4069977" cy="2352446"/>
          </a:xfrm>
          <a:prstGeom prst="rect">
            <a:avLst/>
          </a:prstGeom>
          <a:noFill/>
        </p:spPr>
      </p:pic>
      <p:pic>
        <p:nvPicPr>
          <p:cNvPr id="5" name="Picture 4" descr="C:\Program Files\Microsoft Office\Media\CntCD1\ClipArt2\j0229123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0" y="2971800"/>
            <a:ext cx="3352800" cy="24053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Category xmlns="faac452d-f6f0-4895-a97b-d4909bed5550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74864F0F35DFB43B4E5C4B4FEAB4907" ma:contentTypeVersion="1" ma:contentTypeDescription="Create a new document." ma:contentTypeScope="" ma:versionID="75c377a6381d188b8ee1dba382d174d8">
  <xsd:schema xmlns:xsd="http://www.w3.org/2001/XMLSchema" xmlns:xs="http://www.w3.org/2001/XMLSchema" xmlns:p="http://schemas.microsoft.com/office/2006/metadata/properties" xmlns:ns2="faac452d-f6f0-4895-a97b-d4909bed5550" targetNamespace="http://schemas.microsoft.com/office/2006/metadata/properties" ma:root="true" ma:fieldsID="5e3e5fc6d3b47540ea7a0d5fca133a31" ns2:_="">
    <xsd:import namespace="faac452d-f6f0-4895-a97b-d4909bed5550"/>
    <xsd:element name="properties">
      <xsd:complexType>
        <xsd:sequence>
          <xsd:element name="documentManagement">
            <xsd:complexType>
              <xsd:all>
                <xsd:element ref="ns2:Categor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aac452d-f6f0-4895-a97b-d4909bed5550" elementFormDefault="qualified">
    <xsd:import namespace="http://schemas.microsoft.com/office/2006/documentManagement/types"/>
    <xsd:import namespace="http://schemas.microsoft.com/office/infopath/2007/PartnerControls"/>
    <xsd:element name="Category" ma:index="8" nillable="true" ma:displayName="Category" ma:internalName="Category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270AD54-BFE8-41C2-B82F-E281ECD9EC89}">
  <ds:schemaRefs>
    <ds:schemaRef ds:uri="http://schemas.microsoft.com/office/infopath/2007/PartnerControls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www.w3.org/XML/1998/namespace"/>
    <ds:schemaRef ds:uri="http://purl.org/dc/elements/1.1/"/>
    <ds:schemaRef ds:uri="faac452d-f6f0-4895-a97b-d4909bed5550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769B65F-55B3-4734-85BA-33E1D7FC3C3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5A7078A-8479-4BA2-A2F7-C7F20546213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aac452d-f6f0-4895-a97b-d4909bed555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2409</TotalTime>
  <Words>455</Words>
  <Application>Microsoft Office PowerPoint</Application>
  <PresentationFormat>On-screen Show (4:3)</PresentationFormat>
  <Paragraphs>105</Paragraphs>
  <Slides>15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Comic Sans MS</vt:lpstr>
      <vt:lpstr>Office Theme</vt:lpstr>
      <vt:lpstr>Equation</vt:lpstr>
      <vt:lpstr>SCIENTIFIC NOTATION</vt:lpstr>
      <vt:lpstr>Scientists  are Lazy!!!</vt:lpstr>
      <vt:lpstr>Rules for Scientific Notation</vt:lpstr>
      <vt:lpstr>Soooo</vt:lpstr>
      <vt:lpstr>Now You Try</vt:lpstr>
      <vt:lpstr>Convert these:</vt:lpstr>
      <vt:lpstr>Try These</vt:lpstr>
      <vt:lpstr>PowerPoint Presentation</vt:lpstr>
      <vt:lpstr>PowerPoint Presentation</vt:lpstr>
      <vt:lpstr>Why does a Negative Exponent give us a small number?</vt:lpstr>
      <vt:lpstr>Sooooo</vt:lpstr>
      <vt:lpstr>Your Turn</vt:lpstr>
      <vt:lpstr>More Examples </vt:lpstr>
      <vt:lpstr>PowerPoint Presentation</vt:lpstr>
      <vt:lpstr>PowerPoint Presentation</vt:lpstr>
    </vt:vector>
  </TitlesOfParts>
  <Company>Joint School District #2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SCIENTIFIC NOTATION powerpoint</dc:title>
  <dc:creator>District User</dc:creator>
  <cp:lastModifiedBy>Ulcena, Jimmy</cp:lastModifiedBy>
  <cp:revision>115</cp:revision>
  <dcterms:created xsi:type="dcterms:W3CDTF">2009-11-11T23:19:10Z</dcterms:created>
  <dcterms:modified xsi:type="dcterms:W3CDTF">2021-09-16T11:40:47Z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0x010100E74864F0F35DFB43B4E5C4B4FEAB4907</vt:lpwstr>
  </property>
</Properties>
</file>