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0" r:id="rId4"/>
    <p:sldId id="264" r:id="rId5"/>
    <p:sldId id="265" r:id="rId6"/>
    <p:sldId id="262" r:id="rId7"/>
    <p:sldId id="261" r:id="rId8"/>
    <p:sldId id="263"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A7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541C0-4026-49F4-B1E2-D756D9EC785A}" type="datetimeFigureOut">
              <a:rPr lang="en-US" smtClean="0"/>
              <a:pPr/>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88C64-335A-4A63-AAAA-36DEE00B60F9}" type="slidenum">
              <a:rPr lang="en-US" smtClean="0"/>
              <a:pPr/>
              <a:t>‹#›</a:t>
            </a:fld>
            <a:endParaRPr lang="en-US"/>
          </a:p>
        </p:txBody>
      </p:sp>
    </p:spTree>
    <p:extLst>
      <p:ext uri="{BB962C8B-B14F-4D97-AF65-F5344CB8AC3E}">
        <p14:creationId xmlns:p14="http://schemas.microsoft.com/office/powerpoint/2010/main" val="322164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88C64-335A-4A63-AAAA-36DEE00B60F9}" type="slidenum">
              <a:rPr lang="en-US" smtClean="0"/>
              <a:pPr/>
              <a:t>3</a:t>
            </a:fld>
            <a:endParaRPr lang="en-US"/>
          </a:p>
        </p:txBody>
      </p:sp>
    </p:spTree>
    <p:extLst>
      <p:ext uri="{BB962C8B-B14F-4D97-AF65-F5344CB8AC3E}">
        <p14:creationId xmlns:p14="http://schemas.microsoft.com/office/powerpoint/2010/main" val="114852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88C64-335A-4A63-AAAA-36DEE00B60F9}" type="slidenum">
              <a:rPr lang="en-US" smtClean="0"/>
              <a:pPr/>
              <a:t>4</a:t>
            </a:fld>
            <a:endParaRPr lang="en-US"/>
          </a:p>
        </p:txBody>
      </p:sp>
    </p:spTree>
    <p:extLst>
      <p:ext uri="{BB962C8B-B14F-4D97-AF65-F5344CB8AC3E}">
        <p14:creationId xmlns:p14="http://schemas.microsoft.com/office/powerpoint/2010/main" val="176180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88C64-335A-4A63-AAAA-36DEE00B60F9}" type="slidenum">
              <a:rPr lang="en-US" smtClean="0"/>
              <a:pPr/>
              <a:t>5</a:t>
            </a:fld>
            <a:endParaRPr lang="en-US"/>
          </a:p>
        </p:txBody>
      </p:sp>
    </p:spTree>
    <p:extLst>
      <p:ext uri="{BB962C8B-B14F-4D97-AF65-F5344CB8AC3E}">
        <p14:creationId xmlns:p14="http://schemas.microsoft.com/office/powerpoint/2010/main" val="159978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88C64-335A-4A63-AAAA-36DEE00B60F9}" type="slidenum">
              <a:rPr lang="en-US" smtClean="0"/>
              <a:pPr/>
              <a:t>6</a:t>
            </a:fld>
            <a:endParaRPr lang="en-US"/>
          </a:p>
        </p:txBody>
      </p:sp>
    </p:spTree>
    <p:extLst>
      <p:ext uri="{BB962C8B-B14F-4D97-AF65-F5344CB8AC3E}">
        <p14:creationId xmlns:p14="http://schemas.microsoft.com/office/powerpoint/2010/main" val="255470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FEF465-18CC-4707-A87B-5A4C53CCE3AB}"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27442971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EF465-18CC-4707-A87B-5A4C53CCE3AB}"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11027431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EF465-18CC-4707-A87B-5A4C53CCE3AB}"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1840263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EF465-18CC-4707-A87B-5A4C53CCE3AB}"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5251989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FEF465-18CC-4707-A87B-5A4C53CCE3AB}"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1439681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FEF465-18CC-4707-A87B-5A4C53CCE3AB}"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31212883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EF465-18CC-4707-A87B-5A4C53CCE3AB}"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29087239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EF465-18CC-4707-A87B-5A4C53CCE3AB}"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13667445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EF465-18CC-4707-A87B-5A4C53CCE3AB}"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34493333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EF465-18CC-4707-A87B-5A4C53CCE3AB}"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608435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EF465-18CC-4707-A87B-5A4C53CCE3AB}"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8D-7F74-41E5-8EE6-9900AE9472FA}" type="slidenum">
              <a:rPr lang="en-US" smtClean="0"/>
              <a:pPr/>
              <a:t>‹#›</a:t>
            </a:fld>
            <a:endParaRPr lang="en-US"/>
          </a:p>
        </p:txBody>
      </p:sp>
    </p:spTree>
    <p:extLst>
      <p:ext uri="{BB962C8B-B14F-4D97-AF65-F5344CB8AC3E}">
        <p14:creationId xmlns:p14="http://schemas.microsoft.com/office/powerpoint/2010/main" val="23480353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EF465-18CC-4707-A87B-5A4C53CCE3AB}" type="datetimeFigureOut">
              <a:rPr lang="en-US" smtClean="0"/>
              <a:pPr/>
              <a:t>3/26/2020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CAE8D-7F74-41E5-8EE6-9900AE9472FA}" type="slidenum">
              <a:rPr lang="en-US" smtClean="0"/>
              <a:pPr/>
              <a:t>‹#›</a:t>
            </a:fld>
            <a:endParaRPr lang="en-US"/>
          </a:p>
        </p:txBody>
      </p:sp>
    </p:spTree>
    <p:extLst>
      <p:ext uri="{BB962C8B-B14F-4D97-AF65-F5344CB8AC3E}">
        <p14:creationId xmlns:p14="http://schemas.microsoft.com/office/powerpoint/2010/main" val="138823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pAijfP99Ng&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7">
            <a:extLst>
              <a:ext uri="{FF2B5EF4-FFF2-40B4-BE49-F238E27FC236}">
                <a16:creationId xmlns:a16="http://schemas.microsoft.com/office/drawing/2014/main" id="{71FC7D98-7B8B-402A-90FC-F027482F21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descr="Image result for school backgrounds">
            <a:extLst>
              <a:ext uri="{FF2B5EF4-FFF2-40B4-BE49-F238E27FC236}">
                <a16:creationId xmlns:a16="http://schemas.microsoft.com/office/drawing/2014/main" id="{271D35C6-4710-43E5-BD50-063632082AA8}"/>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50421" y="-131577"/>
            <a:ext cx="7666910" cy="7666910"/>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28">
            <a:extLst>
              <a:ext uri="{FF2B5EF4-FFF2-40B4-BE49-F238E27FC236}">
                <a16:creationId xmlns:a16="http://schemas.microsoft.com/office/drawing/2014/main" id="{AD7356EA-285B-4E5D-8FEC-104659A4F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7710" y="804672"/>
            <a:ext cx="5910649" cy="5248656"/>
          </a:xfrm>
          <a:prstGeom prst="rect">
            <a:avLst/>
          </a:prstGeom>
          <a:effectLst/>
        </p:spPr>
      </p:pic>
      <p:sp>
        <p:nvSpPr>
          <p:cNvPr id="5" name="Rectangle 4">
            <a:extLst>
              <a:ext uri="{FF2B5EF4-FFF2-40B4-BE49-F238E27FC236}">
                <a16:creationId xmlns:a16="http://schemas.microsoft.com/office/drawing/2014/main" id="{A74FB604-5CB3-4B62-9513-16AA04593ABB}"/>
              </a:ext>
            </a:extLst>
          </p:cNvPr>
          <p:cNvSpPr/>
          <p:nvPr/>
        </p:nvSpPr>
        <p:spPr>
          <a:xfrm>
            <a:off x="7566072" y="-745067"/>
            <a:ext cx="6468275" cy="8507307"/>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50200" y="640081"/>
            <a:ext cx="3842173" cy="4683759"/>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3000" b="1" dirty="0">
                <a:ea typeface="+mj-ea"/>
                <a:cs typeface="+mj-cs"/>
              </a:rPr>
              <a:t>A Classroom Guidance Lesson On Worrying</a:t>
            </a:r>
          </a:p>
          <a:p>
            <a:pPr algn="ctr">
              <a:lnSpc>
                <a:spcPct val="90000"/>
              </a:lnSpc>
              <a:spcBef>
                <a:spcPct val="0"/>
              </a:spcBef>
              <a:spcAft>
                <a:spcPts val="600"/>
              </a:spcAft>
            </a:pPr>
            <a:endParaRPr lang="en-US" sz="3000" b="1" dirty="0">
              <a:ea typeface="+mj-ea"/>
              <a:cs typeface="+mj-cs"/>
            </a:endParaRPr>
          </a:p>
          <a:p>
            <a:pPr algn="ctr">
              <a:lnSpc>
                <a:spcPct val="90000"/>
              </a:lnSpc>
              <a:spcBef>
                <a:spcPct val="0"/>
              </a:spcBef>
              <a:spcAft>
                <a:spcPts val="600"/>
              </a:spcAft>
            </a:pPr>
            <a:r>
              <a:rPr lang="en-US" sz="3000" dirty="0">
                <a:ea typeface="+mj-ea"/>
                <a:cs typeface="+mj-cs"/>
              </a:rPr>
              <a:t>By: Dr. Parkman, School Counselor</a:t>
            </a:r>
          </a:p>
          <a:p>
            <a:pPr algn="ctr">
              <a:lnSpc>
                <a:spcPct val="90000"/>
              </a:lnSpc>
              <a:spcBef>
                <a:spcPct val="0"/>
              </a:spcBef>
              <a:spcAft>
                <a:spcPts val="600"/>
              </a:spcAft>
            </a:pPr>
            <a:endParaRPr lang="en-US" sz="3000" dirty="0">
              <a:latin typeface="+mj-lt"/>
              <a:ea typeface="+mj-ea"/>
              <a:cs typeface="+mj-cs"/>
            </a:endParaRPr>
          </a:p>
          <a:p>
            <a:pPr algn="ctr">
              <a:lnSpc>
                <a:spcPct val="90000"/>
              </a:lnSpc>
              <a:spcBef>
                <a:spcPct val="0"/>
              </a:spcBef>
              <a:spcAft>
                <a:spcPts val="600"/>
              </a:spcAft>
            </a:pPr>
            <a:r>
              <a:rPr lang="en-US" sz="3000" dirty="0">
                <a:latin typeface="+mj-lt"/>
                <a:ea typeface="+mj-ea"/>
                <a:cs typeface="+mj-cs"/>
              </a:rPr>
              <a:t>Garrett Elementary School</a:t>
            </a:r>
          </a:p>
        </p:txBody>
      </p:sp>
    </p:spTree>
    <p:extLst>
      <p:ext uri="{BB962C8B-B14F-4D97-AF65-F5344CB8AC3E}">
        <p14:creationId xmlns:p14="http://schemas.microsoft.com/office/powerpoint/2010/main" val="15421699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school backgrounds">
            <a:extLst>
              <a:ext uri="{FF2B5EF4-FFF2-40B4-BE49-F238E27FC236}">
                <a16:creationId xmlns:a16="http://schemas.microsoft.com/office/drawing/2014/main" id="{E90444AA-2A33-4181-80FA-4FAAFDF21AE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r="41365"/>
          <a:stretch/>
        </p:blipFill>
        <p:spPr bwMode="auto">
          <a:xfrm rot="1311310">
            <a:off x="9951276" y="54865"/>
            <a:ext cx="4787123" cy="81642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929" y="318734"/>
            <a:ext cx="11584142" cy="5755422"/>
          </a:xfrm>
          <a:prstGeom prst="rect">
            <a:avLst/>
          </a:prstGeom>
          <a:noFill/>
        </p:spPr>
        <p:txBody>
          <a:bodyPr wrap="square" rtlCol="0">
            <a:spAutoFit/>
          </a:bodyPr>
          <a:lstStyle/>
          <a:p>
            <a:r>
              <a:rPr lang="en-US" sz="3200" b="1" dirty="0"/>
              <a:t>Good day Garrett Eagles!</a:t>
            </a:r>
          </a:p>
          <a:p>
            <a:r>
              <a:rPr lang="en-US" sz="2800" dirty="0"/>
              <a:t>I hope everyone is staying safe and enjoying their time at home with family while we are out. The school district is busy getting our school cleaned and ready for when we return, and the lunchroom</a:t>
            </a:r>
          </a:p>
          <a:p>
            <a:r>
              <a:rPr lang="en-US" sz="2800" dirty="0"/>
              <a:t>staff has been busy preparing lunches for</a:t>
            </a:r>
          </a:p>
          <a:p>
            <a:r>
              <a:rPr lang="en-US" sz="2800" dirty="0"/>
              <a:t>students that wish to eat a school lunch!</a:t>
            </a:r>
          </a:p>
          <a:p>
            <a:endParaRPr lang="en-US" sz="2800" dirty="0"/>
          </a:p>
          <a:p>
            <a:r>
              <a:rPr lang="en-US" sz="2800" dirty="0"/>
              <a:t>Harry the Eagle and I have been working from</a:t>
            </a:r>
          </a:p>
          <a:p>
            <a:r>
              <a:rPr lang="en-US" sz="2800" dirty="0"/>
              <a:t>my home and have prepared a lesson on worrying</a:t>
            </a:r>
          </a:p>
          <a:p>
            <a:r>
              <a:rPr lang="en-US" sz="2800" dirty="0"/>
              <a:t>just in case some of you are feeling a little worried</a:t>
            </a:r>
          </a:p>
          <a:p>
            <a:r>
              <a:rPr lang="en-US" sz="2800" dirty="0"/>
              <a:t>about recent changes in our daily routine due to</a:t>
            </a:r>
          </a:p>
          <a:p>
            <a:r>
              <a:rPr lang="en-US" sz="2800" dirty="0"/>
              <a:t>the Coronavirus. </a:t>
            </a:r>
          </a:p>
          <a:p>
            <a:endParaRPr lang="en-US" sz="28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035"/>
          <a:stretch/>
        </p:blipFill>
        <p:spPr>
          <a:xfrm>
            <a:off x="8418751" y="1813125"/>
            <a:ext cx="2555791" cy="4647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Image result for school backgrounds">
            <a:extLst>
              <a:ext uri="{FF2B5EF4-FFF2-40B4-BE49-F238E27FC236}">
                <a16:creationId xmlns:a16="http://schemas.microsoft.com/office/drawing/2014/main" id="{CB18971B-A4ED-48D9-931F-247C7D1F9842}"/>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t="44854" r="41365"/>
          <a:stretch/>
        </p:blipFill>
        <p:spPr bwMode="auto">
          <a:xfrm rot="1311310">
            <a:off x="9418464" y="3585237"/>
            <a:ext cx="4787123" cy="4502317"/>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 name="Picture 2" descr="Image result for school backgrounds">
            <a:extLst>
              <a:ext uri="{FF2B5EF4-FFF2-40B4-BE49-F238E27FC236}">
                <a16:creationId xmlns:a16="http://schemas.microsoft.com/office/drawing/2014/main" id="{285AE24F-5715-4EEA-8209-50E6736450A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450" t="63718" r="-13" b="30579"/>
          <a:stretch/>
        </p:blipFill>
        <p:spPr bwMode="auto">
          <a:xfrm>
            <a:off x="10121409" y="7019448"/>
            <a:ext cx="3230158" cy="4653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564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Oval 15">
            <a:extLst>
              <a:ext uri="{FF2B5EF4-FFF2-40B4-BE49-F238E27FC236}">
                <a16:creationId xmlns:a16="http://schemas.microsoft.com/office/drawing/2014/main" id="{9650CF4F-FC23-46F9-9438-202CFE188F11}"/>
              </a:ext>
            </a:extLst>
          </p:cNvPr>
          <p:cNvSpPr/>
          <p:nvPr/>
        </p:nvSpPr>
        <p:spPr>
          <a:xfrm flipH="1">
            <a:off x="2917111" y="228492"/>
            <a:ext cx="8728214" cy="3299730"/>
          </a:xfrm>
          <a:prstGeom prst="wedgeEllipseCallout">
            <a:avLst>
              <a:gd name="adj1" fmla="val 42989"/>
              <a:gd name="adj2" fmla="val 562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Everyone worries some times, and little bit of worrying can be good.</a:t>
            </a:r>
          </a:p>
        </p:txBody>
      </p:sp>
      <p:pic>
        <p:nvPicPr>
          <p:cNvPr id="17" name="Picture 2" descr="Image result for school backgrounds">
            <a:extLst>
              <a:ext uri="{FF2B5EF4-FFF2-40B4-BE49-F238E27FC236}">
                <a16:creationId xmlns:a16="http://schemas.microsoft.com/office/drawing/2014/main" id="{4444BEA7-568F-471A-B31B-06B858E9BFA2}"/>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l="459" t="177" r="40906" b="-177"/>
          <a:stretch/>
        </p:blipFill>
        <p:spPr bwMode="auto">
          <a:xfrm rot="20780068">
            <a:off x="-2051904" y="-249038"/>
            <a:ext cx="4787123" cy="81642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 name="Picture 19" descr="Image result for eagle stuffed animal">
            <a:extLst>
              <a:ext uri="{FF2B5EF4-FFF2-40B4-BE49-F238E27FC236}">
                <a16:creationId xmlns:a16="http://schemas.microsoft.com/office/drawing/2014/main" id="{1A179D12-DA6A-4B93-AAA7-F4AEA5657F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76" b="92365" l="3059" r="97882">
                        <a14:foregroundMark x1="69882" y1="21229" x2="67294" y2="10987"/>
                        <a14:foregroundMark x1="67294" y1="10987" x2="60706" y2="2607"/>
                        <a14:foregroundMark x1="60706" y1="2607" x2="51529" y2="10801"/>
                        <a14:foregroundMark x1="51529" y1="10801" x2="44941" y2="32216"/>
                        <a14:foregroundMark x1="44941" y1="32216" x2="10824" y2="46555"/>
                        <a14:foregroundMark x1="10824" y1="46555" x2="6353" y2="55493"/>
                        <a14:foregroundMark x1="6353" y1="55493" x2="9647" y2="65922"/>
                        <a14:foregroundMark x1="9647" y1="65922" x2="23529" y2="67225"/>
                        <a14:foregroundMark x1="23529" y1="67225" x2="43059" y2="54190"/>
                        <a14:foregroundMark x1="43059" y1="54190" x2="56941" y2="51397"/>
                        <a14:foregroundMark x1="56941" y1="51397" x2="57412" y2="60894"/>
                        <a14:foregroundMark x1="49704" y1="76448" x2="43294" y2="89385"/>
                        <a14:foregroundMark x1="50128" y1="75594" x2="49852" y2="76150"/>
                        <a14:foregroundMark x1="51783" y1="72253" x2="51000" y2="73833"/>
                        <a14:foregroundMark x1="55711" y1="64326" x2="51783" y2="72253"/>
                        <a14:foregroundMark x1="57412" y1="60894" x2="55732" y2="64285"/>
                        <a14:foregroundMark x1="43294" y1="89385" x2="56235" y2="88268"/>
                        <a14:foregroundMark x1="56235" y1="88268" x2="51529" y2="79516"/>
                        <a14:foregroundMark x1="58094" y1="74674" x2="58295" y2="74526"/>
                        <a14:foregroundMark x1="57588" y1="75047" x2="58094" y2="74674"/>
                        <a14:foregroundMark x1="51529" y1="79516" x2="57588" y2="75047"/>
                        <a14:foregroundMark x1="68893" y1="72642" x2="73882" y2="73184"/>
                        <a14:foregroundMark x1="63505" y1="72057" x2="64093" y2="72121"/>
                        <a14:foregroundMark x1="73882" y1="73184" x2="75059" y2="82868"/>
                        <a14:foregroundMark x1="75059" y1="82868" x2="77647" y2="79702"/>
                        <a14:foregroundMark x1="3529" y1="56611" x2="6824" y2="52514"/>
                        <a14:foregroundMark x1="56471" y1="8566" x2="68000" y2="5587"/>
                        <a14:foregroundMark x1="68000" y1="5587" x2="71294" y2="5773"/>
                        <a14:foregroundMark x1="67765" y1="4469" x2="63294" y2="1862"/>
                        <a14:foregroundMark x1="57647" y1="6704" x2="52706" y2="13594"/>
                        <a14:foregroundMark x1="89647" y1="30540" x2="93176" y2="37058"/>
                        <a14:foregroundMark x1="53176" y1="92179" x2="53176" y2="92179"/>
                        <a14:foregroundMark x1="41647" y1="92551" x2="41647" y2="92551"/>
                        <a14:foregroundMark x1="64000" y1="92365" x2="64000" y2="92365"/>
                        <a14:foregroundMark x1="74353" y1="89385" x2="74353" y2="89385"/>
                        <a14:foregroundMark x1="89412" y1="83240" x2="89412" y2="83240"/>
                        <a14:foregroundMark x1="97882" y1="36127" x2="95294" y2="35009"/>
                        <a14:backgroundMark x1="59294" y1="72253" x2="59294" y2="72253"/>
                        <a14:backgroundMark x1="59059" y1="74115" x2="59059" y2="74115"/>
                        <a14:backgroundMark x1="60706" y1="74860" x2="59529" y2="72626"/>
                        <a14:backgroundMark x1="60235" y1="72626" x2="60471" y2="73743"/>
                        <a14:backgroundMark x1="60471" y1="72253" x2="60941" y2="72998"/>
                        <a14:backgroundMark x1="58353" y1="73371" x2="58588" y2="74488"/>
                        <a14:backgroundMark x1="58118" y1="74488" x2="58118" y2="74488"/>
                        <a14:backgroundMark x1="58118" y1="74674" x2="58118" y2="74674"/>
                        <a14:backgroundMark x1="57647" y1="74488" x2="57647" y2="74488"/>
                        <a14:backgroundMark x1="57882" y1="75047" x2="57882" y2="75047"/>
                      </a14:backgroundRemoval>
                    </a14:imgEffect>
                  </a14:imgLayer>
                </a14:imgProps>
              </a:ext>
              <a:ext uri="{28A0092B-C50C-407E-A947-70E740481C1C}">
                <a14:useLocalDpi xmlns:a14="http://schemas.microsoft.com/office/drawing/2010/main" val="0"/>
              </a:ext>
            </a:extLst>
          </a:blip>
          <a:srcRect/>
          <a:stretch>
            <a:fillRect/>
          </a:stretch>
        </p:blipFill>
        <p:spPr bwMode="auto">
          <a:xfrm>
            <a:off x="-1796995" y="2983127"/>
            <a:ext cx="6387821" cy="61856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school backgrounds">
            <a:extLst>
              <a:ext uri="{FF2B5EF4-FFF2-40B4-BE49-F238E27FC236}">
                <a16:creationId xmlns:a16="http://schemas.microsoft.com/office/drawing/2014/main" id="{5D83B686-1AEC-4FBE-B347-AD13FE24018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450" t="63718" r="-13" b="30579"/>
          <a:stretch/>
        </p:blipFill>
        <p:spPr bwMode="auto">
          <a:xfrm>
            <a:off x="-1273422" y="7039257"/>
            <a:ext cx="3230158" cy="4653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477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64C141EA-D8C8-438A-BF82-E811A13ABE9D}"/>
              </a:ext>
            </a:extLst>
          </p:cNvPr>
          <p:cNvSpPr/>
          <p:nvPr/>
        </p:nvSpPr>
        <p:spPr>
          <a:xfrm flipH="1">
            <a:off x="2917111" y="228492"/>
            <a:ext cx="8728214" cy="3299730"/>
          </a:xfrm>
          <a:prstGeom prst="wedgeEllipseCallout">
            <a:avLst>
              <a:gd name="adj1" fmla="val 42989"/>
              <a:gd name="adj2" fmla="val 562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For example, when you’re worried about a test, you’re more likely to study for it. </a:t>
            </a:r>
          </a:p>
        </p:txBody>
      </p:sp>
      <p:pic>
        <p:nvPicPr>
          <p:cNvPr id="8" name="Picture 2" descr="Image result for school backgrounds">
            <a:extLst>
              <a:ext uri="{FF2B5EF4-FFF2-40B4-BE49-F238E27FC236}">
                <a16:creationId xmlns:a16="http://schemas.microsoft.com/office/drawing/2014/main" id="{ADDCB4A8-E23C-4746-8093-34539B8CC02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l="35750" t="340" r="5615" b="-340"/>
          <a:stretch/>
        </p:blipFill>
        <p:spPr bwMode="auto">
          <a:xfrm rot="20780068">
            <a:off x="-2051904" y="-249038"/>
            <a:ext cx="4787123" cy="81642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1" name="Picture 10" descr="Image result for eagle stuffed animal">
            <a:extLst>
              <a:ext uri="{FF2B5EF4-FFF2-40B4-BE49-F238E27FC236}">
                <a16:creationId xmlns:a16="http://schemas.microsoft.com/office/drawing/2014/main" id="{76725A77-58D9-43FF-BA30-2D0563C82EE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76" b="92365" l="3059" r="97882">
                        <a14:foregroundMark x1="69882" y1="21229" x2="67294" y2="10987"/>
                        <a14:foregroundMark x1="67294" y1="10987" x2="60706" y2="2607"/>
                        <a14:foregroundMark x1="60706" y1="2607" x2="51529" y2="10801"/>
                        <a14:foregroundMark x1="51529" y1="10801" x2="44941" y2="32216"/>
                        <a14:foregroundMark x1="44941" y1="32216" x2="10824" y2="46555"/>
                        <a14:foregroundMark x1="10824" y1="46555" x2="6353" y2="55493"/>
                        <a14:foregroundMark x1="6353" y1="55493" x2="9647" y2="65922"/>
                        <a14:foregroundMark x1="9647" y1="65922" x2="23529" y2="67225"/>
                        <a14:foregroundMark x1="23529" y1="67225" x2="43059" y2="54190"/>
                        <a14:foregroundMark x1="43059" y1="54190" x2="56941" y2="51397"/>
                        <a14:foregroundMark x1="56941" y1="51397" x2="57412" y2="60894"/>
                        <a14:foregroundMark x1="49704" y1="76448" x2="43294" y2="89385"/>
                        <a14:foregroundMark x1="50128" y1="75594" x2="49852" y2="76150"/>
                        <a14:foregroundMark x1="51783" y1="72253" x2="51000" y2="73833"/>
                        <a14:foregroundMark x1="55711" y1="64326" x2="51783" y2="72253"/>
                        <a14:foregroundMark x1="57412" y1="60894" x2="55732" y2="64285"/>
                        <a14:foregroundMark x1="43294" y1="89385" x2="56235" y2="88268"/>
                        <a14:foregroundMark x1="56235" y1="88268" x2="51529" y2="79516"/>
                        <a14:foregroundMark x1="58094" y1="74674" x2="58295" y2="74526"/>
                        <a14:foregroundMark x1="57588" y1="75047" x2="58094" y2="74674"/>
                        <a14:foregroundMark x1="51529" y1="79516" x2="57588" y2="75047"/>
                        <a14:foregroundMark x1="68893" y1="72642" x2="73882" y2="73184"/>
                        <a14:foregroundMark x1="63505" y1="72057" x2="64093" y2="72121"/>
                        <a14:foregroundMark x1="73882" y1="73184" x2="75059" y2="82868"/>
                        <a14:foregroundMark x1="75059" y1="82868" x2="77647" y2="79702"/>
                        <a14:foregroundMark x1="3529" y1="56611" x2="6824" y2="52514"/>
                        <a14:foregroundMark x1="56471" y1="8566" x2="68000" y2="5587"/>
                        <a14:foregroundMark x1="68000" y1="5587" x2="71294" y2="5773"/>
                        <a14:foregroundMark x1="67765" y1="4469" x2="63294" y2="1862"/>
                        <a14:foregroundMark x1="57647" y1="6704" x2="52706" y2="13594"/>
                        <a14:foregroundMark x1="89647" y1="30540" x2="93176" y2="37058"/>
                        <a14:foregroundMark x1="53176" y1="92179" x2="53176" y2="92179"/>
                        <a14:foregroundMark x1="41647" y1="92551" x2="41647" y2="92551"/>
                        <a14:foregroundMark x1="64000" y1="92365" x2="64000" y2="92365"/>
                        <a14:foregroundMark x1="74353" y1="89385" x2="74353" y2="89385"/>
                        <a14:foregroundMark x1="89412" y1="83240" x2="89412" y2="83240"/>
                        <a14:foregroundMark x1="97882" y1="36127" x2="95294" y2="35009"/>
                        <a14:backgroundMark x1="59294" y1="72253" x2="59294" y2="72253"/>
                        <a14:backgroundMark x1="59059" y1="74115" x2="59059" y2="74115"/>
                        <a14:backgroundMark x1="60706" y1="74860" x2="59529" y2="72626"/>
                        <a14:backgroundMark x1="60235" y1="72626" x2="60471" y2="73743"/>
                        <a14:backgroundMark x1="60471" y1="72253" x2="60941" y2="72998"/>
                        <a14:backgroundMark x1="58353" y1="73371" x2="58588" y2="74488"/>
                        <a14:backgroundMark x1="58118" y1="74488" x2="58118" y2="74488"/>
                        <a14:backgroundMark x1="58118" y1="74674" x2="58118" y2="74674"/>
                        <a14:backgroundMark x1="57647" y1="74488" x2="57647" y2="74488"/>
                        <a14:backgroundMark x1="57882" y1="75047" x2="57882" y2="75047"/>
                      </a14:backgroundRemoval>
                    </a14:imgEffect>
                  </a14:imgLayer>
                </a14:imgProps>
              </a:ext>
              <a:ext uri="{28A0092B-C50C-407E-A947-70E740481C1C}">
                <a14:useLocalDpi xmlns:a14="http://schemas.microsoft.com/office/drawing/2010/main" val="0"/>
              </a:ext>
            </a:extLst>
          </a:blip>
          <a:srcRect/>
          <a:stretch>
            <a:fillRect/>
          </a:stretch>
        </p:blipFill>
        <p:spPr bwMode="auto">
          <a:xfrm>
            <a:off x="-1796995" y="2983127"/>
            <a:ext cx="6387821" cy="618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chool backgrounds">
            <a:extLst>
              <a:ext uri="{FF2B5EF4-FFF2-40B4-BE49-F238E27FC236}">
                <a16:creationId xmlns:a16="http://schemas.microsoft.com/office/drawing/2014/main" id="{959DD397-AFDB-41E1-AABA-5C1FA413B8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450" t="63718" r="-13" b="30579"/>
          <a:stretch/>
        </p:blipFill>
        <p:spPr bwMode="auto">
          <a:xfrm>
            <a:off x="-1273422" y="7039257"/>
            <a:ext cx="3230158" cy="4653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487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78C5AC4C-7EFB-4B83-BB7F-8FE6D2885D35}"/>
              </a:ext>
            </a:extLst>
          </p:cNvPr>
          <p:cNvSpPr/>
          <p:nvPr/>
        </p:nvSpPr>
        <p:spPr>
          <a:xfrm flipH="1">
            <a:off x="2917111" y="228492"/>
            <a:ext cx="8728214" cy="3299730"/>
          </a:xfrm>
          <a:prstGeom prst="wedgeEllipseCallout">
            <a:avLst>
              <a:gd name="adj1" fmla="val 42989"/>
              <a:gd name="adj2" fmla="val 562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en-US" sz="4000" dirty="0"/>
              <a:t>In this situation, worrying shows you care and you want to do your best. </a:t>
            </a:r>
          </a:p>
        </p:txBody>
      </p:sp>
      <p:pic>
        <p:nvPicPr>
          <p:cNvPr id="10" name="Picture 2" descr="Image result for school backgrounds">
            <a:extLst>
              <a:ext uri="{FF2B5EF4-FFF2-40B4-BE49-F238E27FC236}">
                <a16:creationId xmlns:a16="http://schemas.microsoft.com/office/drawing/2014/main" id="{8154C5A2-DB5D-4823-B513-2B227A445DC9}"/>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l="13192" t="368" r="28173" b="-368"/>
          <a:stretch/>
        </p:blipFill>
        <p:spPr bwMode="auto">
          <a:xfrm rot="20780068">
            <a:off x="-2051904" y="-249038"/>
            <a:ext cx="4787123" cy="81642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1" name="Picture 10" descr="Image result for eagle stuffed animal">
            <a:extLst>
              <a:ext uri="{FF2B5EF4-FFF2-40B4-BE49-F238E27FC236}">
                <a16:creationId xmlns:a16="http://schemas.microsoft.com/office/drawing/2014/main" id="{4A03128C-FE3F-4AF6-A9C3-13AE28030FB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76" b="92365" l="3059" r="97882">
                        <a14:foregroundMark x1="69882" y1="21229" x2="67294" y2="10987"/>
                        <a14:foregroundMark x1="67294" y1="10987" x2="60706" y2="2607"/>
                        <a14:foregroundMark x1="60706" y1="2607" x2="51529" y2="10801"/>
                        <a14:foregroundMark x1="51529" y1="10801" x2="44941" y2="32216"/>
                        <a14:foregroundMark x1="44941" y1="32216" x2="10824" y2="46555"/>
                        <a14:foregroundMark x1="10824" y1="46555" x2="6353" y2="55493"/>
                        <a14:foregroundMark x1="6353" y1="55493" x2="9647" y2="65922"/>
                        <a14:foregroundMark x1="9647" y1="65922" x2="23529" y2="67225"/>
                        <a14:foregroundMark x1="23529" y1="67225" x2="43059" y2="54190"/>
                        <a14:foregroundMark x1="43059" y1="54190" x2="56941" y2="51397"/>
                        <a14:foregroundMark x1="56941" y1="51397" x2="57412" y2="60894"/>
                        <a14:foregroundMark x1="49704" y1="76448" x2="43294" y2="89385"/>
                        <a14:foregroundMark x1="50128" y1="75594" x2="49852" y2="76150"/>
                        <a14:foregroundMark x1="51783" y1="72253" x2="51000" y2="73833"/>
                        <a14:foregroundMark x1="55711" y1="64326" x2="51783" y2="72253"/>
                        <a14:foregroundMark x1="57412" y1="60894" x2="55732" y2="64285"/>
                        <a14:foregroundMark x1="43294" y1="89385" x2="56235" y2="88268"/>
                        <a14:foregroundMark x1="56235" y1="88268" x2="51529" y2="79516"/>
                        <a14:foregroundMark x1="58094" y1="74674" x2="58295" y2="74526"/>
                        <a14:foregroundMark x1="57588" y1="75047" x2="58094" y2="74674"/>
                        <a14:foregroundMark x1="51529" y1="79516" x2="57588" y2="75047"/>
                        <a14:foregroundMark x1="68893" y1="72642" x2="73882" y2="73184"/>
                        <a14:foregroundMark x1="63505" y1="72057" x2="64093" y2="72121"/>
                        <a14:foregroundMark x1="73882" y1="73184" x2="75059" y2="82868"/>
                        <a14:foregroundMark x1="75059" y1="82868" x2="77647" y2="79702"/>
                        <a14:foregroundMark x1="3529" y1="56611" x2="6824" y2="52514"/>
                        <a14:foregroundMark x1="56471" y1="8566" x2="68000" y2="5587"/>
                        <a14:foregroundMark x1="68000" y1="5587" x2="71294" y2="5773"/>
                        <a14:foregroundMark x1="67765" y1="4469" x2="63294" y2="1862"/>
                        <a14:foregroundMark x1="57647" y1="6704" x2="52706" y2="13594"/>
                        <a14:foregroundMark x1="89647" y1="30540" x2="93176" y2="37058"/>
                        <a14:foregroundMark x1="53176" y1="92179" x2="53176" y2="92179"/>
                        <a14:foregroundMark x1="41647" y1="92551" x2="41647" y2="92551"/>
                        <a14:foregroundMark x1="64000" y1="92365" x2="64000" y2="92365"/>
                        <a14:foregroundMark x1="74353" y1="89385" x2="74353" y2="89385"/>
                        <a14:foregroundMark x1="89412" y1="83240" x2="89412" y2="83240"/>
                        <a14:foregroundMark x1="97882" y1="36127" x2="95294" y2="35009"/>
                        <a14:backgroundMark x1="59294" y1="72253" x2="59294" y2="72253"/>
                        <a14:backgroundMark x1="59059" y1="74115" x2="59059" y2="74115"/>
                        <a14:backgroundMark x1="60706" y1="74860" x2="59529" y2="72626"/>
                        <a14:backgroundMark x1="60235" y1="72626" x2="60471" y2="73743"/>
                        <a14:backgroundMark x1="60471" y1="72253" x2="60941" y2="72998"/>
                        <a14:backgroundMark x1="58353" y1="73371" x2="58588" y2="74488"/>
                        <a14:backgroundMark x1="58118" y1="74488" x2="58118" y2="74488"/>
                        <a14:backgroundMark x1="58118" y1="74674" x2="58118" y2="74674"/>
                        <a14:backgroundMark x1="57647" y1="74488" x2="57647" y2="74488"/>
                        <a14:backgroundMark x1="57882" y1="75047" x2="57882" y2="75047"/>
                      </a14:backgroundRemoval>
                    </a14:imgEffect>
                  </a14:imgLayer>
                </a14:imgProps>
              </a:ext>
              <a:ext uri="{28A0092B-C50C-407E-A947-70E740481C1C}">
                <a14:useLocalDpi xmlns:a14="http://schemas.microsoft.com/office/drawing/2010/main" val="0"/>
              </a:ext>
            </a:extLst>
          </a:blip>
          <a:srcRect/>
          <a:stretch>
            <a:fillRect/>
          </a:stretch>
        </p:blipFill>
        <p:spPr bwMode="auto">
          <a:xfrm>
            <a:off x="-1796995" y="2983127"/>
            <a:ext cx="6387821" cy="618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chool backgrounds">
            <a:extLst>
              <a:ext uri="{FF2B5EF4-FFF2-40B4-BE49-F238E27FC236}">
                <a16:creationId xmlns:a16="http://schemas.microsoft.com/office/drawing/2014/main" id="{6499E08E-0FB7-416F-83F0-10021530808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450" t="63718" r="-13" b="30579"/>
          <a:stretch/>
        </p:blipFill>
        <p:spPr bwMode="auto">
          <a:xfrm>
            <a:off x="-1273422" y="7039257"/>
            <a:ext cx="3230158" cy="4653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338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school backgrounds">
            <a:extLst>
              <a:ext uri="{FF2B5EF4-FFF2-40B4-BE49-F238E27FC236}">
                <a16:creationId xmlns:a16="http://schemas.microsoft.com/office/drawing/2014/main" id="{ADDCB4A8-E23C-4746-8093-34539B8CC02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rcRect r="41365"/>
          <a:stretch/>
        </p:blipFill>
        <p:spPr bwMode="auto">
          <a:xfrm rot="840000">
            <a:off x="9880428" y="-63507"/>
            <a:ext cx="4787123" cy="81642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84AD6EB-067F-4C7D-BCBF-C1CCF4308318}"/>
              </a:ext>
            </a:extLst>
          </p:cNvPr>
          <p:cNvSpPr txBox="1"/>
          <p:nvPr/>
        </p:nvSpPr>
        <p:spPr>
          <a:xfrm>
            <a:off x="662741" y="480011"/>
            <a:ext cx="9046409" cy="5693866"/>
          </a:xfrm>
          <a:prstGeom prst="rect">
            <a:avLst/>
          </a:prstGeom>
          <a:noFill/>
        </p:spPr>
        <p:txBody>
          <a:bodyPr wrap="square" rtlCol="0">
            <a:spAutoFit/>
          </a:bodyPr>
          <a:lstStyle/>
          <a:p>
            <a:r>
              <a:rPr lang="en-US" sz="2800" dirty="0"/>
              <a:t>After studying, relax and remind yourself  that your parents and your teachers know you are not perfect and only want you to do your best as well. This should help you not to worry too much.</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Too much worrying can make you sad or even make you feel sick.</a:t>
            </a:r>
          </a:p>
        </p:txBody>
      </p:sp>
      <p:pic>
        <p:nvPicPr>
          <p:cNvPr id="16" name="Picture 15">
            <a:extLst>
              <a:ext uri="{FF2B5EF4-FFF2-40B4-BE49-F238E27FC236}">
                <a16:creationId xmlns:a16="http://schemas.microsoft.com/office/drawing/2014/main" id="{670A6360-EEEE-4BBA-BD64-743AC7B15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757" y="2547844"/>
            <a:ext cx="2076450" cy="1912520"/>
          </a:xfrm>
          <a:prstGeom prst="rect">
            <a:avLst/>
          </a:prstGeom>
        </p:spPr>
      </p:pic>
      <p:pic>
        <p:nvPicPr>
          <p:cNvPr id="17" name="Picture 16">
            <a:extLst>
              <a:ext uri="{FF2B5EF4-FFF2-40B4-BE49-F238E27FC236}">
                <a16:creationId xmlns:a16="http://schemas.microsoft.com/office/drawing/2014/main" id="{1DC16B3A-B03B-4145-94EE-3510531C4F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8745" y="2446101"/>
            <a:ext cx="2089071" cy="2116007"/>
          </a:xfrm>
          <a:prstGeom prst="rect">
            <a:avLst/>
          </a:prstGeom>
        </p:spPr>
      </p:pic>
      <p:pic>
        <p:nvPicPr>
          <p:cNvPr id="18" name="Picture 17">
            <a:extLst>
              <a:ext uri="{FF2B5EF4-FFF2-40B4-BE49-F238E27FC236}">
                <a16:creationId xmlns:a16="http://schemas.microsoft.com/office/drawing/2014/main" id="{74BFB6B6-3845-411B-88CC-62CAB8E99491}"/>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619" b="90000" l="9852" r="89655">
                        <a14:foregroundMark x1="49754" y1="73810" x2="25123" y2="59048"/>
                        <a14:foregroundMark x1="25123" y1="59048" x2="14286" y2="34286"/>
                        <a14:foregroundMark x1="14286" y1="34286" x2="31527" y2="13333"/>
                        <a14:foregroundMark x1="31527" y1="13333" x2="57635" y2="7619"/>
                        <a14:foregroundMark x1="57635" y1="7619" x2="79310" y2="24762"/>
                        <a14:foregroundMark x1="79310" y1="24762" x2="81773" y2="50000"/>
                        <a14:foregroundMark x1="81773" y1="50000" x2="56650" y2="80000"/>
                        <a14:foregroundMark x1="85714" y1="53810" x2="85714" y2="53810"/>
                        <a14:foregroundMark x1="84236" y1="40952" x2="74877" y2="15714"/>
                        <a14:foregroundMark x1="74877" y1="15714" x2="53202" y2="7143"/>
                      </a14:backgroundRemoval>
                    </a14:imgEffect>
                  </a14:imgLayer>
                </a14:imgProps>
              </a:ext>
              <a:ext uri="{28A0092B-C50C-407E-A947-70E740481C1C}">
                <a14:useLocalDpi xmlns:a14="http://schemas.microsoft.com/office/drawing/2010/main" val="0"/>
              </a:ext>
            </a:extLst>
          </a:blip>
          <a:stretch>
            <a:fillRect/>
          </a:stretch>
        </p:blipFill>
        <p:spPr>
          <a:xfrm>
            <a:off x="7883353" y="2554316"/>
            <a:ext cx="1825797" cy="1888755"/>
          </a:xfrm>
          <a:prstGeom prst="rect">
            <a:avLst/>
          </a:prstGeom>
        </p:spPr>
      </p:pic>
      <p:pic>
        <p:nvPicPr>
          <p:cNvPr id="19" name="Picture 18">
            <a:extLst>
              <a:ext uri="{FF2B5EF4-FFF2-40B4-BE49-F238E27FC236}">
                <a16:creationId xmlns:a16="http://schemas.microsoft.com/office/drawing/2014/main" id="{AF436FA2-27F4-4A7E-B02F-2B1730E8B8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8922" y="5662820"/>
            <a:ext cx="1435949" cy="1085389"/>
          </a:xfrm>
          <a:prstGeom prst="rect">
            <a:avLst/>
          </a:prstGeom>
        </p:spPr>
      </p:pic>
      <p:pic>
        <p:nvPicPr>
          <p:cNvPr id="25" name="Picture 2" descr="Image result for school backgrounds">
            <a:extLst>
              <a:ext uri="{FF2B5EF4-FFF2-40B4-BE49-F238E27FC236}">
                <a16:creationId xmlns:a16="http://schemas.microsoft.com/office/drawing/2014/main" id="{26B702A9-9AF8-46A4-948C-808E4B75B40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0450" t="63718" r="-13" b="30579"/>
          <a:stretch/>
        </p:blipFill>
        <p:spPr bwMode="auto">
          <a:xfrm>
            <a:off x="10415503" y="6968918"/>
            <a:ext cx="3230158" cy="4653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84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chool backgrounds">
            <a:extLst>
              <a:ext uri="{FF2B5EF4-FFF2-40B4-BE49-F238E27FC236}">
                <a16:creationId xmlns:a16="http://schemas.microsoft.com/office/drawing/2014/main" id="{89EABEBE-CF1C-4C5F-B326-D78F3A31F44B}"/>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454150" y="-171450"/>
            <a:ext cx="7550150" cy="7550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chool backgrounds">
            <a:extLst>
              <a:ext uri="{FF2B5EF4-FFF2-40B4-BE49-F238E27FC236}">
                <a16:creationId xmlns:a16="http://schemas.microsoft.com/office/drawing/2014/main" id="{CC0B035C-00EC-45EF-B792-068706422FC6}"/>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096000" y="-171450"/>
            <a:ext cx="7550150" cy="755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Diagonal Corners Rounded 2">
            <a:extLst>
              <a:ext uri="{FF2B5EF4-FFF2-40B4-BE49-F238E27FC236}">
                <a16:creationId xmlns:a16="http://schemas.microsoft.com/office/drawing/2014/main" id="{EAE6A089-5C30-46A2-8D5F-2D0B3FB44C1B}"/>
              </a:ext>
            </a:extLst>
          </p:cNvPr>
          <p:cNvSpPr/>
          <p:nvPr/>
        </p:nvSpPr>
        <p:spPr>
          <a:xfrm>
            <a:off x="336550" y="1428750"/>
            <a:ext cx="11391900" cy="4000500"/>
          </a:xfrm>
          <a:prstGeom prst="round2DiagRect">
            <a:avLst/>
          </a:prstGeom>
          <a:solidFill>
            <a:srgbClr val="FFFFFF">
              <a:alpha val="80000"/>
            </a:srgbClr>
          </a:solidFill>
          <a:effectLst>
            <a:softEdge rad="127000"/>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extBox 1"/>
          <p:cNvSpPr txBox="1"/>
          <p:nvPr/>
        </p:nvSpPr>
        <p:spPr>
          <a:xfrm>
            <a:off x="799204" y="1659285"/>
            <a:ext cx="10593593" cy="3539430"/>
          </a:xfrm>
          <a:prstGeom prst="rect">
            <a:avLst/>
          </a:prstGeom>
          <a:noFill/>
        </p:spPr>
        <p:txBody>
          <a:bodyPr wrap="square" rtlCol="0">
            <a:spAutoFit/>
          </a:bodyPr>
          <a:lstStyle/>
          <a:p>
            <a:r>
              <a:rPr lang="en-US" sz="2800" b="1" u="sng" dirty="0"/>
              <a:t>Wilma Jean The Worry Machine </a:t>
            </a:r>
            <a:r>
              <a:rPr lang="en-US" sz="2800" dirty="0"/>
              <a:t>is a story about a young girl who worries… a lot!!! In the story, Wilma Jean’s teacher explains that there are worries she can control and worries she cannot control. She helps Wilma Jean come up with a plan for things she can control to help her not to worry so much. After reading the story, talk with your parents or another trusted adult about one thing you may be worried about. For example, many of you may be thinking </a:t>
            </a:r>
            <a:r>
              <a:rPr lang="en-US" sz="2800" b="1" u="sng" dirty="0"/>
              <a:t>what if </a:t>
            </a:r>
            <a:r>
              <a:rPr lang="en-US" sz="2800" dirty="0"/>
              <a:t>we’re not able to return to school soon. </a:t>
            </a:r>
          </a:p>
        </p:txBody>
      </p:sp>
    </p:spTree>
    <p:extLst>
      <p:ext uri="{BB962C8B-B14F-4D97-AF65-F5344CB8AC3E}">
        <p14:creationId xmlns:p14="http://schemas.microsoft.com/office/powerpoint/2010/main" val="12484053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chool backgrounds">
            <a:extLst>
              <a:ext uri="{FF2B5EF4-FFF2-40B4-BE49-F238E27FC236}">
                <a16:creationId xmlns:a16="http://schemas.microsoft.com/office/drawing/2014/main" id="{89EABEBE-CF1C-4C5F-B326-D78F3A31F44B}"/>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1454150" y="-171450"/>
            <a:ext cx="7550150" cy="7550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chool backgrounds">
            <a:extLst>
              <a:ext uri="{FF2B5EF4-FFF2-40B4-BE49-F238E27FC236}">
                <a16:creationId xmlns:a16="http://schemas.microsoft.com/office/drawing/2014/main" id="{CC0B035C-00EC-45EF-B792-068706422FC6}"/>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096000" y="-171450"/>
            <a:ext cx="7550150" cy="755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Diagonal Corners Rounded 2">
            <a:extLst>
              <a:ext uri="{FF2B5EF4-FFF2-40B4-BE49-F238E27FC236}">
                <a16:creationId xmlns:a16="http://schemas.microsoft.com/office/drawing/2014/main" id="{EAE6A089-5C30-46A2-8D5F-2D0B3FB44C1B}"/>
              </a:ext>
            </a:extLst>
          </p:cNvPr>
          <p:cNvSpPr/>
          <p:nvPr/>
        </p:nvSpPr>
        <p:spPr>
          <a:xfrm>
            <a:off x="336550" y="539750"/>
            <a:ext cx="11391900" cy="4000500"/>
          </a:xfrm>
          <a:prstGeom prst="round2DiagRect">
            <a:avLst/>
          </a:prstGeom>
          <a:solidFill>
            <a:srgbClr val="FFFFFF">
              <a:alpha val="80000"/>
            </a:srgbClr>
          </a:solidFill>
          <a:effectLst>
            <a:softEdge rad="127000"/>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E8F79AF-8FE6-4051-B66F-CE102343D8BF}"/>
              </a:ext>
            </a:extLst>
          </p:cNvPr>
          <p:cNvSpPr/>
          <p:nvPr/>
        </p:nvSpPr>
        <p:spPr>
          <a:xfrm>
            <a:off x="1663700" y="4140200"/>
            <a:ext cx="8864600" cy="2254250"/>
          </a:xfrm>
          <a:prstGeom prst="ellipse">
            <a:avLst/>
          </a:prstGeom>
          <a:solidFill>
            <a:schemeClr val="accent4">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extBox 1"/>
          <p:cNvSpPr txBox="1"/>
          <p:nvPr/>
        </p:nvSpPr>
        <p:spPr>
          <a:xfrm>
            <a:off x="799204" y="889844"/>
            <a:ext cx="10593593" cy="5078313"/>
          </a:xfrm>
          <a:prstGeom prst="rect">
            <a:avLst/>
          </a:prstGeom>
          <a:noFill/>
        </p:spPr>
        <p:txBody>
          <a:bodyPr wrap="square" rtlCol="0">
            <a:spAutoFit/>
          </a:bodyPr>
          <a:lstStyle/>
          <a:p>
            <a:r>
              <a:rPr lang="en-US" sz="2800" dirty="0"/>
              <a:t>We have no control over when we will be able to return, but know that our leaders and doctors are working hard so that we can. Until then, make the most of your time at home completing your assignments in the comfort of your home with your family and put your worries in your worry hat that you can draw like Wilma Jean’s hat. Harry the Eagle and I hope you enjoy the story.</a:t>
            </a:r>
          </a:p>
          <a:p>
            <a:r>
              <a:rPr lang="en-US" sz="2800" dirty="0"/>
              <a:t>Double click the picture on the next page to listen to the story. </a:t>
            </a:r>
          </a:p>
          <a:p>
            <a:pPr algn="ctr"/>
            <a:endParaRPr lang="en-US" sz="3600" b="1" dirty="0"/>
          </a:p>
          <a:p>
            <a:pPr algn="ctr"/>
            <a:r>
              <a:rPr lang="en-US" sz="4800" b="1" dirty="0">
                <a:latin typeface="Arial Black" panose="020B0A04020102020204" pitchFamily="34" charset="0"/>
              </a:rPr>
              <a:t>Go EAGLES!</a:t>
            </a:r>
          </a:p>
          <a:p>
            <a:pPr algn="ctr"/>
            <a:r>
              <a:rPr lang="en-US" sz="4400" b="1" dirty="0">
                <a:latin typeface="Arial Black" panose="020B0A04020102020204" pitchFamily="34" charset="0"/>
              </a:rPr>
              <a:t>Remember to SOAR!</a:t>
            </a:r>
            <a:endParaRPr lang="en-US" sz="3600" b="1" dirty="0">
              <a:latin typeface="Arial Black" panose="020B0A04020102020204" pitchFamily="34" charset="0"/>
            </a:endParaRPr>
          </a:p>
        </p:txBody>
      </p:sp>
      <p:sp>
        <p:nvSpPr>
          <p:cNvPr id="8" name="Rectangle 7">
            <a:extLst>
              <a:ext uri="{FF2B5EF4-FFF2-40B4-BE49-F238E27FC236}">
                <a16:creationId xmlns:a16="http://schemas.microsoft.com/office/drawing/2014/main" id="{3185593C-7109-43E6-B5DB-914BE4DDCFE5}"/>
              </a:ext>
            </a:extLst>
          </p:cNvPr>
          <p:cNvSpPr/>
          <p:nvPr/>
        </p:nvSpPr>
        <p:spPr>
          <a:xfrm>
            <a:off x="2076893" y="6516368"/>
            <a:ext cx="8038214" cy="341632"/>
          </a:xfrm>
          <a:prstGeom prst="rect">
            <a:avLst/>
          </a:prstGeom>
        </p:spPr>
        <p:txBody>
          <a:bodyPr wrap="square">
            <a:spAutoFit/>
          </a:bodyPr>
          <a:lstStyle/>
          <a:p>
            <a:pPr algn="ctr">
              <a:lnSpc>
                <a:spcPct val="90000"/>
              </a:lnSpc>
              <a:spcBef>
                <a:spcPct val="0"/>
              </a:spcBef>
              <a:spcAft>
                <a:spcPts val="600"/>
              </a:spcAft>
            </a:pPr>
            <a:r>
              <a:rPr lang="en-US" b="1" cap="small" spc="30" dirty="0">
                <a:latin typeface="+mj-lt"/>
              </a:rPr>
              <a:t>Dr. Parkman · Garrett Elementary School · Richmond County School System</a:t>
            </a:r>
          </a:p>
        </p:txBody>
      </p:sp>
      <p:pic>
        <p:nvPicPr>
          <p:cNvPr id="7" name="Picture 6" descr="Image result for eagle stuffed animal">
            <a:extLst>
              <a:ext uri="{FF2B5EF4-FFF2-40B4-BE49-F238E27FC236}">
                <a16:creationId xmlns:a16="http://schemas.microsoft.com/office/drawing/2014/main" id="{13CA05DF-9034-4A28-AB70-4B4D4F14414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76" b="92365" l="3059" r="98118">
                        <a14:foregroundMark x1="69882" y1="21229" x2="67294" y2="10987"/>
                        <a14:foregroundMark x1="67294" y1="10987" x2="60706" y2="2607"/>
                        <a14:foregroundMark x1="60706" y1="2607" x2="51529" y2="10801"/>
                        <a14:foregroundMark x1="51529" y1="10801" x2="44941" y2="32216"/>
                        <a14:foregroundMark x1="44941" y1="32216" x2="10824" y2="46555"/>
                        <a14:foregroundMark x1="10824" y1="46555" x2="6353" y2="55493"/>
                        <a14:foregroundMark x1="6353" y1="55493" x2="9647" y2="65922"/>
                        <a14:foregroundMark x1="9647" y1="65922" x2="23529" y2="67225"/>
                        <a14:foregroundMark x1="23529" y1="67225" x2="43059" y2="54190"/>
                        <a14:foregroundMark x1="43059" y1="54190" x2="56941" y2="51397"/>
                        <a14:foregroundMark x1="56941" y1="51397" x2="57412" y2="60894"/>
                        <a14:foregroundMark x1="49704" y1="76448" x2="43294" y2="89385"/>
                        <a14:foregroundMark x1="50128" y1="75594" x2="49852" y2="76150"/>
                        <a14:foregroundMark x1="51783" y1="72253" x2="51000" y2="73833"/>
                        <a14:foregroundMark x1="55711" y1="64326" x2="51783" y2="72253"/>
                        <a14:foregroundMark x1="57412" y1="60894" x2="55732" y2="64285"/>
                        <a14:foregroundMark x1="43294" y1="89385" x2="56235" y2="88268"/>
                        <a14:foregroundMark x1="56235" y1="88268" x2="51529" y2="79516"/>
                        <a14:foregroundMark x1="58094" y1="74674" x2="58295" y2="74526"/>
                        <a14:foregroundMark x1="57588" y1="75047" x2="58094" y2="74674"/>
                        <a14:foregroundMark x1="51529" y1="79516" x2="57588" y2="75047"/>
                        <a14:foregroundMark x1="68893" y1="72642" x2="73882" y2="73184"/>
                        <a14:foregroundMark x1="63505" y1="72057" x2="64093" y2="72121"/>
                        <a14:foregroundMark x1="73882" y1="73184" x2="75059" y2="82868"/>
                        <a14:foregroundMark x1="75059" y1="82868" x2="77647" y2="79702"/>
                        <a14:foregroundMark x1="3529" y1="56611" x2="6824" y2="52514"/>
                        <a14:foregroundMark x1="56471" y1="8566" x2="68000" y2="5587"/>
                        <a14:foregroundMark x1="68000" y1="5587" x2="71294" y2="5773"/>
                        <a14:foregroundMark x1="67765" y1="4469" x2="63294" y2="1862"/>
                        <a14:foregroundMark x1="57647" y1="6704" x2="52706" y2="13594"/>
                        <a14:foregroundMark x1="89647" y1="30540" x2="93176" y2="37058"/>
                        <a14:foregroundMark x1="53176" y1="92179" x2="53176" y2="92179"/>
                        <a14:foregroundMark x1="41647" y1="92551" x2="41647" y2="92551"/>
                        <a14:foregroundMark x1="64000" y1="92365" x2="64000" y2="92365"/>
                        <a14:foregroundMark x1="74353" y1="89385" x2="74353" y2="89385"/>
                        <a14:foregroundMark x1="89412" y1="83240" x2="89412" y2="83240"/>
                        <a14:foregroundMark x1="98118" y1="35382" x2="98118" y2="35382"/>
                        <a14:backgroundMark x1="59294" y1="72253" x2="59294" y2="72253"/>
                        <a14:backgroundMark x1="59059" y1="74115" x2="59059" y2="74115"/>
                        <a14:backgroundMark x1="60706" y1="74860" x2="59529" y2="72626"/>
                        <a14:backgroundMark x1="60235" y1="72626" x2="60471" y2="73743"/>
                        <a14:backgroundMark x1="60471" y1="72253" x2="60941" y2="72998"/>
                        <a14:backgroundMark x1="58353" y1="73371" x2="58588" y2="74488"/>
                        <a14:backgroundMark x1="58118" y1="74488" x2="58118" y2="74488"/>
                        <a14:backgroundMark x1="58118" y1="74674" x2="58118" y2="74674"/>
                        <a14:backgroundMark x1="57647" y1="74488" x2="57647" y2="74488"/>
                        <a14:backgroundMark x1="57882" y1="75047" x2="57882" y2="75047"/>
                      </a14:backgroundRemoval>
                    </a14:imgEffect>
                  </a14:imgLayer>
                </a14:imgProps>
              </a:ext>
              <a:ext uri="{28A0092B-C50C-407E-A947-70E740481C1C}">
                <a14:useLocalDpi xmlns:a14="http://schemas.microsoft.com/office/drawing/2010/main" val="0"/>
              </a:ext>
            </a:extLst>
          </a:blip>
          <a:srcRect/>
          <a:stretch>
            <a:fillRect/>
          </a:stretch>
        </p:blipFill>
        <p:spPr bwMode="auto">
          <a:xfrm rot="20876774" flipH="1">
            <a:off x="9064744" y="3370361"/>
            <a:ext cx="5327410" cy="6185678"/>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572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xit" presetSubtype="4" fill="hold" nodeType="afterEffect">
                                  <p:stCondLst>
                                    <p:cond delay="175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par>
                                <p:cTn id="14" presetID="27" presetClass="emph" presetSubtype="0" fill="remove" nodeType="withEffect">
                                  <p:stCondLst>
                                    <p:cond delay="1750"/>
                                  </p:stCondLst>
                                  <p:childTnLst>
                                    <p:animClr clrSpc="rgb" dir="cw">
                                      <p:cBhvr override="childStyle">
                                        <p:cTn id="15" dur="750" autoRev="1" fill="remove"/>
                                        <p:tgtEl>
                                          <p:spTgt spid="2">
                                            <p:txEl>
                                              <p:pRg st="3" end="3"/>
                                            </p:txEl>
                                          </p:spTgt>
                                        </p:tgtEl>
                                        <p:attrNameLst>
                                          <p:attrName>style.color</p:attrName>
                                        </p:attrNameLst>
                                      </p:cBhvr>
                                      <p:to>
                                        <a:schemeClr val="bg1"/>
                                      </p:to>
                                    </p:animClr>
                                    <p:animClr clrSpc="rgb" dir="cw">
                                      <p:cBhvr>
                                        <p:cTn id="16" dur="750" autoRev="1" fill="remove"/>
                                        <p:tgtEl>
                                          <p:spTgt spid="2">
                                            <p:txEl>
                                              <p:pRg st="3" end="3"/>
                                            </p:txEl>
                                          </p:spTgt>
                                        </p:tgtEl>
                                        <p:attrNameLst>
                                          <p:attrName>fillcolor</p:attrName>
                                        </p:attrNameLst>
                                      </p:cBhvr>
                                      <p:to>
                                        <a:schemeClr val="bg1"/>
                                      </p:to>
                                    </p:animClr>
                                    <p:set>
                                      <p:cBhvr>
                                        <p:cTn id="17" dur="750" autoRev="1" fill="remove"/>
                                        <p:tgtEl>
                                          <p:spTgt spid="2">
                                            <p:txEl>
                                              <p:pRg st="3" end="3"/>
                                            </p:txEl>
                                          </p:spTgt>
                                        </p:tgtEl>
                                        <p:attrNameLst>
                                          <p:attrName>fill.type</p:attrName>
                                        </p:attrNameLst>
                                      </p:cBhvr>
                                      <p:to>
                                        <p:strVal val="solid"/>
                                      </p:to>
                                    </p:set>
                                    <p:set>
                                      <p:cBhvr>
                                        <p:cTn id="18" dur="750" autoRev="1" fill="remove"/>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267F-C18E-4DD2-8C20-C9970E302887}"/>
              </a:ext>
            </a:extLst>
          </p:cNvPr>
          <p:cNvSpPr>
            <a:spLocks noGrp="1"/>
          </p:cNvSpPr>
          <p:nvPr>
            <p:ph type="title"/>
          </p:nvPr>
        </p:nvSpPr>
        <p:spPr>
          <a:xfrm>
            <a:off x="623454" y="5165726"/>
            <a:ext cx="10515600" cy="1325563"/>
          </a:xfrm>
        </p:spPr>
        <p:txBody>
          <a:bodyPr>
            <a:normAutofit/>
          </a:bodyPr>
          <a:lstStyle/>
          <a:p>
            <a:pPr algn="ctr"/>
            <a:r>
              <a:rPr lang="en-US" sz="2800" dirty="0">
                <a:solidFill>
                  <a:srgbClr val="F9EA72"/>
                </a:solidFill>
                <a:hlinkClick r:id="rId2">
                  <a:extLst>
                    <a:ext uri="{A12FA001-AC4F-418D-AE19-62706E023703}">
                      <ahyp:hlinkClr xmlns="" xmlns:ahyp="http://schemas.microsoft.com/office/drawing/2018/hyperlinkcolor" val="tx"/>
                    </a:ext>
                  </a:extLst>
                </a:hlinkClick>
              </a:rPr>
              <a:t>https://www.youtube.com/watch?v=gpAijfP99Ng&amp;feature=youtu.be</a:t>
            </a:r>
            <a:endParaRPr lang="en-US" sz="2800" dirty="0">
              <a:solidFill>
                <a:srgbClr val="F9EA72"/>
              </a:solidFill>
            </a:endParaRPr>
          </a:p>
        </p:txBody>
      </p:sp>
      <p:pic>
        <p:nvPicPr>
          <p:cNvPr id="4" name="Picture 3">
            <a:hlinkClick r:id="rId2"/>
            <a:extLst>
              <a:ext uri="{FF2B5EF4-FFF2-40B4-BE49-F238E27FC236}">
                <a16:creationId xmlns:a16="http://schemas.microsoft.com/office/drawing/2014/main" id="{CDA8A8B2-5193-45DD-A755-CDAF3CAC84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27984" y="456079"/>
            <a:ext cx="5539962" cy="4919486"/>
          </a:xfrm>
          <a:prstGeom prst="rect">
            <a:avLst/>
          </a:prstGeom>
          <a:effectLst/>
        </p:spPr>
      </p:pic>
    </p:spTree>
    <p:extLst>
      <p:ext uri="{BB962C8B-B14F-4D97-AF65-F5344CB8AC3E}">
        <p14:creationId xmlns:p14="http://schemas.microsoft.com/office/powerpoint/2010/main" val="7681826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441</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https://www.youtube.com/watch?v=gpAijfP99Ng&amp;feature=youtu.be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Allen Brown</dc:creator>
  <cp:lastModifiedBy>Parkman, Lutricia</cp:lastModifiedBy>
  <cp:revision>18</cp:revision>
  <dcterms:created xsi:type="dcterms:W3CDTF">2020-03-26T01:43:51Z</dcterms:created>
  <dcterms:modified xsi:type="dcterms:W3CDTF">2020-03-26T13:55:10Z</dcterms:modified>
</cp:coreProperties>
</file>