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handoutMasterIdLst>
    <p:handoutMasterId r:id="rId143"/>
  </p:handoutMasterIdLst>
  <p:sldIdLst>
    <p:sldId id="315" r:id="rId2"/>
    <p:sldId id="317" r:id="rId3"/>
    <p:sldId id="319" r:id="rId4"/>
    <p:sldId id="320" r:id="rId5"/>
    <p:sldId id="322" r:id="rId6"/>
    <p:sldId id="323" r:id="rId7"/>
    <p:sldId id="401" r:id="rId8"/>
    <p:sldId id="324" r:id="rId9"/>
    <p:sldId id="325" r:id="rId10"/>
    <p:sldId id="326" r:id="rId11"/>
    <p:sldId id="327" r:id="rId12"/>
    <p:sldId id="328" r:id="rId13"/>
    <p:sldId id="330" r:id="rId14"/>
    <p:sldId id="331" r:id="rId15"/>
    <p:sldId id="332" r:id="rId16"/>
    <p:sldId id="333" r:id="rId17"/>
    <p:sldId id="334" r:id="rId18"/>
    <p:sldId id="335" r:id="rId19"/>
    <p:sldId id="336" r:id="rId20"/>
    <p:sldId id="404" r:id="rId21"/>
    <p:sldId id="339" r:id="rId22"/>
    <p:sldId id="340" r:id="rId23"/>
    <p:sldId id="341" r:id="rId24"/>
    <p:sldId id="344" r:id="rId25"/>
    <p:sldId id="405" r:id="rId26"/>
    <p:sldId id="406" r:id="rId27"/>
    <p:sldId id="407" r:id="rId28"/>
    <p:sldId id="408" r:id="rId29"/>
    <p:sldId id="346" r:id="rId30"/>
    <p:sldId id="347" r:id="rId31"/>
    <p:sldId id="348" r:id="rId32"/>
    <p:sldId id="349" r:id="rId33"/>
    <p:sldId id="350" r:id="rId34"/>
    <p:sldId id="352" r:id="rId35"/>
    <p:sldId id="409" r:id="rId36"/>
    <p:sldId id="402" r:id="rId37"/>
    <p:sldId id="359" r:id="rId38"/>
    <p:sldId id="364" r:id="rId39"/>
    <p:sldId id="365" r:id="rId40"/>
    <p:sldId id="366" r:id="rId41"/>
    <p:sldId id="367" r:id="rId42"/>
    <p:sldId id="368" r:id="rId43"/>
    <p:sldId id="371" r:id="rId44"/>
    <p:sldId id="410" r:id="rId45"/>
    <p:sldId id="376" r:id="rId46"/>
    <p:sldId id="411" r:id="rId47"/>
    <p:sldId id="372" r:id="rId48"/>
    <p:sldId id="374" r:id="rId49"/>
    <p:sldId id="375" r:id="rId50"/>
    <p:sldId id="379" r:id="rId51"/>
    <p:sldId id="382" r:id="rId52"/>
    <p:sldId id="380" r:id="rId53"/>
    <p:sldId id="381" r:id="rId54"/>
    <p:sldId id="385" r:id="rId55"/>
    <p:sldId id="386" r:id="rId56"/>
    <p:sldId id="387" r:id="rId57"/>
    <p:sldId id="390" r:id="rId58"/>
    <p:sldId id="391" r:id="rId59"/>
    <p:sldId id="392" r:id="rId60"/>
    <p:sldId id="393" r:id="rId61"/>
    <p:sldId id="394" r:id="rId62"/>
    <p:sldId id="395" r:id="rId63"/>
    <p:sldId id="396" r:id="rId64"/>
    <p:sldId id="397" r:id="rId65"/>
    <p:sldId id="383" r:id="rId66"/>
    <p:sldId id="398" r:id="rId67"/>
    <p:sldId id="399" r:id="rId68"/>
    <p:sldId id="412"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42" r:id="rId99"/>
    <p:sldId id="443"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58" r:id="rId115"/>
    <p:sldId id="459" r:id="rId116"/>
    <p:sldId id="460" r:id="rId117"/>
    <p:sldId id="461" r:id="rId118"/>
    <p:sldId id="462" r:id="rId119"/>
    <p:sldId id="463" r:id="rId120"/>
    <p:sldId id="464" r:id="rId121"/>
    <p:sldId id="465" r:id="rId122"/>
    <p:sldId id="466" r:id="rId123"/>
    <p:sldId id="467" r:id="rId124"/>
    <p:sldId id="468" r:id="rId125"/>
    <p:sldId id="469" r:id="rId126"/>
    <p:sldId id="470" r:id="rId127"/>
    <p:sldId id="471" r:id="rId128"/>
    <p:sldId id="472" r:id="rId129"/>
    <p:sldId id="473" r:id="rId130"/>
    <p:sldId id="474" r:id="rId131"/>
    <p:sldId id="475" r:id="rId132"/>
    <p:sldId id="476" r:id="rId133"/>
    <p:sldId id="477" r:id="rId134"/>
    <p:sldId id="478" r:id="rId135"/>
    <p:sldId id="479" r:id="rId136"/>
    <p:sldId id="480" r:id="rId137"/>
    <p:sldId id="481" r:id="rId138"/>
    <p:sldId id="482" r:id="rId139"/>
    <p:sldId id="483" r:id="rId140"/>
    <p:sldId id="484" r:id="rId1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AFF"/>
    <a:srgbClr val="CCECFF"/>
    <a:srgbClr val="FFFF00"/>
    <a:srgbClr val="FF9900"/>
    <a:srgbClr val="0000FF"/>
    <a:srgbClr val="D2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84188" autoAdjust="0"/>
  </p:normalViewPr>
  <p:slideViewPr>
    <p:cSldViewPr>
      <p:cViewPr varScale="1">
        <p:scale>
          <a:sx n="98" d="100"/>
          <a:sy n="98" d="100"/>
        </p:scale>
        <p:origin x="1722" y="84"/>
      </p:cViewPr>
      <p:guideLst>
        <p:guide orient="horz" pos="2112"/>
        <p:guide pos="2880"/>
      </p:guideLst>
    </p:cSldViewPr>
  </p:slideViewPr>
  <p:notesTextViewPr>
    <p:cViewPr>
      <p:scale>
        <a:sx n="100" d="100"/>
        <a:sy n="100" d="100"/>
      </p:scale>
      <p:origin x="0" y="0"/>
    </p:cViewPr>
  </p:notesTextViewPr>
  <p:sorterViewPr>
    <p:cViewPr>
      <p:scale>
        <a:sx n="100" d="100"/>
        <a:sy n="100" d="100"/>
      </p:scale>
      <p:origin x="0" y="-55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latin typeface="Berlin Sans FB" pitchFamily="34" charset="0"/>
            </a:endParaRPr>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latin typeface="Berlin Sans FB" pitchFamily="34" charset="0"/>
            </a:endParaRPr>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r>
              <a:rPr lang="en-US" dirty="0">
                <a:latin typeface="Berlin Sans FB" pitchFamily="34" charset="0"/>
              </a:rPr>
              <a:t>Psychology 7e in Modules</a:t>
            </a:r>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8A26CBF-28D1-4211-8A4C-FBBA4D33E145}" type="slidenum">
              <a:rPr lang="en-US">
                <a:latin typeface="Berlin Sans FB" pitchFamily="34" charset="0"/>
              </a:rPr>
              <a:pPr>
                <a:defRPr/>
              </a:pPr>
              <a:t>‹#›</a:t>
            </a:fld>
            <a:endParaRPr lang="en-US" dirty="0">
              <a:latin typeface="Berlin Sans FB" pitchFamily="34" charset="0"/>
            </a:endParaRPr>
          </a:p>
        </p:txBody>
      </p:sp>
    </p:spTree>
    <p:extLst>
      <p:ext uri="{BB962C8B-B14F-4D97-AF65-F5344CB8AC3E}">
        <p14:creationId xmlns:p14="http://schemas.microsoft.com/office/powerpoint/2010/main" val="1192521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Berlin Sans FB" pitchFamily="34" charset="0"/>
              </a:defRPr>
            </a:lvl1pPr>
          </a:lstStyle>
          <a:p>
            <a:pPr>
              <a:defRPr/>
            </a:pPr>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Berlin Sans FB" pitchFamily="34"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Berlin Sans FB" pitchFamily="34" charset="0"/>
              </a:defRPr>
            </a:lvl1pPr>
          </a:lstStyle>
          <a:p>
            <a:pPr>
              <a:defRPr/>
            </a:pPr>
            <a:r>
              <a:rPr lang="en-US" dirty="0" smtClean="0"/>
              <a:t>Psychology 7e in Modules</a:t>
            </a: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Berlin Sans FB" pitchFamily="34" charset="0"/>
              </a:defRPr>
            </a:lvl1pPr>
          </a:lstStyle>
          <a:p>
            <a:pPr>
              <a:defRPr/>
            </a:pPr>
            <a:fld id="{0A757D57-37EC-4FD1-8C2A-25C73E503750}" type="slidenum">
              <a:rPr lang="en-US" smtClean="0"/>
              <a:pPr>
                <a:defRPr/>
              </a:pPr>
              <a:t>‹#›</a:t>
            </a:fld>
            <a:endParaRPr lang="en-US" dirty="0"/>
          </a:p>
        </p:txBody>
      </p:sp>
    </p:spTree>
    <p:extLst>
      <p:ext uri="{BB962C8B-B14F-4D97-AF65-F5344CB8AC3E}">
        <p14:creationId xmlns:p14="http://schemas.microsoft.com/office/powerpoint/2010/main" val="209333829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Berlin Sans FB"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1</a:t>
            </a:fld>
            <a:endParaRPr lang="en-US" dirty="0"/>
          </a:p>
        </p:txBody>
      </p:sp>
    </p:spTree>
    <p:extLst>
      <p:ext uri="{BB962C8B-B14F-4D97-AF65-F5344CB8AC3E}">
        <p14:creationId xmlns:p14="http://schemas.microsoft.com/office/powerpoint/2010/main" val="270670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C3607A6-60A3-45AB-83E6-748A9001C2C5}" type="slidenum">
              <a:rPr lang="en-US"/>
              <a:pPr/>
              <a:t>19</a:t>
            </a:fld>
            <a:endParaRPr lang="en-US"/>
          </a:p>
        </p:txBody>
      </p:sp>
      <p:sp>
        <p:nvSpPr>
          <p:cNvPr id="1525762" name="Rectangle 2"/>
          <p:cNvSpPr>
            <a:spLocks noGrp="1" noRot="1" noChangeAspect="1" noChangeArrowheads="1" noTextEdit="1"/>
          </p:cNvSpPr>
          <p:nvPr>
            <p:ph type="sldImg"/>
          </p:nvPr>
        </p:nvSpPr>
        <p:spPr>
          <a:ln/>
        </p:spPr>
      </p:sp>
      <p:sp>
        <p:nvSpPr>
          <p:cNvPr id="1525763" name="Rectangle 3"/>
          <p:cNvSpPr>
            <a:spLocks noGrp="1" noChangeArrowheads="1"/>
          </p:cNvSpPr>
          <p:nvPr>
            <p:ph type="body" idx="1"/>
          </p:nvPr>
        </p:nvSpPr>
        <p:spPr/>
        <p:txBody>
          <a:bodyPr/>
          <a:lstStyle/>
          <a:p>
            <a:r>
              <a:rPr lang="en-US" b="1" dirty="0"/>
              <a:t>OBJECTIVE 35-2</a:t>
            </a:r>
            <a:r>
              <a:rPr lang="en-US" b="1" dirty="0">
                <a:cs typeface="Arial" charset="0"/>
              </a:rPr>
              <a:t>| Discuss psychological and cultural influences on hunger.</a:t>
            </a:r>
          </a:p>
        </p:txBody>
      </p:sp>
    </p:spTree>
    <p:extLst>
      <p:ext uri="{BB962C8B-B14F-4D97-AF65-F5344CB8AC3E}">
        <p14:creationId xmlns:p14="http://schemas.microsoft.com/office/powerpoint/2010/main" val="405892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ABE4DE5-FBAB-4EF9-AE87-38C1931A9347}" type="slidenum">
              <a:rPr lang="en-US"/>
              <a:pPr/>
              <a:t>21</a:t>
            </a:fld>
            <a:endParaRPr lang="en-US"/>
          </a:p>
        </p:txBody>
      </p:sp>
      <p:sp>
        <p:nvSpPr>
          <p:cNvPr id="1529858" name="Rectangle 2"/>
          <p:cNvSpPr>
            <a:spLocks noGrp="1" noRot="1" noChangeAspect="1" noChangeArrowheads="1" noTextEdit="1"/>
          </p:cNvSpPr>
          <p:nvPr>
            <p:ph type="sldImg"/>
          </p:nvPr>
        </p:nvSpPr>
        <p:spPr>
          <a:ln/>
        </p:spPr>
      </p:sp>
      <p:sp>
        <p:nvSpPr>
          <p:cNvPr id="1529859" name="Rectangle 3"/>
          <p:cNvSpPr>
            <a:spLocks noGrp="1" noChangeArrowheads="1"/>
          </p:cNvSpPr>
          <p:nvPr>
            <p:ph type="body" idx="1"/>
          </p:nvPr>
        </p:nvSpPr>
        <p:spPr/>
        <p:txBody>
          <a:bodyPr/>
          <a:lstStyle/>
          <a:p>
            <a:r>
              <a:rPr lang="en-US" b="1" dirty="0"/>
              <a:t>OBJECTIVE 35-3</a:t>
            </a:r>
            <a:r>
              <a:rPr lang="en-US" b="1" dirty="0">
                <a:cs typeface="Arial" charset="0"/>
              </a:rPr>
              <a:t>| Explain how the eating disorders anorexia nervosa and bulimia nervosa demonstrate the influence of psychological forces on physiologically motivated behaviors.</a:t>
            </a:r>
          </a:p>
        </p:txBody>
      </p:sp>
    </p:spTree>
    <p:extLst>
      <p:ext uri="{BB962C8B-B14F-4D97-AF65-F5344CB8AC3E}">
        <p14:creationId xmlns:p14="http://schemas.microsoft.com/office/powerpoint/2010/main" val="443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E830F4E-88A0-4166-9D7B-D26017F714B7}" type="slidenum">
              <a:rPr lang="en-US"/>
              <a:pPr/>
              <a:t>29</a:t>
            </a:fld>
            <a:endParaRPr lang="en-US"/>
          </a:p>
        </p:txBody>
      </p:sp>
      <p:sp>
        <p:nvSpPr>
          <p:cNvPr id="1583106" name="Rectangle 2"/>
          <p:cNvSpPr>
            <a:spLocks noGrp="1" noRot="1" noChangeAspect="1" noChangeArrowheads="1" noTextEdit="1"/>
          </p:cNvSpPr>
          <p:nvPr>
            <p:ph type="sldImg"/>
          </p:nvPr>
        </p:nvSpPr>
        <p:spPr>
          <a:ln/>
        </p:spPr>
      </p:sp>
      <p:sp>
        <p:nvSpPr>
          <p:cNvPr id="1583107" name="Rectangle 3"/>
          <p:cNvSpPr>
            <a:spLocks noGrp="1" noChangeArrowheads="1"/>
          </p:cNvSpPr>
          <p:nvPr>
            <p:ph type="body" idx="1"/>
          </p:nvPr>
        </p:nvSpPr>
        <p:spPr/>
        <p:txBody>
          <a:bodyPr/>
          <a:lstStyle/>
          <a:p>
            <a:r>
              <a:rPr lang="en-US" b="1" dirty="0"/>
              <a:t>OBJECTIVE 37-1</a:t>
            </a:r>
            <a:r>
              <a:rPr lang="en-US" b="1" dirty="0">
                <a:cs typeface="Arial" charset="0"/>
              </a:rPr>
              <a:t>| Discuss the importance of flow, and identify the </a:t>
            </a:r>
            <a:r>
              <a:rPr lang="en-US" b="1" dirty="0" smtClean="0">
                <a:cs typeface="Arial" charset="0"/>
              </a:rPr>
              <a:t>two </a:t>
            </a:r>
            <a:r>
              <a:rPr lang="en-US" b="1" dirty="0">
                <a:cs typeface="Arial" charset="0"/>
              </a:rPr>
              <a:t>subfields of industrial-organizational psychology.</a:t>
            </a:r>
          </a:p>
        </p:txBody>
      </p:sp>
    </p:spTree>
    <p:extLst>
      <p:ext uri="{BB962C8B-B14F-4D97-AF65-F5344CB8AC3E}">
        <p14:creationId xmlns:p14="http://schemas.microsoft.com/office/powerpoint/2010/main" val="248180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RSA Animate – cartoon on motivation</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31</a:t>
            </a:fld>
            <a:endParaRPr lang="en-US" dirty="0"/>
          </a:p>
        </p:txBody>
      </p:sp>
    </p:spTree>
    <p:extLst>
      <p:ext uri="{BB962C8B-B14F-4D97-AF65-F5344CB8AC3E}">
        <p14:creationId xmlns:p14="http://schemas.microsoft.com/office/powerpoint/2010/main" val="232351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E9CD6F0-E6DA-4B1F-B4D4-F5199B8D25EA}" type="slidenum">
              <a:rPr lang="en-US"/>
              <a:pPr/>
              <a:t>34</a:t>
            </a:fld>
            <a:endParaRPr lang="en-US"/>
          </a:p>
        </p:txBody>
      </p:sp>
      <p:sp>
        <p:nvSpPr>
          <p:cNvPr id="1591298" name="Rectangle 2"/>
          <p:cNvSpPr>
            <a:spLocks noGrp="1" noRot="1" noChangeAspect="1" noChangeArrowheads="1" noTextEdit="1"/>
          </p:cNvSpPr>
          <p:nvPr>
            <p:ph type="sldImg"/>
          </p:nvPr>
        </p:nvSpPr>
        <p:spPr>
          <a:ln/>
        </p:spPr>
      </p:sp>
      <p:sp>
        <p:nvSpPr>
          <p:cNvPr id="1591299" name="Rectangle 3"/>
          <p:cNvSpPr>
            <a:spLocks noGrp="1" noChangeArrowheads="1"/>
          </p:cNvSpPr>
          <p:nvPr>
            <p:ph type="body" idx="1"/>
          </p:nvPr>
        </p:nvSpPr>
        <p:spPr/>
        <p:txBody>
          <a:bodyPr/>
          <a:lstStyle/>
          <a:p>
            <a:r>
              <a:rPr lang="en-US" b="1" dirty="0" smtClean="0">
                <a:cs typeface="Arial" charset="0"/>
              </a:rPr>
              <a:t>Task leadership (best for reaching specific goal) vs. social leadership (best for morale)  Terry Tate</a:t>
            </a:r>
            <a:endParaRPr lang="en-US" b="1" dirty="0">
              <a:cs typeface="Arial" charset="0"/>
            </a:endParaRPr>
          </a:p>
        </p:txBody>
      </p:sp>
    </p:spTree>
    <p:extLst>
      <p:ext uri="{BB962C8B-B14F-4D97-AF65-F5344CB8AC3E}">
        <p14:creationId xmlns:p14="http://schemas.microsoft.com/office/powerpoint/2010/main" val="294728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Task leadership (best for reaching specific goal) vs. social leadership (best for morale)  Terry Tate</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35</a:t>
            </a:fld>
            <a:endParaRPr lang="en-US" dirty="0"/>
          </a:p>
        </p:txBody>
      </p:sp>
    </p:spTree>
    <p:extLst>
      <p:ext uri="{BB962C8B-B14F-4D97-AF65-F5344CB8AC3E}">
        <p14:creationId xmlns:p14="http://schemas.microsoft.com/office/powerpoint/2010/main" val="58941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Dwight</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37</a:t>
            </a:fld>
            <a:endParaRPr lang="en-US" dirty="0"/>
          </a:p>
        </p:txBody>
      </p:sp>
    </p:spTree>
    <p:extLst>
      <p:ext uri="{BB962C8B-B14F-4D97-AF65-F5344CB8AC3E}">
        <p14:creationId xmlns:p14="http://schemas.microsoft.com/office/powerpoint/2010/main" val="328387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BA0D25D-6F95-4D06-96B4-E0D4A49B9057}" type="slidenum">
              <a:rPr lang="en-US"/>
              <a:pPr/>
              <a:t>41</a:t>
            </a:fld>
            <a:endParaRPr lang="en-US"/>
          </a:p>
        </p:txBody>
      </p:sp>
      <p:sp>
        <p:nvSpPr>
          <p:cNvPr id="1622018" name="Rectangle 2"/>
          <p:cNvSpPr>
            <a:spLocks noGrp="1" noRot="1" noChangeAspect="1" noChangeArrowheads="1" noTextEdit="1"/>
          </p:cNvSpPr>
          <p:nvPr>
            <p:ph type="sldImg"/>
          </p:nvPr>
        </p:nvSpPr>
        <p:spPr>
          <a:xfrm>
            <a:off x="1141413" y="684213"/>
            <a:ext cx="4576762" cy="3432175"/>
          </a:xfrm>
          <a:ln/>
        </p:spPr>
      </p:sp>
      <p:sp>
        <p:nvSpPr>
          <p:cNvPr id="1622019" name="Rectangle 3"/>
          <p:cNvSpPr>
            <a:spLocks noGrp="1" noChangeArrowheads="1"/>
          </p:cNvSpPr>
          <p:nvPr>
            <p:ph type="body" idx="1"/>
          </p:nvPr>
        </p:nvSpPr>
        <p:spPr>
          <a:xfrm>
            <a:off x="685800" y="4343400"/>
            <a:ext cx="5486400" cy="4116388"/>
          </a:xfrm>
        </p:spPr>
        <p:txBody>
          <a:bodyPr/>
          <a:lstStyle/>
          <a:p>
            <a:r>
              <a:rPr lang="en-US" b="1" dirty="0"/>
              <a:t>OBJECTIVE 38-1</a:t>
            </a:r>
            <a:r>
              <a:rPr lang="en-US" b="1" dirty="0">
                <a:cs typeface="Arial" charset="0"/>
              </a:rPr>
              <a:t>| Identify three components of emotions, and contrast James-Lange, Canon-Bard and two factor theories of emotion</a:t>
            </a:r>
            <a:r>
              <a:rPr lang="en-US" b="1" dirty="0" smtClean="0">
                <a:cs typeface="Arial" charset="0"/>
              </a:rPr>
              <a:t>.</a:t>
            </a:r>
          </a:p>
          <a:p>
            <a:endParaRPr lang="en-US" b="1" dirty="0" smtClean="0">
              <a:cs typeface="Arial" charset="0"/>
            </a:endParaRPr>
          </a:p>
          <a:p>
            <a:r>
              <a:rPr lang="en-US" b="1" dirty="0" smtClean="0">
                <a:cs typeface="Arial" charset="0"/>
              </a:rPr>
              <a:t>Do you feel before you are aroused?  Do you have a conscious experience so then you have expressive behaviors?  How does</a:t>
            </a:r>
            <a:r>
              <a:rPr lang="en-US" b="1" baseline="0" dirty="0" smtClean="0">
                <a:cs typeface="Arial" charset="0"/>
              </a:rPr>
              <a:t> thinking and feeling interact?</a:t>
            </a:r>
            <a:endParaRPr lang="en-US" b="1" dirty="0">
              <a:cs typeface="Arial" charset="0"/>
            </a:endParaRPr>
          </a:p>
        </p:txBody>
      </p:sp>
    </p:spTree>
    <p:extLst>
      <p:ext uri="{BB962C8B-B14F-4D97-AF65-F5344CB8AC3E}">
        <p14:creationId xmlns:p14="http://schemas.microsoft.com/office/powerpoint/2010/main" val="72165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4B7D163-38AA-44B2-AEDA-8D65C914A08C}" type="slidenum">
              <a:rPr lang="en-US"/>
              <a:pPr/>
              <a:t>42</a:t>
            </a:fld>
            <a:endParaRPr lang="en-US"/>
          </a:p>
        </p:txBody>
      </p:sp>
      <p:sp>
        <p:nvSpPr>
          <p:cNvPr id="1624066" name="Rectangle 2"/>
          <p:cNvSpPr>
            <a:spLocks noGrp="1" noRot="1" noChangeAspect="1" noChangeArrowheads="1" noTextEdit="1"/>
          </p:cNvSpPr>
          <p:nvPr>
            <p:ph type="sldImg"/>
          </p:nvPr>
        </p:nvSpPr>
        <p:spPr>
          <a:xfrm>
            <a:off x="1141413" y="684213"/>
            <a:ext cx="4576762" cy="3432175"/>
          </a:xfrm>
          <a:ln/>
        </p:spPr>
      </p:sp>
      <p:sp>
        <p:nvSpPr>
          <p:cNvPr id="1624067"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J-L = We do not run from a tiger because we are afraid.  We are afraid because we ran from the tiger. </a:t>
            </a:r>
          </a:p>
          <a:p>
            <a:endParaRPr lang="en-US" b="1" dirty="0" smtClean="0">
              <a:cs typeface="Arial" charset="0"/>
            </a:endParaRPr>
          </a:p>
          <a:p>
            <a:r>
              <a:rPr lang="en-US" b="1" dirty="0" smtClean="0">
                <a:cs typeface="Arial" charset="0"/>
              </a:rPr>
              <a:t>C-B</a:t>
            </a:r>
            <a:r>
              <a:rPr lang="en-US" b="1" baseline="0" dirty="0" smtClean="0">
                <a:cs typeface="Arial" charset="0"/>
              </a:rPr>
              <a:t> = We run from a tiger AS we are afraid of the tiger  Low spine didn’t feel a change in emotion but higher spine did feel change in anger (lower) and sadness (higher)</a:t>
            </a:r>
            <a:endParaRPr lang="en-US" b="1" dirty="0">
              <a:cs typeface="Arial" charset="0"/>
            </a:endParaRPr>
          </a:p>
        </p:txBody>
      </p:sp>
    </p:spTree>
    <p:extLst>
      <p:ext uri="{BB962C8B-B14F-4D97-AF65-F5344CB8AC3E}">
        <p14:creationId xmlns:p14="http://schemas.microsoft.com/office/powerpoint/2010/main" val="85759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Perception and thought about a stimulus influence the type of emotion felt</a:t>
            </a:r>
          </a:p>
          <a:p>
            <a:r>
              <a:rPr lang="en-US" dirty="0" smtClean="0"/>
              <a:t>Degree of bodily arousal influences the intensity of emotion felt</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43</a:t>
            </a:fld>
            <a:endParaRPr lang="en-US" dirty="0"/>
          </a:p>
        </p:txBody>
      </p:sp>
    </p:spTree>
    <p:extLst>
      <p:ext uri="{BB962C8B-B14F-4D97-AF65-F5344CB8AC3E}">
        <p14:creationId xmlns:p14="http://schemas.microsoft.com/office/powerpoint/2010/main" val="48419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127</a:t>
            </a:r>
            <a:r>
              <a:rPr lang="en-US" baseline="0" dirty="0" smtClean="0"/>
              <a:t> Hours – story of a hiker trapped and forced to sever arm </a:t>
            </a:r>
            <a:r>
              <a:rPr lang="en-US" baseline="0" smtClean="0"/>
              <a:t>to survive.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2</a:t>
            </a:fld>
            <a:endParaRPr lang="en-US" dirty="0"/>
          </a:p>
        </p:txBody>
      </p:sp>
    </p:spTree>
    <p:extLst>
      <p:ext uri="{BB962C8B-B14F-4D97-AF65-F5344CB8AC3E}">
        <p14:creationId xmlns:p14="http://schemas.microsoft.com/office/powerpoint/2010/main" val="188797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an emotional experience our autonomic nervous system mobilizes energy in the body and arouses us.</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47</a:t>
            </a:fld>
            <a:endParaRPr lang="en-US" dirty="0"/>
          </a:p>
        </p:txBody>
      </p:sp>
    </p:spTree>
    <p:extLst>
      <p:ext uri="{BB962C8B-B14F-4D97-AF65-F5344CB8AC3E}">
        <p14:creationId xmlns:p14="http://schemas.microsoft.com/office/powerpoint/2010/main" val="364201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4D6A0FF-6CBE-4254-AAB6-993A4F17D8A9}" type="slidenum">
              <a:rPr lang="en-US"/>
              <a:pPr/>
              <a:t>48</a:t>
            </a:fld>
            <a:endParaRPr lang="en-US"/>
          </a:p>
        </p:txBody>
      </p:sp>
      <p:sp>
        <p:nvSpPr>
          <p:cNvPr id="1634306" name="Rectangle 2"/>
          <p:cNvSpPr>
            <a:spLocks noGrp="1" noRot="1" noChangeAspect="1" noChangeArrowheads="1" noTextEdit="1"/>
          </p:cNvSpPr>
          <p:nvPr>
            <p:ph type="sldImg"/>
          </p:nvPr>
        </p:nvSpPr>
        <p:spPr>
          <a:xfrm>
            <a:off x="1141413" y="684213"/>
            <a:ext cx="4576762" cy="3432175"/>
          </a:xfrm>
          <a:ln/>
        </p:spPr>
      </p:sp>
      <p:sp>
        <p:nvSpPr>
          <p:cNvPr id="1634307" name="Rectangle 3"/>
          <p:cNvSpPr>
            <a:spLocks noGrp="1" noChangeArrowheads="1"/>
          </p:cNvSpPr>
          <p:nvPr>
            <p:ph type="body" idx="1"/>
          </p:nvPr>
        </p:nvSpPr>
        <p:spPr>
          <a:xfrm>
            <a:off x="685800" y="4343400"/>
            <a:ext cx="5486400" cy="4116388"/>
          </a:xfrm>
        </p:spPr>
        <p:txBody>
          <a:bodyPr/>
          <a:lstStyle/>
          <a:p>
            <a:r>
              <a:rPr lang="en-US" b="1"/>
              <a:t>OBJECTIVE 38-3</a:t>
            </a:r>
            <a:r>
              <a:rPr lang="en-US" b="1">
                <a:cs typeface="Arial" charset="0"/>
              </a:rPr>
              <a:t>| Discuss the relationship between arousal and performance.</a:t>
            </a:r>
          </a:p>
        </p:txBody>
      </p:sp>
    </p:spTree>
    <p:extLst>
      <p:ext uri="{BB962C8B-B14F-4D97-AF65-F5344CB8AC3E}">
        <p14:creationId xmlns:p14="http://schemas.microsoft.com/office/powerpoint/2010/main" val="26044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28B69FB-8BF4-4F2B-BF7A-D1E8C67CBEFA}" type="slidenum">
              <a:rPr lang="en-US"/>
              <a:pPr/>
              <a:t>49</a:t>
            </a:fld>
            <a:endParaRPr lang="en-US"/>
          </a:p>
        </p:txBody>
      </p:sp>
      <p:sp>
        <p:nvSpPr>
          <p:cNvPr id="1636354" name="Rectangle 2"/>
          <p:cNvSpPr>
            <a:spLocks noGrp="1" noRot="1" noChangeAspect="1" noChangeArrowheads="1" noTextEdit="1"/>
          </p:cNvSpPr>
          <p:nvPr>
            <p:ph type="sldImg"/>
          </p:nvPr>
        </p:nvSpPr>
        <p:spPr>
          <a:xfrm>
            <a:off x="1141413" y="684213"/>
            <a:ext cx="4576762" cy="3432175"/>
          </a:xfrm>
          <a:ln/>
        </p:spPr>
      </p:sp>
      <p:sp>
        <p:nvSpPr>
          <p:cNvPr id="1636355" name="Rectangle 3"/>
          <p:cNvSpPr>
            <a:spLocks noGrp="1" noChangeArrowheads="1"/>
          </p:cNvSpPr>
          <p:nvPr>
            <p:ph type="body" idx="1"/>
          </p:nvPr>
        </p:nvSpPr>
        <p:spPr>
          <a:xfrm>
            <a:off x="685800" y="4343400"/>
            <a:ext cx="5486400" cy="4116388"/>
          </a:xfrm>
        </p:spPr>
        <p:txBody>
          <a:bodyPr/>
          <a:lstStyle/>
          <a:p>
            <a:r>
              <a:rPr lang="en-US" b="1" dirty="0"/>
              <a:t>OBJECTIVE 38-4</a:t>
            </a:r>
            <a:r>
              <a:rPr lang="en-US" b="1" dirty="0">
                <a:cs typeface="Arial" charset="0"/>
              </a:rPr>
              <a:t>| Name three emotions that involve similar physiological arousal.</a:t>
            </a:r>
          </a:p>
        </p:txBody>
      </p:sp>
    </p:spTree>
    <p:extLst>
      <p:ext uri="{BB962C8B-B14F-4D97-AF65-F5344CB8AC3E}">
        <p14:creationId xmlns:p14="http://schemas.microsoft.com/office/powerpoint/2010/main" val="1501574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4096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E842FF-C00B-4FD7-A332-FA999AF66EC3}" type="slidenum">
              <a:rPr lang="en-US"/>
              <a:pPr eaLnBrk="1" hangingPunct="1"/>
              <a:t>50</a:t>
            </a:fld>
            <a:endParaRPr lang="en-US"/>
          </a:p>
        </p:txBody>
      </p:sp>
      <p:sp>
        <p:nvSpPr>
          <p:cNvPr id="40964" name="Rectangle 2"/>
          <p:cNvSpPr>
            <a:spLocks noGrp="1" noRot="1" noChangeAspect="1" noChangeArrowheads="1" noTextEdit="1"/>
          </p:cNvSpPr>
          <p:nvPr>
            <p:ph type="sldImg"/>
          </p:nvPr>
        </p:nvSpPr>
        <p:spPr>
          <a:xfrm>
            <a:off x="1141413" y="684213"/>
            <a:ext cx="4576762" cy="3432175"/>
          </a:xfrm>
          <a:ln/>
        </p:spPr>
      </p:sp>
      <p:sp>
        <p:nvSpPr>
          <p:cNvPr id="40965"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39-1</a:t>
            </a:r>
            <a:r>
              <a:rPr lang="en-US" b="1" smtClean="0">
                <a:cs typeface="Arial" charset="0"/>
              </a:rPr>
              <a:t>| Describe some of the factors that affect our ability to decipher non-verbal cues.</a:t>
            </a:r>
          </a:p>
        </p:txBody>
      </p:sp>
    </p:spTree>
    <p:extLst>
      <p:ext uri="{BB962C8B-B14F-4D97-AF65-F5344CB8AC3E}">
        <p14:creationId xmlns:p14="http://schemas.microsoft.com/office/powerpoint/2010/main" val="268315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4198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5A7103-E1E7-49CB-828E-C18008AE24E3}" type="slidenum">
              <a:rPr lang="en-US"/>
              <a:pPr eaLnBrk="1" hangingPunct="1"/>
              <a:t>52</a:t>
            </a:fld>
            <a:endParaRPr lang="en-US"/>
          </a:p>
        </p:txBody>
      </p:sp>
      <p:sp>
        <p:nvSpPr>
          <p:cNvPr id="41988" name="Rectangle 2"/>
          <p:cNvSpPr>
            <a:spLocks noGrp="1" noRot="1" noChangeAspect="1" noChangeArrowheads="1" noTextEdit="1"/>
          </p:cNvSpPr>
          <p:nvPr>
            <p:ph type="sldImg"/>
          </p:nvPr>
        </p:nvSpPr>
        <p:spPr>
          <a:xfrm>
            <a:off x="1141413" y="684213"/>
            <a:ext cx="4576762" cy="3432175"/>
          </a:xfrm>
          <a:ln/>
        </p:spPr>
      </p:sp>
      <p:sp>
        <p:nvSpPr>
          <p:cNvPr id="41989"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39-2</a:t>
            </a:r>
            <a:r>
              <a:rPr lang="en-US" b="1" smtClean="0">
                <a:cs typeface="Arial" charset="0"/>
              </a:rPr>
              <a:t>| Describe some gender differences in perceiving and communicating emotions.</a:t>
            </a:r>
          </a:p>
        </p:txBody>
      </p:sp>
    </p:spTree>
    <p:extLst>
      <p:ext uri="{BB962C8B-B14F-4D97-AF65-F5344CB8AC3E}">
        <p14:creationId xmlns:p14="http://schemas.microsoft.com/office/powerpoint/2010/main" val="2844930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4403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A71EF7-1009-4C8C-A112-54F406669936}" type="slidenum">
              <a:rPr lang="en-US"/>
              <a:pPr eaLnBrk="1" hangingPunct="1"/>
              <a:t>53</a:t>
            </a:fld>
            <a:endParaRPr lang="en-US"/>
          </a:p>
        </p:txBody>
      </p:sp>
      <p:sp>
        <p:nvSpPr>
          <p:cNvPr id="44036" name="Rectangle 2"/>
          <p:cNvSpPr>
            <a:spLocks noGrp="1" noRot="1" noChangeAspect="1" noChangeArrowheads="1" noTextEdit="1"/>
          </p:cNvSpPr>
          <p:nvPr>
            <p:ph type="sldImg"/>
          </p:nvPr>
        </p:nvSpPr>
        <p:spPr>
          <a:xfrm>
            <a:off x="1141413" y="684213"/>
            <a:ext cx="4576762" cy="3432175"/>
          </a:xfrm>
          <a:ln/>
        </p:spPr>
      </p:sp>
      <p:sp>
        <p:nvSpPr>
          <p:cNvPr id="44037"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39-4</a:t>
            </a:r>
            <a:r>
              <a:rPr lang="en-US" b="1" smtClean="0">
                <a:cs typeface="Arial" charset="0"/>
              </a:rPr>
              <a:t>| Discuss the culture-specific and culturally universal aspects of emotional expression, and explain how emotional expressions can enhance survival.</a:t>
            </a:r>
          </a:p>
        </p:txBody>
      </p:sp>
    </p:spTree>
    <p:extLst>
      <p:ext uri="{BB962C8B-B14F-4D97-AF65-F5344CB8AC3E}">
        <p14:creationId xmlns:p14="http://schemas.microsoft.com/office/powerpoint/2010/main" val="162795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4608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D122AA-C155-4E68-801D-8C8D51688DCA}" type="slidenum">
              <a:rPr lang="en-US"/>
              <a:pPr eaLnBrk="1" hangingPunct="1"/>
              <a:t>54</a:t>
            </a:fld>
            <a:endParaRPr lang="en-US"/>
          </a:p>
        </p:txBody>
      </p:sp>
      <p:sp>
        <p:nvSpPr>
          <p:cNvPr id="46084" name="Rectangle 2"/>
          <p:cNvSpPr>
            <a:spLocks noGrp="1" noRot="1" noChangeAspect="1" noChangeArrowheads="1" noTextEdit="1"/>
          </p:cNvSpPr>
          <p:nvPr>
            <p:ph type="sldImg"/>
          </p:nvPr>
        </p:nvSpPr>
        <p:spPr>
          <a:xfrm>
            <a:off x="1141413" y="684213"/>
            <a:ext cx="4576762" cy="3432175"/>
          </a:xfrm>
          <a:ln/>
        </p:spPr>
      </p:sp>
      <p:sp>
        <p:nvSpPr>
          <p:cNvPr id="46085"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40-1</a:t>
            </a:r>
            <a:r>
              <a:rPr lang="en-US" b="1" smtClean="0">
                <a:cs typeface="Arial" charset="0"/>
              </a:rPr>
              <a:t>| Name the 10 basic emotions, and describe two dimensions psychologists use to differentiate emotions.</a:t>
            </a:r>
          </a:p>
        </p:txBody>
      </p:sp>
    </p:spTree>
    <p:extLst>
      <p:ext uri="{BB962C8B-B14F-4D97-AF65-F5344CB8AC3E}">
        <p14:creationId xmlns:p14="http://schemas.microsoft.com/office/powerpoint/2010/main" val="1883609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5017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BA36BA-3F78-4ACD-BA52-3618284FF92F}" type="slidenum">
              <a:rPr lang="en-US"/>
              <a:pPr eaLnBrk="1" hangingPunct="1"/>
              <a:t>57</a:t>
            </a:fld>
            <a:endParaRPr lang="en-US"/>
          </a:p>
        </p:txBody>
      </p:sp>
      <p:sp>
        <p:nvSpPr>
          <p:cNvPr id="50180" name="Rectangle 2"/>
          <p:cNvSpPr>
            <a:spLocks noGrp="1" noRot="1" noChangeAspect="1" noChangeArrowheads="1" noTextEdit="1"/>
          </p:cNvSpPr>
          <p:nvPr>
            <p:ph type="sldImg"/>
          </p:nvPr>
        </p:nvSpPr>
        <p:spPr>
          <a:xfrm>
            <a:off x="1141413" y="684213"/>
            <a:ext cx="4576762" cy="3432175"/>
          </a:xfrm>
          <a:ln/>
        </p:spPr>
      </p:sp>
      <p:sp>
        <p:nvSpPr>
          <p:cNvPr id="50181" name="Rectangle 3"/>
          <p:cNvSpPr>
            <a:spLocks noGrp="1" noChangeArrowheads="1"/>
          </p:cNvSpPr>
          <p:nvPr>
            <p:ph type="body" idx="1"/>
          </p:nvPr>
        </p:nvSpPr>
        <p:spPr>
          <a:xfrm>
            <a:off x="685800" y="4343400"/>
            <a:ext cx="5486400" cy="4116388"/>
          </a:xfrm>
          <a:noFill/>
        </p:spPr>
        <p:txBody>
          <a:bodyPr/>
          <a:lstStyle/>
          <a:p>
            <a:pPr eaLnBrk="1" hangingPunct="1"/>
            <a:endParaRPr lang="en-US" b="1" smtClean="0">
              <a:cs typeface="Arial" charset="0"/>
            </a:endParaRPr>
          </a:p>
        </p:txBody>
      </p:sp>
    </p:spTree>
    <p:extLst>
      <p:ext uri="{BB962C8B-B14F-4D97-AF65-F5344CB8AC3E}">
        <p14:creationId xmlns:p14="http://schemas.microsoft.com/office/powerpoint/2010/main" val="2557887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5222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2640D8-8BD5-481C-BBD7-B8B7F1429BD8}" type="slidenum">
              <a:rPr lang="en-US"/>
              <a:pPr eaLnBrk="1" hangingPunct="1"/>
              <a:t>59</a:t>
            </a:fld>
            <a:endParaRPr lang="en-US"/>
          </a:p>
        </p:txBody>
      </p:sp>
      <p:sp>
        <p:nvSpPr>
          <p:cNvPr id="52228" name="Rectangle 2"/>
          <p:cNvSpPr>
            <a:spLocks noGrp="1" noRot="1" noChangeAspect="1" noChangeArrowheads="1" noTextEdit="1"/>
          </p:cNvSpPr>
          <p:nvPr>
            <p:ph type="sldImg"/>
          </p:nvPr>
        </p:nvSpPr>
        <p:spPr>
          <a:xfrm>
            <a:off x="1141413" y="684213"/>
            <a:ext cx="4576762" cy="3432175"/>
          </a:xfrm>
          <a:ln/>
        </p:spPr>
      </p:sp>
      <p:sp>
        <p:nvSpPr>
          <p:cNvPr id="52229"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40-6</a:t>
            </a:r>
            <a:r>
              <a:rPr lang="en-US" b="1" smtClean="0">
                <a:cs typeface="Arial" charset="0"/>
              </a:rPr>
              <a:t>| Discuss some of the daily and longer-term variations in the duration of emotions.</a:t>
            </a:r>
          </a:p>
        </p:txBody>
      </p:sp>
    </p:spTree>
    <p:extLst>
      <p:ext uri="{BB962C8B-B14F-4D97-AF65-F5344CB8AC3E}">
        <p14:creationId xmlns:p14="http://schemas.microsoft.com/office/powerpoint/2010/main" val="4019665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Psychology 7e in Modules</a:t>
            </a:r>
          </a:p>
        </p:txBody>
      </p:sp>
      <p:sp>
        <p:nvSpPr>
          <p:cNvPr id="5632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D3663B-B5E5-4928-81DD-530D989ADACE}" type="slidenum">
              <a:rPr lang="en-US"/>
              <a:pPr eaLnBrk="1" hangingPunct="1"/>
              <a:t>62</a:t>
            </a:fld>
            <a:endParaRPr lang="en-US"/>
          </a:p>
        </p:txBody>
      </p:sp>
      <p:sp>
        <p:nvSpPr>
          <p:cNvPr id="56324" name="Rectangle 2"/>
          <p:cNvSpPr>
            <a:spLocks noGrp="1" noRot="1" noChangeAspect="1" noChangeArrowheads="1" noTextEdit="1"/>
          </p:cNvSpPr>
          <p:nvPr>
            <p:ph type="sldImg"/>
          </p:nvPr>
        </p:nvSpPr>
        <p:spPr>
          <a:xfrm>
            <a:off x="1141413" y="684213"/>
            <a:ext cx="4576762" cy="3432175"/>
          </a:xfrm>
          <a:ln/>
        </p:spPr>
      </p:sp>
      <p:sp>
        <p:nvSpPr>
          <p:cNvPr id="56325"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40-8</a:t>
            </a:r>
            <a:r>
              <a:rPr lang="en-US" b="1" smtClean="0">
                <a:cs typeface="Arial" charset="0"/>
              </a:rPr>
              <a:t>| Contrast the effects on happiness of the adaptation-level and the relative-deprivation principles.</a:t>
            </a:r>
          </a:p>
        </p:txBody>
      </p:sp>
    </p:spTree>
    <p:extLst>
      <p:ext uri="{BB962C8B-B14F-4D97-AF65-F5344CB8AC3E}">
        <p14:creationId xmlns:p14="http://schemas.microsoft.com/office/powerpoint/2010/main" val="90187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741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F2C1C6-684C-4E48-A6BE-CB6510C657A7}" type="slidenum">
              <a:rPr lang="en-US">
                <a:latin typeface="Berlin Sans FB" pitchFamily="34" charset="0"/>
              </a:rPr>
              <a:pPr eaLnBrk="1" hangingPunct="1"/>
              <a:t>3</a:t>
            </a:fld>
            <a:endParaRPr lang="en-US" dirty="0">
              <a:latin typeface="Berlin Sans FB" pitchFamily="34" charset="0"/>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r>
              <a:rPr lang="en-US" b="1" dirty="0" smtClean="0"/>
              <a:t>OBJECTIVE 34-2</a:t>
            </a:r>
            <a:r>
              <a:rPr lang="en-US" b="1" dirty="0" smtClean="0">
                <a:cs typeface="Arial" charset="0"/>
              </a:rPr>
              <a:t>| Discuss the similarities and differences between instinct theory and evolutionary perspective.</a:t>
            </a:r>
          </a:p>
        </p:txBody>
      </p:sp>
    </p:spTree>
    <p:extLst>
      <p:ext uri="{BB962C8B-B14F-4D97-AF65-F5344CB8AC3E}">
        <p14:creationId xmlns:p14="http://schemas.microsoft.com/office/powerpoint/2010/main" val="412545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a:p>
        </p:txBody>
      </p:sp>
      <p:sp>
        <p:nvSpPr>
          <p:cNvPr id="5" name="Slide Number Placeholder 4"/>
          <p:cNvSpPr>
            <a:spLocks noGrp="1"/>
          </p:cNvSpPr>
          <p:nvPr>
            <p:ph type="sldNum" sz="quarter" idx="11"/>
          </p:nvPr>
        </p:nvSpPr>
        <p:spPr/>
        <p:txBody>
          <a:bodyPr/>
          <a:lstStyle/>
          <a:p>
            <a:fld id="{892AEA2C-64BF-47EF-8168-791ABB542B7D}" type="slidenum">
              <a:rPr lang="en-US" smtClean="0"/>
              <a:pPr/>
              <a:t>63</a:t>
            </a:fld>
            <a:endParaRPr lang="en-US"/>
          </a:p>
        </p:txBody>
      </p:sp>
    </p:spTree>
    <p:extLst>
      <p:ext uri="{BB962C8B-B14F-4D97-AF65-F5344CB8AC3E}">
        <p14:creationId xmlns:p14="http://schemas.microsoft.com/office/powerpoint/2010/main" val="216860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6758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612663-3193-4452-A2A9-C810908952AC}" type="slidenum">
              <a:rPr lang="en-US" smtClean="0">
                <a:latin typeface="Berlin Sans FB" pitchFamily="34" charset="0"/>
              </a:rPr>
              <a:pPr eaLnBrk="1" hangingPunct="1"/>
              <a:t>77</a:t>
            </a:fld>
            <a:endParaRPr lang="en-US" dirty="0" smtClean="0">
              <a:latin typeface="Berlin Sans FB" pitchFamily="34" charset="0"/>
            </a:endParaRPr>
          </a:p>
        </p:txBody>
      </p:sp>
      <p:sp>
        <p:nvSpPr>
          <p:cNvPr id="67588" name="Rectangle 2"/>
          <p:cNvSpPr>
            <a:spLocks noGrp="1" noRot="1" noChangeAspect="1" noChangeArrowheads="1" noTextEdit="1"/>
          </p:cNvSpPr>
          <p:nvPr>
            <p:ph type="sldImg"/>
          </p:nvPr>
        </p:nvSpPr>
        <p:spPr>
          <a:xfrm>
            <a:off x="1141413" y="684213"/>
            <a:ext cx="4576762" cy="3432175"/>
          </a:xfrm>
          <a:ln/>
        </p:spPr>
      </p:sp>
      <p:sp>
        <p:nvSpPr>
          <p:cNvPr id="67589"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41-2</a:t>
            </a:r>
            <a:r>
              <a:rPr lang="en-US" b="1" dirty="0" smtClean="0">
                <a:cs typeface="Arial" charset="0"/>
              </a:rPr>
              <a:t>| Discus the importance of appraisal in the way we respond to stressful events.</a:t>
            </a:r>
          </a:p>
        </p:txBody>
      </p:sp>
    </p:spTree>
    <p:extLst>
      <p:ext uri="{BB962C8B-B14F-4D97-AF65-F5344CB8AC3E}">
        <p14:creationId xmlns:p14="http://schemas.microsoft.com/office/powerpoint/2010/main" val="1793802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065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16C596-1CE8-4C2B-945E-733795855C94}" type="slidenum">
              <a:rPr lang="en-US" smtClean="0">
                <a:latin typeface="Berlin Sans FB" pitchFamily="34" charset="0"/>
              </a:rPr>
              <a:pPr eaLnBrk="1" hangingPunct="1"/>
              <a:t>80</a:t>
            </a:fld>
            <a:endParaRPr lang="en-US" dirty="0" smtClean="0">
              <a:latin typeface="Berlin Sans FB" pitchFamily="34" charset="0"/>
            </a:endParaRPr>
          </a:p>
        </p:txBody>
      </p:sp>
      <p:sp>
        <p:nvSpPr>
          <p:cNvPr id="70660" name="Rectangle 2"/>
          <p:cNvSpPr>
            <a:spLocks noGrp="1" noRot="1" noChangeAspect="1" noChangeArrowheads="1" noTextEdit="1"/>
          </p:cNvSpPr>
          <p:nvPr>
            <p:ph type="sldImg"/>
          </p:nvPr>
        </p:nvSpPr>
        <p:spPr>
          <a:xfrm>
            <a:off x="1141413" y="684213"/>
            <a:ext cx="4576762" cy="3432175"/>
          </a:xfrm>
          <a:ln/>
        </p:spPr>
      </p:sp>
      <p:sp>
        <p:nvSpPr>
          <p:cNvPr id="70661"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41-4</a:t>
            </a:r>
            <a:r>
              <a:rPr lang="en-US" b="1" dirty="0" smtClean="0">
                <a:cs typeface="Arial" charset="0"/>
              </a:rPr>
              <a:t>| Discuss the health consequences of catastrophes, significant life changes, and daily hassles.</a:t>
            </a:r>
          </a:p>
        </p:txBody>
      </p:sp>
    </p:spTree>
    <p:extLst>
      <p:ext uri="{BB962C8B-B14F-4D97-AF65-F5344CB8AC3E}">
        <p14:creationId xmlns:p14="http://schemas.microsoft.com/office/powerpoint/2010/main" val="701720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6656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B77FD6-F6B4-4DB3-B4AD-5499B0DC4912}" type="slidenum">
              <a:rPr lang="en-US" smtClean="0">
                <a:latin typeface="Berlin Sans FB" pitchFamily="34" charset="0"/>
              </a:rPr>
              <a:pPr eaLnBrk="1" hangingPunct="1"/>
              <a:t>85</a:t>
            </a:fld>
            <a:endParaRPr lang="en-US" dirty="0" smtClean="0">
              <a:latin typeface="Berlin Sans FB" pitchFamily="34" charset="0"/>
            </a:endParaRPr>
          </a:p>
        </p:txBody>
      </p:sp>
      <p:sp>
        <p:nvSpPr>
          <p:cNvPr id="66564" name="Rectangle 2"/>
          <p:cNvSpPr>
            <a:spLocks noGrp="1" noRot="1" noChangeAspect="1" noChangeArrowheads="1" noTextEdit="1"/>
          </p:cNvSpPr>
          <p:nvPr>
            <p:ph type="sldImg"/>
          </p:nvPr>
        </p:nvSpPr>
        <p:spPr>
          <a:xfrm>
            <a:off x="1141413" y="684213"/>
            <a:ext cx="4576762" cy="3432175"/>
          </a:xfrm>
          <a:ln/>
        </p:spPr>
      </p:sp>
      <p:sp>
        <p:nvSpPr>
          <p:cNvPr id="6656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616875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6861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8F3159-5C6F-4D96-B277-0D45F3103546}" type="slidenum">
              <a:rPr lang="en-US" smtClean="0">
                <a:latin typeface="Berlin Sans FB" pitchFamily="34" charset="0"/>
              </a:rPr>
              <a:pPr eaLnBrk="1" hangingPunct="1"/>
              <a:t>88</a:t>
            </a:fld>
            <a:endParaRPr lang="en-US" dirty="0" smtClean="0">
              <a:latin typeface="Berlin Sans FB" pitchFamily="34" charset="0"/>
            </a:endParaRPr>
          </a:p>
        </p:txBody>
      </p:sp>
      <p:sp>
        <p:nvSpPr>
          <p:cNvPr id="68612" name="Rectangle 2"/>
          <p:cNvSpPr>
            <a:spLocks noGrp="1" noRot="1" noChangeAspect="1" noChangeArrowheads="1" noTextEdit="1"/>
          </p:cNvSpPr>
          <p:nvPr>
            <p:ph type="sldImg"/>
          </p:nvPr>
        </p:nvSpPr>
        <p:spPr>
          <a:xfrm>
            <a:off x="1141413" y="684213"/>
            <a:ext cx="4576762" cy="3432175"/>
          </a:xfrm>
          <a:ln/>
        </p:spPr>
      </p:sp>
      <p:sp>
        <p:nvSpPr>
          <p:cNvPr id="68613"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41-3</a:t>
            </a:r>
            <a:r>
              <a:rPr lang="en-US" b="1" dirty="0" smtClean="0">
                <a:cs typeface="Arial" charset="0"/>
              </a:rPr>
              <a:t>| Identify and describe the dual-track system by which our body responds to stress, and give the three phases of the general adaptation syndrome.</a:t>
            </a:r>
          </a:p>
          <a:p>
            <a:pPr eaLnBrk="1" hangingPunct="1"/>
            <a:r>
              <a:rPr lang="en-US" b="1" dirty="0" smtClean="0">
                <a:cs typeface="Arial" charset="0"/>
              </a:rPr>
              <a:t>There are two types of instinctive stress response that are important to how we understand stress and stress management: the short-term “Fight-or-Flight” response and the long-term “General Adaptation Syndrome”. The first is a basic survival instinct, while the second is a long-term effect of exposure to stress.</a:t>
            </a:r>
          </a:p>
          <a:p>
            <a:pPr eaLnBrk="1" hangingPunct="1"/>
            <a:r>
              <a:rPr lang="en-US" b="1" dirty="0" smtClean="0">
                <a:cs typeface="Arial" charset="0"/>
              </a:rPr>
              <a:t> </a:t>
            </a:r>
          </a:p>
          <a:p>
            <a:pPr eaLnBrk="1" hangingPunct="1"/>
            <a:r>
              <a:rPr lang="en-US" b="1" dirty="0" smtClean="0">
                <a:cs typeface="Arial" charset="0"/>
              </a:rPr>
              <a:t>A third mechanism comes from the way that we think and interpret the situations in which we find ourselves.</a:t>
            </a:r>
          </a:p>
          <a:p>
            <a:pPr eaLnBrk="1" hangingPunct="1"/>
            <a:endParaRPr lang="en-US" b="1" dirty="0" smtClean="0">
              <a:cs typeface="Arial" charset="0"/>
            </a:endParaRPr>
          </a:p>
        </p:txBody>
      </p:sp>
    </p:spTree>
    <p:extLst>
      <p:ext uri="{BB962C8B-B14F-4D97-AF65-F5344CB8AC3E}">
        <p14:creationId xmlns:p14="http://schemas.microsoft.com/office/powerpoint/2010/main" val="4063102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6963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4B166F-A378-4710-9983-181667D4BE7C}" type="slidenum">
              <a:rPr lang="en-US" smtClean="0">
                <a:latin typeface="Berlin Sans FB" pitchFamily="34" charset="0"/>
              </a:rPr>
              <a:pPr eaLnBrk="1" hangingPunct="1"/>
              <a:t>89</a:t>
            </a:fld>
            <a:endParaRPr lang="en-US" dirty="0" smtClean="0">
              <a:latin typeface="Berlin Sans FB" pitchFamily="34" charset="0"/>
            </a:endParaRPr>
          </a:p>
        </p:txBody>
      </p:sp>
      <p:sp>
        <p:nvSpPr>
          <p:cNvPr id="69636" name="Rectangle 2"/>
          <p:cNvSpPr>
            <a:spLocks noGrp="1" noRot="1" noChangeAspect="1" noChangeArrowheads="1" noTextEdit="1"/>
          </p:cNvSpPr>
          <p:nvPr>
            <p:ph type="sldImg"/>
          </p:nvPr>
        </p:nvSpPr>
        <p:spPr>
          <a:xfrm>
            <a:off x="1141413" y="684213"/>
            <a:ext cx="4576762" cy="3432175"/>
          </a:xfrm>
          <a:ln/>
        </p:spPr>
      </p:sp>
      <p:sp>
        <p:nvSpPr>
          <p:cNvPr id="69637"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3845011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168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C54C70-CC9C-4B60-BCF7-018FA1951401}" type="slidenum">
              <a:rPr lang="en-US" smtClean="0">
                <a:latin typeface="Berlin Sans FB" pitchFamily="34" charset="0"/>
              </a:rPr>
              <a:pPr eaLnBrk="1" hangingPunct="1"/>
              <a:t>93</a:t>
            </a:fld>
            <a:endParaRPr lang="en-US" dirty="0" smtClean="0">
              <a:latin typeface="Berlin Sans FB" pitchFamily="34" charset="0"/>
            </a:endParaRPr>
          </a:p>
        </p:txBody>
      </p:sp>
      <p:sp>
        <p:nvSpPr>
          <p:cNvPr id="71684" name="Rectangle 2"/>
          <p:cNvSpPr>
            <a:spLocks noGrp="1" noRot="1" noChangeAspect="1" noChangeArrowheads="1" noTextEdit="1"/>
          </p:cNvSpPr>
          <p:nvPr>
            <p:ph type="sldImg"/>
          </p:nvPr>
        </p:nvSpPr>
        <p:spPr>
          <a:xfrm>
            <a:off x="1141413" y="684213"/>
            <a:ext cx="4576762" cy="3432175"/>
          </a:xfrm>
          <a:ln/>
        </p:spPr>
      </p:sp>
      <p:sp>
        <p:nvSpPr>
          <p:cNvPr id="7168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41-5</a:t>
            </a:r>
            <a:r>
              <a:rPr lang="en-US" b="1" dirty="0" smtClean="0">
                <a:cs typeface="Arial" charset="0"/>
              </a:rPr>
              <a:t>| Discuss the role of stress in causing coronary heart disease, and contrast Type A and Type B personalities.</a:t>
            </a:r>
          </a:p>
        </p:txBody>
      </p:sp>
    </p:spTree>
    <p:extLst>
      <p:ext uri="{BB962C8B-B14F-4D97-AF65-F5344CB8AC3E}">
        <p14:creationId xmlns:p14="http://schemas.microsoft.com/office/powerpoint/2010/main" val="714784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373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951902-46A0-4880-BCC8-7CD90BEE46D2}" type="slidenum">
              <a:rPr lang="en-US" smtClean="0">
                <a:latin typeface="Berlin Sans FB" pitchFamily="34" charset="0"/>
              </a:rPr>
              <a:pPr eaLnBrk="1" hangingPunct="1"/>
              <a:t>97</a:t>
            </a:fld>
            <a:endParaRPr lang="en-US" dirty="0" smtClean="0">
              <a:latin typeface="Berlin Sans FB" pitchFamily="34" charset="0"/>
            </a:endParaRPr>
          </a:p>
        </p:txBody>
      </p:sp>
      <p:sp>
        <p:nvSpPr>
          <p:cNvPr id="73732" name="Rectangle 2"/>
          <p:cNvSpPr>
            <a:spLocks noGrp="1" noRot="1" noChangeAspect="1" noChangeArrowheads="1" noTextEdit="1"/>
          </p:cNvSpPr>
          <p:nvPr>
            <p:ph type="sldImg"/>
          </p:nvPr>
        </p:nvSpPr>
        <p:spPr>
          <a:xfrm>
            <a:off x="1141413" y="684213"/>
            <a:ext cx="4576762" cy="3432175"/>
          </a:xfrm>
          <a:ln/>
        </p:spPr>
      </p:sp>
      <p:sp>
        <p:nvSpPr>
          <p:cNvPr id="73733"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41-7</a:t>
            </a:r>
            <a:r>
              <a:rPr lang="en-US" b="1" dirty="0" smtClean="0">
                <a:cs typeface="Arial" charset="0"/>
              </a:rPr>
              <a:t>| Describe the effect of stress on immune system functioning.</a:t>
            </a:r>
          </a:p>
          <a:p>
            <a:pPr eaLnBrk="1" hangingPunct="1"/>
            <a:endParaRPr lang="en-US" b="1" dirty="0" smtClean="0">
              <a:cs typeface="Arial" charset="0"/>
            </a:endParaRPr>
          </a:p>
          <a:p>
            <a:pPr eaLnBrk="1" hangingPunct="1"/>
            <a:r>
              <a:rPr lang="en-US" b="1" dirty="0" smtClean="0">
                <a:cs typeface="Arial" charset="0"/>
              </a:rPr>
              <a:t>Wounds heal</a:t>
            </a:r>
            <a:r>
              <a:rPr lang="en-US" b="1" baseline="0" dirty="0" smtClean="0">
                <a:cs typeface="Arial" charset="0"/>
              </a:rPr>
              <a:t> faster when not stressed. (40% slower)</a:t>
            </a:r>
            <a:endParaRPr lang="en-US" b="1" dirty="0" smtClean="0">
              <a:cs typeface="Arial" charset="0"/>
            </a:endParaRPr>
          </a:p>
        </p:txBody>
      </p:sp>
    </p:spTree>
    <p:extLst>
      <p:ext uri="{BB962C8B-B14F-4D97-AF65-F5344CB8AC3E}">
        <p14:creationId xmlns:p14="http://schemas.microsoft.com/office/powerpoint/2010/main" val="1292170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475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C0FBDB-E4FC-42F6-97A5-8B54EBF85E84}" type="slidenum">
              <a:rPr lang="en-US" smtClean="0">
                <a:latin typeface="Berlin Sans FB" pitchFamily="34" charset="0"/>
              </a:rPr>
              <a:pPr eaLnBrk="1" hangingPunct="1"/>
              <a:t>98</a:t>
            </a:fld>
            <a:endParaRPr lang="en-US" dirty="0" smtClean="0">
              <a:latin typeface="Berlin Sans FB" pitchFamily="34" charset="0"/>
            </a:endParaRPr>
          </a:p>
        </p:txBody>
      </p:sp>
      <p:sp>
        <p:nvSpPr>
          <p:cNvPr id="74756" name="Rectangle 2"/>
          <p:cNvSpPr>
            <a:spLocks noGrp="1" noRot="1" noChangeAspect="1" noChangeArrowheads="1" noTextEdit="1"/>
          </p:cNvSpPr>
          <p:nvPr>
            <p:ph type="sldImg"/>
          </p:nvPr>
        </p:nvSpPr>
        <p:spPr>
          <a:xfrm>
            <a:off x="1141413" y="684213"/>
            <a:ext cx="4576762" cy="3432175"/>
          </a:xfrm>
          <a:ln/>
        </p:spPr>
      </p:sp>
      <p:sp>
        <p:nvSpPr>
          <p:cNvPr id="74757"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911539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270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C17B05-F391-4B96-972B-FC032CBD8127}" type="slidenum">
              <a:rPr lang="en-US" smtClean="0">
                <a:latin typeface="Berlin Sans FB" pitchFamily="34" charset="0"/>
              </a:rPr>
              <a:pPr eaLnBrk="1" hangingPunct="1"/>
              <a:t>99</a:t>
            </a:fld>
            <a:endParaRPr lang="en-US" dirty="0" smtClean="0">
              <a:latin typeface="Berlin Sans FB" pitchFamily="34" charset="0"/>
            </a:endParaRPr>
          </a:p>
        </p:txBody>
      </p:sp>
      <p:sp>
        <p:nvSpPr>
          <p:cNvPr id="72708" name="Rectangle 2"/>
          <p:cNvSpPr>
            <a:spLocks noGrp="1" noRot="1" noChangeAspect="1" noChangeArrowheads="1" noTextEdit="1"/>
          </p:cNvSpPr>
          <p:nvPr>
            <p:ph type="sldImg"/>
          </p:nvPr>
        </p:nvSpPr>
        <p:spPr>
          <a:xfrm>
            <a:off x="1141413" y="684213"/>
            <a:ext cx="4576762" cy="3432175"/>
          </a:xfrm>
          <a:ln/>
        </p:spPr>
      </p:sp>
      <p:sp>
        <p:nvSpPr>
          <p:cNvPr id="72709"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41-6</a:t>
            </a:r>
            <a:r>
              <a:rPr lang="en-US" b="1" dirty="0" smtClean="0">
                <a:cs typeface="Arial" charset="0"/>
              </a:rPr>
              <a:t>| Distinguish between a psychophysical illness and hypochondriasis. </a:t>
            </a:r>
          </a:p>
        </p:txBody>
      </p:sp>
    </p:spTree>
    <p:extLst>
      <p:ext uri="{BB962C8B-B14F-4D97-AF65-F5344CB8AC3E}">
        <p14:creationId xmlns:p14="http://schemas.microsoft.com/office/powerpoint/2010/main" val="90545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843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151D69-538C-4F77-AAF5-32DD661A42D3}" type="slidenum">
              <a:rPr lang="en-US">
                <a:latin typeface="Berlin Sans FB" pitchFamily="34" charset="0"/>
              </a:rPr>
              <a:pPr eaLnBrk="1" hangingPunct="1"/>
              <a:t>4</a:t>
            </a:fld>
            <a:endParaRPr lang="en-US" dirty="0">
              <a:latin typeface="Berlin Sans FB" pitchFamily="34" charset="0"/>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p:spPr>
        <p:txBody>
          <a:bodyPr/>
          <a:lstStyle/>
          <a:p>
            <a:pPr eaLnBrk="1" hangingPunct="1"/>
            <a:r>
              <a:rPr lang="en-US" b="1" dirty="0" smtClean="0"/>
              <a:t>OBJECTIVE 34-3</a:t>
            </a:r>
            <a:r>
              <a:rPr lang="en-US" b="1" dirty="0" smtClean="0">
                <a:cs typeface="Arial" charset="0"/>
              </a:rPr>
              <a:t>| Explain how drive-reduction theory views human motivation.</a:t>
            </a:r>
          </a:p>
        </p:txBody>
      </p:sp>
    </p:spTree>
    <p:extLst>
      <p:ext uri="{BB962C8B-B14F-4D97-AF65-F5344CB8AC3E}">
        <p14:creationId xmlns:p14="http://schemas.microsoft.com/office/powerpoint/2010/main" val="3747882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577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93CB00-AC56-49C2-ABEC-19904611B965}" type="slidenum">
              <a:rPr lang="en-US" smtClean="0">
                <a:latin typeface="Berlin Sans FB" pitchFamily="34" charset="0"/>
              </a:rPr>
              <a:pPr eaLnBrk="1" hangingPunct="1"/>
              <a:t>100</a:t>
            </a:fld>
            <a:endParaRPr lang="en-US" dirty="0" smtClean="0">
              <a:latin typeface="Berlin Sans FB" pitchFamily="34" charset="0"/>
            </a:endParaRPr>
          </a:p>
        </p:txBody>
      </p:sp>
      <p:sp>
        <p:nvSpPr>
          <p:cNvPr id="75780" name="Rectangle 2"/>
          <p:cNvSpPr>
            <a:spLocks noGrp="1" noRot="1" noChangeAspect="1" noChangeArrowheads="1" noTextEdit="1"/>
          </p:cNvSpPr>
          <p:nvPr>
            <p:ph type="sldImg"/>
          </p:nvPr>
        </p:nvSpPr>
        <p:spPr>
          <a:xfrm>
            <a:off x="1141413" y="684213"/>
            <a:ext cx="4576762" cy="3432175"/>
          </a:xfrm>
          <a:ln/>
        </p:spPr>
      </p:sp>
      <p:sp>
        <p:nvSpPr>
          <p:cNvPr id="75781"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41-8</a:t>
            </a:r>
            <a:r>
              <a:rPr lang="en-US" b="1" dirty="0" smtClean="0">
                <a:cs typeface="Arial" charset="0"/>
              </a:rPr>
              <a:t>| Discuss the findings on the link between stress and AIDS.</a:t>
            </a:r>
          </a:p>
        </p:txBody>
      </p:sp>
    </p:spTree>
    <p:extLst>
      <p:ext uri="{BB962C8B-B14F-4D97-AF65-F5344CB8AC3E}">
        <p14:creationId xmlns:p14="http://schemas.microsoft.com/office/powerpoint/2010/main" val="1656165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680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32049C-A25A-4001-93FE-AA64977EB4FB}" type="slidenum">
              <a:rPr lang="en-US" smtClean="0">
                <a:latin typeface="Berlin Sans FB" pitchFamily="34" charset="0"/>
              </a:rPr>
              <a:pPr eaLnBrk="1" hangingPunct="1"/>
              <a:t>101</a:t>
            </a:fld>
            <a:endParaRPr lang="en-US" dirty="0" smtClean="0">
              <a:latin typeface="Berlin Sans FB" pitchFamily="34" charset="0"/>
            </a:endParaRPr>
          </a:p>
        </p:txBody>
      </p:sp>
      <p:sp>
        <p:nvSpPr>
          <p:cNvPr id="76804" name="Rectangle 2"/>
          <p:cNvSpPr>
            <a:spLocks noGrp="1" noRot="1" noChangeAspect="1" noChangeArrowheads="1" noTextEdit="1"/>
          </p:cNvSpPr>
          <p:nvPr>
            <p:ph type="sldImg"/>
          </p:nvPr>
        </p:nvSpPr>
        <p:spPr>
          <a:xfrm>
            <a:off x="1141413" y="684213"/>
            <a:ext cx="4576762" cy="3432175"/>
          </a:xfrm>
          <a:ln/>
        </p:spPr>
      </p:sp>
      <p:sp>
        <p:nvSpPr>
          <p:cNvPr id="7680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41-9</a:t>
            </a:r>
            <a:r>
              <a:rPr lang="en-US" b="1" dirty="0" smtClean="0">
                <a:cs typeface="Arial" charset="0"/>
              </a:rPr>
              <a:t>| Discuss the findings on the link between stress and cancer.</a:t>
            </a:r>
          </a:p>
        </p:txBody>
      </p:sp>
    </p:spTree>
    <p:extLst>
      <p:ext uri="{BB962C8B-B14F-4D97-AF65-F5344CB8AC3E}">
        <p14:creationId xmlns:p14="http://schemas.microsoft.com/office/powerpoint/2010/main" val="2242376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8089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77959E-BB57-44E9-9C3F-C6AF4313ACC9}" type="slidenum">
              <a:rPr lang="en-US" smtClean="0">
                <a:latin typeface="Berlin Sans FB" pitchFamily="34" charset="0"/>
              </a:rPr>
              <a:pPr eaLnBrk="1" hangingPunct="1"/>
              <a:t>105</a:t>
            </a:fld>
            <a:endParaRPr lang="en-US" dirty="0" smtClean="0">
              <a:latin typeface="Berlin Sans FB" pitchFamily="34" charset="0"/>
            </a:endParaRPr>
          </a:p>
        </p:txBody>
      </p:sp>
      <p:sp>
        <p:nvSpPr>
          <p:cNvPr id="80900" name="Rectangle 2"/>
          <p:cNvSpPr>
            <a:spLocks noGrp="1" noRot="1" noChangeAspect="1" noChangeArrowheads="1" noTextEdit="1"/>
          </p:cNvSpPr>
          <p:nvPr>
            <p:ph type="sldImg"/>
          </p:nvPr>
        </p:nvSpPr>
        <p:spPr>
          <a:xfrm>
            <a:off x="1141413" y="684213"/>
            <a:ext cx="4576762" cy="3432175"/>
          </a:xfrm>
          <a:ln/>
        </p:spPr>
      </p:sp>
      <p:sp>
        <p:nvSpPr>
          <p:cNvPr id="80901"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cs typeface="Arial" charset="0"/>
              </a:rPr>
              <a:t>Sometimes we cannot alleviate our stress so we must manage it.</a:t>
            </a:r>
          </a:p>
        </p:txBody>
      </p:sp>
    </p:spTree>
    <p:extLst>
      <p:ext uri="{BB962C8B-B14F-4D97-AF65-F5344CB8AC3E}">
        <p14:creationId xmlns:p14="http://schemas.microsoft.com/office/powerpoint/2010/main" val="2231750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782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0D11D8-55C2-4271-8978-0E241982DF0C}" type="slidenum">
              <a:rPr lang="en-US" smtClean="0">
                <a:latin typeface="Berlin Sans FB" pitchFamily="34" charset="0"/>
              </a:rPr>
              <a:pPr eaLnBrk="1" hangingPunct="1"/>
              <a:t>106</a:t>
            </a:fld>
            <a:endParaRPr lang="en-US" dirty="0" smtClean="0">
              <a:latin typeface="Berlin Sans FB" pitchFamily="34" charset="0"/>
            </a:endParaRPr>
          </a:p>
        </p:txBody>
      </p:sp>
      <p:sp>
        <p:nvSpPr>
          <p:cNvPr id="77828" name="Rectangle 2"/>
          <p:cNvSpPr>
            <a:spLocks noGrp="1" noRot="1" noChangeAspect="1" noChangeArrowheads="1" noTextEdit="1"/>
          </p:cNvSpPr>
          <p:nvPr>
            <p:ph type="sldImg"/>
          </p:nvPr>
        </p:nvSpPr>
        <p:spPr>
          <a:xfrm>
            <a:off x="1141413" y="684213"/>
            <a:ext cx="4576762" cy="3432175"/>
          </a:xfrm>
          <a:ln/>
        </p:spPr>
      </p:sp>
      <p:sp>
        <p:nvSpPr>
          <p:cNvPr id="77829"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42-1</a:t>
            </a:r>
            <a:r>
              <a:rPr lang="en-US" b="1" dirty="0" smtClean="0">
                <a:cs typeface="Arial" charset="0"/>
              </a:rPr>
              <a:t>| Explain what it means to cope with stress, and contrast problem-focused coping and emotion-focused coping.</a:t>
            </a:r>
          </a:p>
          <a:p>
            <a:pPr eaLnBrk="1" hangingPunct="1"/>
            <a:endParaRPr lang="en-US" b="1" dirty="0" smtClean="0">
              <a:cs typeface="Arial" charset="0"/>
            </a:endParaRPr>
          </a:p>
          <a:p>
            <a:pPr eaLnBrk="1" hangingPunct="1"/>
            <a:r>
              <a:rPr lang="en-US" b="1" dirty="0" smtClean="0">
                <a:cs typeface="Arial" charset="0"/>
              </a:rPr>
              <a:t>Distress vs. Eustress -</a:t>
            </a:r>
            <a:r>
              <a:rPr lang="en-US" b="1" baseline="0" dirty="0" smtClean="0">
                <a:cs typeface="Arial" charset="0"/>
              </a:rPr>
              <a:t> This section looks at Distress</a:t>
            </a:r>
            <a:endParaRPr lang="en-US" b="1" dirty="0" smtClean="0">
              <a:cs typeface="Arial" charset="0"/>
            </a:endParaRPr>
          </a:p>
        </p:txBody>
      </p:sp>
    </p:spTree>
    <p:extLst>
      <p:ext uri="{BB962C8B-B14F-4D97-AF65-F5344CB8AC3E}">
        <p14:creationId xmlns:p14="http://schemas.microsoft.com/office/powerpoint/2010/main" val="3249908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Longevity associated with economic status and control over environment (Low unemployment and no overcrowding)</a:t>
            </a:r>
          </a:p>
          <a:p>
            <a:endParaRPr lang="en-US" dirty="0" smtClean="0"/>
          </a:p>
          <a:p>
            <a:r>
              <a:rPr lang="en-US" dirty="0" smtClean="0"/>
              <a:t>Why?</a:t>
            </a:r>
            <a:r>
              <a:rPr lang="en-US" baseline="0" dirty="0" smtClean="0"/>
              <a:t> Losing control provokes an outpouring of stress hormones – Captive animals experience more stress than wild, overcrowding in prisons and high-density neighborhoods also produce stress, work environments with little control</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107</a:t>
            </a:fld>
            <a:endParaRPr lang="en-US" dirty="0"/>
          </a:p>
        </p:txBody>
      </p:sp>
    </p:spTree>
    <p:extLst>
      <p:ext uri="{BB962C8B-B14F-4D97-AF65-F5344CB8AC3E}">
        <p14:creationId xmlns:p14="http://schemas.microsoft.com/office/powerpoint/2010/main" val="1315123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885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B529FE-72B5-4DC9-82BC-69981884E0DE}" type="slidenum">
              <a:rPr lang="en-US" smtClean="0">
                <a:latin typeface="Berlin Sans FB" pitchFamily="34" charset="0"/>
              </a:rPr>
              <a:pPr eaLnBrk="1" hangingPunct="1"/>
              <a:t>108</a:t>
            </a:fld>
            <a:endParaRPr lang="en-US" dirty="0" smtClean="0">
              <a:latin typeface="Berlin Sans FB" pitchFamily="34" charset="0"/>
            </a:endParaRPr>
          </a:p>
        </p:txBody>
      </p:sp>
      <p:sp>
        <p:nvSpPr>
          <p:cNvPr id="78852" name="Rectangle 2"/>
          <p:cNvSpPr>
            <a:spLocks noGrp="1" noRot="1" noChangeAspect="1" noChangeArrowheads="1" noTextEdit="1"/>
          </p:cNvSpPr>
          <p:nvPr>
            <p:ph type="sldImg"/>
          </p:nvPr>
        </p:nvSpPr>
        <p:spPr>
          <a:xfrm>
            <a:off x="1141413" y="684213"/>
            <a:ext cx="4576762" cy="3432175"/>
          </a:xfrm>
          <a:ln/>
        </p:spPr>
      </p:sp>
      <p:sp>
        <p:nvSpPr>
          <p:cNvPr id="78853"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42-3</a:t>
            </a:r>
            <a:r>
              <a:rPr lang="en-US" b="1" dirty="0" smtClean="0">
                <a:cs typeface="Arial" charset="0"/>
              </a:rPr>
              <a:t>| Discuss the links among explanatory style, stress and health.</a:t>
            </a:r>
          </a:p>
          <a:p>
            <a:pPr eaLnBrk="1" hangingPunct="1"/>
            <a:endParaRPr lang="en-US" b="1" dirty="0" smtClean="0">
              <a:cs typeface="Arial" charset="0"/>
            </a:endParaRPr>
          </a:p>
          <a:p>
            <a:pPr eaLnBrk="1" hangingPunct="1"/>
            <a:r>
              <a:rPr lang="en-US" b="1" dirty="0" smtClean="0">
                <a:cs typeface="Arial" charset="0"/>
              </a:rPr>
              <a:t>Optimistic</a:t>
            </a:r>
            <a:r>
              <a:rPr lang="en-US" b="1" baseline="0" dirty="0" smtClean="0">
                <a:cs typeface="Arial" charset="0"/>
              </a:rPr>
              <a:t> vs. Pessimistic – Is laughter the best medicine?  Some studies are pointing that way.</a:t>
            </a:r>
            <a:endParaRPr lang="en-US" b="1" dirty="0" smtClean="0">
              <a:cs typeface="Arial" charset="0"/>
            </a:endParaRPr>
          </a:p>
        </p:txBody>
      </p:sp>
    </p:spTree>
    <p:extLst>
      <p:ext uri="{BB962C8B-B14F-4D97-AF65-F5344CB8AC3E}">
        <p14:creationId xmlns:p14="http://schemas.microsoft.com/office/powerpoint/2010/main" val="614368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7987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446ACF-BAB4-4F8E-B159-6A17420C3445}" type="slidenum">
              <a:rPr lang="en-US" smtClean="0">
                <a:latin typeface="Berlin Sans FB" pitchFamily="34" charset="0"/>
              </a:rPr>
              <a:pPr eaLnBrk="1" hangingPunct="1"/>
              <a:t>109</a:t>
            </a:fld>
            <a:endParaRPr lang="en-US" dirty="0" smtClean="0">
              <a:latin typeface="Berlin Sans FB" pitchFamily="34" charset="0"/>
            </a:endParaRPr>
          </a:p>
        </p:txBody>
      </p:sp>
      <p:sp>
        <p:nvSpPr>
          <p:cNvPr id="79876" name="Rectangle 2"/>
          <p:cNvSpPr>
            <a:spLocks noGrp="1" noRot="1" noChangeAspect="1" noChangeArrowheads="1" noTextEdit="1"/>
          </p:cNvSpPr>
          <p:nvPr>
            <p:ph type="sldImg"/>
          </p:nvPr>
        </p:nvSpPr>
        <p:spPr>
          <a:xfrm>
            <a:off x="1141413" y="684213"/>
            <a:ext cx="4576762" cy="3432175"/>
          </a:xfrm>
          <a:ln/>
        </p:spPr>
      </p:sp>
      <p:sp>
        <p:nvSpPr>
          <p:cNvPr id="79877"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42-4</a:t>
            </a:r>
            <a:r>
              <a:rPr lang="en-US" b="1" dirty="0" smtClean="0">
                <a:cs typeface="Arial" charset="0"/>
              </a:rPr>
              <a:t>| Describe some of the ways that social support acts as a stress buffer.</a:t>
            </a:r>
          </a:p>
          <a:p>
            <a:pPr eaLnBrk="1" hangingPunct="1"/>
            <a:endParaRPr lang="en-US" b="1" dirty="0" smtClean="0">
              <a:cs typeface="Arial" charset="0"/>
            </a:endParaRPr>
          </a:p>
          <a:p>
            <a:pPr eaLnBrk="1" hangingPunct="1"/>
            <a:r>
              <a:rPr lang="en-US" b="1" dirty="0" smtClean="0">
                <a:cs typeface="Arial" charset="0"/>
              </a:rPr>
              <a:t>Married</a:t>
            </a:r>
            <a:r>
              <a:rPr lang="en-US" b="1" baseline="0" dirty="0" smtClean="0">
                <a:cs typeface="Arial" charset="0"/>
              </a:rPr>
              <a:t> people live longer, healthier lives.  Less pain from headaches and backaches, suffer less stress, drink and smoke less, a little heavier but  healthier. – ONLY happy marriages.</a:t>
            </a:r>
          </a:p>
          <a:p>
            <a:pPr eaLnBrk="1" hangingPunct="1"/>
            <a:endParaRPr lang="en-US" b="1" baseline="0" dirty="0" smtClean="0">
              <a:cs typeface="Arial" charset="0"/>
            </a:endParaRPr>
          </a:p>
          <a:p>
            <a:pPr eaLnBrk="1" hangingPunct="1"/>
            <a:r>
              <a:rPr lang="en-US" b="1" baseline="0" dirty="0" smtClean="0">
                <a:cs typeface="Arial" charset="0"/>
              </a:rPr>
              <a:t>Close relationships allow people to confide feelings – Talking about a stressful event may cause arousal, but will be calming in the end.</a:t>
            </a:r>
            <a:endParaRPr lang="en-US" b="1" dirty="0" smtClean="0">
              <a:cs typeface="Arial" charset="0"/>
            </a:endParaRPr>
          </a:p>
          <a:p>
            <a:pPr eaLnBrk="1" hangingPunct="1"/>
            <a:endParaRPr lang="en-US" b="1" dirty="0" smtClean="0">
              <a:cs typeface="Arial" charset="0"/>
            </a:endParaRPr>
          </a:p>
          <a:p>
            <a:pPr eaLnBrk="1" hangingPunct="1"/>
            <a:endParaRPr lang="en-US" b="1" dirty="0" smtClean="0">
              <a:cs typeface="Arial" charset="0"/>
            </a:endParaRPr>
          </a:p>
        </p:txBody>
      </p:sp>
    </p:spTree>
    <p:extLst>
      <p:ext uri="{BB962C8B-B14F-4D97-AF65-F5344CB8AC3E}">
        <p14:creationId xmlns:p14="http://schemas.microsoft.com/office/powerpoint/2010/main" val="2116400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8192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CCC83C-8669-40B0-8C13-7AD3F4CE37A3}" type="slidenum">
              <a:rPr lang="en-US" smtClean="0">
                <a:latin typeface="Berlin Sans FB" pitchFamily="34" charset="0"/>
              </a:rPr>
              <a:pPr eaLnBrk="1" hangingPunct="1"/>
              <a:t>110</a:t>
            </a:fld>
            <a:endParaRPr lang="en-US" dirty="0" smtClean="0">
              <a:latin typeface="Berlin Sans FB" pitchFamily="34" charset="0"/>
            </a:endParaRPr>
          </a:p>
        </p:txBody>
      </p:sp>
      <p:sp>
        <p:nvSpPr>
          <p:cNvPr id="81924" name="Rectangle 2"/>
          <p:cNvSpPr>
            <a:spLocks noGrp="1" noRot="1" noChangeAspect="1" noChangeArrowheads="1" noTextEdit="1"/>
          </p:cNvSpPr>
          <p:nvPr>
            <p:ph type="sldImg"/>
          </p:nvPr>
        </p:nvSpPr>
        <p:spPr>
          <a:xfrm>
            <a:off x="1141413" y="684213"/>
            <a:ext cx="4576762" cy="3432175"/>
          </a:xfrm>
          <a:ln/>
        </p:spPr>
      </p:sp>
      <p:sp>
        <p:nvSpPr>
          <p:cNvPr id="8192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42-5</a:t>
            </a:r>
            <a:r>
              <a:rPr lang="en-US" b="1" dirty="0" smtClean="0">
                <a:cs typeface="Arial" charset="0"/>
              </a:rPr>
              <a:t>| Discuss the advantages of aerobic exercise as a technique for managing stress and fostering well-being.</a:t>
            </a:r>
          </a:p>
        </p:txBody>
      </p:sp>
    </p:spTree>
    <p:extLst>
      <p:ext uri="{BB962C8B-B14F-4D97-AF65-F5344CB8AC3E}">
        <p14:creationId xmlns:p14="http://schemas.microsoft.com/office/powerpoint/2010/main" val="4070873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latin typeface="Berlin Sans FB" pitchFamily="34" charset="0"/>
              </a:rPr>
              <a:t>Psychology 7e in Modules</a:t>
            </a:r>
          </a:p>
        </p:txBody>
      </p:sp>
      <p:sp>
        <p:nvSpPr>
          <p:cNvPr id="8294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FF237E-8E17-49E8-87ED-0A03BE12C2CE}" type="slidenum">
              <a:rPr lang="en-US" smtClean="0">
                <a:latin typeface="Berlin Sans FB" pitchFamily="34" charset="0"/>
              </a:rPr>
              <a:pPr eaLnBrk="1" hangingPunct="1"/>
              <a:t>111</a:t>
            </a:fld>
            <a:endParaRPr lang="en-US" dirty="0" smtClean="0">
              <a:latin typeface="Berlin Sans FB" pitchFamily="34" charset="0"/>
            </a:endParaRPr>
          </a:p>
        </p:txBody>
      </p:sp>
      <p:sp>
        <p:nvSpPr>
          <p:cNvPr id="82948" name="Rectangle 2"/>
          <p:cNvSpPr>
            <a:spLocks noGrp="1" noRot="1" noChangeAspect="1" noChangeArrowheads="1" noTextEdit="1"/>
          </p:cNvSpPr>
          <p:nvPr>
            <p:ph type="sldImg"/>
          </p:nvPr>
        </p:nvSpPr>
        <p:spPr>
          <a:xfrm>
            <a:off x="1141413" y="684213"/>
            <a:ext cx="4576762" cy="3432175"/>
          </a:xfrm>
          <a:ln/>
        </p:spPr>
      </p:sp>
      <p:sp>
        <p:nvSpPr>
          <p:cNvPr id="82949"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t>OBJECTIVE 42-6</a:t>
            </a:r>
            <a:r>
              <a:rPr lang="en-US" b="1" dirty="0" smtClean="0">
                <a:cs typeface="Arial" charset="0"/>
              </a:rPr>
              <a:t>| Compare the benefits of biofeedback and relaxation training as stress-management techniques, and discuss meditation as a relaxation technique.</a:t>
            </a:r>
          </a:p>
        </p:txBody>
      </p:sp>
    </p:spTree>
    <p:extLst>
      <p:ext uri="{BB962C8B-B14F-4D97-AF65-F5344CB8AC3E}">
        <p14:creationId xmlns:p14="http://schemas.microsoft.com/office/powerpoint/2010/main" val="1455734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6656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9750EE-CA4A-4015-B4E7-6CA399B188CB}" type="slidenum">
              <a:rPr lang="en-US"/>
              <a:pPr/>
              <a:t>113</a:t>
            </a:fld>
            <a:endParaRPr lang="en-US"/>
          </a:p>
        </p:txBody>
      </p:sp>
      <p:sp>
        <p:nvSpPr>
          <p:cNvPr id="66564" name="Rectangle 2"/>
          <p:cNvSpPr>
            <a:spLocks noGrp="1" noRot="1" noChangeAspect="1" noChangeArrowheads="1" noTextEdit="1"/>
          </p:cNvSpPr>
          <p:nvPr>
            <p:ph type="sldImg"/>
          </p:nvPr>
        </p:nvSpPr>
        <p:spPr>
          <a:xfrm>
            <a:off x="1141413" y="684213"/>
            <a:ext cx="4576762" cy="3432175"/>
          </a:xfrm>
          <a:ln/>
        </p:spPr>
      </p:sp>
      <p:sp>
        <p:nvSpPr>
          <p:cNvPr id="66565"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42-7</a:t>
            </a:r>
            <a:r>
              <a:rPr lang="en-US" b="1" smtClean="0">
                <a:cs typeface="Arial" panose="020B0604020202020204" pitchFamily="34" charset="0"/>
              </a:rPr>
              <a:t>| Discuss the correlation between religiosity and longevity, and offer some possible explanations for this link.</a:t>
            </a:r>
          </a:p>
        </p:txBody>
      </p:sp>
    </p:spTree>
    <p:extLst>
      <p:ext uri="{BB962C8B-B14F-4D97-AF65-F5344CB8AC3E}">
        <p14:creationId xmlns:p14="http://schemas.microsoft.com/office/powerpoint/2010/main" val="160931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Extrinsic vs. Intrinsic motivation</a:t>
            </a:r>
          </a:p>
          <a:p>
            <a:endParaRPr lang="en-US" dirty="0" smtClean="0"/>
          </a:p>
          <a:p>
            <a:r>
              <a:rPr lang="en-US" dirty="0" smtClean="0"/>
              <a:t>This does not mean that it will always motivate behavior, only that it can. </a:t>
            </a:r>
          </a:p>
          <a:p>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5</a:t>
            </a:fld>
            <a:endParaRPr lang="en-US" dirty="0"/>
          </a:p>
        </p:txBody>
      </p:sp>
    </p:spTree>
    <p:extLst>
      <p:ext uri="{BB962C8B-B14F-4D97-AF65-F5344CB8AC3E}">
        <p14:creationId xmlns:p14="http://schemas.microsoft.com/office/powerpoint/2010/main" val="4098833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http://www.youtube.com/watch?v=RcGyVTAoXEU – 14 minute video from TED Talks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116</a:t>
            </a:fld>
            <a:endParaRPr lang="en-US" dirty="0"/>
          </a:p>
        </p:txBody>
      </p:sp>
    </p:spTree>
    <p:extLst>
      <p:ext uri="{BB962C8B-B14F-4D97-AF65-F5344CB8AC3E}">
        <p14:creationId xmlns:p14="http://schemas.microsoft.com/office/powerpoint/2010/main" val="1337391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72707"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7799C9-225A-4F4E-AE67-CC811608D39F}" type="slidenum">
              <a:rPr lang="en-US"/>
              <a:pPr/>
              <a:t>117</a:t>
            </a:fld>
            <a:endParaRPr lang="en-US"/>
          </a:p>
        </p:txBody>
      </p:sp>
      <p:sp>
        <p:nvSpPr>
          <p:cNvPr id="72708" name="Rectangle 2"/>
          <p:cNvSpPr>
            <a:spLocks noGrp="1" noRot="1" noChangeAspect="1" noChangeArrowheads="1" noTextEdit="1"/>
          </p:cNvSpPr>
          <p:nvPr>
            <p:ph type="sldImg"/>
          </p:nvPr>
        </p:nvSpPr>
        <p:spPr>
          <a:xfrm>
            <a:off x="1144588" y="685800"/>
            <a:ext cx="4572000" cy="3429000"/>
          </a:xfrm>
          <a:ln/>
        </p:spPr>
      </p:sp>
      <p:sp>
        <p:nvSpPr>
          <p:cNvPr id="72709"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58723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74755"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FE24D3-2583-4076-B97B-ACCA2BDBB9C4}" type="slidenum">
              <a:rPr lang="en-US"/>
              <a:pPr/>
              <a:t>118</a:t>
            </a:fld>
            <a:endParaRPr lang="en-US"/>
          </a:p>
        </p:txBody>
      </p:sp>
      <p:sp>
        <p:nvSpPr>
          <p:cNvPr id="74756" name="Rectangle 2"/>
          <p:cNvSpPr>
            <a:spLocks noGrp="1" noRot="1" noChangeAspect="1" noChangeArrowheads="1" noTextEdit="1"/>
          </p:cNvSpPr>
          <p:nvPr>
            <p:ph type="sldImg"/>
          </p:nvPr>
        </p:nvSpPr>
        <p:spPr>
          <a:xfrm>
            <a:off x="1141413" y="684213"/>
            <a:ext cx="4576762" cy="3432175"/>
          </a:xfrm>
          <a:ln/>
        </p:spPr>
      </p:sp>
      <p:sp>
        <p:nvSpPr>
          <p:cNvPr id="74757"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43-1</a:t>
            </a:r>
            <a:r>
              <a:rPr lang="en-US" b="1" dirty="0" smtClean="0">
                <a:cs typeface="Arial" panose="020B0604020202020204" pitchFamily="34" charset="0"/>
              </a:rPr>
              <a:t>| Explain why people smoke.</a:t>
            </a:r>
          </a:p>
          <a:p>
            <a:pPr eaLnBrk="1" hangingPunct="1"/>
            <a:endParaRPr lang="en-US" b="1" dirty="0" smtClean="0">
              <a:cs typeface="Arial" panose="020B0604020202020204" pitchFamily="34" charset="0"/>
            </a:endParaRPr>
          </a:p>
          <a:p>
            <a:pPr eaLnBrk="1" hangingPunct="1"/>
            <a:r>
              <a:rPr lang="en-US" b="1" dirty="0" smtClean="0">
                <a:cs typeface="Arial" panose="020B0604020202020204" pitchFamily="34" charset="0"/>
              </a:rPr>
              <a:t>Smoking trends are on</a:t>
            </a:r>
            <a:r>
              <a:rPr lang="en-US" b="1" baseline="0" dirty="0" smtClean="0">
                <a:cs typeface="Arial" panose="020B0604020202020204" pitchFamily="34" charset="0"/>
              </a:rPr>
              <a:t> the decline in the US and the rest of the Western World.  Skyrocketing in China and other parts of the developing world.  </a:t>
            </a:r>
          </a:p>
          <a:p>
            <a:pPr eaLnBrk="1" hangingPunct="1"/>
            <a:r>
              <a:rPr lang="en-US" b="1" baseline="0" dirty="0" smtClean="0">
                <a:cs typeface="Arial" panose="020B0604020202020204" pitchFamily="34" charset="0"/>
              </a:rPr>
              <a:t>Smoking is targeted towards adolescents.  More common among lower socioeconomic classes, uneducated.  More likely to smoke if parents or close friends smoke.  Most people (97%) believe that smoking is bad and will lead to lung disease or other respiratory problems.</a:t>
            </a:r>
            <a:endParaRPr lang="en-US" b="1" dirty="0" smtClean="0">
              <a:cs typeface="Arial" panose="020B0604020202020204" pitchFamily="34" charset="0"/>
            </a:endParaRPr>
          </a:p>
        </p:txBody>
      </p:sp>
    </p:spTree>
    <p:extLst>
      <p:ext uri="{BB962C8B-B14F-4D97-AF65-F5344CB8AC3E}">
        <p14:creationId xmlns:p14="http://schemas.microsoft.com/office/powerpoint/2010/main" val="7401696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7680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387842-591B-4BEC-AA44-EB8238A8C14F}" type="slidenum">
              <a:rPr lang="en-US"/>
              <a:pPr/>
              <a:t>119</a:t>
            </a:fld>
            <a:endParaRPr lang="en-US"/>
          </a:p>
        </p:txBody>
      </p:sp>
      <p:sp>
        <p:nvSpPr>
          <p:cNvPr id="76804" name="Rectangle 2"/>
          <p:cNvSpPr>
            <a:spLocks noGrp="1" noRot="1" noChangeAspect="1" noChangeArrowheads="1" noTextEdit="1"/>
          </p:cNvSpPr>
          <p:nvPr>
            <p:ph type="sldImg"/>
          </p:nvPr>
        </p:nvSpPr>
        <p:spPr>
          <a:xfrm>
            <a:off x="1141413" y="684213"/>
            <a:ext cx="4576762" cy="3432175"/>
          </a:xfrm>
          <a:ln/>
        </p:spPr>
      </p:sp>
      <p:sp>
        <p:nvSpPr>
          <p:cNvPr id="76805" name="Rectangle 3"/>
          <p:cNvSpPr>
            <a:spLocks noGrp="1" noChangeArrowheads="1"/>
          </p:cNvSpPr>
          <p:nvPr>
            <p:ph type="body" idx="1"/>
          </p:nvPr>
        </p:nvSpPr>
        <p:spPr>
          <a:xfrm>
            <a:off x="685800" y="4343400"/>
            <a:ext cx="5486400" cy="4116388"/>
          </a:xfrm>
          <a:noFill/>
        </p:spPr>
        <p:txBody>
          <a:bodyPr/>
          <a:lstStyle/>
          <a:p>
            <a:pPr eaLnBrk="1" hangingPunct="1"/>
            <a:endParaRPr lang="en-US" b="1" smtClean="0">
              <a:cs typeface="Arial" panose="020B0604020202020204" pitchFamily="34" charset="0"/>
            </a:endParaRPr>
          </a:p>
        </p:txBody>
      </p:sp>
    </p:spTree>
    <p:extLst>
      <p:ext uri="{BB962C8B-B14F-4D97-AF65-F5344CB8AC3E}">
        <p14:creationId xmlns:p14="http://schemas.microsoft.com/office/powerpoint/2010/main" val="358698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78851"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D40024-9266-46BE-8316-EEFBE54D278C}" type="slidenum">
              <a:rPr lang="en-US"/>
              <a:pPr/>
              <a:t>120</a:t>
            </a:fld>
            <a:endParaRPr lang="en-US"/>
          </a:p>
        </p:txBody>
      </p:sp>
      <p:sp>
        <p:nvSpPr>
          <p:cNvPr id="78852" name="Rectangle 2"/>
          <p:cNvSpPr>
            <a:spLocks noGrp="1" noRot="1" noChangeAspect="1" noChangeArrowheads="1" noTextEdit="1"/>
          </p:cNvSpPr>
          <p:nvPr>
            <p:ph type="sldImg"/>
          </p:nvPr>
        </p:nvSpPr>
        <p:spPr>
          <a:xfrm>
            <a:off x="1141413" y="684213"/>
            <a:ext cx="4576762" cy="3432175"/>
          </a:xfrm>
          <a:ln/>
        </p:spPr>
      </p:sp>
      <p:sp>
        <p:nvSpPr>
          <p:cNvPr id="78853"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cs typeface="Arial" panose="020B0604020202020204" pitchFamily="34" charset="0"/>
              </a:rPr>
              <a:t>Just</a:t>
            </a:r>
            <a:r>
              <a:rPr lang="en-US" b="1" baseline="0" dirty="0" smtClean="0">
                <a:cs typeface="Arial" panose="020B0604020202020204" pitchFamily="34" charset="0"/>
              </a:rPr>
              <a:t> as addictive as heroin or cocaine.  Harder to quit and more accessible.  High delivered in just seven seconds.  Build up a tolerance rather quickly.  Those who are dizzy or nauseous when they first smoke, more likely to develop addiction.  </a:t>
            </a:r>
            <a:endParaRPr lang="en-US" b="1" dirty="0" smtClean="0">
              <a:cs typeface="Arial" panose="020B0604020202020204" pitchFamily="34" charset="0"/>
            </a:endParaRPr>
          </a:p>
        </p:txBody>
      </p:sp>
    </p:spTree>
    <p:extLst>
      <p:ext uri="{BB962C8B-B14F-4D97-AF65-F5344CB8AC3E}">
        <p14:creationId xmlns:p14="http://schemas.microsoft.com/office/powerpoint/2010/main" val="2899262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8192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4A8C8F-E2CE-4775-8EA8-99AAE517F630}" type="slidenum">
              <a:rPr lang="en-US"/>
              <a:pPr/>
              <a:t>122</a:t>
            </a:fld>
            <a:endParaRPr lang="en-US"/>
          </a:p>
        </p:txBody>
      </p:sp>
      <p:sp>
        <p:nvSpPr>
          <p:cNvPr id="81924" name="Rectangle 2"/>
          <p:cNvSpPr>
            <a:spLocks noGrp="1" noRot="1" noChangeAspect="1" noChangeArrowheads="1" noTextEdit="1"/>
          </p:cNvSpPr>
          <p:nvPr>
            <p:ph type="sldImg"/>
          </p:nvPr>
        </p:nvSpPr>
        <p:spPr>
          <a:xfrm>
            <a:off x="1141413" y="684213"/>
            <a:ext cx="4576762" cy="3432175"/>
          </a:xfrm>
          <a:ln/>
        </p:spPr>
      </p:sp>
      <p:sp>
        <p:nvSpPr>
          <p:cNvPr id="81925"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43-2</a:t>
            </a:r>
            <a:r>
              <a:rPr lang="en-US" b="1" dirty="0" smtClean="0">
                <a:cs typeface="Arial" panose="020B0604020202020204" pitchFamily="34" charset="0"/>
              </a:rPr>
              <a:t>| Discuss ways of helping smokers to quit smoking – or preventing young people from ever starting.  Ban on</a:t>
            </a:r>
            <a:r>
              <a:rPr lang="en-US" b="1" baseline="0" dirty="0" smtClean="0">
                <a:cs typeface="Arial" panose="020B0604020202020204" pitchFamily="34" charset="0"/>
              </a:rPr>
              <a:t> television ads or selling to minors.  St. Louis county is a non-smoking county.  CVS is to stop selling cigarettes as well.  </a:t>
            </a:r>
            <a:endParaRPr lang="en-US" dirty="0" smtClean="0"/>
          </a:p>
        </p:txBody>
      </p:sp>
    </p:spTree>
    <p:extLst>
      <p:ext uri="{BB962C8B-B14F-4D97-AF65-F5344CB8AC3E}">
        <p14:creationId xmlns:p14="http://schemas.microsoft.com/office/powerpoint/2010/main" val="2858529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Withdrawal symptoms include</a:t>
            </a:r>
            <a:r>
              <a:rPr lang="en-US" baseline="0" dirty="0" smtClean="0"/>
              <a:t> insomnia, irritability, mood swings.  First six months will be difficult.</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123</a:t>
            </a:fld>
            <a:endParaRPr lang="en-US" dirty="0"/>
          </a:p>
        </p:txBody>
      </p:sp>
    </p:spTree>
    <p:extLst>
      <p:ext uri="{BB962C8B-B14F-4D97-AF65-F5344CB8AC3E}">
        <p14:creationId xmlns:p14="http://schemas.microsoft.com/office/powerpoint/2010/main" val="793316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 way to</a:t>
            </a:r>
            <a:r>
              <a:rPr lang="en-US" baseline="0" dirty="0" smtClean="0"/>
              <a:t> prevent an increase in smoking - abstinence</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124</a:t>
            </a:fld>
            <a:endParaRPr lang="en-US" dirty="0"/>
          </a:p>
        </p:txBody>
      </p:sp>
    </p:spTree>
    <p:extLst>
      <p:ext uri="{BB962C8B-B14F-4D97-AF65-F5344CB8AC3E}">
        <p14:creationId xmlns:p14="http://schemas.microsoft.com/office/powerpoint/2010/main" val="784369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8704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33E780-4215-4453-BB22-86C086477DFE}" type="slidenum">
              <a:rPr lang="en-US"/>
              <a:pPr/>
              <a:t>127</a:t>
            </a:fld>
            <a:endParaRPr lang="en-US"/>
          </a:p>
        </p:txBody>
      </p:sp>
      <p:sp>
        <p:nvSpPr>
          <p:cNvPr id="87044" name="Rectangle 2"/>
          <p:cNvSpPr>
            <a:spLocks noGrp="1" noRot="1" noChangeAspect="1" noChangeArrowheads="1" noTextEdit="1"/>
          </p:cNvSpPr>
          <p:nvPr>
            <p:ph type="sldImg"/>
          </p:nvPr>
        </p:nvSpPr>
        <p:spPr>
          <a:xfrm>
            <a:off x="1141413" y="684213"/>
            <a:ext cx="4576762" cy="3432175"/>
          </a:xfrm>
          <a:ln/>
        </p:spPr>
      </p:sp>
      <p:sp>
        <p:nvSpPr>
          <p:cNvPr id="87045"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43-3</a:t>
            </a:r>
            <a:r>
              <a:rPr lang="en-US" b="1" dirty="0" smtClean="0">
                <a:cs typeface="Arial" panose="020B0604020202020204" pitchFamily="34" charset="0"/>
              </a:rPr>
              <a:t>| Discuss the adaptive advantage of a body that stores fat. Cultures where there</a:t>
            </a:r>
            <a:r>
              <a:rPr lang="en-US" b="1" baseline="0" dirty="0" smtClean="0">
                <a:cs typeface="Arial" panose="020B0604020202020204" pitchFamily="34" charset="0"/>
              </a:rPr>
              <a:t> is a shortage of food (developing nations or experiencing famine) there is no such thing as eating disorders.</a:t>
            </a:r>
          </a:p>
          <a:p>
            <a:pPr eaLnBrk="1" hangingPunct="1"/>
            <a:r>
              <a:rPr lang="en-US" b="1" dirty="0" smtClean="0">
                <a:cs typeface="Arial" panose="020B0604020202020204" pitchFamily="34" charset="0"/>
              </a:rPr>
              <a:t>http://www.youtube.com/watch?v=N0WdRhau_No  - 7:30 minute video on obesity</a:t>
            </a:r>
            <a:r>
              <a:rPr lang="en-US" b="1" baseline="0" dirty="0" smtClean="0">
                <a:cs typeface="Arial" panose="020B0604020202020204" pitchFamily="34" charset="0"/>
              </a:rPr>
              <a:t> and stress</a:t>
            </a:r>
            <a:endParaRPr lang="en-US" b="1" dirty="0" smtClean="0">
              <a:cs typeface="Arial" panose="020B0604020202020204" pitchFamily="34" charset="0"/>
            </a:endParaRPr>
          </a:p>
        </p:txBody>
      </p:sp>
    </p:spTree>
    <p:extLst>
      <p:ext uri="{BB962C8B-B14F-4D97-AF65-F5344CB8AC3E}">
        <p14:creationId xmlns:p14="http://schemas.microsoft.com/office/powerpoint/2010/main" val="2731240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BMI is highly criticized.  Created by mathematician in early 19</a:t>
            </a:r>
            <a:r>
              <a:rPr lang="en-US" baseline="30000" dirty="0" smtClean="0"/>
              <a:t>th</a:t>
            </a:r>
            <a:r>
              <a:rPr lang="en-US" dirty="0" smtClean="0"/>
              <a:t> century.</a:t>
            </a:r>
            <a:r>
              <a:rPr lang="en-US" baseline="0" dirty="0" smtClean="0"/>
              <a:t>  Does not take into account things like waist size, bone density, lean muscle,…  </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128</a:t>
            </a:fld>
            <a:endParaRPr lang="en-US" dirty="0"/>
          </a:p>
        </p:txBody>
      </p:sp>
    </p:spTree>
    <p:extLst>
      <p:ext uri="{BB962C8B-B14F-4D97-AF65-F5344CB8AC3E}">
        <p14:creationId xmlns:p14="http://schemas.microsoft.com/office/powerpoint/2010/main" val="292593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1945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45BFE7-9758-4394-86AC-B74B8D3710C9}" type="slidenum">
              <a:rPr lang="en-US">
                <a:latin typeface="Berlin Sans FB" pitchFamily="34" charset="0"/>
              </a:rPr>
              <a:pPr eaLnBrk="1" hangingPunct="1"/>
              <a:t>6</a:t>
            </a:fld>
            <a:endParaRPr lang="en-US" dirty="0">
              <a:latin typeface="Berlin Sans FB" pitchFamily="34" charset="0"/>
            </a:endParaRPr>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p:spPr>
        <p:txBody>
          <a:bodyPr/>
          <a:lstStyle/>
          <a:p>
            <a:pPr eaLnBrk="1" hangingPunct="1"/>
            <a:r>
              <a:rPr lang="en-US" b="1" dirty="0" smtClean="0"/>
              <a:t>OBJECTIVE 34-4</a:t>
            </a:r>
            <a:r>
              <a:rPr lang="en-US" b="1" dirty="0" smtClean="0">
                <a:cs typeface="Arial" charset="0"/>
              </a:rPr>
              <a:t>| Discuss the contribution of arousal theory to the study of motivation.</a:t>
            </a:r>
          </a:p>
          <a:p>
            <a:pPr eaLnBrk="1" hangingPunct="1"/>
            <a:endParaRPr lang="en-US" b="1" dirty="0" smtClean="0">
              <a:cs typeface="Arial" charset="0"/>
            </a:endParaRPr>
          </a:p>
          <a:p>
            <a:pPr eaLnBrk="1" hangingPunct="1"/>
            <a:r>
              <a:rPr lang="en-US" b="1" dirty="0" smtClean="0">
                <a:cs typeface="Arial" charset="0"/>
              </a:rPr>
              <a:t>People with high optimum levels of arousal will be drawn to high excitement behaviors, like bungee jumping.  While the rest of us are satisfied with less exciting and less risky activities.  In general, most  perform best with an optimum level of arousal, although this varies with different activities.  We might perform well at an easy task with a high level of arousal, but the same high level of arousal would prevent us from performing well on a difficult task.  In general we perform better perform best at moderate levels of arousal.  This concept is called the Yerkes-Dodson law.  Think about getting ready for the SATs.  If you are too pumped up, your sympathetic nervous system kicks in and it is hard to concentrate.  If you are not aroused at all, you just won't put your all in and still will not perform well.  The Yerkes-Dodson law basically states that their is a middle, or moderate, level or arousal in which we all perform best.</a:t>
            </a:r>
          </a:p>
        </p:txBody>
      </p:sp>
    </p:spTree>
    <p:extLst>
      <p:ext uri="{BB962C8B-B14F-4D97-AF65-F5344CB8AC3E}">
        <p14:creationId xmlns:p14="http://schemas.microsoft.com/office/powerpoint/2010/main" val="16717934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 carried in mid section more dangerous</a:t>
            </a:r>
            <a:r>
              <a:rPr lang="en-US" baseline="0" dirty="0" smtClean="0"/>
              <a:t> than around hips/thighs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129</a:t>
            </a:fld>
            <a:endParaRPr lang="en-US" dirty="0"/>
          </a:p>
        </p:txBody>
      </p:sp>
    </p:spTree>
    <p:extLst>
      <p:ext uri="{BB962C8B-B14F-4D97-AF65-F5344CB8AC3E}">
        <p14:creationId xmlns:p14="http://schemas.microsoft.com/office/powerpoint/2010/main" val="2558965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91139"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0BBD25-5C27-46B3-A3B1-3E66DE3616D0}" type="slidenum">
              <a:rPr lang="en-US"/>
              <a:pPr/>
              <a:t>130</a:t>
            </a:fld>
            <a:endParaRPr lang="en-US"/>
          </a:p>
        </p:txBody>
      </p:sp>
      <p:sp>
        <p:nvSpPr>
          <p:cNvPr id="91140" name="Rectangle 2"/>
          <p:cNvSpPr>
            <a:spLocks noGrp="1" noRot="1" noChangeAspect="1" noChangeArrowheads="1" noTextEdit="1"/>
          </p:cNvSpPr>
          <p:nvPr>
            <p:ph type="sldImg"/>
          </p:nvPr>
        </p:nvSpPr>
        <p:spPr>
          <a:xfrm>
            <a:off x="1141413" y="684213"/>
            <a:ext cx="4576762" cy="3432175"/>
          </a:xfrm>
          <a:ln/>
        </p:spPr>
      </p:sp>
      <p:sp>
        <p:nvSpPr>
          <p:cNvPr id="91141"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43-4</a:t>
            </a:r>
            <a:r>
              <a:rPr lang="en-US" b="1" dirty="0" smtClean="0">
                <a:cs typeface="Arial" panose="020B0604020202020204" pitchFamily="34" charset="0"/>
              </a:rPr>
              <a:t>| Describe some of the social effects of obesity.  A great deal of discrimination.</a:t>
            </a:r>
            <a:r>
              <a:rPr lang="en-US" b="1" baseline="0" dirty="0" smtClean="0">
                <a:cs typeface="Arial" panose="020B0604020202020204" pitchFamily="34" charset="0"/>
              </a:rPr>
              <a:t>  Overweight people are paid less, given fewer promotions, and generally have a less successful career.  Also tend to be alone.</a:t>
            </a:r>
            <a:endParaRPr lang="en-US" dirty="0" smtClean="0"/>
          </a:p>
        </p:txBody>
      </p:sp>
    </p:spTree>
    <p:extLst>
      <p:ext uri="{BB962C8B-B14F-4D97-AF65-F5344CB8AC3E}">
        <p14:creationId xmlns:p14="http://schemas.microsoft.com/office/powerpoint/2010/main" val="2342406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93187"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DDB57D-0B71-4AD3-8339-FF58F0FF9EE2}" type="slidenum">
              <a:rPr lang="en-US"/>
              <a:pPr/>
              <a:t>131</a:t>
            </a:fld>
            <a:endParaRPr lang="en-US"/>
          </a:p>
        </p:txBody>
      </p:sp>
      <p:sp>
        <p:nvSpPr>
          <p:cNvPr id="93188" name="Rectangle 2"/>
          <p:cNvSpPr>
            <a:spLocks noGrp="1" noRot="1" noChangeAspect="1" noChangeArrowheads="1" noTextEdit="1"/>
          </p:cNvSpPr>
          <p:nvPr>
            <p:ph type="sldImg"/>
          </p:nvPr>
        </p:nvSpPr>
        <p:spPr>
          <a:xfrm>
            <a:off x="1141413" y="684213"/>
            <a:ext cx="4576762" cy="3432175"/>
          </a:xfrm>
          <a:ln/>
        </p:spPr>
      </p:sp>
      <p:sp>
        <p:nvSpPr>
          <p:cNvPr id="93189"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43-5</a:t>
            </a:r>
            <a:r>
              <a:rPr lang="en-US" b="1" dirty="0" smtClean="0">
                <a:cs typeface="Arial" panose="020B0604020202020204" pitchFamily="34" charset="0"/>
              </a:rPr>
              <a:t>| Give arguments for and against the idea that genes determine body weight.  Once fat cells</a:t>
            </a:r>
            <a:r>
              <a:rPr lang="en-US" b="1" baseline="0" dirty="0" smtClean="0">
                <a:cs typeface="Arial" panose="020B0604020202020204" pitchFamily="34" charset="0"/>
              </a:rPr>
              <a:t> are created, they never go away.</a:t>
            </a:r>
            <a:endParaRPr lang="en-US" b="1" dirty="0" smtClean="0">
              <a:cs typeface="Arial" panose="020B0604020202020204" pitchFamily="34" charset="0"/>
            </a:endParaRPr>
          </a:p>
        </p:txBody>
      </p:sp>
    </p:spTree>
    <p:extLst>
      <p:ext uri="{BB962C8B-B14F-4D97-AF65-F5344CB8AC3E}">
        <p14:creationId xmlns:p14="http://schemas.microsoft.com/office/powerpoint/2010/main" val="3170211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bodies</a:t>
            </a:r>
            <a:r>
              <a:rPr lang="en-US" baseline="0" dirty="0" smtClean="0"/>
              <a:t> have “settling points” regarding our weight.  It’s our natural state.  If we don’t restrict ourselves and consume an average diet.  Average body burns 1500 calories a day at rest – depends on male or female and genetics.  With exercise, the human body burns </a:t>
            </a:r>
            <a:r>
              <a:rPr lang="en-US" baseline="0" dirty="0" err="1" smtClean="0"/>
              <a:t>add’l</a:t>
            </a:r>
            <a:r>
              <a:rPr lang="en-US" baseline="0" dirty="0" smtClean="0"/>
              <a:t> 2000 calories a day.</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132</a:t>
            </a:fld>
            <a:endParaRPr lang="en-US" dirty="0"/>
          </a:p>
        </p:txBody>
      </p:sp>
    </p:spTree>
    <p:extLst>
      <p:ext uri="{BB962C8B-B14F-4D97-AF65-F5344CB8AC3E}">
        <p14:creationId xmlns:p14="http://schemas.microsoft.com/office/powerpoint/2010/main" val="14053075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Leptin</a:t>
            </a:r>
            <a:r>
              <a:rPr lang="en-US" dirty="0" smtClean="0"/>
              <a:t> is made in fat tissue and sends message to brain that we have</a:t>
            </a:r>
            <a:r>
              <a:rPr lang="en-US" baseline="0" dirty="0" smtClean="0"/>
              <a:t> enough energy in our </a:t>
            </a:r>
            <a:r>
              <a:rPr lang="en-US" baseline="0" smtClean="0"/>
              <a:t>fat reserves.</a:t>
            </a:r>
            <a:endParaRPr lang="en-US"/>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133</a:t>
            </a:fld>
            <a:endParaRPr lang="en-US" dirty="0"/>
          </a:p>
        </p:txBody>
      </p:sp>
    </p:spTree>
    <p:extLst>
      <p:ext uri="{BB962C8B-B14F-4D97-AF65-F5344CB8AC3E}">
        <p14:creationId xmlns:p14="http://schemas.microsoft.com/office/powerpoint/2010/main" val="34095529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grown one inch and gained about 23 pounds.  Freshman 15 is also increasing.</a:t>
            </a:r>
            <a:r>
              <a:rPr lang="en-US" baseline="0" dirty="0" smtClean="0"/>
              <a:t>  In the 60s there was one food line in the cafeteria but now it’s an all you can eat bonanza.  </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135</a:t>
            </a:fld>
            <a:endParaRPr lang="en-US" dirty="0"/>
          </a:p>
        </p:txBody>
      </p:sp>
    </p:spTree>
    <p:extLst>
      <p:ext uri="{BB962C8B-B14F-4D97-AF65-F5344CB8AC3E}">
        <p14:creationId xmlns:p14="http://schemas.microsoft.com/office/powerpoint/2010/main" val="35484299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Psychology 7e in Modules</a:t>
            </a:r>
          </a:p>
        </p:txBody>
      </p:sp>
      <p:sp>
        <p:nvSpPr>
          <p:cNvPr id="100355"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3F3CEF-73DC-4FE0-85AE-45AEF0053C02}" type="slidenum">
              <a:rPr lang="en-US"/>
              <a:pPr/>
              <a:t>136</a:t>
            </a:fld>
            <a:endParaRPr lang="en-US"/>
          </a:p>
        </p:txBody>
      </p:sp>
      <p:sp>
        <p:nvSpPr>
          <p:cNvPr id="100356" name="Rectangle 2"/>
          <p:cNvSpPr>
            <a:spLocks noGrp="1" noRot="1" noChangeAspect="1" noChangeArrowheads="1" noTextEdit="1"/>
          </p:cNvSpPr>
          <p:nvPr>
            <p:ph type="sldImg"/>
          </p:nvPr>
        </p:nvSpPr>
        <p:spPr>
          <a:xfrm>
            <a:off x="1141413" y="684213"/>
            <a:ext cx="4576762" cy="3432175"/>
          </a:xfrm>
          <a:ln/>
        </p:spPr>
      </p:sp>
      <p:sp>
        <p:nvSpPr>
          <p:cNvPr id="100357" name="Rectangle 3"/>
          <p:cNvSpPr>
            <a:spLocks noGrp="1" noChangeArrowheads="1"/>
          </p:cNvSpPr>
          <p:nvPr>
            <p:ph type="body" idx="1"/>
          </p:nvPr>
        </p:nvSpPr>
        <p:spPr>
          <a:xfrm>
            <a:off x="685800" y="4343400"/>
            <a:ext cx="5486400" cy="4116388"/>
          </a:xfrm>
          <a:noFill/>
        </p:spPr>
        <p:txBody>
          <a:bodyPr/>
          <a:lstStyle/>
          <a:p>
            <a:pPr eaLnBrk="1" hangingPunct="1"/>
            <a:r>
              <a:rPr lang="en-US" b="1" smtClean="0"/>
              <a:t>OBJECTIVE 43-6</a:t>
            </a:r>
            <a:r>
              <a:rPr lang="en-US" b="1" smtClean="0">
                <a:cs typeface="Arial" panose="020B0604020202020204" pitchFamily="34" charset="0"/>
              </a:rPr>
              <a:t>| Discuss the chances of success for an overweight person to lose weight.</a:t>
            </a:r>
          </a:p>
        </p:txBody>
      </p:sp>
    </p:spTree>
    <p:extLst>
      <p:ext uri="{BB962C8B-B14F-4D97-AF65-F5344CB8AC3E}">
        <p14:creationId xmlns:p14="http://schemas.microsoft.com/office/powerpoint/2010/main" val="3209677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Lifestyle change that has to be achieved slowly.</a:t>
            </a:r>
            <a:r>
              <a:rPr lang="en-US" baseline="0" dirty="0" smtClean="0"/>
              <a:t>  Rapid weight loss without a change in mind set will result in gaining the weight back.</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EE944980-D1BA-4553-8D5C-DB93297D8206}" type="slidenum">
              <a:rPr lang="en-US" smtClean="0"/>
              <a:pPr>
                <a:defRPr/>
              </a:pPr>
              <a:t>137</a:t>
            </a:fld>
            <a:endParaRPr lang="en-US" dirty="0"/>
          </a:p>
        </p:txBody>
      </p:sp>
    </p:spTree>
    <p:extLst>
      <p:ext uri="{BB962C8B-B14F-4D97-AF65-F5344CB8AC3E}">
        <p14:creationId xmlns:p14="http://schemas.microsoft.com/office/powerpoint/2010/main" val="3173158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Combination of incentive</a:t>
            </a:r>
            <a:r>
              <a:rPr lang="en-US" baseline="0" dirty="0" smtClean="0"/>
              <a:t> theory and arousal theory.</a:t>
            </a:r>
          </a:p>
          <a:p>
            <a:endParaRPr lang="en-US" baseline="0" dirty="0" smtClean="0"/>
          </a:p>
          <a:p>
            <a:r>
              <a:rPr lang="en-US" baseline="0" dirty="0" smtClean="0"/>
              <a:t>Connection to intrinsic and extrinsic motivation.  External and internal locus of control.  Learned helplessness.</a:t>
            </a:r>
            <a:endParaRPr lang="en-US" dirty="0"/>
          </a:p>
        </p:txBody>
      </p:sp>
      <p:sp>
        <p:nvSpPr>
          <p:cNvPr id="4" name="Footer Placeholder 3"/>
          <p:cNvSpPr>
            <a:spLocks noGrp="1"/>
          </p:cNvSpPr>
          <p:nvPr>
            <p:ph type="ftr" sz="quarter" idx="10"/>
          </p:nvPr>
        </p:nvSpPr>
        <p:spPr/>
        <p:txBody>
          <a:bodyPr/>
          <a:lstStyle/>
          <a:p>
            <a:pPr>
              <a:defRPr/>
            </a:pPr>
            <a:r>
              <a:rPr lang="en-US" smtClean="0"/>
              <a:t>Psychology 7e in Modules</a:t>
            </a:r>
            <a:endParaRPr lang="en-US" dirty="0"/>
          </a:p>
        </p:txBody>
      </p:sp>
      <p:sp>
        <p:nvSpPr>
          <p:cNvPr id="5" name="Slide Number Placeholder 4"/>
          <p:cNvSpPr>
            <a:spLocks noGrp="1"/>
          </p:cNvSpPr>
          <p:nvPr>
            <p:ph type="sldNum" sz="quarter" idx="11"/>
          </p:nvPr>
        </p:nvSpPr>
        <p:spPr/>
        <p:txBody>
          <a:bodyPr/>
          <a:lstStyle/>
          <a:p>
            <a:pPr>
              <a:defRPr/>
            </a:pPr>
            <a:fld id="{0A757D57-37EC-4FD1-8C2A-25C73E503750}" type="slidenum">
              <a:rPr lang="en-US" smtClean="0"/>
              <a:pPr>
                <a:defRPr/>
              </a:pPr>
              <a:t>7</a:t>
            </a:fld>
            <a:endParaRPr lang="en-US" dirty="0"/>
          </a:p>
        </p:txBody>
      </p:sp>
    </p:spTree>
    <p:extLst>
      <p:ext uri="{BB962C8B-B14F-4D97-AF65-F5344CB8AC3E}">
        <p14:creationId xmlns:p14="http://schemas.microsoft.com/office/powerpoint/2010/main" val="52701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2048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CD419C-5E8D-49E5-A1EA-414AE218885E}" type="slidenum">
              <a:rPr lang="en-US">
                <a:latin typeface="Berlin Sans FB" pitchFamily="34" charset="0"/>
              </a:rPr>
              <a:pPr eaLnBrk="1" hangingPunct="1"/>
              <a:t>8</a:t>
            </a:fld>
            <a:endParaRPr lang="en-US" dirty="0">
              <a:latin typeface="Berlin Sans FB" pitchFamily="34" charset="0"/>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p:spPr>
        <p:txBody>
          <a:bodyPr/>
          <a:lstStyle/>
          <a:p>
            <a:pPr eaLnBrk="1" hangingPunct="1"/>
            <a:r>
              <a:rPr lang="en-US" b="1" dirty="0" smtClean="0"/>
              <a:t>OBJECTIVE 34-5</a:t>
            </a:r>
            <a:r>
              <a:rPr lang="en-US" b="1" dirty="0" smtClean="0">
                <a:cs typeface="Arial" charset="0"/>
              </a:rPr>
              <a:t>| Describe Maslow’s hierarchy of needs.</a:t>
            </a:r>
          </a:p>
          <a:p>
            <a:pPr eaLnBrk="1" hangingPunct="1"/>
            <a:endParaRPr lang="en-US" b="1" dirty="0" smtClean="0">
              <a:cs typeface="Arial" charset="0"/>
            </a:endParaRPr>
          </a:p>
          <a:p>
            <a:pPr eaLnBrk="1" hangingPunct="1"/>
            <a:r>
              <a:rPr lang="en-US" b="1" dirty="0" smtClean="0">
                <a:cs typeface="Arial" charset="0"/>
              </a:rPr>
              <a:t>Important to remember, that Maslow’s definition of a Self actualized person:</a:t>
            </a:r>
          </a:p>
          <a:p>
            <a:pPr eaLnBrk="1" hangingPunct="1"/>
            <a:r>
              <a:rPr lang="en-US" b="1" dirty="0" smtClean="0">
                <a:cs typeface="Arial" charset="0"/>
              </a:rPr>
              <a:t>Has no mental illness</a:t>
            </a:r>
          </a:p>
          <a:p>
            <a:pPr eaLnBrk="1" hangingPunct="1"/>
            <a:r>
              <a:rPr lang="en-US" b="1" dirty="0" smtClean="0">
                <a:cs typeface="Arial" charset="0"/>
              </a:rPr>
              <a:t>Satisfied in basic needs</a:t>
            </a:r>
          </a:p>
          <a:p>
            <a:pPr eaLnBrk="1" hangingPunct="1"/>
            <a:r>
              <a:rPr lang="en-US" b="1" dirty="0" smtClean="0">
                <a:cs typeface="Arial" charset="0"/>
              </a:rPr>
              <a:t>Fully exploited talents</a:t>
            </a:r>
          </a:p>
          <a:p>
            <a:pPr eaLnBrk="1" hangingPunct="1"/>
            <a:r>
              <a:rPr lang="en-US" b="1" smtClean="0">
                <a:cs typeface="Arial" charset="0"/>
              </a:rPr>
              <a:t>Motivated by values </a:t>
            </a:r>
          </a:p>
          <a:p>
            <a:pPr eaLnBrk="1" hangingPunct="1"/>
            <a:endParaRPr lang="en-US" b="1" dirty="0" smtClean="0">
              <a:cs typeface="Arial" charset="0"/>
            </a:endParaRPr>
          </a:p>
        </p:txBody>
      </p:sp>
    </p:spTree>
    <p:extLst>
      <p:ext uri="{BB962C8B-B14F-4D97-AF65-F5344CB8AC3E}">
        <p14:creationId xmlns:p14="http://schemas.microsoft.com/office/powerpoint/2010/main" val="231825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EFD41C8-57BE-4276-B363-D1DA536A42AF}" type="slidenum">
              <a:rPr lang="en-US"/>
              <a:pPr/>
              <a:t>12</a:t>
            </a:fld>
            <a:endParaRPr lang="en-US"/>
          </a:p>
        </p:txBody>
      </p:sp>
      <p:sp>
        <p:nvSpPr>
          <p:cNvPr id="1516546" name="Rectangle 2"/>
          <p:cNvSpPr>
            <a:spLocks noGrp="1" noRot="1" noChangeAspect="1" noChangeArrowheads="1" noTextEdit="1"/>
          </p:cNvSpPr>
          <p:nvPr>
            <p:ph type="sldImg"/>
          </p:nvPr>
        </p:nvSpPr>
        <p:spPr>
          <a:ln/>
        </p:spPr>
      </p:sp>
      <p:sp>
        <p:nvSpPr>
          <p:cNvPr id="1516547" name="Rectangle 3"/>
          <p:cNvSpPr>
            <a:spLocks noGrp="1" noChangeArrowheads="1"/>
          </p:cNvSpPr>
          <p:nvPr>
            <p:ph type="body" idx="1"/>
          </p:nvPr>
        </p:nvSpPr>
        <p:spPr/>
        <p:txBody>
          <a:bodyPr/>
          <a:lstStyle/>
          <a:p>
            <a:r>
              <a:rPr lang="en-US" b="1" dirty="0"/>
              <a:t>OBJECTIVE 35-1</a:t>
            </a:r>
            <a:r>
              <a:rPr lang="en-US" b="1" dirty="0">
                <a:cs typeface="Arial" charset="0"/>
              </a:rPr>
              <a:t>| Describe the physiological determinants of hunger.</a:t>
            </a:r>
          </a:p>
        </p:txBody>
      </p:sp>
    </p:spTree>
    <p:extLst>
      <p:ext uri="{BB962C8B-B14F-4D97-AF65-F5344CB8AC3E}">
        <p14:creationId xmlns:p14="http://schemas.microsoft.com/office/powerpoint/2010/main" val="73162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FF4B2D9C-09B3-40D2-A7D7-323B27B3BCE2}" type="slidenum">
              <a:rPr lang="en-US"/>
              <a:pPr>
                <a:defRPr/>
              </a:pPr>
              <a:t>‹#›</a:t>
            </a:fld>
            <a:endParaRPr lang="en-US"/>
          </a:p>
        </p:txBody>
      </p:sp>
    </p:spTree>
    <p:extLst>
      <p:ext uri="{BB962C8B-B14F-4D97-AF65-F5344CB8AC3E}">
        <p14:creationId xmlns:p14="http://schemas.microsoft.com/office/powerpoint/2010/main" val="258085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44551044-C7E8-4A89-B0C2-7D0377A4BFFB}" type="slidenum">
              <a:rPr lang="en-US"/>
              <a:pPr>
                <a:defRPr/>
              </a:pPr>
              <a:t>‹#›</a:t>
            </a:fld>
            <a:endParaRPr lang="en-US"/>
          </a:p>
        </p:txBody>
      </p:sp>
    </p:spTree>
    <p:extLst>
      <p:ext uri="{BB962C8B-B14F-4D97-AF65-F5344CB8AC3E}">
        <p14:creationId xmlns:p14="http://schemas.microsoft.com/office/powerpoint/2010/main" val="394591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D193264F-28AD-4176-8619-F20B2353FCBF}" type="slidenum">
              <a:rPr lang="en-US"/>
              <a:pPr>
                <a:defRPr/>
              </a:pPr>
              <a:t>‹#›</a:t>
            </a:fld>
            <a:endParaRPr lang="en-US"/>
          </a:p>
        </p:txBody>
      </p:sp>
    </p:spTree>
    <p:extLst>
      <p:ext uri="{BB962C8B-B14F-4D97-AF65-F5344CB8AC3E}">
        <p14:creationId xmlns:p14="http://schemas.microsoft.com/office/powerpoint/2010/main" val="2748172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783A8B3F-A6C3-482E-9139-7081E1DE3A37}" type="slidenum">
              <a:rPr lang="en-US"/>
              <a:pPr>
                <a:defRPr/>
              </a:pPr>
              <a:t>‹#›</a:t>
            </a:fld>
            <a:endParaRPr lang="en-US"/>
          </a:p>
        </p:txBody>
      </p:sp>
    </p:spTree>
    <p:extLst>
      <p:ext uri="{BB962C8B-B14F-4D97-AF65-F5344CB8AC3E}">
        <p14:creationId xmlns:p14="http://schemas.microsoft.com/office/powerpoint/2010/main" val="12227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t>Psychology 7e in Modules</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F768AADD-1BA7-4677-902C-AB7EE20A2246}" type="slidenum">
              <a:rPr lang="en-US"/>
              <a:pPr/>
              <a:t>‹#›</a:t>
            </a:fld>
            <a:endParaRPr lang="en-US"/>
          </a:p>
        </p:txBody>
      </p:sp>
    </p:spTree>
    <p:extLst>
      <p:ext uri="{BB962C8B-B14F-4D97-AF65-F5344CB8AC3E}">
        <p14:creationId xmlns:p14="http://schemas.microsoft.com/office/powerpoint/2010/main" val="4158818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9" name="Rectangle 6"/>
          <p:cNvSpPr>
            <a:spLocks noGrp="1" noChangeArrowheads="1"/>
          </p:cNvSpPr>
          <p:nvPr>
            <p:ph type="sldNum" sz="quarter" idx="12"/>
          </p:nvPr>
        </p:nvSpPr>
        <p:spPr>
          <a:ln/>
        </p:spPr>
        <p:txBody>
          <a:bodyPr/>
          <a:lstStyle>
            <a:lvl1pPr>
              <a:defRPr/>
            </a:lvl1pPr>
          </a:lstStyle>
          <a:p>
            <a:pPr>
              <a:defRPr/>
            </a:pPr>
            <a:fld id="{0254160F-11C0-4F20-B704-BB77A2E57C0D}" type="slidenum">
              <a:rPr lang="en-US"/>
              <a:pPr>
                <a:defRPr/>
              </a:pPr>
              <a:t>‹#›</a:t>
            </a:fld>
            <a:endParaRPr lang="en-US"/>
          </a:p>
        </p:txBody>
      </p:sp>
    </p:spTree>
    <p:extLst>
      <p:ext uri="{BB962C8B-B14F-4D97-AF65-F5344CB8AC3E}">
        <p14:creationId xmlns:p14="http://schemas.microsoft.com/office/powerpoint/2010/main" val="316106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C61120B7-052D-465B-A812-CCB6D3B742BE}" type="slidenum">
              <a:rPr lang="en-US"/>
              <a:pPr>
                <a:defRPr/>
              </a:pPr>
              <a:t>‹#›</a:t>
            </a:fld>
            <a:endParaRPr lang="en-US"/>
          </a:p>
        </p:txBody>
      </p:sp>
    </p:spTree>
    <p:extLst>
      <p:ext uri="{BB962C8B-B14F-4D97-AF65-F5344CB8AC3E}">
        <p14:creationId xmlns:p14="http://schemas.microsoft.com/office/powerpoint/2010/main" val="32210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ECDFF42D-CCFF-441F-9184-BA3A1A316AE1}" type="slidenum">
              <a:rPr lang="en-US"/>
              <a:pPr>
                <a:defRPr/>
              </a:pPr>
              <a:t>‹#›</a:t>
            </a:fld>
            <a:endParaRPr lang="en-US"/>
          </a:p>
        </p:txBody>
      </p:sp>
    </p:spTree>
    <p:extLst>
      <p:ext uri="{BB962C8B-B14F-4D97-AF65-F5344CB8AC3E}">
        <p14:creationId xmlns:p14="http://schemas.microsoft.com/office/powerpoint/2010/main" val="93643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C5FC52C3-AE7F-4378-BB2E-7E02A7445566}" type="slidenum">
              <a:rPr lang="en-US"/>
              <a:pPr>
                <a:defRPr/>
              </a:pPr>
              <a:t>‹#›</a:t>
            </a:fld>
            <a:endParaRPr lang="en-US"/>
          </a:p>
        </p:txBody>
      </p:sp>
    </p:spTree>
    <p:extLst>
      <p:ext uri="{BB962C8B-B14F-4D97-AF65-F5344CB8AC3E}">
        <p14:creationId xmlns:p14="http://schemas.microsoft.com/office/powerpoint/2010/main" val="188219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9" name="Rectangle 6"/>
          <p:cNvSpPr>
            <a:spLocks noGrp="1" noChangeArrowheads="1"/>
          </p:cNvSpPr>
          <p:nvPr>
            <p:ph type="sldNum" sz="quarter" idx="12"/>
          </p:nvPr>
        </p:nvSpPr>
        <p:spPr>
          <a:ln/>
        </p:spPr>
        <p:txBody>
          <a:bodyPr/>
          <a:lstStyle>
            <a:lvl1pPr>
              <a:defRPr/>
            </a:lvl1pPr>
          </a:lstStyle>
          <a:p>
            <a:pPr>
              <a:defRPr/>
            </a:pPr>
            <a:fld id="{6E5BF12A-6CBE-4619-9BA2-7B145291A6CA}" type="slidenum">
              <a:rPr lang="en-US"/>
              <a:pPr>
                <a:defRPr/>
              </a:pPr>
              <a:t>‹#›</a:t>
            </a:fld>
            <a:endParaRPr lang="en-US"/>
          </a:p>
        </p:txBody>
      </p:sp>
    </p:spTree>
    <p:extLst>
      <p:ext uri="{BB962C8B-B14F-4D97-AF65-F5344CB8AC3E}">
        <p14:creationId xmlns:p14="http://schemas.microsoft.com/office/powerpoint/2010/main" val="269240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5" name="Rectangle 6"/>
          <p:cNvSpPr>
            <a:spLocks noGrp="1" noChangeArrowheads="1"/>
          </p:cNvSpPr>
          <p:nvPr>
            <p:ph type="sldNum" sz="quarter" idx="12"/>
          </p:nvPr>
        </p:nvSpPr>
        <p:spPr>
          <a:ln/>
        </p:spPr>
        <p:txBody>
          <a:bodyPr/>
          <a:lstStyle>
            <a:lvl1pPr>
              <a:defRPr/>
            </a:lvl1pPr>
          </a:lstStyle>
          <a:p>
            <a:pPr>
              <a:defRPr/>
            </a:pPr>
            <a:fld id="{80C0DF57-4D14-4632-A331-B369A2B26EC6}" type="slidenum">
              <a:rPr lang="en-US"/>
              <a:pPr>
                <a:defRPr/>
              </a:pPr>
              <a:t>‹#›</a:t>
            </a:fld>
            <a:endParaRPr lang="en-US"/>
          </a:p>
        </p:txBody>
      </p:sp>
    </p:spTree>
    <p:extLst>
      <p:ext uri="{BB962C8B-B14F-4D97-AF65-F5344CB8AC3E}">
        <p14:creationId xmlns:p14="http://schemas.microsoft.com/office/powerpoint/2010/main" val="293375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4" name="Rectangle 6"/>
          <p:cNvSpPr>
            <a:spLocks noGrp="1" noChangeArrowheads="1"/>
          </p:cNvSpPr>
          <p:nvPr>
            <p:ph type="sldNum" sz="quarter" idx="12"/>
          </p:nvPr>
        </p:nvSpPr>
        <p:spPr>
          <a:ln/>
        </p:spPr>
        <p:txBody>
          <a:bodyPr/>
          <a:lstStyle>
            <a:lvl1pPr>
              <a:defRPr/>
            </a:lvl1pPr>
          </a:lstStyle>
          <a:p>
            <a:pPr>
              <a:defRPr/>
            </a:pPr>
            <a:fld id="{F9565FA7-32B1-47BC-A8DC-0DD23D88E473}" type="slidenum">
              <a:rPr lang="en-US"/>
              <a:pPr>
                <a:defRPr/>
              </a:pPr>
              <a:t>‹#›</a:t>
            </a:fld>
            <a:endParaRPr lang="en-US"/>
          </a:p>
        </p:txBody>
      </p:sp>
    </p:spTree>
    <p:extLst>
      <p:ext uri="{BB962C8B-B14F-4D97-AF65-F5344CB8AC3E}">
        <p14:creationId xmlns:p14="http://schemas.microsoft.com/office/powerpoint/2010/main" val="160157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C9E36130-3C08-4610-AB37-B0F0D12959E6}" type="slidenum">
              <a:rPr lang="en-US"/>
              <a:pPr>
                <a:defRPr/>
              </a:pPr>
              <a:t>‹#›</a:t>
            </a:fld>
            <a:endParaRPr lang="en-US"/>
          </a:p>
        </p:txBody>
      </p:sp>
    </p:spTree>
    <p:extLst>
      <p:ext uri="{BB962C8B-B14F-4D97-AF65-F5344CB8AC3E}">
        <p14:creationId xmlns:p14="http://schemas.microsoft.com/office/powerpoint/2010/main" val="282901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7" name="Rectangle 6"/>
          <p:cNvSpPr>
            <a:spLocks noGrp="1" noChangeArrowheads="1"/>
          </p:cNvSpPr>
          <p:nvPr>
            <p:ph type="sldNum" sz="quarter" idx="12"/>
          </p:nvPr>
        </p:nvSpPr>
        <p:spPr>
          <a:ln/>
        </p:spPr>
        <p:txBody>
          <a:bodyPr/>
          <a:lstStyle>
            <a:lvl1pPr>
              <a:defRPr/>
            </a:lvl1pPr>
          </a:lstStyle>
          <a:p>
            <a:pPr>
              <a:defRPr/>
            </a:pPr>
            <a:fld id="{AC838E00-A3CB-4899-A87C-694AC5EB72AB}" type="slidenum">
              <a:rPr lang="en-US"/>
              <a:pPr>
                <a:defRPr/>
              </a:pPr>
              <a:t>‹#›</a:t>
            </a:fld>
            <a:endParaRPr lang="en-US"/>
          </a:p>
        </p:txBody>
      </p:sp>
    </p:spTree>
    <p:extLst>
      <p:ext uri="{BB962C8B-B14F-4D97-AF65-F5344CB8AC3E}">
        <p14:creationId xmlns:p14="http://schemas.microsoft.com/office/powerpoint/2010/main" val="377061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Berlin Sans FB"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Berlin Sans FB" pitchFamily="34" charset="0"/>
              </a:defRPr>
            </a:lvl1pPr>
          </a:lstStyle>
          <a:p>
            <a:pPr>
              <a:defRPr/>
            </a:pPr>
            <a:r>
              <a:rPr lang="en-US" dirty="0" smtClean="0"/>
              <a:t>Psychology 7e in Modules</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Berlin Sans FB" pitchFamily="34" charset="0"/>
              </a:defRPr>
            </a:lvl1pPr>
          </a:lstStyle>
          <a:p>
            <a:pPr>
              <a:defRPr/>
            </a:pPr>
            <a:fld id="{A19E51D0-D73E-4F43-8A36-2104401A45B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Berlin Sans FB"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0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304800" y="304800"/>
            <a:ext cx="8458200" cy="1828800"/>
          </a:xfrm>
        </p:spPr>
        <p:txBody>
          <a:bodyPr/>
          <a:lstStyle/>
          <a:p>
            <a:pPr eaLnBrk="1" hangingPunct="1"/>
            <a:r>
              <a:rPr lang="en-US" sz="5400" dirty="0" smtClean="0">
                <a:latin typeface="Berlin Sans FB" pitchFamily="34" charset="0"/>
              </a:rPr>
              <a:t>Introduction to Motivation</a:t>
            </a:r>
            <a:br>
              <a:rPr lang="en-US" sz="5400" dirty="0" smtClean="0">
                <a:latin typeface="Berlin Sans FB" pitchFamily="34" charset="0"/>
              </a:rPr>
            </a:br>
            <a:r>
              <a:rPr lang="en-US" dirty="0" smtClean="0">
                <a:latin typeface="Berlin Sans FB" pitchFamily="34" charset="0"/>
              </a:rPr>
              <a:t/>
            </a:r>
            <a:br>
              <a:rPr lang="en-US" dirty="0" smtClean="0">
                <a:latin typeface="Berlin Sans FB" pitchFamily="34" charset="0"/>
              </a:rPr>
            </a:br>
            <a:endParaRPr lang="en-US" sz="3600" dirty="0" smtClean="0">
              <a:solidFill>
                <a:schemeClr val="tx1"/>
              </a:solidFill>
              <a:latin typeface="Berlin Sans FB" pitchFamily="34" charset="0"/>
              <a:cs typeface="Times" charset="0"/>
            </a:endParaRPr>
          </a:p>
        </p:txBody>
      </p:sp>
      <p:sp>
        <p:nvSpPr>
          <p:cNvPr id="3" name="Rectangle 2"/>
          <p:cNvSpPr/>
          <p:nvPr/>
        </p:nvSpPr>
        <p:spPr>
          <a:xfrm>
            <a:off x="2247900" y="2514600"/>
            <a:ext cx="4572000" cy="3046988"/>
          </a:xfrm>
          <a:prstGeom prst="rect">
            <a:avLst/>
          </a:prstGeom>
        </p:spPr>
        <p:txBody>
          <a:bodyPr>
            <a:spAutoFit/>
          </a:bodyPr>
          <a:lstStyle/>
          <a:p>
            <a:r>
              <a:rPr lang="en-US" sz="3200" dirty="0">
                <a:latin typeface="Berlin Sans FB" pitchFamily="34" charset="0"/>
              </a:rPr>
              <a:t>Instinct </a:t>
            </a:r>
            <a:r>
              <a:rPr lang="en-US" sz="3200" dirty="0" smtClean="0">
                <a:latin typeface="Berlin Sans FB" pitchFamily="34" charset="0"/>
              </a:rPr>
              <a:t>Theory</a:t>
            </a:r>
            <a:endParaRPr lang="en-US" sz="3200" dirty="0">
              <a:latin typeface="Berlin Sans FB" pitchFamily="34" charset="0"/>
            </a:endParaRPr>
          </a:p>
          <a:p>
            <a:r>
              <a:rPr lang="en-US" sz="3200" dirty="0">
                <a:latin typeface="Berlin Sans FB" pitchFamily="34" charset="0"/>
              </a:rPr>
              <a:t>Drive-Reduction </a:t>
            </a:r>
            <a:r>
              <a:rPr lang="en-US" sz="3200" dirty="0" smtClean="0">
                <a:latin typeface="Berlin Sans FB" pitchFamily="34" charset="0"/>
              </a:rPr>
              <a:t>Theory</a:t>
            </a:r>
          </a:p>
          <a:p>
            <a:r>
              <a:rPr lang="en-US" sz="3200" dirty="0" smtClean="0">
                <a:latin typeface="Berlin Sans FB" pitchFamily="34" charset="0"/>
              </a:rPr>
              <a:t>Incentive Theory</a:t>
            </a:r>
            <a:endParaRPr lang="en-US" sz="3200" dirty="0">
              <a:latin typeface="Berlin Sans FB" pitchFamily="34" charset="0"/>
            </a:endParaRPr>
          </a:p>
          <a:p>
            <a:r>
              <a:rPr lang="en-US" sz="3200" dirty="0">
                <a:latin typeface="Berlin Sans FB" pitchFamily="34" charset="0"/>
              </a:rPr>
              <a:t>Arousal </a:t>
            </a:r>
            <a:r>
              <a:rPr lang="en-US" sz="3200" dirty="0" smtClean="0">
                <a:latin typeface="Berlin Sans FB" pitchFamily="34" charset="0"/>
              </a:rPr>
              <a:t>Theory</a:t>
            </a:r>
          </a:p>
          <a:p>
            <a:r>
              <a:rPr lang="en-US" sz="3200" dirty="0" smtClean="0">
                <a:latin typeface="Berlin Sans FB" pitchFamily="34" charset="0"/>
              </a:rPr>
              <a:t>Cognitive Theory</a:t>
            </a:r>
            <a:endParaRPr lang="en-US" sz="3200" dirty="0">
              <a:latin typeface="Berlin Sans FB" pitchFamily="34" charset="0"/>
            </a:endParaRPr>
          </a:p>
          <a:p>
            <a:r>
              <a:rPr lang="en-US" sz="3200" dirty="0">
                <a:latin typeface="Berlin Sans FB" pitchFamily="34" charset="0"/>
              </a:rPr>
              <a:t>Hierarchy of </a:t>
            </a:r>
            <a:r>
              <a:rPr lang="en-US" sz="3200" dirty="0" smtClean="0">
                <a:latin typeface="Berlin Sans FB" pitchFamily="34" charset="0"/>
              </a:rPr>
              <a:t>Motives</a:t>
            </a:r>
            <a:endParaRPr lang="en-US" sz="3200" dirty="0">
              <a:latin typeface="Berlin Sans FB"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ctrTitle"/>
          </p:nvPr>
        </p:nvSpPr>
        <p:spPr>
          <a:xfrm>
            <a:off x="609600" y="228600"/>
            <a:ext cx="7681912" cy="1295399"/>
          </a:xfrm>
        </p:spPr>
        <p:txBody>
          <a:bodyPr/>
          <a:lstStyle/>
          <a:p>
            <a:r>
              <a:rPr lang="en-US" sz="5400" dirty="0">
                <a:latin typeface="Berlin Sans FB" pitchFamily="34" charset="0"/>
              </a:rPr>
              <a:t>Hunger</a:t>
            </a:r>
            <a:br>
              <a:rPr lang="en-US" sz="5400" dirty="0">
                <a:latin typeface="Berlin Sans FB" pitchFamily="34" charset="0"/>
              </a:rPr>
            </a:br>
            <a:endParaRPr lang="en-US" sz="3600" dirty="0">
              <a:solidFill>
                <a:schemeClr val="tx1"/>
              </a:solidFill>
              <a:latin typeface="Berlin Sans FB" pitchFamily="34" charset="0"/>
              <a:cs typeface="Times" charset="0"/>
            </a:endParaRPr>
          </a:p>
        </p:txBody>
      </p:sp>
      <p:sp>
        <p:nvSpPr>
          <p:cNvPr id="2" name="Rectangle 1"/>
          <p:cNvSpPr/>
          <p:nvPr/>
        </p:nvSpPr>
        <p:spPr>
          <a:xfrm>
            <a:off x="2286000" y="2745736"/>
            <a:ext cx="5410200" cy="2948499"/>
          </a:xfrm>
          <a:prstGeom prst="rect">
            <a:avLst/>
          </a:prstGeom>
        </p:spPr>
        <p:txBody>
          <a:bodyPr wrap="square">
            <a:spAutoFit/>
          </a:bodyPr>
          <a:lstStyle/>
          <a:p>
            <a:pPr>
              <a:spcBef>
                <a:spcPct val="20000"/>
              </a:spcBef>
            </a:pPr>
            <a:r>
              <a:rPr lang="en-US" sz="3200" dirty="0" smtClean="0">
                <a:latin typeface="Berlin Sans FB" pitchFamily="34" charset="0"/>
              </a:rPr>
              <a:t>Physiology of hunger</a:t>
            </a:r>
          </a:p>
          <a:p>
            <a:pPr>
              <a:spcBef>
                <a:spcPct val="20000"/>
              </a:spcBef>
            </a:pPr>
            <a:r>
              <a:rPr lang="en-US" sz="3200" dirty="0" smtClean="0">
                <a:latin typeface="Berlin Sans FB" pitchFamily="34" charset="0"/>
              </a:rPr>
              <a:t>Parts of the hypothalamus</a:t>
            </a:r>
          </a:p>
          <a:p>
            <a:pPr>
              <a:spcBef>
                <a:spcPct val="20000"/>
              </a:spcBef>
            </a:pPr>
            <a:r>
              <a:rPr lang="en-US" sz="3200" dirty="0" smtClean="0">
                <a:latin typeface="Berlin Sans FB" pitchFamily="34" charset="0"/>
              </a:rPr>
              <a:t>Set Point theory</a:t>
            </a:r>
          </a:p>
          <a:p>
            <a:pPr>
              <a:spcBef>
                <a:spcPct val="20000"/>
              </a:spcBef>
            </a:pPr>
            <a:r>
              <a:rPr lang="en-US" sz="3200" dirty="0" smtClean="0">
                <a:latin typeface="Berlin Sans FB" pitchFamily="34" charset="0"/>
              </a:rPr>
              <a:t>Eating Disorders</a:t>
            </a:r>
          </a:p>
          <a:p>
            <a:pPr>
              <a:spcBef>
                <a:spcPct val="20000"/>
              </a:spcBef>
            </a:pPr>
            <a:endParaRPr lang="en-US" sz="3200" dirty="0">
              <a:latin typeface="Berlin Sans FB" pitchFamily="34" charset="0"/>
            </a:endParaRPr>
          </a:p>
        </p:txBody>
      </p:sp>
    </p:spTree>
    <p:extLst>
      <p:ext uri="{BB962C8B-B14F-4D97-AF65-F5344CB8AC3E}">
        <p14:creationId xmlns:p14="http://schemas.microsoft.com/office/powerpoint/2010/main" val="23745867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 and AIDS</a:t>
            </a:r>
            <a:endParaRPr lang="en-US" sz="4000" dirty="0" smtClean="0">
              <a:solidFill>
                <a:schemeClr val="tx1"/>
              </a:solidFill>
              <a:latin typeface="Berlin Sans FB" pitchFamily="34" charset="0"/>
            </a:endParaRPr>
          </a:p>
        </p:txBody>
      </p:sp>
      <p:sp>
        <p:nvSpPr>
          <p:cNvPr id="29699" name="Rectangle 3"/>
          <p:cNvSpPr>
            <a:spLocks noGrp="1" noChangeArrowheads="1"/>
          </p:cNvSpPr>
          <p:nvPr>
            <p:ph type="body" sz="half" idx="1"/>
          </p:nvPr>
        </p:nvSpPr>
        <p:spPr>
          <a:xfrm>
            <a:off x="519113" y="1447800"/>
            <a:ext cx="8077200" cy="1981200"/>
          </a:xfrm>
        </p:spPr>
        <p:txBody>
          <a:bodyPr/>
          <a:lstStyle/>
          <a:p>
            <a:pPr marL="0" indent="0" algn="ctr" eaLnBrk="1" hangingPunct="1">
              <a:buFont typeface="Wingdings" pitchFamily="2" charset="2"/>
              <a:buNone/>
            </a:pPr>
            <a:r>
              <a:rPr lang="en-US" altLang="en-US" sz="2800" dirty="0" smtClean="0">
                <a:latin typeface="Berlin Sans FB" pitchFamily="34" charset="0"/>
              </a:rPr>
              <a:t>Stress and negative emotions may accelerate the progression from human immunodeficiency virus (HIV) to acquired immune deficiency syndrome (AIDS).</a:t>
            </a:r>
            <a:endParaRPr lang="en-US" sz="2800" dirty="0" smtClean="0">
              <a:latin typeface="Berlin Sans FB" pitchFamily="34" charset="0"/>
            </a:endParaRPr>
          </a:p>
        </p:txBody>
      </p:sp>
      <p:pic>
        <p:nvPicPr>
          <p:cNvPr id="29700" name="Picture 4" descr="MyersPsy8e_14UN0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57425" y="3429000"/>
            <a:ext cx="4572000" cy="3106738"/>
          </a:xfrm>
          <a:noFill/>
        </p:spPr>
      </p:pic>
      <p:sp>
        <p:nvSpPr>
          <p:cNvPr id="29701" name="Text Box 5"/>
          <p:cNvSpPr txBox="1">
            <a:spLocks noChangeArrowheads="1"/>
          </p:cNvSpPr>
          <p:nvPr/>
        </p:nvSpPr>
        <p:spPr bwMode="auto">
          <a:xfrm rot="5400000">
            <a:off x="6383760" y="5834777"/>
            <a:ext cx="11929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UNAIDS/ G. </a:t>
            </a:r>
            <a:r>
              <a:rPr lang="en-US" sz="1000" dirty="0" err="1">
                <a:latin typeface="Berlin Sans FB" pitchFamily="34" charset="0"/>
              </a:rPr>
              <a:t>Pirozzi</a:t>
            </a:r>
            <a:endParaRPr lang="en-US" sz="1000" dirty="0">
              <a:latin typeface="Berlin Sans FB" pitchFamily="34" charset="0"/>
            </a:endParaRPr>
          </a:p>
        </p:txBody>
      </p:sp>
    </p:spTree>
    <p:extLst>
      <p:ext uri="{BB962C8B-B14F-4D97-AF65-F5344CB8AC3E}">
        <p14:creationId xmlns:p14="http://schemas.microsoft.com/office/powerpoint/2010/main" val="157615746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 and Cancer</a:t>
            </a:r>
            <a:endParaRPr lang="en-US" sz="4000" dirty="0" smtClean="0">
              <a:solidFill>
                <a:schemeClr val="tx1"/>
              </a:solidFill>
              <a:latin typeface="Berlin Sans FB" pitchFamily="34" charset="0"/>
            </a:endParaRPr>
          </a:p>
        </p:txBody>
      </p:sp>
      <p:sp>
        <p:nvSpPr>
          <p:cNvPr id="30723" name="Rectangle 3"/>
          <p:cNvSpPr>
            <a:spLocks noGrp="1" noChangeArrowheads="1"/>
          </p:cNvSpPr>
          <p:nvPr>
            <p:ph type="body" sz="half" idx="1"/>
          </p:nvPr>
        </p:nvSpPr>
        <p:spPr>
          <a:xfrm>
            <a:off x="519113" y="1447800"/>
            <a:ext cx="8077200" cy="2667000"/>
          </a:xfrm>
        </p:spPr>
        <p:txBody>
          <a:bodyPr/>
          <a:lstStyle/>
          <a:p>
            <a:pPr marL="0" indent="0" algn="ctr" eaLnBrk="1" hangingPunct="1">
              <a:buFont typeface="Wingdings" pitchFamily="2" charset="2"/>
              <a:buNone/>
            </a:pPr>
            <a:r>
              <a:rPr lang="en-US" altLang="en-US" sz="2800" dirty="0" smtClean="0">
                <a:latin typeface="Berlin Sans FB" pitchFamily="34" charset="0"/>
              </a:rPr>
              <a:t>Stress does not create cancer cells. Researchers disagree on whether stress influences cancer progression. They do agree that avoiding stress and a hopeful attitude cannot reverse advanced cancer.</a:t>
            </a:r>
            <a:endParaRPr lang="en-US" sz="28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2514600" y="3505200"/>
            <a:ext cx="4114800" cy="2808514"/>
          </a:xfrm>
          <a:prstGeom prst="rect">
            <a:avLst/>
          </a:prstGeom>
        </p:spPr>
      </p:pic>
    </p:spTree>
    <p:extLst>
      <p:ext uri="{BB962C8B-B14F-4D97-AF65-F5344CB8AC3E}">
        <p14:creationId xmlns:p14="http://schemas.microsoft.com/office/powerpoint/2010/main" val="444328000"/>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itchFamily="34" charset="0"/>
              </a:rPr>
              <a:t>Stress and the Brain</a:t>
            </a:r>
            <a:endParaRPr lang="en-US" dirty="0">
              <a:latin typeface="Berlin Sans FB" pitchFamily="34" charset="0"/>
            </a:endParaRPr>
          </a:p>
        </p:txBody>
      </p:sp>
      <p:sp>
        <p:nvSpPr>
          <p:cNvPr id="3" name="Content Placeholder 2"/>
          <p:cNvSpPr>
            <a:spLocks noGrp="1"/>
          </p:cNvSpPr>
          <p:nvPr>
            <p:ph idx="1"/>
          </p:nvPr>
        </p:nvSpPr>
        <p:spPr>
          <a:xfrm>
            <a:off x="152400" y="1600200"/>
            <a:ext cx="8839200" cy="5029200"/>
          </a:xfrm>
        </p:spPr>
        <p:txBody>
          <a:bodyPr>
            <a:normAutofit/>
          </a:bodyPr>
          <a:lstStyle/>
          <a:p>
            <a:r>
              <a:rPr lang="en-US" dirty="0" smtClean="0">
                <a:latin typeface="Berlin Sans FB" pitchFamily="34" charset="0"/>
              </a:rPr>
              <a:t>Stress affects reward pathways (dopamine) and the way we experience pleasure</a:t>
            </a:r>
          </a:p>
          <a:p>
            <a:r>
              <a:rPr lang="en-US" dirty="0" smtClean="0">
                <a:latin typeface="Berlin Sans FB" pitchFamily="34" charset="0"/>
              </a:rPr>
              <a:t>Stress also affects the limbic system, in particular the hippocampus (memory)</a:t>
            </a:r>
          </a:p>
          <a:p>
            <a:pPr lvl="1"/>
            <a:r>
              <a:rPr lang="en-US" dirty="0" smtClean="0">
                <a:latin typeface="Berlin Sans FB" pitchFamily="34" charset="0"/>
              </a:rPr>
              <a:t>It can kill the neurons responsible for relaying messages and building neural networks</a:t>
            </a:r>
          </a:p>
          <a:p>
            <a:pPr lvl="1"/>
            <a:r>
              <a:rPr lang="en-US" dirty="0" smtClean="0">
                <a:latin typeface="Berlin Sans FB" pitchFamily="34" charset="0"/>
              </a:rPr>
              <a:t>Your brain has difficulty encoding information during periods of prolonged stress (</a:t>
            </a:r>
            <a:r>
              <a:rPr lang="en-US" dirty="0" err="1" smtClean="0">
                <a:latin typeface="Berlin Sans FB" pitchFamily="34" charset="0"/>
              </a:rPr>
              <a:t>Selye’s</a:t>
            </a:r>
            <a:r>
              <a:rPr lang="en-US" dirty="0" smtClean="0">
                <a:latin typeface="Berlin Sans FB" pitchFamily="34" charset="0"/>
              </a:rPr>
              <a:t> exhaustion phase)</a:t>
            </a:r>
          </a:p>
          <a:p>
            <a:pPr lvl="1"/>
            <a:r>
              <a:rPr lang="en-US" dirty="0" smtClean="0">
                <a:latin typeface="Berlin Sans FB" pitchFamily="34" charset="0"/>
              </a:rPr>
              <a:t>Why you shouldn’t cram the night before the AP exam.</a:t>
            </a:r>
            <a:endParaRPr lang="en-US" dirty="0">
              <a:latin typeface="Berlin Sans FB" pitchFamily="34" charset="0"/>
            </a:endParaRPr>
          </a:p>
        </p:txBody>
      </p:sp>
    </p:spTree>
    <p:extLst>
      <p:ext uri="{BB962C8B-B14F-4D97-AF65-F5344CB8AC3E}">
        <p14:creationId xmlns:p14="http://schemas.microsoft.com/office/powerpoint/2010/main" val="24292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Health-Related Consequences</a:t>
            </a:r>
          </a:p>
        </p:txBody>
      </p:sp>
      <p:pic>
        <p:nvPicPr>
          <p:cNvPr id="31748" name="Picture 4" descr="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1975" y="2743200"/>
            <a:ext cx="8001000" cy="3162300"/>
          </a:xfrm>
          <a:noFill/>
        </p:spPr>
      </p:pic>
      <p:sp>
        <p:nvSpPr>
          <p:cNvPr id="31747" name="Rectangle 3"/>
          <p:cNvSpPr>
            <a:spLocks noChangeArrowheads="1"/>
          </p:cNvSpPr>
          <p:nvPr/>
        </p:nvSpPr>
        <p:spPr bwMode="auto">
          <a:xfrm>
            <a:off x="676275" y="1431219"/>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altLang="en-US" sz="2800" dirty="0">
                <a:latin typeface="Berlin Sans FB" pitchFamily="34" charset="0"/>
              </a:rPr>
              <a:t>Stress can have a variety of health-related consequences.</a:t>
            </a:r>
            <a:endParaRPr lang="en-US" sz="2800" dirty="0">
              <a:latin typeface="Berlin Sans FB" pitchFamily="34" charset="0"/>
            </a:endParaRPr>
          </a:p>
        </p:txBody>
      </p:sp>
      <p:sp>
        <p:nvSpPr>
          <p:cNvPr id="31749" name="Text Box 5"/>
          <p:cNvSpPr txBox="1">
            <a:spLocks noChangeArrowheads="1"/>
          </p:cNvSpPr>
          <p:nvPr/>
        </p:nvSpPr>
        <p:spPr bwMode="auto">
          <a:xfrm rot="-5400000">
            <a:off x="-377029" y="4863227"/>
            <a:ext cx="1608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Kathleen Finlay/ </a:t>
            </a:r>
            <a:r>
              <a:rPr lang="en-US" sz="1000" dirty="0" err="1">
                <a:latin typeface="Berlin Sans FB" pitchFamily="34" charset="0"/>
              </a:rPr>
              <a:t>Masterfile</a:t>
            </a:r>
            <a:endParaRPr lang="en-US" sz="1000" dirty="0">
              <a:latin typeface="Berlin Sans FB" pitchFamily="34" charset="0"/>
            </a:endParaRPr>
          </a:p>
        </p:txBody>
      </p:sp>
    </p:spTree>
    <p:extLst>
      <p:ext uri="{BB962C8B-B14F-4D97-AF65-F5344CB8AC3E}">
        <p14:creationId xmlns:p14="http://schemas.microsoft.com/office/powerpoint/2010/main" val="139074673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838200" y="1752600"/>
            <a:ext cx="7681913" cy="1585913"/>
          </a:xfrm>
        </p:spPr>
        <p:txBody>
          <a:bodyPr>
            <a:normAutofit fontScale="90000"/>
          </a:bodyPr>
          <a:lstStyle/>
          <a:p>
            <a:pPr eaLnBrk="1" hangingPunct="1"/>
            <a:r>
              <a:rPr lang="en-US" sz="5400" dirty="0" smtClean="0">
                <a:latin typeface="Berlin Sans FB" pitchFamily="34" charset="0"/>
              </a:rPr>
              <a:t>Coping With Stress</a:t>
            </a:r>
            <a:br>
              <a:rPr lang="en-US" sz="5400" dirty="0" smtClean="0">
                <a:latin typeface="Berlin Sans FB" pitchFamily="34" charset="0"/>
              </a:rPr>
            </a:br>
            <a:r>
              <a:rPr lang="en-US" dirty="0" smtClean="0">
                <a:latin typeface="Berlin Sans FB" pitchFamily="34" charset="0"/>
              </a:rPr>
              <a:t/>
            </a:r>
            <a:br>
              <a:rPr lang="en-US" dirty="0" smtClean="0">
                <a:latin typeface="Berlin Sans FB" pitchFamily="34" charset="0"/>
              </a:rPr>
            </a:br>
            <a:endParaRPr lang="en-US" sz="3600" dirty="0" smtClean="0">
              <a:solidFill>
                <a:schemeClr val="tx1"/>
              </a:solidFill>
              <a:latin typeface="Berlin Sans FB" pitchFamily="34" charset="0"/>
              <a:cs typeface="Times" charset="0"/>
            </a:endParaRPr>
          </a:p>
        </p:txBody>
      </p:sp>
      <p:sp>
        <p:nvSpPr>
          <p:cNvPr id="3" name="Rectangle 2"/>
          <p:cNvSpPr/>
          <p:nvPr/>
        </p:nvSpPr>
        <p:spPr>
          <a:xfrm>
            <a:off x="152400" y="3064285"/>
            <a:ext cx="8839200" cy="2308324"/>
          </a:xfrm>
          <a:prstGeom prst="rect">
            <a:avLst/>
          </a:prstGeom>
        </p:spPr>
        <p:txBody>
          <a:bodyPr wrap="square">
            <a:spAutoFit/>
          </a:bodyPr>
          <a:lstStyle/>
          <a:p>
            <a:pPr marL="342900" marR="0" lvl="0" indent="-342900">
              <a:lnSpc>
                <a:spcPct val="150000"/>
              </a:lnSpc>
              <a:spcBef>
                <a:spcPts val="0"/>
              </a:spcBef>
              <a:spcAft>
                <a:spcPts val="0"/>
              </a:spcAft>
              <a:buFont typeface="Symbol"/>
              <a:buChar char=""/>
            </a:pPr>
            <a:r>
              <a:rPr lang="en-US" sz="3200" dirty="0">
                <a:effectLst>
                  <a:outerShdw blurRad="38100" dist="38100" dir="2700000" algn="tl">
                    <a:srgbClr val="000000">
                      <a:alpha val="43137"/>
                    </a:srgbClr>
                  </a:outerShdw>
                </a:effectLst>
                <a:latin typeface="Berlin Sans FB" pitchFamily="34" charset="0"/>
                <a:ea typeface="Times New Roman"/>
                <a:cs typeface="Times New Roman"/>
              </a:rPr>
              <a:t>Types of </a:t>
            </a: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coping</a:t>
            </a:r>
          </a:p>
          <a:p>
            <a:pPr marL="342900" marR="0" lvl="0" indent="-342900">
              <a:lnSpc>
                <a:spcPct val="150000"/>
              </a:lnSpc>
              <a:spcBef>
                <a:spcPts val="0"/>
              </a:spcBef>
              <a:spcAft>
                <a:spcPts val="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Control and explanatory styles (Rotter, Seligman)</a:t>
            </a:r>
            <a:endParaRPr lang="en-US" sz="3200" dirty="0">
              <a:effectLst>
                <a:outerShdw blurRad="38100" dist="38100" dir="2700000" algn="tl">
                  <a:srgbClr val="000000">
                    <a:alpha val="43137"/>
                  </a:srgbClr>
                </a:outerShdw>
              </a:effectLst>
              <a:latin typeface="Berlin Sans FB" pitchFamily="34" charset="0"/>
              <a:ea typeface="Times New Roman"/>
              <a:cs typeface="Times New Roman"/>
            </a:endParaRPr>
          </a:p>
          <a:p>
            <a:pPr marL="342900" marR="0" lvl="0" indent="-342900">
              <a:lnSpc>
                <a:spcPct val="150000"/>
              </a:lnSpc>
              <a:spcBef>
                <a:spcPts val="0"/>
              </a:spcBef>
              <a:spcAft>
                <a:spcPts val="100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Managing and relieving stress</a:t>
            </a:r>
          </a:p>
        </p:txBody>
      </p:sp>
    </p:spTree>
    <p:extLst>
      <p:ext uri="{BB962C8B-B14F-4D97-AF65-F5344CB8AC3E}">
        <p14:creationId xmlns:p14="http://schemas.microsoft.com/office/powerpoint/2010/main" val="12871617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Managing Stress</a:t>
            </a:r>
            <a:endParaRPr lang="en-US" sz="4000" dirty="0" smtClean="0">
              <a:solidFill>
                <a:schemeClr val="tx1"/>
              </a:solidFill>
              <a:latin typeface="Berlin Sans FB" pitchFamily="34" charset="0"/>
            </a:endParaRPr>
          </a:p>
        </p:txBody>
      </p:sp>
      <p:sp>
        <p:nvSpPr>
          <p:cNvPr id="37891" name="Rectangle 3"/>
          <p:cNvSpPr>
            <a:spLocks noGrp="1" noChangeArrowheads="1"/>
          </p:cNvSpPr>
          <p:nvPr>
            <p:ph type="body" sz="half" idx="1"/>
          </p:nvPr>
        </p:nvSpPr>
        <p:spPr>
          <a:xfrm>
            <a:off x="595313" y="1600200"/>
            <a:ext cx="7924800" cy="1447800"/>
          </a:xfrm>
        </p:spPr>
        <p:txBody>
          <a:bodyPr/>
          <a:lstStyle/>
          <a:p>
            <a:pPr marL="0" indent="0" algn="ctr" eaLnBrk="1" hangingPunct="1">
              <a:buFont typeface="Wingdings" pitchFamily="2" charset="2"/>
              <a:buNone/>
            </a:pPr>
            <a:r>
              <a:rPr lang="en-US" altLang="en-US" sz="2800" dirty="0" smtClean="0">
                <a:latin typeface="Berlin Sans FB" pitchFamily="34" charset="0"/>
              </a:rPr>
              <a:t>Having a sense of control, optimistic explanatory style, social support can reduce stress and improve health.</a:t>
            </a:r>
            <a:endParaRPr lang="en-US" sz="28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3048000" y="3116440"/>
            <a:ext cx="3124200" cy="3370086"/>
          </a:xfrm>
          <a:prstGeom prst="rect">
            <a:avLst/>
          </a:prstGeom>
        </p:spPr>
      </p:pic>
    </p:spTree>
    <p:extLst>
      <p:ext uri="{BB962C8B-B14F-4D97-AF65-F5344CB8AC3E}">
        <p14:creationId xmlns:p14="http://schemas.microsoft.com/office/powerpoint/2010/main" val="366345829"/>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71513" y="290513"/>
            <a:ext cx="7772400" cy="1143000"/>
          </a:xfrm>
        </p:spPr>
        <p:txBody>
          <a:bodyPr>
            <a:normAutofit/>
          </a:bodyPr>
          <a:lstStyle/>
          <a:p>
            <a:pPr eaLnBrk="1" hangingPunct="1"/>
            <a:r>
              <a:rPr lang="en-US" altLang="en-US" sz="4000" dirty="0" smtClean="0">
                <a:latin typeface="Berlin Sans FB" pitchFamily="34" charset="0"/>
              </a:rPr>
              <a:t>Strategies For Alleviating Stress</a:t>
            </a:r>
            <a:endParaRPr lang="en-US" sz="4000" dirty="0" smtClean="0">
              <a:latin typeface="Berlin Sans FB" pitchFamily="34" charset="0"/>
            </a:endParaRPr>
          </a:p>
        </p:txBody>
      </p:sp>
      <p:sp>
        <p:nvSpPr>
          <p:cNvPr id="33795" name="Rectangle 3"/>
          <p:cNvSpPr>
            <a:spLocks noGrp="1" noChangeArrowheads="1"/>
          </p:cNvSpPr>
          <p:nvPr>
            <p:ph idx="1"/>
          </p:nvPr>
        </p:nvSpPr>
        <p:spPr>
          <a:xfrm>
            <a:off x="671513" y="1600200"/>
            <a:ext cx="7772400" cy="1447800"/>
          </a:xfrm>
        </p:spPr>
        <p:txBody>
          <a:bodyPr/>
          <a:lstStyle/>
          <a:p>
            <a:pPr marL="0" indent="0" algn="ctr" eaLnBrk="1" hangingPunct="1">
              <a:buFont typeface="Wingdings" pitchFamily="2" charset="2"/>
              <a:buNone/>
            </a:pPr>
            <a:r>
              <a:rPr lang="en-US" altLang="en-US" sz="2800" dirty="0" smtClean="0">
                <a:latin typeface="Berlin Sans FB" pitchFamily="34" charset="0"/>
              </a:rPr>
              <a:t>Reducing stress by changing events that cause stress or by changing how we react to stress is called </a:t>
            </a:r>
            <a:r>
              <a:rPr lang="en-US" altLang="en-US" sz="2800" dirty="0" smtClean="0">
                <a:solidFill>
                  <a:srgbClr val="FFFF00"/>
                </a:solidFill>
                <a:latin typeface="Berlin Sans FB" pitchFamily="34" charset="0"/>
              </a:rPr>
              <a:t>problem-focused coping</a:t>
            </a:r>
            <a:r>
              <a:rPr lang="en-US" altLang="en-US" sz="2800" dirty="0" smtClean="0">
                <a:latin typeface="Berlin Sans FB" pitchFamily="34" charset="0"/>
              </a:rPr>
              <a:t>.</a:t>
            </a:r>
            <a:endParaRPr lang="en-US" sz="2800" dirty="0" smtClean="0">
              <a:latin typeface="Berlin Sans FB" pitchFamily="34" charset="0"/>
            </a:endParaRPr>
          </a:p>
        </p:txBody>
      </p:sp>
      <p:sp>
        <p:nvSpPr>
          <p:cNvPr id="1747972" name="Rectangle 4"/>
          <p:cNvSpPr>
            <a:spLocks noChangeArrowheads="1"/>
          </p:cNvSpPr>
          <p:nvPr/>
        </p:nvSpPr>
        <p:spPr bwMode="auto">
          <a:xfrm>
            <a:off x="685800" y="4343400"/>
            <a:ext cx="777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altLang="en-US" sz="2800" dirty="0">
                <a:latin typeface="Berlin Sans FB" pitchFamily="34" charset="0"/>
              </a:rPr>
              <a:t>When we cannot change a stressful situation, and respond by attending to our own emotional needs it is called </a:t>
            </a:r>
            <a:r>
              <a:rPr lang="en-US" altLang="en-US" sz="2800" dirty="0">
                <a:solidFill>
                  <a:srgbClr val="FFFF00"/>
                </a:solidFill>
                <a:latin typeface="Berlin Sans FB" pitchFamily="34" charset="0"/>
              </a:rPr>
              <a:t>emotion-focused coping</a:t>
            </a:r>
            <a:r>
              <a:rPr lang="en-US" altLang="en-US" sz="2800" dirty="0">
                <a:latin typeface="Berlin Sans FB" pitchFamily="34" charset="0"/>
              </a:rPr>
              <a:t>.</a:t>
            </a:r>
            <a:endParaRPr lang="en-US" sz="2800" dirty="0">
              <a:latin typeface="Berlin Sans FB" pitchFamily="34" charset="0"/>
            </a:endParaRPr>
          </a:p>
        </p:txBody>
      </p:sp>
    </p:spTree>
    <p:extLst>
      <p:ext uri="{BB962C8B-B14F-4D97-AF65-F5344CB8AC3E}">
        <p14:creationId xmlns:p14="http://schemas.microsoft.com/office/powerpoint/2010/main" val="32948020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7972"/>
                                        </p:tgtEl>
                                        <p:attrNameLst>
                                          <p:attrName>style.visibility</p:attrName>
                                        </p:attrNameLst>
                                      </p:cBhvr>
                                      <p:to>
                                        <p:strVal val="visible"/>
                                      </p:to>
                                    </p:set>
                                    <p:animEffect transition="in" filter="dissolve">
                                      <p:cBhvr>
                                        <p:cTn id="7" dur="500"/>
                                        <p:tgtEl>
                                          <p:spTgt spid="1747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97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dirty="0" smtClean="0">
                <a:latin typeface="Berlin Sans FB" pitchFamily="34" charset="0"/>
              </a:rPr>
              <a:t>Sense of Control (Rotter)</a:t>
            </a:r>
          </a:p>
        </p:txBody>
      </p:sp>
      <p:sp>
        <p:nvSpPr>
          <p:cNvPr id="34819" name="Rectangle 3"/>
          <p:cNvSpPr>
            <a:spLocks noGrp="1" noChangeArrowheads="1"/>
          </p:cNvSpPr>
          <p:nvPr>
            <p:ph idx="1"/>
          </p:nvPr>
        </p:nvSpPr>
        <p:spPr>
          <a:xfrm>
            <a:off x="228600" y="1600201"/>
            <a:ext cx="8686800" cy="2666999"/>
          </a:xfrm>
        </p:spPr>
        <p:txBody>
          <a:bodyPr>
            <a:normAutofit lnSpcReduction="10000"/>
          </a:bodyPr>
          <a:lstStyle/>
          <a:p>
            <a:pPr eaLnBrk="1" hangingPunct="1"/>
            <a:r>
              <a:rPr lang="en-US" altLang="en-US" sz="2800" dirty="0" smtClean="0">
                <a:latin typeface="Berlin Sans FB" pitchFamily="34" charset="0"/>
              </a:rPr>
              <a:t>The sense of control or influence one has over stressful events in one’s life </a:t>
            </a:r>
            <a:r>
              <a:rPr lang="en-US" altLang="en-US" sz="2800" dirty="0" smtClean="0">
                <a:solidFill>
                  <a:srgbClr val="FFFF00"/>
                </a:solidFill>
                <a:latin typeface="Berlin Sans FB" pitchFamily="34" charset="0"/>
              </a:rPr>
              <a:t>(Internal vs. External L of C)</a:t>
            </a:r>
          </a:p>
          <a:p>
            <a:pPr eaLnBrk="1" hangingPunct="1"/>
            <a:r>
              <a:rPr lang="en-US" altLang="en-US" sz="2800" dirty="0" smtClean="0">
                <a:latin typeface="Berlin Sans FB" pitchFamily="34" charset="0"/>
              </a:rPr>
              <a:t>Most studies suggest the lower the </a:t>
            </a:r>
            <a:r>
              <a:rPr lang="en-US" altLang="en-US" sz="2800" b="1" dirty="0" smtClean="0">
                <a:latin typeface="Berlin Sans FB" pitchFamily="34" charset="0"/>
              </a:rPr>
              <a:t>perceived</a:t>
            </a:r>
            <a:r>
              <a:rPr lang="en-US" altLang="en-US" sz="2800" dirty="0" smtClean="0">
                <a:latin typeface="Berlin Sans FB" pitchFamily="34" charset="0"/>
              </a:rPr>
              <a:t> control the larger the potential for health-related problems</a:t>
            </a:r>
          </a:p>
          <a:p>
            <a:pPr eaLnBrk="1" hangingPunct="1"/>
            <a:r>
              <a:rPr lang="en-US" altLang="en-US" sz="2800" dirty="0" smtClean="0">
                <a:latin typeface="Berlin Sans FB" pitchFamily="34" charset="0"/>
              </a:rPr>
              <a:t>Lower perceived control leads to a lowered immunity to disease.</a:t>
            </a:r>
          </a:p>
        </p:txBody>
      </p:sp>
      <p:pic>
        <p:nvPicPr>
          <p:cNvPr id="2" name="Picture 1"/>
          <p:cNvPicPr>
            <a:picLocks noChangeAspect="1"/>
          </p:cNvPicPr>
          <p:nvPr/>
        </p:nvPicPr>
        <p:blipFill>
          <a:blip r:embed="rId3"/>
          <a:stretch>
            <a:fillRect/>
          </a:stretch>
        </p:blipFill>
        <p:spPr>
          <a:xfrm>
            <a:off x="2667000" y="4114800"/>
            <a:ext cx="3784204" cy="2496614"/>
          </a:xfrm>
          <a:prstGeom prst="rect">
            <a:avLst/>
          </a:prstGeom>
        </p:spPr>
      </p:pic>
    </p:spTree>
    <p:extLst>
      <p:ext uri="{BB962C8B-B14F-4D97-AF65-F5344CB8AC3E}">
        <p14:creationId xmlns:p14="http://schemas.microsoft.com/office/powerpoint/2010/main" val="30144426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71513" y="280988"/>
            <a:ext cx="7772400" cy="1143000"/>
          </a:xfrm>
        </p:spPr>
        <p:txBody>
          <a:bodyPr/>
          <a:lstStyle/>
          <a:p>
            <a:pPr eaLnBrk="1" hangingPunct="1"/>
            <a:r>
              <a:rPr lang="en-US" altLang="en-US" sz="4000" dirty="0" smtClean="0">
                <a:solidFill>
                  <a:schemeClr val="tx1"/>
                </a:solidFill>
                <a:latin typeface="Berlin Sans FB" pitchFamily="34" charset="0"/>
              </a:rPr>
              <a:t>Explanatory Style (Seligman)</a:t>
            </a:r>
            <a:endParaRPr lang="en-US" sz="4000" dirty="0" smtClean="0">
              <a:solidFill>
                <a:schemeClr val="tx1"/>
              </a:solidFill>
              <a:latin typeface="Berlin Sans FB" pitchFamily="34" charset="0"/>
            </a:endParaRPr>
          </a:p>
        </p:txBody>
      </p:sp>
      <p:sp>
        <p:nvSpPr>
          <p:cNvPr id="35843" name="Rectangle 3"/>
          <p:cNvSpPr>
            <a:spLocks noGrp="1" noChangeArrowheads="1"/>
          </p:cNvSpPr>
          <p:nvPr>
            <p:ph type="body" sz="half" idx="1"/>
          </p:nvPr>
        </p:nvSpPr>
        <p:spPr>
          <a:xfrm>
            <a:off x="642938" y="1600200"/>
            <a:ext cx="7820025" cy="2286000"/>
          </a:xfrm>
        </p:spPr>
        <p:txBody>
          <a:bodyPr/>
          <a:lstStyle/>
          <a:p>
            <a:pPr marL="0" indent="0" algn="ctr" eaLnBrk="1" hangingPunct="1">
              <a:buFont typeface="Wingdings" pitchFamily="2" charset="2"/>
              <a:buNone/>
            </a:pPr>
            <a:r>
              <a:rPr lang="en-US" altLang="en-US" sz="2800" dirty="0" smtClean="0">
                <a:latin typeface="Berlin Sans FB" pitchFamily="34" charset="0"/>
              </a:rPr>
              <a:t>People with </a:t>
            </a:r>
            <a:r>
              <a:rPr lang="en-US" altLang="en-US" sz="2800" dirty="0" smtClean="0">
                <a:solidFill>
                  <a:srgbClr val="FFFF00"/>
                </a:solidFill>
                <a:latin typeface="Berlin Sans FB" pitchFamily="34" charset="0"/>
              </a:rPr>
              <a:t>optimistic </a:t>
            </a:r>
            <a:r>
              <a:rPr lang="en-US" altLang="en-US" sz="2800" dirty="0" smtClean="0">
                <a:latin typeface="Berlin Sans FB" pitchFamily="34" charset="0"/>
              </a:rPr>
              <a:t>(compared to pessimistic) explanatory style tend to have more control over stressors, cope better with stressful events, have better moods and have a stronger immune system.</a:t>
            </a:r>
            <a:endParaRPr lang="en-US" sz="28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2836777" y="3581400"/>
            <a:ext cx="3432345" cy="2658086"/>
          </a:xfrm>
          <a:prstGeom prst="rect">
            <a:avLst/>
          </a:prstGeom>
        </p:spPr>
      </p:pic>
    </p:spTree>
    <p:extLst>
      <p:ext uri="{BB962C8B-B14F-4D97-AF65-F5344CB8AC3E}">
        <p14:creationId xmlns:p14="http://schemas.microsoft.com/office/powerpoint/2010/main" val="4006245535"/>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71513" y="261938"/>
            <a:ext cx="7772400" cy="1143000"/>
          </a:xfrm>
        </p:spPr>
        <p:txBody>
          <a:bodyPr/>
          <a:lstStyle/>
          <a:p>
            <a:pPr eaLnBrk="1" hangingPunct="1"/>
            <a:r>
              <a:rPr lang="en-US" altLang="en-US" sz="4000" dirty="0" smtClean="0">
                <a:solidFill>
                  <a:schemeClr val="tx1"/>
                </a:solidFill>
                <a:latin typeface="Berlin Sans FB" pitchFamily="34" charset="0"/>
              </a:rPr>
              <a:t>Social Support</a:t>
            </a:r>
            <a:endParaRPr lang="en-US" sz="4000" dirty="0" smtClean="0">
              <a:solidFill>
                <a:schemeClr val="tx1"/>
              </a:solidFill>
              <a:latin typeface="Berlin Sans FB" pitchFamily="34" charset="0"/>
            </a:endParaRPr>
          </a:p>
        </p:txBody>
      </p:sp>
      <p:sp>
        <p:nvSpPr>
          <p:cNvPr id="36867" name="Rectangle 3"/>
          <p:cNvSpPr>
            <a:spLocks noGrp="1" noChangeArrowheads="1"/>
          </p:cNvSpPr>
          <p:nvPr>
            <p:ph type="body" sz="half" idx="1"/>
          </p:nvPr>
        </p:nvSpPr>
        <p:spPr>
          <a:xfrm>
            <a:off x="514350" y="1600200"/>
            <a:ext cx="8077200" cy="2133600"/>
          </a:xfrm>
        </p:spPr>
        <p:txBody>
          <a:bodyPr>
            <a:normAutofit fontScale="92500" lnSpcReduction="10000"/>
          </a:bodyPr>
          <a:lstStyle/>
          <a:p>
            <a:pPr marL="0" indent="0" algn="ctr" eaLnBrk="1" hangingPunct="1">
              <a:buFont typeface="Wingdings" pitchFamily="2" charset="2"/>
              <a:buNone/>
            </a:pPr>
            <a:r>
              <a:rPr lang="en-US" altLang="en-US" sz="2800" dirty="0" smtClean="0">
                <a:latin typeface="Berlin Sans FB" pitchFamily="34" charset="0"/>
              </a:rPr>
              <a:t>Supportive family members, marriage partners, and close friends help people cope with stress. </a:t>
            </a:r>
          </a:p>
          <a:p>
            <a:pPr marL="0" indent="0" algn="ctr" eaLnBrk="1" hangingPunct="1">
              <a:buFont typeface="Wingdings" pitchFamily="2" charset="2"/>
              <a:buNone/>
            </a:pPr>
            <a:endParaRPr lang="en-US" altLang="en-US" sz="2800" dirty="0" smtClean="0">
              <a:solidFill>
                <a:srgbClr val="FFFF00"/>
              </a:solidFill>
              <a:latin typeface="Berlin Sans FB" pitchFamily="34" charset="0"/>
            </a:endParaRPr>
          </a:p>
          <a:p>
            <a:pPr marL="0" indent="0" algn="ctr" eaLnBrk="1" hangingPunct="1">
              <a:buFont typeface="Wingdings" pitchFamily="2" charset="2"/>
              <a:buNone/>
            </a:pPr>
            <a:r>
              <a:rPr lang="en-US" altLang="en-US" sz="2800" dirty="0" smtClean="0">
                <a:solidFill>
                  <a:srgbClr val="FFFF00"/>
                </a:solidFill>
                <a:latin typeface="Berlin Sans FB" pitchFamily="34" charset="0"/>
              </a:rPr>
              <a:t>Tend and Befriend </a:t>
            </a:r>
            <a:r>
              <a:rPr lang="en-US" altLang="en-US" sz="2800" dirty="0" smtClean="0">
                <a:latin typeface="Berlin Sans FB" pitchFamily="34" charset="0"/>
              </a:rPr>
              <a:t>– Dominant response for females under stress</a:t>
            </a:r>
          </a:p>
        </p:txBody>
      </p:sp>
      <p:pic>
        <p:nvPicPr>
          <p:cNvPr id="36868" name="Picture 4" descr="MyersPsy8e_14UN0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6084" r="8745"/>
          <a:stretch>
            <a:fillRect/>
          </a:stretch>
        </p:blipFill>
        <p:spPr>
          <a:xfrm>
            <a:off x="397749" y="3879353"/>
            <a:ext cx="3200400" cy="2513013"/>
          </a:xfrm>
          <a:noFill/>
        </p:spPr>
      </p:pic>
      <p:pic>
        <p:nvPicPr>
          <p:cNvPr id="36869" name="Picture 5" descr="MyersPsy8e_fi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876455" y="3872167"/>
            <a:ext cx="4935538" cy="2516188"/>
          </a:xfrm>
          <a:noFill/>
        </p:spPr>
      </p:pic>
      <p:sp>
        <p:nvSpPr>
          <p:cNvPr id="36870" name="Text Box 6"/>
          <p:cNvSpPr txBox="1">
            <a:spLocks noChangeArrowheads="1"/>
          </p:cNvSpPr>
          <p:nvPr/>
        </p:nvSpPr>
        <p:spPr bwMode="auto">
          <a:xfrm rot="-5400000">
            <a:off x="-642440" y="5352177"/>
            <a:ext cx="18341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Bob </a:t>
            </a:r>
            <a:r>
              <a:rPr lang="en-US" sz="1000" dirty="0" err="1">
                <a:latin typeface="Berlin Sans FB" pitchFamily="34" charset="0"/>
              </a:rPr>
              <a:t>Daemmrich</a:t>
            </a:r>
            <a:r>
              <a:rPr lang="en-US" sz="1000" dirty="0">
                <a:latin typeface="Berlin Sans FB" pitchFamily="34" charset="0"/>
              </a:rPr>
              <a:t>/ Stock, Boston</a:t>
            </a:r>
          </a:p>
        </p:txBody>
      </p:sp>
    </p:spTree>
    <p:extLst>
      <p:ext uri="{BB962C8B-B14F-4D97-AF65-F5344CB8AC3E}">
        <p14:creationId xmlns:p14="http://schemas.microsoft.com/office/powerpoint/2010/main" val="5789645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Hunger</a:t>
            </a:r>
          </a:p>
        </p:txBody>
      </p:sp>
      <p:sp>
        <p:nvSpPr>
          <p:cNvPr id="1514499" name="Rectangle 3"/>
          <p:cNvSpPr>
            <a:spLocks noGrp="1" noChangeArrowheads="1"/>
          </p:cNvSpPr>
          <p:nvPr>
            <p:ph type="body" idx="1"/>
          </p:nvPr>
        </p:nvSpPr>
        <p:spPr>
          <a:xfrm>
            <a:off x="442913" y="2973388"/>
            <a:ext cx="8229600" cy="669925"/>
          </a:xfrm>
        </p:spPr>
        <p:txBody>
          <a:bodyPr/>
          <a:lstStyle/>
          <a:p>
            <a:pPr algn="ctr">
              <a:buFontTx/>
              <a:buNone/>
            </a:pPr>
            <a:r>
              <a:rPr lang="en-US" sz="2800" dirty="0">
                <a:latin typeface="Berlin Sans FB" pitchFamily="34" charset="0"/>
              </a:rPr>
              <a:t>When are we hungry?</a:t>
            </a:r>
          </a:p>
        </p:txBody>
      </p:sp>
      <p:sp>
        <p:nvSpPr>
          <p:cNvPr id="1514500" name="Rectangle 4"/>
          <p:cNvSpPr>
            <a:spLocks noChangeArrowheads="1"/>
          </p:cNvSpPr>
          <p:nvPr/>
        </p:nvSpPr>
        <p:spPr bwMode="auto">
          <a:xfrm>
            <a:off x="685800" y="1509713"/>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800" dirty="0">
                <a:latin typeface="Berlin Sans FB" pitchFamily="34" charset="0"/>
              </a:rPr>
              <a:t>When do we eat?</a:t>
            </a:r>
          </a:p>
        </p:txBody>
      </p:sp>
      <p:sp>
        <p:nvSpPr>
          <p:cNvPr id="1514501" name="Rectangle 5"/>
          <p:cNvSpPr>
            <a:spLocks noChangeArrowheads="1"/>
          </p:cNvSpPr>
          <p:nvPr/>
        </p:nvSpPr>
        <p:spPr bwMode="auto">
          <a:xfrm>
            <a:off x="690562" y="3643313"/>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800" dirty="0">
                <a:latin typeface="Berlin Sans FB" pitchFamily="34" charset="0"/>
              </a:rPr>
              <a:t>When there is no food in our stomach.</a:t>
            </a:r>
          </a:p>
        </p:txBody>
      </p:sp>
      <p:sp>
        <p:nvSpPr>
          <p:cNvPr id="1514502" name="Rectangle 6"/>
          <p:cNvSpPr>
            <a:spLocks noChangeArrowheads="1"/>
          </p:cNvSpPr>
          <p:nvPr/>
        </p:nvSpPr>
        <p:spPr bwMode="auto">
          <a:xfrm>
            <a:off x="685800" y="2251869"/>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800" dirty="0">
                <a:latin typeface="Berlin Sans FB" pitchFamily="34" charset="0"/>
              </a:rPr>
              <a:t>When we are hungry.</a:t>
            </a:r>
          </a:p>
        </p:txBody>
      </p:sp>
      <p:sp>
        <p:nvSpPr>
          <p:cNvPr id="1514503" name="Rectangle 7"/>
          <p:cNvSpPr>
            <a:spLocks noChangeArrowheads="1"/>
          </p:cNvSpPr>
          <p:nvPr/>
        </p:nvSpPr>
        <p:spPr bwMode="auto">
          <a:xfrm>
            <a:off x="795338" y="42799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800" dirty="0">
                <a:latin typeface="Berlin Sans FB" pitchFamily="34" charset="0"/>
              </a:rPr>
              <a:t>How do we know when our stomach is empty?</a:t>
            </a:r>
          </a:p>
        </p:txBody>
      </p:sp>
      <p:sp>
        <p:nvSpPr>
          <p:cNvPr id="1514504" name="Rectangle 8"/>
          <p:cNvSpPr>
            <a:spLocks noChangeArrowheads="1"/>
          </p:cNvSpPr>
          <p:nvPr/>
        </p:nvSpPr>
        <p:spPr bwMode="auto">
          <a:xfrm>
            <a:off x="685800" y="48895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2800" dirty="0">
                <a:latin typeface="Berlin Sans FB" pitchFamily="34" charset="0"/>
              </a:rPr>
              <a:t>Stomach growls. Also called hunger pangs.</a:t>
            </a:r>
          </a:p>
        </p:txBody>
      </p:sp>
    </p:spTree>
    <p:extLst>
      <p:ext uri="{BB962C8B-B14F-4D97-AF65-F5344CB8AC3E}">
        <p14:creationId xmlns:p14="http://schemas.microsoft.com/office/powerpoint/2010/main" val="150102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4500"/>
                                        </p:tgtEl>
                                        <p:attrNameLst>
                                          <p:attrName>style.visibility</p:attrName>
                                        </p:attrNameLst>
                                      </p:cBhvr>
                                      <p:to>
                                        <p:strVal val="visible"/>
                                      </p:to>
                                    </p:set>
                                    <p:animEffect transition="in" filter="dissolve">
                                      <p:cBhvr>
                                        <p:cTn id="7" dur="500"/>
                                        <p:tgtEl>
                                          <p:spTgt spid="1514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4502"/>
                                        </p:tgtEl>
                                        <p:attrNameLst>
                                          <p:attrName>style.visibility</p:attrName>
                                        </p:attrNameLst>
                                      </p:cBhvr>
                                      <p:to>
                                        <p:strVal val="visible"/>
                                      </p:to>
                                    </p:set>
                                    <p:animEffect transition="in" filter="dissolve">
                                      <p:cBhvr>
                                        <p:cTn id="12" dur="500"/>
                                        <p:tgtEl>
                                          <p:spTgt spid="15145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4499">
                                            <p:txEl>
                                              <p:pRg st="0" end="0"/>
                                            </p:txEl>
                                          </p:spTgt>
                                        </p:tgtEl>
                                        <p:attrNameLst>
                                          <p:attrName>style.visibility</p:attrName>
                                        </p:attrNameLst>
                                      </p:cBhvr>
                                      <p:to>
                                        <p:strVal val="visible"/>
                                      </p:to>
                                    </p:set>
                                    <p:animEffect transition="in" filter="dissolve">
                                      <p:cBhvr>
                                        <p:cTn id="17" dur="500"/>
                                        <p:tgtEl>
                                          <p:spTgt spid="151449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4501"/>
                                        </p:tgtEl>
                                        <p:attrNameLst>
                                          <p:attrName>style.visibility</p:attrName>
                                        </p:attrNameLst>
                                      </p:cBhvr>
                                      <p:to>
                                        <p:strVal val="visible"/>
                                      </p:to>
                                    </p:set>
                                    <p:animEffect transition="in" filter="dissolve">
                                      <p:cBhvr>
                                        <p:cTn id="22" dur="500"/>
                                        <p:tgtEl>
                                          <p:spTgt spid="15145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14503">
                                            <p:txEl>
                                              <p:pRg st="0" end="0"/>
                                            </p:txEl>
                                          </p:spTgt>
                                        </p:tgtEl>
                                        <p:attrNameLst>
                                          <p:attrName>style.visibility</p:attrName>
                                        </p:attrNameLst>
                                      </p:cBhvr>
                                      <p:to>
                                        <p:strVal val="visible"/>
                                      </p:to>
                                    </p:set>
                                    <p:animEffect transition="in" filter="dissolve">
                                      <p:cBhvr>
                                        <p:cTn id="27" dur="500"/>
                                        <p:tgtEl>
                                          <p:spTgt spid="151450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14504"/>
                                        </p:tgtEl>
                                        <p:attrNameLst>
                                          <p:attrName>style.visibility</p:attrName>
                                        </p:attrNameLst>
                                      </p:cBhvr>
                                      <p:to>
                                        <p:strVal val="visible"/>
                                      </p:to>
                                    </p:set>
                                    <p:animEffect transition="in" filter="dissolve">
                                      <p:cBhvr>
                                        <p:cTn id="32" dur="500"/>
                                        <p:tgtEl>
                                          <p:spTgt spid="1514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p:bldP spid="1514500" grpId="0"/>
      <p:bldP spid="1514501" grpId="0"/>
      <p:bldP spid="1514502" grpId="0"/>
      <p:bldP spid="1514503" grpId="0" build="p"/>
      <p:bldP spid="151450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Aerobic Exercise</a:t>
            </a:r>
            <a:endParaRPr lang="en-US" sz="4000" dirty="0" smtClean="0">
              <a:solidFill>
                <a:schemeClr val="tx1"/>
              </a:solidFill>
              <a:latin typeface="Berlin Sans FB" pitchFamily="34" charset="0"/>
            </a:endParaRPr>
          </a:p>
        </p:txBody>
      </p:sp>
      <p:sp>
        <p:nvSpPr>
          <p:cNvPr id="38915" name="Rectangle 3"/>
          <p:cNvSpPr>
            <a:spLocks noGrp="1" noChangeArrowheads="1"/>
          </p:cNvSpPr>
          <p:nvPr>
            <p:ph type="body" sz="half" idx="1"/>
          </p:nvPr>
        </p:nvSpPr>
        <p:spPr>
          <a:xfrm>
            <a:off x="481013" y="1595438"/>
            <a:ext cx="4005262" cy="4881562"/>
          </a:xfrm>
        </p:spPr>
        <p:txBody>
          <a:bodyPr/>
          <a:lstStyle/>
          <a:p>
            <a:pPr marL="0" indent="0" algn="ctr" eaLnBrk="1" hangingPunct="1">
              <a:buFont typeface="Wingdings" pitchFamily="2" charset="2"/>
              <a:buNone/>
            </a:pPr>
            <a:r>
              <a:rPr lang="en-US" altLang="en-US" sz="2800" dirty="0" smtClean="0">
                <a:latin typeface="Berlin Sans FB" pitchFamily="34" charset="0"/>
              </a:rPr>
              <a:t>Studies suggest that aerobic exercise can elevate mood and well-being.  </a:t>
            </a:r>
          </a:p>
          <a:p>
            <a:pPr marL="0" indent="0" algn="ctr" eaLnBrk="1" hangingPunct="1">
              <a:buFont typeface="Wingdings" pitchFamily="2" charset="2"/>
              <a:buNone/>
            </a:pPr>
            <a:endParaRPr lang="en-US" altLang="en-US" sz="2800" dirty="0">
              <a:latin typeface="Berlin Sans FB" pitchFamily="34" charset="0"/>
            </a:endParaRPr>
          </a:p>
          <a:p>
            <a:pPr marL="0" indent="0" algn="ctr" eaLnBrk="1" hangingPunct="1">
              <a:buFont typeface="Wingdings" pitchFamily="2" charset="2"/>
              <a:buNone/>
            </a:pPr>
            <a:r>
              <a:rPr lang="en-US" altLang="en-US" sz="2800" dirty="0" smtClean="0">
                <a:latin typeface="Berlin Sans FB" pitchFamily="34" charset="0"/>
              </a:rPr>
              <a:t>Aerobic exercise raises energy, increases self-confidence, lowers tension, depression and anxiety.</a:t>
            </a:r>
            <a:endParaRPr lang="en-US" sz="2800" dirty="0" smtClean="0">
              <a:latin typeface="Berlin Sans FB" pitchFamily="34" charset="0"/>
            </a:endParaRPr>
          </a:p>
        </p:txBody>
      </p:sp>
      <p:pic>
        <p:nvPicPr>
          <p:cNvPr id="38916"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08513" y="1524000"/>
            <a:ext cx="3894137" cy="4648200"/>
          </a:xfrm>
          <a:noFill/>
        </p:spPr>
      </p:pic>
    </p:spTree>
    <p:extLst>
      <p:ext uri="{BB962C8B-B14F-4D97-AF65-F5344CB8AC3E}">
        <p14:creationId xmlns:p14="http://schemas.microsoft.com/office/powerpoint/2010/main" val="3236927865"/>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276225"/>
            <a:ext cx="8305800" cy="1143000"/>
          </a:xfrm>
        </p:spPr>
        <p:txBody>
          <a:bodyPr>
            <a:noAutofit/>
          </a:bodyPr>
          <a:lstStyle/>
          <a:p>
            <a:pPr eaLnBrk="1" hangingPunct="1"/>
            <a:r>
              <a:rPr lang="en-US" sz="3600" dirty="0" smtClean="0">
                <a:latin typeface="Berlin Sans FB" pitchFamily="34" charset="0"/>
              </a:rPr>
              <a:t>Biofeedback, Relaxation and Meditation</a:t>
            </a:r>
          </a:p>
        </p:txBody>
      </p:sp>
      <p:sp>
        <p:nvSpPr>
          <p:cNvPr id="39940" name="Rectangle 4"/>
          <p:cNvSpPr>
            <a:spLocks noGrp="1" noChangeArrowheads="1"/>
          </p:cNvSpPr>
          <p:nvPr>
            <p:ph type="body" sz="half" idx="1"/>
          </p:nvPr>
        </p:nvSpPr>
        <p:spPr>
          <a:xfrm>
            <a:off x="381000" y="1524000"/>
            <a:ext cx="4114800" cy="4953000"/>
          </a:xfrm>
        </p:spPr>
        <p:txBody>
          <a:bodyPr>
            <a:normAutofit/>
          </a:bodyPr>
          <a:lstStyle/>
          <a:p>
            <a:pPr marL="0" indent="0" algn="ctr" eaLnBrk="1" hangingPunct="1">
              <a:buFontTx/>
              <a:buNone/>
            </a:pPr>
            <a:r>
              <a:rPr lang="en-US" altLang="en-US" sz="2800" dirty="0" smtClean="0">
                <a:solidFill>
                  <a:srgbClr val="FFFF00"/>
                </a:solidFill>
                <a:latin typeface="Berlin Sans FB" pitchFamily="34" charset="0"/>
              </a:rPr>
              <a:t>Biofeedback: </a:t>
            </a:r>
            <a:r>
              <a:rPr lang="en-US" altLang="en-US" sz="2800" dirty="0" smtClean="0">
                <a:latin typeface="Berlin Sans FB" pitchFamily="34" charset="0"/>
              </a:rPr>
              <a:t>Electronic device that informs people about their physiological responses.  Gives them the chance to bring their response into a healthier range. </a:t>
            </a:r>
          </a:p>
          <a:p>
            <a:pPr marL="0" indent="0" algn="ctr" eaLnBrk="1" hangingPunct="1">
              <a:buFontTx/>
              <a:buNone/>
            </a:pPr>
            <a:r>
              <a:rPr lang="en-US" altLang="en-US" sz="2800" dirty="0" smtClean="0">
                <a:solidFill>
                  <a:srgbClr val="FFFF00"/>
                </a:solidFill>
                <a:latin typeface="Berlin Sans FB" pitchFamily="34" charset="0"/>
              </a:rPr>
              <a:t>Relaxation</a:t>
            </a:r>
            <a:r>
              <a:rPr lang="en-US" altLang="en-US" sz="2800" dirty="0" smtClean="0">
                <a:latin typeface="Berlin Sans FB" pitchFamily="34" charset="0"/>
              </a:rPr>
              <a:t> and </a:t>
            </a:r>
            <a:r>
              <a:rPr lang="en-US" altLang="en-US" sz="2800" dirty="0" smtClean="0">
                <a:solidFill>
                  <a:srgbClr val="FFFF00"/>
                </a:solidFill>
                <a:latin typeface="Berlin Sans FB" pitchFamily="34" charset="0"/>
              </a:rPr>
              <a:t>meditation</a:t>
            </a:r>
            <a:r>
              <a:rPr lang="en-US" altLang="en-US" sz="2800" dirty="0" smtClean="0">
                <a:latin typeface="Berlin Sans FB" pitchFamily="34" charset="0"/>
              </a:rPr>
              <a:t> have similar effects in reducing tension and anxiety.</a:t>
            </a:r>
            <a:endParaRPr lang="en-US" sz="2800" dirty="0" smtClean="0">
              <a:latin typeface="Berlin Sans FB" pitchFamily="34" charset="0"/>
            </a:endParaRPr>
          </a:p>
        </p:txBody>
      </p:sp>
      <p:pic>
        <p:nvPicPr>
          <p:cNvPr id="39939" name="Picture 3" descr="figure-40-02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724400" y="1978025"/>
            <a:ext cx="3810000" cy="4044950"/>
          </a:xfrm>
          <a:noFill/>
        </p:spPr>
      </p:pic>
    </p:spTree>
    <p:extLst>
      <p:ext uri="{BB962C8B-B14F-4D97-AF65-F5344CB8AC3E}">
        <p14:creationId xmlns:p14="http://schemas.microsoft.com/office/powerpoint/2010/main" val="956590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9FE0CD-8F92-41F1-ACDD-7232402B6B64}" type="slidenum">
              <a:rPr lang="en-US"/>
              <a:pPr/>
              <a:t>112</a:t>
            </a:fld>
            <a:endParaRPr lang="en-US"/>
          </a:p>
        </p:txBody>
      </p:sp>
      <p:sp>
        <p:nvSpPr>
          <p:cNvPr id="64515"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Life-Style</a:t>
            </a:r>
          </a:p>
        </p:txBody>
      </p:sp>
      <p:sp>
        <p:nvSpPr>
          <p:cNvPr id="64516" name="Rectangle 3"/>
          <p:cNvSpPr>
            <a:spLocks noGrp="1" noChangeArrowheads="1"/>
          </p:cNvSpPr>
          <p:nvPr>
            <p:ph type="body" sz="half" idx="1"/>
          </p:nvPr>
        </p:nvSpPr>
        <p:spPr>
          <a:xfrm>
            <a:off x="681038" y="1600200"/>
            <a:ext cx="7748587" cy="914400"/>
          </a:xfrm>
        </p:spPr>
        <p:txBody>
          <a:bodyPr>
            <a:normAutofit lnSpcReduction="10000"/>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Modifying Type A life-style can reduce recurrence of heart attacks.</a:t>
            </a:r>
            <a:endParaRPr lang="en-US" sz="2800" dirty="0" smtClean="0">
              <a:latin typeface="Berlin Sans FB" panose="020E0602020502020306" pitchFamily="34" charset="0"/>
            </a:endParaRPr>
          </a:p>
        </p:txBody>
      </p:sp>
      <p:pic>
        <p:nvPicPr>
          <p:cNvPr id="64517"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4338" y="3105150"/>
            <a:ext cx="8277225" cy="3052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Text Box 5"/>
          <p:cNvSpPr txBox="1">
            <a:spLocks noChangeArrowheads="1"/>
          </p:cNvSpPr>
          <p:nvPr/>
        </p:nvSpPr>
        <p:spPr bwMode="auto">
          <a:xfrm rot="-5400000">
            <a:off x="-544513" y="4125913"/>
            <a:ext cx="17303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600">
                <a:latin typeface="Times New Roman" panose="02020603050405020304" pitchFamily="18" charset="0"/>
              </a:rPr>
              <a:t>Ghislain and Marie David De Lossy/ Getty Images</a:t>
            </a:r>
          </a:p>
        </p:txBody>
      </p:sp>
    </p:spTree>
    <p:extLst>
      <p:ext uri="{BB962C8B-B14F-4D97-AF65-F5344CB8AC3E}">
        <p14:creationId xmlns:p14="http://schemas.microsoft.com/office/powerpoint/2010/main" val="1758883893"/>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7"/>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25FCC6-8FF6-42C6-B2ED-1FDE2CDD1DBE}" type="slidenum">
              <a:rPr lang="en-US"/>
              <a:pPr/>
              <a:t>113</a:t>
            </a:fld>
            <a:endParaRPr lang="en-US"/>
          </a:p>
        </p:txBody>
      </p:sp>
      <p:sp>
        <p:nvSpPr>
          <p:cNvPr id="65539" name="Rectangle 2"/>
          <p:cNvSpPr>
            <a:spLocks noGrp="1" noChangeArrowheads="1"/>
          </p:cNvSpPr>
          <p:nvPr>
            <p:ph type="title"/>
          </p:nvPr>
        </p:nvSpPr>
        <p:spPr>
          <a:xfrm>
            <a:off x="671513" y="276225"/>
            <a:ext cx="7772400" cy="1143000"/>
          </a:xfrm>
        </p:spPr>
        <p:txBody>
          <a:bodyPr/>
          <a:lstStyle/>
          <a:p>
            <a:pPr eaLnBrk="1" hangingPunct="1"/>
            <a:r>
              <a:rPr lang="en-US" altLang="en-US" sz="3600" dirty="0" smtClean="0">
                <a:solidFill>
                  <a:schemeClr val="tx1"/>
                </a:solidFill>
                <a:latin typeface="Berlin Sans FB" panose="020E0602020502020306" pitchFamily="34" charset="0"/>
              </a:rPr>
              <a:t>Spirituality &amp; Faith Communities</a:t>
            </a:r>
            <a:endParaRPr lang="en-US" sz="3600" dirty="0" smtClean="0">
              <a:solidFill>
                <a:schemeClr val="tx1"/>
              </a:solidFill>
              <a:latin typeface="Berlin Sans FB" panose="020E0602020502020306" pitchFamily="34" charset="0"/>
            </a:endParaRPr>
          </a:p>
        </p:txBody>
      </p:sp>
      <p:sp>
        <p:nvSpPr>
          <p:cNvPr id="65540" name="Rectangle 3"/>
          <p:cNvSpPr>
            <a:spLocks noGrp="1" noChangeArrowheads="1"/>
          </p:cNvSpPr>
          <p:nvPr>
            <p:ph type="body" sz="half" idx="1"/>
          </p:nvPr>
        </p:nvSpPr>
        <p:spPr>
          <a:xfrm>
            <a:off x="614363" y="1581150"/>
            <a:ext cx="7924800" cy="1390650"/>
          </a:xfrm>
        </p:spPr>
        <p:txBody>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Regular religious attendance has been a reliable predictor of a longer life span with a reduced risk of dying.</a:t>
            </a:r>
          </a:p>
        </p:txBody>
      </p:sp>
      <p:pic>
        <p:nvPicPr>
          <p:cNvPr id="65541" name="Picture 4" descr="MyersPsy8e_fi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33913" y="3429000"/>
            <a:ext cx="3900487"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2" name="Picture 5" descr="MyersPsy8e_fi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3429000"/>
            <a:ext cx="4179888"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8491735"/>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3F2D2A-2C3E-4E9E-8A63-1A892E7760F1}" type="slidenum">
              <a:rPr lang="en-US"/>
              <a:pPr/>
              <a:t>114</a:t>
            </a:fld>
            <a:endParaRPr lang="en-US"/>
          </a:p>
        </p:txBody>
      </p:sp>
      <p:sp>
        <p:nvSpPr>
          <p:cNvPr id="67587"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latin typeface="Berlin Sans FB" panose="020E0602020502020306" pitchFamily="34" charset="0"/>
              </a:rPr>
              <a:t>Intervening Factors</a:t>
            </a:r>
            <a:endParaRPr lang="en-US" sz="4000" dirty="0" smtClean="0">
              <a:latin typeface="Berlin Sans FB" panose="020E0602020502020306" pitchFamily="34" charset="0"/>
            </a:endParaRPr>
          </a:p>
        </p:txBody>
      </p:sp>
      <p:pic>
        <p:nvPicPr>
          <p:cNvPr id="67588" name="Picture 3" descr="figure-40-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606675"/>
            <a:ext cx="8229600" cy="3519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9" name="Rectangle 4"/>
          <p:cNvSpPr>
            <a:spLocks noChangeArrowheads="1"/>
          </p:cNvSpPr>
          <p:nvPr/>
        </p:nvSpPr>
        <p:spPr bwMode="auto">
          <a:xfrm>
            <a:off x="614363" y="1581150"/>
            <a:ext cx="79248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Investigators suggest three factors that intervene between religious involvement and better health.</a:t>
            </a:r>
          </a:p>
        </p:txBody>
      </p:sp>
    </p:spTree>
    <p:extLst>
      <p:ext uri="{BB962C8B-B14F-4D97-AF65-F5344CB8AC3E}">
        <p14:creationId xmlns:p14="http://schemas.microsoft.com/office/powerpoint/2010/main" val="66265275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dirty="0" smtClean="0">
                <a:latin typeface="Berlin Sans FB" pitchFamily="34" charset="0"/>
              </a:rPr>
              <a:t>Flow</a:t>
            </a:r>
          </a:p>
        </p:txBody>
      </p:sp>
      <p:sp>
        <p:nvSpPr>
          <p:cNvPr id="41987" name="Rectangle 3"/>
          <p:cNvSpPr>
            <a:spLocks noGrp="1" noChangeArrowheads="1"/>
          </p:cNvSpPr>
          <p:nvPr>
            <p:ph idx="1"/>
          </p:nvPr>
        </p:nvSpPr>
        <p:spPr>
          <a:xfrm>
            <a:off x="457200" y="1600200"/>
            <a:ext cx="8001000" cy="4525963"/>
          </a:xfrm>
        </p:spPr>
        <p:txBody>
          <a:bodyPr/>
          <a:lstStyle/>
          <a:p>
            <a:pPr eaLnBrk="1" hangingPunct="1"/>
            <a:r>
              <a:rPr lang="en-US" altLang="en-US" sz="3600" dirty="0" smtClean="0">
                <a:latin typeface="Berlin Sans FB" pitchFamily="34" charset="0"/>
              </a:rPr>
              <a:t>A state of optimal experience that involves</a:t>
            </a:r>
          </a:p>
          <a:p>
            <a:pPr lvl="1" eaLnBrk="1" hangingPunct="1"/>
            <a:r>
              <a:rPr lang="en-US" altLang="en-US" sz="3200" dirty="0" smtClean="0">
                <a:latin typeface="Berlin Sans FB" pitchFamily="34" charset="0"/>
              </a:rPr>
              <a:t> A challenge</a:t>
            </a:r>
          </a:p>
          <a:p>
            <a:pPr lvl="1" eaLnBrk="1" hangingPunct="1"/>
            <a:r>
              <a:rPr lang="en-US" altLang="en-US" sz="3200" dirty="0" smtClean="0">
                <a:latin typeface="Berlin Sans FB" pitchFamily="34" charset="0"/>
              </a:rPr>
              <a:t> Requires skill</a:t>
            </a:r>
          </a:p>
          <a:p>
            <a:pPr lvl="1" eaLnBrk="1" hangingPunct="1"/>
            <a:r>
              <a:rPr lang="en-US" altLang="en-US" sz="3200" dirty="0" smtClean="0">
                <a:latin typeface="Berlin Sans FB" pitchFamily="34" charset="0"/>
              </a:rPr>
              <a:t> Has clear goals and</a:t>
            </a:r>
          </a:p>
          <a:p>
            <a:pPr lvl="1" eaLnBrk="1" hangingPunct="1"/>
            <a:r>
              <a:rPr lang="en-US" altLang="en-US" sz="3200" dirty="0" smtClean="0">
                <a:latin typeface="Berlin Sans FB" pitchFamily="34" charset="0"/>
              </a:rPr>
              <a:t> Provides feedback</a:t>
            </a:r>
          </a:p>
          <a:p>
            <a:pPr eaLnBrk="1" hangingPunct="1"/>
            <a:r>
              <a:rPr lang="en-US" altLang="en-US" sz="3600" dirty="0" smtClean="0">
                <a:latin typeface="Berlin Sans FB" pitchFamily="34" charset="0"/>
              </a:rPr>
              <a:t>People do the activity for its own sake.</a:t>
            </a:r>
          </a:p>
        </p:txBody>
      </p:sp>
    </p:spTree>
    <p:extLst>
      <p:ext uri="{BB962C8B-B14F-4D97-AF65-F5344CB8AC3E}">
        <p14:creationId xmlns:p14="http://schemas.microsoft.com/office/powerpoint/2010/main" val="36175812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sz="quarter"/>
          </p:nvPr>
        </p:nvSpPr>
        <p:spPr>
          <a:xfrm>
            <a:off x="671513" y="271463"/>
            <a:ext cx="7772400" cy="1143000"/>
          </a:xfrm>
        </p:spPr>
        <p:txBody>
          <a:bodyPr/>
          <a:lstStyle/>
          <a:p>
            <a:pPr eaLnBrk="1" hangingPunct="1"/>
            <a:r>
              <a:rPr lang="en-US" altLang="en-US" sz="4000" dirty="0" smtClean="0">
                <a:latin typeface="Berlin Sans FB" pitchFamily="34" charset="0"/>
              </a:rPr>
              <a:t>Managing Stress: Summary</a:t>
            </a:r>
            <a:endParaRPr lang="en-US" sz="4000" dirty="0" smtClean="0">
              <a:latin typeface="Berlin Sans FB" pitchFamily="34" charset="0"/>
            </a:endParaRPr>
          </a:p>
        </p:txBody>
      </p:sp>
      <p:pic>
        <p:nvPicPr>
          <p:cNvPr id="44035" name="Picture 3" descr="Manage 5"/>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841236" y="2462053"/>
            <a:ext cx="5491030" cy="2870065"/>
          </a:xfrm>
          <a:noFill/>
        </p:spPr>
      </p:pic>
      <p:pic>
        <p:nvPicPr>
          <p:cNvPr id="1766404" name="Picture 4" descr="Manag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841236" y="2462053"/>
            <a:ext cx="5556250" cy="3017837"/>
          </a:xfrm>
          <a:noFill/>
        </p:spPr>
      </p:pic>
      <p:pic>
        <p:nvPicPr>
          <p:cNvPr id="1766405" name="Picture 5" descr="Manage 3"/>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846792" y="2462053"/>
            <a:ext cx="5545137" cy="3013075"/>
          </a:xfrm>
          <a:noFill/>
        </p:spPr>
      </p:pic>
      <p:pic>
        <p:nvPicPr>
          <p:cNvPr id="1766407" name="Picture 7" descr="Manage 2"/>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857905" y="2460466"/>
            <a:ext cx="5545137" cy="3014662"/>
          </a:xfrm>
          <a:noFill/>
        </p:spPr>
      </p:pic>
      <p:sp>
        <p:nvSpPr>
          <p:cNvPr id="44038" name="Rectangle 6"/>
          <p:cNvSpPr>
            <a:spLocks noChangeArrowheads="1"/>
          </p:cNvSpPr>
          <p:nvPr/>
        </p:nvSpPr>
        <p:spPr bwMode="auto">
          <a:xfrm>
            <a:off x="1543050" y="1595438"/>
            <a:ext cx="603408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altLang="en-US" sz="2800" dirty="0">
                <a:latin typeface="Berlin Sans FB" pitchFamily="34" charset="0"/>
              </a:rPr>
              <a:t>How can stress be managed?</a:t>
            </a:r>
          </a:p>
        </p:txBody>
      </p:sp>
      <p:pic>
        <p:nvPicPr>
          <p:cNvPr id="1766408" name="Picture 8" descr="Manage 1"/>
          <p:cNvPicPr>
            <a:picLocks noChangeAspect="1" noChangeArrowheads="1"/>
          </p:cNvPicPr>
          <p:nvPr/>
        </p:nvPicPr>
        <p:blipFill>
          <a:blip r:embed="rId7">
            <a:extLst>
              <a:ext uri="{28A0092B-C50C-407E-A947-70E740481C1C}">
                <a14:useLocalDpi xmlns:a14="http://schemas.microsoft.com/office/drawing/2010/main" val="0"/>
              </a:ext>
            </a:extLst>
          </a:blip>
          <a:srcRect b="5002"/>
          <a:stretch>
            <a:fillRect/>
          </a:stretch>
        </p:blipFill>
        <p:spPr bwMode="auto">
          <a:xfrm>
            <a:off x="2084917" y="2209800"/>
            <a:ext cx="5091112"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6745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766408"/>
                                        </p:tgtEl>
                                      </p:cBhvr>
                                    </p:animEffect>
                                    <p:set>
                                      <p:cBhvr>
                                        <p:cTn id="7" dur="1" fill="hold">
                                          <p:stCondLst>
                                            <p:cond delay="499"/>
                                          </p:stCondLst>
                                        </p:cTn>
                                        <p:tgtEl>
                                          <p:spTgt spid="176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1766407"/>
                                        </p:tgtEl>
                                      </p:cBhvr>
                                    </p:animEffect>
                                    <p:set>
                                      <p:cBhvr>
                                        <p:cTn id="12" dur="1" fill="hold">
                                          <p:stCondLst>
                                            <p:cond delay="499"/>
                                          </p:stCondLst>
                                        </p:cTn>
                                        <p:tgtEl>
                                          <p:spTgt spid="176640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nodeType="clickEffect">
                                  <p:stCondLst>
                                    <p:cond delay="0"/>
                                  </p:stCondLst>
                                  <p:childTnLst>
                                    <p:animEffect transition="out" filter="dissolve">
                                      <p:cBhvr>
                                        <p:cTn id="16" dur="500"/>
                                        <p:tgtEl>
                                          <p:spTgt spid="1766405"/>
                                        </p:tgtEl>
                                      </p:cBhvr>
                                    </p:animEffect>
                                    <p:set>
                                      <p:cBhvr>
                                        <p:cTn id="17" dur="1" fill="hold">
                                          <p:stCondLst>
                                            <p:cond delay="499"/>
                                          </p:stCondLst>
                                        </p:cTn>
                                        <p:tgtEl>
                                          <p:spTgt spid="176640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nodeType="clickEffect">
                                  <p:stCondLst>
                                    <p:cond delay="0"/>
                                  </p:stCondLst>
                                  <p:childTnLst>
                                    <p:animEffect transition="out" filter="dissolve">
                                      <p:cBhvr>
                                        <p:cTn id="21" dur="500"/>
                                        <p:tgtEl>
                                          <p:spTgt spid="1766404"/>
                                        </p:tgtEl>
                                      </p:cBhvr>
                                    </p:animEffect>
                                    <p:set>
                                      <p:cBhvr>
                                        <p:cTn id="22" dur="1" fill="hold">
                                          <p:stCondLst>
                                            <p:cond delay="499"/>
                                          </p:stCondLst>
                                        </p:cTn>
                                        <p:tgtEl>
                                          <p:spTgt spid="17664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1DCCD2-FBAB-44CD-8BD9-EF1BE991BC1C}" type="slidenum">
              <a:rPr lang="en-US"/>
              <a:pPr/>
              <a:t>117</a:t>
            </a:fld>
            <a:endParaRPr lang="en-US"/>
          </a:p>
        </p:txBody>
      </p:sp>
      <p:sp>
        <p:nvSpPr>
          <p:cNvPr id="71683" name="Rectangle 2"/>
          <p:cNvSpPr>
            <a:spLocks noGrp="1" noChangeArrowheads="1"/>
          </p:cNvSpPr>
          <p:nvPr>
            <p:ph type="title"/>
          </p:nvPr>
        </p:nvSpPr>
        <p:spPr>
          <a:xfrm>
            <a:off x="682400" y="212045"/>
            <a:ext cx="7772400" cy="1143000"/>
          </a:xfrm>
        </p:spPr>
        <p:txBody>
          <a:bodyPr>
            <a:normAutofit/>
          </a:bodyPr>
          <a:lstStyle/>
          <a:p>
            <a:pPr eaLnBrk="1" hangingPunct="1"/>
            <a:r>
              <a:rPr lang="en-US" sz="5400" dirty="0" smtClean="0">
                <a:latin typeface="Berlin Sans FB" panose="020E0602020502020306" pitchFamily="34" charset="0"/>
              </a:rPr>
              <a:t>Stress</a:t>
            </a:r>
          </a:p>
        </p:txBody>
      </p:sp>
      <p:sp>
        <p:nvSpPr>
          <p:cNvPr id="71684" name="Rectangle 3"/>
          <p:cNvSpPr>
            <a:spLocks noGrp="1" noChangeArrowheads="1"/>
          </p:cNvSpPr>
          <p:nvPr>
            <p:ph type="body" idx="1"/>
          </p:nvPr>
        </p:nvSpPr>
        <p:spPr>
          <a:xfrm>
            <a:off x="762000" y="2362200"/>
            <a:ext cx="8153400" cy="2259012"/>
          </a:xfrm>
          <a:noFill/>
        </p:spPr>
        <p:txBody>
          <a:bodyPr/>
          <a:lstStyle/>
          <a:p>
            <a:pPr marL="0" indent="0" eaLnBrk="1" hangingPunct="1">
              <a:spcAft>
                <a:spcPct val="20000"/>
              </a:spcAft>
              <a:buFont typeface="Wingdings" panose="05000000000000000000" pitchFamily="2" charset="2"/>
              <a:buNone/>
            </a:pPr>
            <a:r>
              <a:rPr lang="en-US" sz="3600" dirty="0" smtClean="0">
                <a:latin typeface="Berlin Sans FB" panose="020E0602020502020306" pitchFamily="34" charset="0"/>
              </a:rPr>
              <a:t>Modifying Illness Related Behaviors</a:t>
            </a:r>
            <a:endParaRPr lang="en-US" altLang="en-US" sz="3600" dirty="0" smtClean="0">
              <a:latin typeface="Berlin Sans FB" panose="020E0602020502020306" pitchFamily="34" charset="0"/>
            </a:endParaRPr>
          </a:p>
          <a:p>
            <a:pPr marL="381000" lvl="1" indent="-266700" eaLnBrk="1" hangingPunct="1">
              <a:spcAft>
                <a:spcPct val="20000"/>
              </a:spcAft>
              <a:buFont typeface="Wingdings" panose="05000000000000000000" pitchFamily="2" charset="2"/>
              <a:buChar char="§"/>
            </a:pPr>
            <a:r>
              <a:rPr lang="en-US" altLang="en-US" dirty="0" smtClean="0">
                <a:latin typeface="Berlin Sans FB" panose="020E0602020502020306" pitchFamily="34" charset="0"/>
              </a:rPr>
              <a:t>Smoking</a:t>
            </a:r>
          </a:p>
          <a:p>
            <a:pPr marL="381000" lvl="1" indent="-266700" eaLnBrk="1" hangingPunct="1">
              <a:spcAft>
                <a:spcPct val="20000"/>
              </a:spcAft>
              <a:buFont typeface="Wingdings" panose="05000000000000000000" pitchFamily="2" charset="2"/>
              <a:buChar char="§"/>
            </a:pPr>
            <a:r>
              <a:rPr lang="en-US" altLang="en-US" dirty="0" smtClean="0">
                <a:latin typeface="Berlin Sans FB" panose="020E0602020502020306" pitchFamily="34" charset="0"/>
              </a:rPr>
              <a:t>Obesity</a:t>
            </a:r>
          </a:p>
        </p:txBody>
      </p:sp>
    </p:spTree>
    <p:extLst>
      <p:ext uri="{BB962C8B-B14F-4D97-AF65-F5344CB8AC3E}">
        <p14:creationId xmlns:p14="http://schemas.microsoft.com/office/powerpoint/2010/main" val="264327043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5CD38C-55E8-4006-B79C-106AF1DB139E}" type="slidenum">
              <a:rPr lang="en-US"/>
              <a:pPr/>
              <a:t>118</a:t>
            </a:fld>
            <a:endParaRPr lang="en-US"/>
          </a:p>
        </p:txBody>
      </p:sp>
      <p:sp>
        <p:nvSpPr>
          <p:cNvPr id="73731" name="Rectangle 2"/>
          <p:cNvSpPr>
            <a:spLocks noGrp="1" noChangeArrowheads="1"/>
          </p:cNvSpPr>
          <p:nvPr>
            <p:ph type="title"/>
          </p:nvPr>
        </p:nvSpPr>
        <p:spPr>
          <a:xfrm>
            <a:off x="671513" y="271463"/>
            <a:ext cx="7772400" cy="1143000"/>
          </a:xfrm>
        </p:spPr>
        <p:txBody>
          <a:bodyPr/>
          <a:lstStyle/>
          <a:p>
            <a:pPr eaLnBrk="1" hangingPunct="1"/>
            <a:r>
              <a:rPr lang="en-US" altLang="en-US" sz="3600" dirty="0" smtClean="0">
                <a:latin typeface="Berlin Sans FB" panose="020E0602020502020306" pitchFamily="34" charset="0"/>
              </a:rPr>
              <a:t>Modifying Illness-Related Behaviors</a:t>
            </a:r>
            <a:endParaRPr lang="en-US" sz="3600" dirty="0" smtClean="0">
              <a:latin typeface="Berlin Sans FB" panose="020E0602020502020306" pitchFamily="34" charset="0"/>
            </a:endParaRPr>
          </a:p>
        </p:txBody>
      </p:sp>
      <p:sp>
        <p:nvSpPr>
          <p:cNvPr id="73732" name="Rectangle 3"/>
          <p:cNvSpPr>
            <a:spLocks noChangeArrowheads="1"/>
          </p:cNvSpPr>
          <p:nvPr/>
        </p:nvSpPr>
        <p:spPr bwMode="auto">
          <a:xfrm>
            <a:off x="614363" y="1581150"/>
            <a:ext cx="792003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smtClean="0">
                <a:latin typeface="Berlin Sans FB" panose="020E0602020502020306" pitchFamily="34" charset="0"/>
              </a:rPr>
              <a:t>Eliminating </a:t>
            </a:r>
            <a:r>
              <a:rPr lang="en-US" altLang="en-US" sz="2800" dirty="0">
                <a:latin typeface="Berlin Sans FB" panose="020E0602020502020306" pitchFamily="34" charset="0"/>
              </a:rPr>
              <a:t>smoking would increase life expectancy more than any other preventive measure.</a:t>
            </a:r>
          </a:p>
        </p:txBody>
      </p:sp>
      <p:pic>
        <p:nvPicPr>
          <p:cNvPr id="73733"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33538" y="3048000"/>
            <a:ext cx="5834062" cy="3382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003075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8AE6E5-51C5-40CB-94A4-26899109D7BA}" type="slidenum">
              <a:rPr lang="en-US"/>
              <a:pPr/>
              <a:t>119</a:t>
            </a:fld>
            <a:endParaRPr lang="en-US"/>
          </a:p>
        </p:txBody>
      </p:sp>
      <p:sp>
        <p:nvSpPr>
          <p:cNvPr id="75779"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anose="020E0602020502020306" pitchFamily="34" charset="0"/>
              </a:rPr>
              <a:t>Why People Smoke</a:t>
            </a:r>
          </a:p>
        </p:txBody>
      </p:sp>
      <p:sp>
        <p:nvSpPr>
          <p:cNvPr id="75780" name="Rectangle 3"/>
          <p:cNvSpPr>
            <a:spLocks noChangeArrowheads="1"/>
          </p:cNvSpPr>
          <p:nvPr/>
        </p:nvSpPr>
        <p:spPr bwMode="auto">
          <a:xfrm>
            <a:off x="519113" y="1524000"/>
            <a:ext cx="8077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295400" indent="-3810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AutoNum type="arabicPeriod"/>
            </a:pPr>
            <a:r>
              <a:rPr lang="en-US" altLang="en-US" sz="2800" dirty="0">
                <a:latin typeface="Berlin Sans FB" panose="020E0602020502020306" pitchFamily="34" charset="0"/>
              </a:rPr>
              <a:t>People smoke because it is socially rewarding.</a:t>
            </a:r>
          </a:p>
          <a:p>
            <a:pPr eaLnBrk="1" hangingPunct="1">
              <a:buFont typeface="Wingdings" panose="05000000000000000000" pitchFamily="2" charset="2"/>
              <a:buAutoNum type="arabicPeriod"/>
            </a:pPr>
            <a:r>
              <a:rPr lang="en-US" altLang="en-US" sz="2800" dirty="0">
                <a:latin typeface="Berlin Sans FB" panose="020E0602020502020306" pitchFamily="34" charset="0"/>
              </a:rPr>
              <a:t>Smoking also results because of genetic factors.</a:t>
            </a:r>
          </a:p>
        </p:txBody>
      </p:sp>
      <p:pic>
        <p:nvPicPr>
          <p:cNvPr id="75781"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3467" y="3352800"/>
            <a:ext cx="67818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2" name="Picture 5" descr="MyersPsy8e_14UN1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086600" y="2667000"/>
            <a:ext cx="1762125" cy="268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12325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p:nvPr>
        </p:nvSpPr>
        <p:spPr>
          <a:xfrm>
            <a:off x="671513" y="257175"/>
            <a:ext cx="7772400" cy="1143000"/>
          </a:xfrm>
        </p:spPr>
        <p:txBody>
          <a:bodyPr/>
          <a:lstStyle/>
          <a:p>
            <a:r>
              <a:rPr lang="en-US" sz="4000" dirty="0">
                <a:latin typeface="Berlin Sans FB" pitchFamily="34" charset="0"/>
              </a:rPr>
              <a:t>The Physiology of Hunger</a:t>
            </a:r>
          </a:p>
        </p:txBody>
      </p:sp>
      <p:sp>
        <p:nvSpPr>
          <p:cNvPr id="1515523" name="Rectangle 3"/>
          <p:cNvSpPr>
            <a:spLocks noGrp="1" noChangeArrowheads="1"/>
          </p:cNvSpPr>
          <p:nvPr>
            <p:ph type="body" sz="half" idx="1"/>
          </p:nvPr>
        </p:nvSpPr>
        <p:spPr>
          <a:xfrm>
            <a:off x="714375" y="1400174"/>
            <a:ext cx="7734300" cy="2105025"/>
          </a:xfrm>
        </p:spPr>
        <p:txBody>
          <a:bodyPr/>
          <a:lstStyle/>
          <a:p>
            <a:pPr marL="0" indent="0" algn="ctr">
              <a:buFont typeface="Wingdings" pitchFamily="2" charset="2"/>
              <a:buNone/>
            </a:pPr>
            <a:r>
              <a:rPr lang="en-US" altLang="en-US" sz="2800" dirty="0" smtClean="0">
                <a:latin typeface="Berlin Sans FB" pitchFamily="34" charset="0"/>
              </a:rPr>
              <a:t>Stomach </a:t>
            </a:r>
            <a:r>
              <a:rPr lang="en-US" altLang="en-US" sz="2800" dirty="0">
                <a:latin typeface="Berlin Sans FB" pitchFamily="34" charset="0"/>
              </a:rPr>
              <a:t>contractions </a:t>
            </a:r>
            <a:r>
              <a:rPr lang="en-US" altLang="en-US" sz="2800" dirty="0" smtClean="0">
                <a:latin typeface="Berlin Sans FB" pitchFamily="34" charset="0"/>
              </a:rPr>
              <a:t>or pangs send signals to </a:t>
            </a:r>
            <a:r>
              <a:rPr lang="en-US" altLang="en-US" sz="2800" dirty="0">
                <a:latin typeface="Berlin Sans FB" pitchFamily="34" charset="0"/>
              </a:rPr>
              <a:t>the brain making us aware of our </a:t>
            </a:r>
            <a:r>
              <a:rPr lang="en-US" altLang="en-US" sz="2800" dirty="0" smtClean="0">
                <a:latin typeface="Berlin Sans FB" pitchFamily="34" charset="0"/>
              </a:rPr>
              <a:t>hunger.  Studies show only partial relation.</a:t>
            </a:r>
          </a:p>
          <a:p>
            <a:pPr marL="0" indent="0" algn="ctr">
              <a:buFont typeface="Wingdings" pitchFamily="2" charset="2"/>
              <a:buNone/>
            </a:pPr>
            <a:r>
              <a:rPr lang="en-US" altLang="en-US" sz="2800" dirty="0" smtClean="0"/>
              <a:t>Those with their stomachs removed still feel hunger.</a:t>
            </a:r>
            <a:endParaRPr lang="en-US" altLang="en-US" sz="2800" dirty="0" smtClean="0">
              <a:latin typeface="Berlin Sans FB" pitchFamily="34" charset="0"/>
            </a:endParaRPr>
          </a:p>
        </p:txBody>
      </p:sp>
      <p:pic>
        <p:nvPicPr>
          <p:cNvPr id="1515524"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00200" y="3505200"/>
            <a:ext cx="6034088" cy="29045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36632567"/>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9F7D70-EBF2-45A0-A4A5-EF3FBEAE8F91}" type="slidenum">
              <a:rPr lang="en-US"/>
              <a:pPr/>
              <a:t>120</a:t>
            </a:fld>
            <a:endParaRPr lang="en-US"/>
          </a:p>
        </p:txBody>
      </p:sp>
      <p:sp>
        <p:nvSpPr>
          <p:cNvPr id="77827"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anose="020E0602020502020306" pitchFamily="34" charset="0"/>
              </a:rPr>
              <a:t>Why People Smoke</a:t>
            </a:r>
          </a:p>
        </p:txBody>
      </p:sp>
      <p:sp>
        <p:nvSpPr>
          <p:cNvPr id="77828" name="Rectangle 3"/>
          <p:cNvSpPr>
            <a:spLocks noChangeArrowheads="1"/>
          </p:cNvSpPr>
          <p:nvPr/>
        </p:nvSpPr>
        <p:spPr bwMode="auto">
          <a:xfrm>
            <a:off x="430212" y="1412286"/>
            <a:ext cx="4191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295400" indent="-3810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AutoNum type="arabicPeriod" startAt="3"/>
            </a:pPr>
            <a:r>
              <a:rPr lang="en-US" altLang="en-US" sz="2800" dirty="0">
                <a:latin typeface="Berlin Sans FB" panose="020E0602020502020306" pitchFamily="34" charset="0"/>
              </a:rPr>
              <a:t>Nicotine takes away unpleasant cravings (</a:t>
            </a:r>
            <a:r>
              <a:rPr lang="en-US" altLang="en-US" sz="2800" dirty="0">
                <a:solidFill>
                  <a:srgbClr val="FFFF00"/>
                </a:solidFill>
                <a:latin typeface="Berlin Sans FB" panose="020E0602020502020306" pitchFamily="34" charset="0"/>
              </a:rPr>
              <a:t>negative reinforcement</a:t>
            </a:r>
            <a:r>
              <a:rPr lang="en-US" altLang="en-US" sz="2800" dirty="0">
                <a:latin typeface="Berlin Sans FB" panose="020E0602020502020306" pitchFamily="34" charset="0"/>
              </a:rPr>
              <a:t>) by triggering epinephrine, norepinephrine, dopamine and endorphins.</a:t>
            </a:r>
          </a:p>
          <a:p>
            <a:pPr eaLnBrk="1" hangingPunct="1">
              <a:buFont typeface="Wingdings" panose="05000000000000000000" pitchFamily="2" charset="2"/>
              <a:buAutoNum type="arabicPeriod" startAt="3"/>
            </a:pPr>
            <a:r>
              <a:rPr lang="en-US" altLang="en-US" sz="2800" dirty="0">
                <a:latin typeface="Berlin Sans FB" panose="020E0602020502020306" pitchFamily="34" charset="0"/>
              </a:rPr>
              <a:t>Nicotine is itself rewarding (</a:t>
            </a:r>
            <a:r>
              <a:rPr lang="en-US" altLang="en-US" sz="2800" dirty="0">
                <a:solidFill>
                  <a:srgbClr val="FFFF00"/>
                </a:solidFill>
                <a:latin typeface="Berlin Sans FB" panose="020E0602020502020306" pitchFamily="34" charset="0"/>
              </a:rPr>
              <a:t>positive reinforcement</a:t>
            </a:r>
            <a:r>
              <a:rPr lang="en-US" altLang="en-US" sz="2800" dirty="0">
                <a:latin typeface="Berlin Sans FB" panose="020E0602020502020306" pitchFamily="34" charset="0"/>
              </a:rPr>
              <a:t>).</a:t>
            </a:r>
          </a:p>
        </p:txBody>
      </p:sp>
      <p:pic>
        <p:nvPicPr>
          <p:cNvPr id="77829"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76800" y="1371600"/>
            <a:ext cx="3311525"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374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C4B511-295A-40CA-96F4-E357BA52862F}" type="slidenum">
              <a:rPr lang="en-US"/>
              <a:pPr/>
              <a:t>121</a:t>
            </a:fld>
            <a:endParaRPr lang="en-US"/>
          </a:p>
        </p:txBody>
      </p:sp>
      <p:sp>
        <p:nvSpPr>
          <p:cNvPr id="79875" name="Rectangle 2"/>
          <p:cNvSpPr>
            <a:spLocks noGrp="1" noChangeArrowheads="1"/>
          </p:cNvSpPr>
          <p:nvPr>
            <p:ph type="title"/>
          </p:nvPr>
        </p:nvSpPr>
        <p:spPr>
          <a:xfrm>
            <a:off x="671513" y="276225"/>
            <a:ext cx="7772400" cy="1143000"/>
          </a:xfrm>
        </p:spPr>
        <p:txBody>
          <a:bodyPr/>
          <a:lstStyle/>
          <a:p>
            <a:pPr eaLnBrk="1" hangingPunct="1"/>
            <a:r>
              <a:rPr lang="en-US" sz="3600" dirty="0" err="1" smtClean="0">
                <a:latin typeface="Berlin Sans FB" panose="020E0602020502020306" pitchFamily="34" charset="0"/>
              </a:rPr>
              <a:t>Biopsychosocial</a:t>
            </a:r>
            <a:r>
              <a:rPr lang="en-US" sz="3600" dirty="0" smtClean="0">
                <a:latin typeface="Berlin Sans FB" panose="020E0602020502020306" pitchFamily="34" charset="0"/>
              </a:rPr>
              <a:t> Factors: Smoking</a:t>
            </a:r>
          </a:p>
        </p:txBody>
      </p:sp>
      <p:pic>
        <p:nvPicPr>
          <p:cNvPr id="79876" name="Picture 3" descr="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7263" y="1577975"/>
            <a:ext cx="7210425" cy="4460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1929587"/>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BE79ED-8D93-4BF8-B9C0-DB67A409F27A}" type="slidenum">
              <a:rPr lang="en-US"/>
              <a:pPr/>
              <a:t>122</a:t>
            </a:fld>
            <a:endParaRPr lang="en-US"/>
          </a:p>
        </p:txBody>
      </p:sp>
      <p:sp>
        <p:nvSpPr>
          <p:cNvPr id="80899" name="Rectangle 2"/>
          <p:cNvSpPr>
            <a:spLocks noGrp="1" noChangeArrowheads="1"/>
          </p:cNvSpPr>
          <p:nvPr>
            <p:ph type="title"/>
          </p:nvPr>
        </p:nvSpPr>
        <p:spPr>
          <a:xfrm>
            <a:off x="685800" y="276225"/>
            <a:ext cx="7772400" cy="1143000"/>
          </a:xfrm>
        </p:spPr>
        <p:txBody>
          <a:bodyPr/>
          <a:lstStyle/>
          <a:p>
            <a:pPr eaLnBrk="1" hangingPunct="1"/>
            <a:r>
              <a:rPr lang="en-US" altLang="en-US" sz="4000" dirty="0" smtClean="0">
                <a:solidFill>
                  <a:schemeClr val="tx1"/>
                </a:solidFill>
                <a:latin typeface="Berlin Sans FB" panose="020E0602020502020306" pitchFamily="34" charset="0"/>
              </a:rPr>
              <a:t>Helping Smokers Quit</a:t>
            </a:r>
            <a:endParaRPr lang="en-US" sz="4000" dirty="0" smtClean="0">
              <a:solidFill>
                <a:schemeClr val="tx1"/>
              </a:solidFill>
              <a:latin typeface="Berlin Sans FB" panose="020E0602020502020306" pitchFamily="34" charset="0"/>
            </a:endParaRPr>
          </a:p>
        </p:txBody>
      </p:sp>
      <p:sp>
        <p:nvSpPr>
          <p:cNvPr id="80900" name="Rectangle 3"/>
          <p:cNvSpPr>
            <a:spLocks noGrp="1" noChangeArrowheads="1"/>
          </p:cNvSpPr>
          <p:nvPr>
            <p:ph type="body" sz="half" idx="1"/>
          </p:nvPr>
        </p:nvSpPr>
        <p:spPr>
          <a:xfrm>
            <a:off x="504825" y="1600200"/>
            <a:ext cx="8091488" cy="1371600"/>
          </a:xfrm>
        </p:spPr>
        <p:txBody>
          <a:bodyPr/>
          <a:lstStyle/>
          <a:p>
            <a:pPr marL="0" indent="0" algn="ctr" eaLnBrk="1" hangingPunct="1">
              <a:buFont typeface="Wingdings" panose="05000000000000000000" pitchFamily="2" charset="2"/>
              <a:buNone/>
            </a:pPr>
            <a:r>
              <a:rPr lang="en-US" sz="2800" dirty="0" smtClean="0">
                <a:latin typeface="Berlin Sans FB" panose="020E0602020502020306" pitchFamily="34" charset="0"/>
              </a:rPr>
              <a:t>Smoking has decreased in western countries, especially in higher socioeconomic and educational level groups.</a:t>
            </a:r>
          </a:p>
        </p:txBody>
      </p:sp>
      <p:pic>
        <p:nvPicPr>
          <p:cNvPr id="80901"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57350" y="3124200"/>
            <a:ext cx="5829300" cy="3414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259407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9B8563-6E02-444E-9294-9E7096648DFA}" type="slidenum">
              <a:rPr lang="en-US"/>
              <a:pPr/>
              <a:t>123</a:t>
            </a:fld>
            <a:endParaRPr lang="en-US"/>
          </a:p>
        </p:txBody>
      </p:sp>
      <p:sp>
        <p:nvSpPr>
          <p:cNvPr id="82947"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anose="020E0602020502020306" pitchFamily="34" charset="0"/>
              </a:rPr>
              <a:t>Ways to Quit Smoking</a:t>
            </a:r>
            <a:endParaRPr lang="en-US" sz="4000" dirty="0" smtClean="0">
              <a:solidFill>
                <a:schemeClr val="tx1"/>
              </a:solidFill>
              <a:latin typeface="Berlin Sans FB" panose="020E0602020502020306" pitchFamily="34" charset="0"/>
            </a:endParaRPr>
          </a:p>
        </p:txBody>
      </p:sp>
      <p:sp>
        <p:nvSpPr>
          <p:cNvPr id="82948" name="Rectangle 3"/>
          <p:cNvSpPr>
            <a:spLocks noGrp="1" noChangeArrowheads="1"/>
          </p:cNvSpPr>
          <p:nvPr>
            <p:ph type="body" idx="1"/>
          </p:nvPr>
        </p:nvSpPr>
        <p:spPr>
          <a:xfrm>
            <a:off x="1622425" y="2103438"/>
            <a:ext cx="5880100" cy="4022725"/>
          </a:xfrm>
        </p:spPr>
        <p:txBody>
          <a:bodyPr/>
          <a:lstStyle/>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Set a quit date.</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Inform family and friends.</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Remove all cigarettes.</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Review successful strategies.</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Use nicotine patch or gum.</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Abstain from alcohol.</a:t>
            </a:r>
          </a:p>
          <a:p>
            <a:pPr marL="609600" indent="-609600" eaLnBrk="1" hangingPunct="1">
              <a:buFont typeface="Wingdings" panose="05000000000000000000" pitchFamily="2" charset="2"/>
              <a:buAutoNum type="arabicPeriod"/>
            </a:pPr>
            <a:r>
              <a:rPr lang="en-US" altLang="en-US" sz="2800" dirty="0" smtClean="0">
                <a:latin typeface="Berlin Sans FB" panose="020E0602020502020306" pitchFamily="34" charset="0"/>
              </a:rPr>
              <a:t>Exercise.</a:t>
            </a:r>
            <a:endParaRPr lang="en-US" sz="2800" dirty="0" smtClean="0">
              <a:latin typeface="Berlin Sans FB" panose="020E0602020502020306" pitchFamily="34" charset="0"/>
            </a:endParaRPr>
          </a:p>
        </p:txBody>
      </p:sp>
      <p:sp>
        <p:nvSpPr>
          <p:cNvPr id="82949" name="Rectangle 4"/>
          <p:cNvSpPr>
            <a:spLocks noChangeArrowheads="1"/>
          </p:cNvSpPr>
          <p:nvPr/>
        </p:nvSpPr>
        <p:spPr bwMode="auto">
          <a:xfrm>
            <a:off x="1114425" y="1600200"/>
            <a:ext cx="6886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sz="2800" dirty="0">
                <a:latin typeface="Berlin Sans FB" panose="020E0602020502020306" pitchFamily="34" charset="0"/>
              </a:rPr>
              <a:t>A few pointers to quit smoking are:</a:t>
            </a:r>
          </a:p>
        </p:txBody>
      </p:sp>
    </p:spTree>
    <p:extLst>
      <p:ext uri="{BB962C8B-B14F-4D97-AF65-F5344CB8AC3E}">
        <p14:creationId xmlns:p14="http://schemas.microsoft.com/office/powerpoint/2010/main" val="721745888"/>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BE79E2-A0B9-49C6-A3E1-E255091F4F91}" type="slidenum">
              <a:rPr lang="en-US"/>
              <a:pPr/>
              <a:t>124</a:t>
            </a:fld>
            <a:endParaRPr lang="en-US"/>
          </a:p>
        </p:txBody>
      </p:sp>
      <p:sp>
        <p:nvSpPr>
          <p:cNvPr id="83971" name="Rectangle 2"/>
          <p:cNvSpPr>
            <a:spLocks noGrp="1" noChangeArrowheads="1"/>
          </p:cNvSpPr>
          <p:nvPr>
            <p:ph type="title"/>
          </p:nvPr>
        </p:nvSpPr>
        <p:spPr>
          <a:xfrm>
            <a:off x="671513" y="261938"/>
            <a:ext cx="7772400" cy="1143000"/>
          </a:xfrm>
        </p:spPr>
        <p:txBody>
          <a:bodyPr/>
          <a:lstStyle/>
          <a:p>
            <a:pPr eaLnBrk="1" hangingPunct="1"/>
            <a:r>
              <a:rPr lang="en-US" altLang="en-US" sz="4000" dirty="0" smtClean="0">
                <a:solidFill>
                  <a:schemeClr val="tx1"/>
                </a:solidFill>
                <a:latin typeface="Berlin Sans FB" panose="020E0602020502020306" pitchFamily="34" charset="0"/>
              </a:rPr>
              <a:t>Smoking Abstinence Programs</a:t>
            </a:r>
            <a:endParaRPr lang="en-US" sz="4000" dirty="0" smtClean="0">
              <a:solidFill>
                <a:schemeClr val="tx1"/>
              </a:solidFill>
              <a:latin typeface="Berlin Sans FB" panose="020E0602020502020306" pitchFamily="34" charset="0"/>
            </a:endParaRPr>
          </a:p>
        </p:txBody>
      </p:sp>
      <p:sp>
        <p:nvSpPr>
          <p:cNvPr id="83972" name="Rectangle 3"/>
          <p:cNvSpPr>
            <a:spLocks noGrp="1" noChangeArrowheads="1"/>
          </p:cNvSpPr>
          <p:nvPr>
            <p:ph type="body" sz="half" idx="1"/>
          </p:nvPr>
        </p:nvSpPr>
        <p:spPr>
          <a:xfrm>
            <a:off x="1405731" y="4837452"/>
            <a:ext cx="6303963" cy="503237"/>
          </a:xfrm>
        </p:spPr>
        <p:txBody>
          <a:bodyPr>
            <a:normAutofit lnSpcReduction="10000"/>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Smoking abstinence programs for teens</a:t>
            </a:r>
            <a:r>
              <a:rPr lang="en-US" altLang="en-US" sz="2400" dirty="0" smtClean="0">
                <a:latin typeface="Palatino Linotype" panose="02040502050505030304" pitchFamily="18" charset="0"/>
              </a:rPr>
              <a:t>:</a:t>
            </a:r>
            <a:endParaRPr lang="en-US" sz="2400" dirty="0" smtClean="0">
              <a:latin typeface="Palatino Linotype" panose="02040502050505030304" pitchFamily="18" charset="0"/>
            </a:endParaRPr>
          </a:p>
        </p:txBody>
      </p:sp>
      <p:pic>
        <p:nvPicPr>
          <p:cNvPr id="83973"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52600" y="1404938"/>
            <a:ext cx="5181600" cy="3224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4" name="Rectangle 5"/>
          <p:cNvSpPr>
            <a:spLocks noChangeArrowheads="1"/>
          </p:cNvSpPr>
          <p:nvPr/>
        </p:nvSpPr>
        <p:spPr bwMode="auto">
          <a:xfrm>
            <a:off x="838200" y="5334000"/>
            <a:ext cx="7467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295400" indent="-3810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AutoNum type="arabicPeriod"/>
            </a:pPr>
            <a:r>
              <a:rPr lang="en-US" altLang="en-US" sz="2400" dirty="0">
                <a:latin typeface="Berlin Sans FB" panose="020E0602020502020306" pitchFamily="34" charset="0"/>
              </a:rPr>
              <a:t>Information about the effects of smoking</a:t>
            </a:r>
          </a:p>
          <a:p>
            <a:pPr eaLnBrk="1" hangingPunct="1">
              <a:buFont typeface="Wingdings" panose="05000000000000000000" pitchFamily="2" charset="2"/>
              <a:buAutoNum type="arabicPeriod"/>
            </a:pPr>
            <a:r>
              <a:rPr lang="en-US" sz="2400" dirty="0">
                <a:latin typeface="Berlin Sans FB" panose="020E0602020502020306" pitchFamily="34" charset="0"/>
              </a:rPr>
              <a:t>Information about peer, parent &amp; media influence</a:t>
            </a:r>
          </a:p>
          <a:p>
            <a:pPr eaLnBrk="1" hangingPunct="1">
              <a:buFont typeface="Wingdings" panose="05000000000000000000" pitchFamily="2" charset="2"/>
              <a:buAutoNum type="arabicPeriod"/>
            </a:pPr>
            <a:r>
              <a:rPr lang="en-US" sz="2400" dirty="0">
                <a:latin typeface="Berlin Sans FB" panose="020E0602020502020306" pitchFamily="34" charset="0"/>
              </a:rPr>
              <a:t>Training in refusal skills</a:t>
            </a:r>
          </a:p>
        </p:txBody>
      </p:sp>
    </p:spTree>
    <p:extLst>
      <p:ext uri="{BB962C8B-B14F-4D97-AF65-F5344CB8AC3E}">
        <p14:creationId xmlns:p14="http://schemas.microsoft.com/office/powerpoint/2010/main" val="50950487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20B82C-6C25-46FD-B043-4656086ADA71}" type="slidenum">
              <a:rPr lang="en-US"/>
              <a:pPr/>
              <a:t>125</a:t>
            </a:fld>
            <a:endParaRPr lang="en-US"/>
          </a:p>
        </p:txBody>
      </p:sp>
      <p:sp>
        <p:nvSpPr>
          <p:cNvPr id="84995"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anose="020E0602020502020306" pitchFamily="34" charset="0"/>
              </a:rPr>
              <a:t>Do Programs Work?</a:t>
            </a:r>
            <a:endParaRPr lang="en-US" sz="4000" dirty="0" smtClean="0">
              <a:solidFill>
                <a:schemeClr val="tx1"/>
              </a:solidFill>
              <a:latin typeface="Berlin Sans FB" panose="020E0602020502020306" pitchFamily="34" charset="0"/>
            </a:endParaRPr>
          </a:p>
        </p:txBody>
      </p:sp>
      <p:pic>
        <p:nvPicPr>
          <p:cNvPr id="84996" name="Picture 3" descr="figure-40-1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065463"/>
            <a:ext cx="6477000" cy="3716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7" name="Rectangle 4"/>
          <p:cNvSpPr>
            <a:spLocks noChangeArrowheads="1"/>
          </p:cNvSpPr>
          <p:nvPr/>
        </p:nvSpPr>
        <p:spPr bwMode="auto">
          <a:xfrm>
            <a:off x="504825" y="1600200"/>
            <a:ext cx="55149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sz="2800" dirty="0">
                <a:latin typeface="Berlin Sans FB" panose="020E0602020502020306" pitchFamily="34" charset="0"/>
              </a:rPr>
              <a:t>Prevention programs do have an effect on smoking.</a:t>
            </a:r>
          </a:p>
        </p:txBody>
      </p:sp>
      <p:pic>
        <p:nvPicPr>
          <p:cNvPr id="84998" name="Picture 5" descr="MyersPsy8e_14UN1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83742" y="1540668"/>
            <a:ext cx="2438400" cy="1947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9" name="Text Box 6"/>
          <p:cNvSpPr txBox="1">
            <a:spLocks noChangeArrowheads="1"/>
          </p:cNvSpPr>
          <p:nvPr/>
        </p:nvSpPr>
        <p:spPr bwMode="auto">
          <a:xfrm rot="5400000">
            <a:off x="7642225" y="2338048"/>
            <a:ext cx="1847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dirty="0">
                <a:latin typeface="Times New Roman" panose="02020603050405020304" pitchFamily="18" charset="0"/>
              </a:rPr>
              <a:t>Paul J. </a:t>
            </a:r>
            <a:r>
              <a:rPr lang="en-US" sz="1000" dirty="0" err="1">
                <a:latin typeface="Times New Roman" panose="02020603050405020304" pitchFamily="18" charset="0"/>
              </a:rPr>
              <a:t>Milette</a:t>
            </a:r>
            <a:r>
              <a:rPr lang="en-US" sz="1000" dirty="0">
                <a:latin typeface="Times New Roman" panose="02020603050405020304" pitchFamily="18" charset="0"/>
              </a:rPr>
              <a:t>/ Palm Beach Post</a:t>
            </a:r>
          </a:p>
        </p:txBody>
      </p:sp>
    </p:spTree>
    <p:extLst>
      <p:ext uri="{BB962C8B-B14F-4D97-AF65-F5344CB8AC3E}">
        <p14:creationId xmlns:p14="http://schemas.microsoft.com/office/powerpoint/2010/main" val="144336144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EE9313-0B09-4A47-9485-51D964D0E1E2}" type="slidenum">
              <a:rPr lang="en-US"/>
              <a:pPr/>
              <a:t>126</a:t>
            </a:fld>
            <a:endParaRPr lang="en-US"/>
          </a:p>
        </p:txBody>
      </p:sp>
      <p:sp>
        <p:nvSpPr>
          <p:cNvPr id="98307" name="Rectangle 2"/>
          <p:cNvSpPr>
            <a:spLocks noGrp="1" noChangeArrowheads="1"/>
          </p:cNvSpPr>
          <p:nvPr>
            <p:ph type="title"/>
          </p:nvPr>
        </p:nvSpPr>
        <p:spPr>
          <a:xfrm>
            <a:off x="685800" y="271463"/>
            <a:ext cx="7772400" cy="1143000"/>
          </a:xfrm>
        </p:spPr>
        <p:txBody>
          <a:bodyPr/>
          <a:lstStyle/>
          <a:p>
            <a:pPr eaLnBrk="1" hangingPunct="1"/>
            <a:r>
              <a:rPr lang="en-US" altLang="en-US" sz="4000" dirty="0" smtClean="0">
                <a:latin typeface="Berlin Sans FB" panose="020E0602020502020306" pitchFamily="34" charset="0"/>
              </a:rPr>
              <a:t>Trading Risks</a:t>
            </a:r>
            <a:endParaRPr lang="en-US" sz="4000" dirty="0" smtClean="0">
              <a:latin typeface="Berlin Sans FB" panose="020E0602020502020306" pitchFamily="34" charset="0"/>
            </a:endParaRPr>
          </a:p>
        </p:txBody>
      </p:sp>
      <p:pic>
        <p:nvPicPr>
          <p:cNvPr id="98308" name="Picture 3" descr="figure-40-1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00200" y="2841399"/>
            <a:ext cx="5707063" cy="3525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9" name="Rectangle 4"/>
          <p:cNvSpPr>
            <a:spLocks noChangeArrowheads="1"/>
          </p:cNvSpPr>
          <p:nvPr/>
        </p:nvSpPr>
        <p:spPr bwMode="auto">
          <a:xfrm>
            <a:off x="552450" y="1600200"/>
            <a:ext cx="8001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Though cigarette smoking over the years has declined in the Americas, obesity is on the rise.</a:t>
            </a:r>
            <a:endParaRPr lang="en-US" sz="2800" dirty="0">
              <a:latin typeface="Berlin Sans FB" panose="020E0602020502020306" pitchFamily="34" charset="0"/>
            </a:endParaRPr>
          </a:p>
        </p:txBody>
      </p:sp>
    </p:spTree>
    <p:extLst>
      <p:ext uri="{BB962C8B-B14F-4D97-AF65-F5344CB8AC3E}">
        <p14:creationId xmlns:p14="http://schemas.microsoft.com/office/powerpoint/2010/main" val="1522510302"/>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11550-94F0-4794-A9D6-4B7C9D53CE0B}" type="slidenum">
              <a:rPr lang="en-US"/>
              <a:pPr/>
              <a:t>127</a:t>
            </a:fld>
            <a:endParaRPr lang="en-US"/>
          </a:p>
        </p:txBody>
      </p:sp>
      <p:sp>
        <p:nvSpPr>
          <p:cNvPr id="86019"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anose="020E0602020502020306" pitchFamily="34" charset="0"/>
              </a:rPr>
              <a:t>Obesity and Weight Control</a:t>
            </a:r>
            <a:endParaRPr lang="en-US" sz="4000" dirty="0" smtClean="0">
              <a:solidFill>
                <a:schemeClr val="tx1"/>
              </a:solidFill>
              <a:latin typeface="Berlin Sans FB" panose="020E0602020502020306" pitchFamily="34" charset="0"/>
            </a:endParaRPr>
          </a:p>
        </p:txBody>
      </p:sp>
      <p:sp>
        <p:nvSpPr>
          <p:cNvPr id="86020" name="Rectangle 3"/>
          <p:cNvSpPr>
            <a:spLocks noGrp="1" noChangeArrowheads="1"/>
          </p:cNvSpPr>
          <p:nvPr>
            <p:ph type="body" sz="half" idx="1"/>
          </p:nvPr>
        </p:nvSpPr>
        <p:spPr>
          <a:xfrm>
            <a:off x="533400" y="2286000"/>
            <a:ext cx="3810000" cy="2743200"/>
          </a:xfrm>
        </p:spPr>
        <p:txBody>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Fat is an ideal form of stored energy and is readily available. In times of famine overweight bodies signaled affluence.</a:t>
            </a:r>
            <a:endParaRPr lang="en-US" sz="2800" dirty="0" smtClean="0">
              <a:latin typeface="Berlin Sans FB" panose="020E0602020502020306" pitchFamily="34" charset="0"/>
            </a:endParaRPr>
          </a:p>
        </p:txBody>
      </p:sp>
      <p:pic>
        <p:nvPicPr>
          <p:cNvPr id="86021" name="Picture 4" descr="MyersPsy8e_14UN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00200"/>
            <a:ext cx="337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8798699"/>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379901-A6B7-4374-99F4-6960D52512F3}" type="slidenum">
              <a:rPr lang="en-US"/>
              <a:pPr/>
              <a:t>128</a:t>
            </a:fld>
            <a:endParaRPr lang="en-US"/>
          </a:p>
        </p:txBody>
      </p:sp>
      <p:sp>
        <p:nvSpPr>
          <p:cNvPr id="88067" name="Rectangle 2"/>
          <p:cNvSpPr>
            <a:spLocks noGrp="1" noChangeArrowheads="1"/>
          </p:cNvSpPr>
          <p:nvPr>
            <p:ph type="title"/>
          </p:nvPr>
        </p:nvSpPr>
        <p:spPr>
          <a:xfrm>
            <a:off x="671513" y="257175"/>
            <a:ext cx="7772400" cy="1143000"/>
          </a:xfrm>
        </p:spPr>
        <p:txBody>
          <a:bodyPr/>
          <a:lstStyle/>
          <a:p>
            <a:pPr eaLnBrk="1" hangingPunct="1"/>
            <a:r>
              <a:rPr lang="en-US" altLang="en-US" sz="4000" dirty="0" smtClean="0">
                <a:solidFill>
                  <a:schemeClr val="tx1"/>
                </a:solidFill>
                <a:latin typeface="Berlin Sans FB" panose="020E0602020502020306" pitchFamily="34" charset="0"/>
              </a:rPr>
              <a:t>Body Mass Index (BMI)</a:t>
            </a:r>
            <a:endParaRPr lang="en-US" sz="4000" dirty="0" smtClean="0">
              <a:solidFill>
                <a:schemeClr val="tx1"/>
              </a:solidFill>
              <a:latin typeface="Berlin Sans FB" panose="020E0602020502020306" pitchFamily="34" charset="0"/>
            </a:endParaRPr>
          </a:p>
        </p:txBody>
      </p:sp>
      <p:pic>
        <p:nvPicPr>
          <p:cNvPr id="88068" name="Picture 3" descr="figure-40-1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86200" y="1600199"/>
            <a:ext cx="5057775"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9" name="Rectangle 4"/>
          <p:cNvSpPr>
            <a:spLocks noChangeArrowheads="1"/>
          </p:cNvSpPr>
          <p:nvPr/>
        </p:nvSpPr>
        <p:spPr bwMode="auto">
          <a:xfrm>
            <a:off x="152400" y="1674812"/>
            <a:ext cx="3810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Obesity in children increases the risk of diabetes, high blood pressure, heart disease, gallstones, arthritis, certain types of cancer, thus shortening life-expectancy.</a:t>
            </a:r>
            <a:endParaRPr lang="en-US" sz="2800" dirty="0">
              <a:latin typeface="Berlin Sans FB" panose="020E0602020502020306" pitchFamily="34" charset="0"/>
            </a:endParaRPr>
          </a:p>
        </p:txBody>
      </p:sp>
    </p:spTree>
    <p:extLst>
      <p:ext uri="{BB962C8B-B14F-4D97-AF65-F5344CB8AC3E}">
        <p14:creationId xmlns:p14="http://schemas.microsoft.com/office/powerpoint/2010/main" val="3644035088"/>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A9AA4E-5A03-477B-9AC1-454A85CBAB1C}" type="slidenum">
              <a:rPr lang="en-US"/>
              <a:pPr/>
              <a:t>129</a:t>
            </a:fld>
            <a:endParaRPr lang="en-US"/>
          </a:p>
        </p:txBody>
      </p:sp>
      <p:sp>
        <p:nvSpPr>
          <p:cNvPr id="89091" name="Rectangle 2"/>
          <p:cNvSpPr>
            <a:spLocks noGrp="1" noChangeArrowheads="1"/>
          </p:cNvSpPr>
          <p:nvPr>
            <p:ph type="title"/>
          </p:nvPr>
        </p:nvSpPr>
        <p:spPr>
          <a:xfrm>
            <a:off x="685800" y="280988"/>
            <a:ext cx="7772400" cy="1143000"/>
          </a:xfrm>
        </p:spPr>
        <p:txBody>
          <a:bodyPr/>
          <a:lstStyle/>
          <a:p>
            <a:pPr eaLnBrk="1" hangingPunct="1"/>
            <a:r>
              <a:rPr lang="en-US" altLang="en-US" sz="4000" dirty="0" smtClean="0">
                <a:latin typeface="Berlin Sans FB" panose="020E0602020502020306" pitchFamily="34" charset="0"/>
              </a:rPr>
              <a:t>Obesity and Mortality</a:t>
            </a:r>
            <a:endParaRPr lang="en-US" sz="4000" dirty="0" smtClean="0">
              <a:latin typeface="Berlin Sans FB" panose="020E0602020502020306" pitchFamily="34" charset="0"/>
            </a:endParaRPr>
          </a:p>
        </p:txBody>
      </p:sp>
      <p:pic>
        <p:nvPicPr>
          <p:cNvPr id="89092" name="Picture 3" descr="figure-40-1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23975" y="2743200"/>
            <a:ext cx="6453188" cy="3576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3" name="Rectangle 4"/>
          <p:cNvSpPr>
            <a:spLocks noChangeArrowheads="1"/>
          </p:cNvSpPr>
          <p:nvPr/>
        </p:nvSpPr>
        <p:spPr bwMode="auto">
          <a:xfrm>
            <a:off x="504825" y="1600200"/>
            <a:ext cx="80914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sz="2800" dirty="0">
                <a:latin typeface="Berlin Sans FB" panose="020E0602020502020306" pitchFamily="34" charset="0"/>
              </a:rPr>
              <a:t>The death rate is high among very overweight men.</a:t>
            </a:r>
          </a:p>
        </p:txBody>
      </p:sp>
      <p:sp>
        <p:nvSpPr>
          <p:cNvPr id="89094" name="AutoShape 5"/>
          <p:cNvSpPr>
            <a:spLocks noChangeArrowheads="1"/>
          </p:cNvSpPr>
          <p:nvPr/>
        </p:nvSpPr>
        <p:spPr bwMode="auto">
          <a:xfrm rot="-1164140">
            <a:off x="6248400" y="3162300"/>
            <a:ext cx="381000" cy="533400"/>
          </a:xfrm>
          <a:prstGeom prst="downArrow">
            <a:avLst>
              <a:gd name="adj1" fmla="val 50000"/>
              <a:gd name="adj2" fmla="val 35000"/>
            </a:avLst>
          </a:prstGeom>
          <a:solidFill>
            <a:srgbClr val="FF8D1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Tree>
    <p:extLst>
      <p:ext uri="{BB962C8B-B14F-4D97-AF65-F5344CB8AC3E}">
        <p14:creationId xmlns:p14="http://schemas.microsoft.com/office/powerpoint/2010/main" val="197022811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671513" y="276225"/>
            <a:ext cx="7772400" cy="1143000"/>
          </a:xfrm>
        </p:spPr>
        <p:txBody>
          <a:bodyPr/>
          <a:lstStyle/>
          <a:p>
            <a:r>
              <a:rPr lang="en-US" sz="4000" dirty="0" smtClean="0"/>
              <a:t>Body Chemistry: Glucose</a:t>
            </a:r>
            <a:endParaRPr lang="en-US" sz="4000" baseline="-25000" dirty="0">
              <a:latin typeface="Berlin Sans FB" pitchFamily="34" charset="0"/>
            </a:endParaRPr>
          </a:p>
        </p:txBody>
      </p:sp>
      <p:sp>
        <p:nvSpPr>
          <p:cNvPr id="1518595" name="Rectangle 3"/>
          <p:cNvSpPr>
            <a:spLocks noGrp="1" noChangeArrowheads="1"/>
          </p:cNvSpPr>
          <p:nvPr>
            <p:ph type="body" sz="half" idx="1"/>
          </p:nvPr>
        </p:nvSpPr>
        <p:spPr>
          <a:xfrm>
            <a:off x="657226" y="1470819"/>
            <a:ext cx="7786687" cy="2150441"/>
          </a:xfrm>
        </p:spPr>
        <p:txBody>
          <a:bodyPr/>
          <a:lstStyle/>
          <a:p>
            <a:pPr marL="0" indent="0" algn="ctr">
              <a:buFontTx/>
              <a:buNone/>
            </a:pPr>
            <a:r>
              <a:rPr lang="en-US" dirty="0"/>
              <a:t>Glucose level in the blood is maintained. </a:t>
            </a:r>
            <a:r>
              <a:rPr lang="en-US" dirty="0" smtClean="0"/>
              <a:t>The hormone insulin converts glucose to fat.  This decreases the level of </a:t>
            </a:r>
            <a:r>
              <a:rPr lang="en-US" dirty="0"/>
              <a:t>glucose in </a:t>
            </a:r>
            <a:r>
              <a:rPr lang="en-US" dirty="0" smtClean="0"/>
              <a:t>blood - makes </a:t>
            </a:r>
            <a:r>
              <a:rPr lang="en-US" dirty="0"/>
              <a:t>us feel </a:t>
            </a:r>
            <a:r>
              <a:rPr lang="en-US" dirty="0" smtClean="0"/>
              <a:t>hungry.</a:t>
            </a:r>
            <a:endParaRPr lang="en-US" dirty="0"/>
          </a:p>
        </p:txBody>
      </p:sp>
      <p:pic>
        <p:nvPicPr>
          <p:cNvPr id="2" name="Picture 1"/>
          <p:cNvPicPr>
            <a:picLocks noChangeAspect="1"/>
          </p:cNvPicPr>
          <p:nvPr/>
        </p:nvPicPr>
        <p:blipFill>
          <a:blip r:embed="rId2"/>
          <a:stretch>
            <a:fillRect/>
          </a:stretch>
        </p:blipFill>
        <p:spPr>
          <a:xfrm>
            <a:off x="304800" y="3203801"/>
            <a:ext cx="2228684" cy="3133529"/>
          </a:xfrm>
          <a:prstGeom prst="rect">
            <a:avLst/>
          </a:prstGeom>
        </p:spPr>
      </p:pic>
      <p:pic>
        <p:nvPicPr>
          <p:cNvPr id="3" name="Picture 2"/>
          <p:cNvPicPr>
            <a:picLocks noChangeAspect="1"/>
          </p:cNvPicPr>
          <p:nvPr/>
        </p:nvPicPr>
        <p:blipFill>
          <a:blip r:embed="rId3"/>
          <a:stretch>
            <a:fillRect/>
          </a:stretch>
        </p:blipFill>
        <p:spPr>
          <a:xfrm>
            <a:off x="3550278" y="3621260"/>
            <a:ext cx="4893635" cy="3011467"/>
          </a:xfrm>
          <a:prstGeom prst="rect">
            <a:avLst/>
          </a:prstGeom>
        </p:spPr>
      </p:pic>
    </p:spTree>
    <p:extLst>
      <p:ext uri="{BB962C8B-B14F-4D97-AF65-F5344CB8AC3E}">
        <p14:creationId xmlns:p14="http://schemas.microsoft.com/office/powerpoint/2010/main" val="32869739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BA51C9-E27F-4BAF-BD00-51DE763FA6A2}" type="slidenum">
              <a:rPr lang="en-US"/>
              <a:pPr/>
              <a:t>130</a:t>
            </a:fld>
            <a:endParaRPr lang="en-US"/>
          </a:p>
        </p:txBody>
      </p:sp>
      <p:sp>
        <p:nvSpPr>
          <p:cNvPr id="90115" name="Rectangle 2"/>
          <p:cNvSpPr>
            <a:spLocks noGrp="1" noChangeArrowheads="1"/>
          </p:cNvSpPr>
          <p:nvPr>
            <p:ph type="title"/>
          </p:nvPr>
        </p:nvSpPr>
        <p:spPr>
          <a:xfrm>
            <a:off x="671513" y="276225"/>
            <a:ext cx="7772400" cy="1143000"/>
          </a:xfrm>
        </p:spPr>
        <p:txBody>
          <a:bodyPr/>
          <a:lstStyle/>
          <a:p>
            <a:pPr eaLnBrk="1" hangingPunct="1"/>
            <a:r>
              <a:rPr lang="en-US" sz="4000" dirty="0" smtClean="0">
                <a:solidFill>
                  <a:schemeClr val="tx1"/>
                </a:solidFill>
                <a:latin typeface="Berlin Sans FB" panose="020E0602020502020306" pitchFamily="34" charset="0"/>
              </a:rPr>
              <a:t>Social Effects of Obesity</a:t>
            </a:r>
          </a:p>
        </p:txBody>
      </p:sp>
      <p:pic>
        <p:nvPicPr>
          <p:cNvPr id="90116" name="Picture 3" descr="figure-4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5013" y="3044825"/>
            <a:ext cx="513397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4"/>
          <p:cNvSpPr>
            <a:spLocks noGrp="1" noChangeArrowheads="1"/>
          </p:cNvSpPr>
          <p:nvPr>
            <p:ph type="body" sz="half" idx="1"/>
          </p:nvPr>
        </p:nvSpPr>
        <p:spPr>
          <a:xfrm>
            <a:off x="595313" y="1600200"/>
            <a:ext cx="7962900" cy="1295400"/>
          </a:xfrm>
          <a:noFill/>
        </p:spPr>
        <p:txBody>
          <a:bodyPr>
            <a:normAutofit/>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When women applicants were made to look overweight, subjects were less willing to hire them.</a:t>
            </a:r>
          </a:p>
        </p:txBody>
      </p:sp>
    </p:spTree>
    <p:extLst>
      <p:ext uri="{BB962C8B-B14F-4D97-AF65-F5344CB8AC3E}">
        <p14:creationId xmlns:p14="http://schemas.microsoft.com/office/powerpoint/2010/main" val="1771090879"/>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F32B41-D6C9-4F60-9216-983EF802D95D}" type="slidenum">
              <a:rPr lang="en-US"/>
              <a:pPr/>
              <a:t>131</a:t>
            </a:fld>
            <a:endParaRPr lang="en-US"/>
          </a:p>
        </p:txBody>
      </p:sp>
      <p:sp>
        <p:nvSpPr>
          <p:cNvPr id="92163" name="Rectangle 2"/>
          <p:cNvSpPr>
            <a:spLocks noGrp="1" noChangeArrowheads="1"/>
          </p:cNvSpPr>
          <p:nvPr>
            <p:ph type="title"/>
          </p:nvPr>
        </p:nvSpPr>
        <p:spPr>
          <a:xfrm>
            <a:off x="671513" y="271463"/>
            <a:ext cx="7772400" cy="1143000"/>
          </a:xfrm>
        </p:spPr>
        <p:txBody>
          <a:bodyPr/>
          <a:lstStyle/>
          <a:p>
            <a:pPr eaLnBrk="1" hangingPunct="1"/>
            <a:r>
              <a:rPr lang="en-US" sz="4000" dirty="0" smtClean="0">
                <a:solidFill>
                  <a:schemeClr val="tx1"/>
                </a:solidFill>
                <a:latin typeface="Berlin Sans FB" panose="020E0602020502020306" pitchFamily="34" charset="0"/>
              </a:rPr>
              <a:t>Physiology of Obesity</a:t>
            </a:r>
          </a:p>
        </p:txBody>
      </p:sp>
      <p:sp>
        <p:nvSpPr>
          <p:cNvPr id="92164" name="Rectangle 3"/>
          <p:cNvSpPr>
            <a:spLocks noGrp="1" noChangeArrowheads="1"/>
          </p:cNvSpPr>
          <p:nvPr>
            <p:ph type="body" sz="half" idx="1"/>
          </p:nvPr>
        </p:nvSpPr>
        <p:spPr>
          <a:xfrm>
            <a:off x="523875" y="1600200"/>
            <a:ext cx="8086725" cy="1828800"/>
          </a:xfrm>
        </p:spPr>
        <p:txBody>
          <a:bodyPr/>
          <a:lstStyle/>
          <a:p>
            <a:pPr marL="0" indent="0" algn="ctr" eaLnBrk="1" hangingPunct="1">
              <a:buFont typeface="Wingdings" panose="05000000000000000000" pitchFamily="2" charset="2"/>
              <a:buNone/>
            </a:pPr>
            <a:r>
              <a:rPr lang="en-US" altLang="en-US" sz="2800" dirty="0" smtClean="0">
                <a:latin typeface="Berlin Sans FB" panose="020E0602020502020306" pitchFamily="34" charset="0"/>
              </a:rPr>
              <a:t>Fat Cells: There are 30-40 million fat cells in the body. These cells can increase in size or increase in number (75 million) in an obese individual (</a:t>
            </a:r>
            <a:r>
              <a:rPr lang="en-US" altLang="en-US" sz="2800" dirty="0" err="1" smtClean="0">
                <a:latin typeface="Berlin Sans FB" panose="020E0602020502020306" pitchFamily="34" charset="0"/>
              </a:rPr>
              <a:t>Sjöstrum</a:t>
            </a:r>
            <a:r>
              <a:rPr lang="en-US" altLang="en-US" sz="2800" dirty="0" smtClean="0">
                <a:latin typeface="Berlin Sans FB" panose="020E0602020502020306" pitchFamily="34" charset="0"/>
              </a:rPr>
              <a:t>, 1980).</a:t>
            </a:r>
            <a:endParaRPr lang="en-US" sz="2800" dirty="0" smtClean="0">
              <a:latin typeface="Berlin Sans FB" panose="020E0602020502020306" pitchFamily="34" charset="0"/>
            </a:endParaRPr>
          </a:p>
        </p:txBody>
      </p:sp>
      <p:pic>
        <p:nvPicPr>
          <p:cNvPr id="92165"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69156" y="3200400"/>
            <a:ext cx="7377113" cy="3020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5831786"/>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08728A-DD58-4745-A8C9-1D0F31835363}" type="slidenum">
              <a:rPr lang="en-US"/>
              <a:pPr/>
              <a:t>132</a:t>
            </a:fld>
            <a:endParaRPr lang="en-US"/>
          </a:p>
        </p:txBody>
      </p:sp>
      <p:sp>
        <p:nvSpPr>
          <p:cNvPr id="94211"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Set Points and Metabolism</a:t>
            </a:r>
          </a:p>
        </p:txBody>
      </p:sp>
      <p:pic>
        <p:nvPicPr>
          <p:cNvPr id="94212" name="Picture 3"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2763" y="3277818"/>
            <a:ext cx="7772400" cy="270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3" name="Rectangle 4"/>
          <p:cNvSpPr>
            <a:spLocks noChangeArrowheads="1"/>
          </p:cNvSpPr>
          <p:nvPr/>
        </p:nvSpPr>
        <p:spPr bwMode="auto">
          <a:xfrm>
            <a:off x="523875" y="1600200"/>
            <a:ext cx="808672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When reduced from 3,500 to 450 calories weight loss was a minimal 6% and the metabolic rate a mere 15%.</a:t>
            </a:r>
            <a:endParaRPr lang="en-US" sz="2800" dirty="0">
              <a:latin typeface="Berlin Sans FB" panose="020E0602020502020306" pitchFamily="34" charset="0"/>
            </a:endParaRPr>
          </a:p>
        </p:txBody>
      </p:sp>
      <p:sp>
        <p:nvSpPr>
          <p:cNvPr id="94214" name="Text Box 5"/>
          <p:cNvSpPr txBox="1">
            <a:spLocks noChangeArrowheads="1"/>
          </p:cNvSpPr>
          <p:nvPr/>
        </p:nvSpPr>
        <p:spPr bwMode="auto">
          <a:xfrm>
            <a:off x="1147763" y="6146800"/>
            <a:ext cx="63482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400" dirty="0">
                <a:latin typeface="Berlin Sans FB" panose="020E0602020502020306" pitchFamily="34" charset="0"/>
              </a:rPr>
              <a:t>Obese defend their weight by conserving energy.</a:t>
            </a:r>
          </a:p>
        </p:txBody>
      </p:sp>
    </p:spTree>
    <p:extLst>
      <p:ext uri="{BB962C8B-B14F-4D97-AF65-F5344CB8AC3E}">
        <p14:creationId xmlns:p14="http://schemas.microsoft.com/office/powerpoint/2010/main" val="3195857228"/>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35B029-D2F1-4B67-91E0-9E6DB118FD0C}" type="slidenum">
              <a:rPr lang="en-US"/>
              <a:pPr/>
              <a:t>133</a:t>
            </a:fld>
            <a:endParaRPr lang="en-US"/>
          </a:p>
        </p:txBody>
      </p:sp>
      <p:sp>
        <p:nvSpPr>
          <p:cNvPr id="95235"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The Genetic Factor</a:t>
            </a:r>
          </a:p>
        </p:txBody>
      </p:sp>
      <p:sp>
        <p:nvSpPr>
          <p:cNvPr id="95236" name="Rectangle 3"/>
          <p:cNvSpPr>
            <a:spLocks noChangeArrowheads="1"/>
          </p:cNvSpPr>
          <p:nvPr/>
        </p:nvSpPr>
        <p:spPr bwMode="auto">
          <a:xfrm>
            <a:off x="523875" y="1447800"/>
            <a:ext cx="80867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Identical twin studies reveal that body weight has genetic bases.</a:t>
            </a:r>
            <a:endParaRPr lang="en-US" sz="2800" dirty="0">
              <a:latin typeface="Berlin Sans FB" panose="020E0602020502020306" pitchFamily="34" charset="0"/>
            </a:endParaRPr>
          </a:p>
        </p:txBody>
      </p:sp>
      <p:sp>
        <p:nvSpPr>
          <p:cNvPr id="95237" name="Text Box 4"/>
          <p:cNvSpPr txBox="1">
            <a:spLocks noChangeArrowheads="1"/>
          </p:cNvSpPr>
          <p:nvPr/>
        </p:nvSpPr>
        <p:spPr bwMode="auto">
          <a:xfrm>
            <a:off x="729582" y="5534025"/>
            <a:ext cx="76562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dirty="0">
                <a:latin typeface="Berlin Sans FB" panose="020E0602020502020306" pitchFamily="34" charset="0"/>
              </a:rPr>
              <a:t>Obese mouse at left has defective gene for hormone </a:t>
            </a:r>
            <a:r>
              <a:rPr lang="en-US" sz="2400" dirty="0" err="1">
                <a:latin typeface="Berlin Sans FB" panose="020E0602020502020306" pitchFamily="34" charset="0"/>
              </a:rPr>
              <a:t>leptin</a:t>
            </a:r>
            <a:r>
              <a:rPr lang="en-US" sz="2400" dirty="0">
                <a:latin typeface="Berlin Sans FB" panose="020E0602020502020306" pitchFamily="34" charset="0"/>
              </a:rPr>
              <a:t>,</a:t>
            </a:r>
          </a:p>
          <a:p>
            <a:pPr algn="ctr" eaLnBrk="1" hangingPunct="1"/>
            <a:r>
              <a:rPr lang="en-US" sz="2400" dirty="0">
                <a:latin typeface="Berlin Sans FB" panose="020E0602020502020306" pitchFamily="34" charset="0"/>
              </a:rPr>
              <a:t>When injected with </a:t>
            </a:r>
            <a:r>
              <a:rPr lang="en-US" sz="2400" dirty="0" err="1">
                <a:latin typeface="Berlin Sans FB" panose="020E0602020502020306" pitchFamily="34" charset="0"/>
              </a:rPr>
              <a:t>leptin</a:t>
            </a:r>
            <a:r>
              <a:rPr lang="en-US" sz="2400" dirty="0">
                <a:latin typeface="Berlin Sans FB" panose="020E0602020502020306" pitchFamily="34" charset="0"/>
              </a:rPr>
              <a:t> the mouse on the right</a:t>
            </a:r>
          </a:p>
          <a:p>
            <a:pPr algn="ctr" eaLnBrk="1" hangingPunct="1"/>
            <a:r>
              <a:rPr lang="en-US" sz="2400" dirty="0">
                <a:latin typeface="Berlin Sans FB" panose="020E0602020502020306" pitchFamily="34" charset="0"/>
              </a:rPr>
              <a:t>sheds 40 % of its weight.</a:t>
            </a:r>
          </a:p>
        </p:txBody>
      </p:sp>
      <p:pic>
        <p:nvPicPr>
          <p:cNvPr id="95238" name="Picture 5" descr="MyersPsy8e_14UN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436" t="20370" r="21944" b="16667"/>
          <a:stretch>
            <a:fillRect/>
          </a:stretch>
        </p:blipFill>
        <p:spPr>
          <a:xfrm>
            <a:off x="2498725" y="2438400"/>
            <a:ext cx="4114800" cy="284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9" name="Text Box 6"/>
          <p:cNvSpPr txBox="1">
            <a:spLocks noChangeArrowheads="1"/>
          </p:cNvSpPr>
          <p:nvPr/>
        </p:nvSpPr>
        <p:spPr bwMode="auto">
          <a:xfrm rot="5400000">
            <a:off x="5433218" y="4091782"/>
            <a:ext cx="227171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600">
                <a:latin typeface="Times New Roman" panose="02020603050405020304" pitchFamily="18" charset="0"/>
              </a:rPr>
              <a:t>Courtesy of John Soltis, The Rockefeller University, New York, NY</a:t>
            </a:r>
          </a:p>
        </p:txBody>
      </p:sp>
    </p:spTree>
    <p:extLst>
      <p:ext uri="{BB962C8B-B14F-4D97-AF65-F5344CB8AC3E}">
        <p14:creationId xmlns:p14="http://schemas.microsoft.com/office/powerpoint/2010/main" val="627831432"/>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EF7E03-2B45-44EC-A042-E49A666D6E64}" type="slidenum">
              <a:rPr lang="en-US"/>
              <a:pPr/>
              <a:t>134</a:t>
            </a:fld>
            <a:endParaRPr lang="en-US"/>
          </a:p>
        </p:txBody>
      </p:sp>
      <p:sp>
        <p:nvSpPr>
          <p:cNvPr id="96259"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Activity</a:t>
            </a:r>
          </a:p>
        </p:txBody>
      </p:sp>
      <p:sp>
        <p:nvSpPr>
          <p:cNvPr id="96260" name="Rectangle 3"/>
          <p:cNvSpPr>
            <a:spLocks noChangeArrowheads="1"/>
          </p:cNvSpPr>
          <p:nvPr/>
        </p:nvSpPr>
        <p:spPr bwMode="auto">
          <a:xfrm>
            <a:off x="609600" y="1600200"/>
            <a:ext cx="8001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Lack of exercise is a major contributor to obesity. Just watching TV for two hours resulted in 23% of weight increase, when other factors were controlled (Hu et al., 2003).</a:t>
            </a:r>
            <a:endParaRPr lang="en-US" sz="2800" dirty="0">
              <a:latin typeface="Berlin Sans FB" panose="020E0602020502020306" pitchFamily="34" charset="0"/>
            </a:endParaRPr>
          </a:p>
        </p:txBody>
      </p:sp>
      <p:pic>
        <p:nvPicPr>
          <p:cNvPr id="96261" name="Picture 4" descr="MyersPsy8e_14UN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3657600"/>
            <a:ext cx="7126287"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15318"/>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9DD858-3412-4434-87E8-88FE60573A43}" type="slidenum">
              <a:rPr lang="en-US"/>
              <a:pPr/>
              <a:t>135</a:t>
            </a:fld>
            <a:endParaRPr lang="en-US"/>
          </a:p>
        </p:txBody>
      </p:sp>
      <p:sp>
        <p:nvSpPr>
          <p:cNvPr id="97283"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Food Consumption</a:t>
            </a:r>
          </a:p>
        </p:txBody>
      </p:sp>
      <p:sp>
        <p:nvSpPr>
          <p:cNvPr id="97284" name="Rectangle 3"/>
          <p:cNvSpPr>
            <a:spLocks noChangeArrowheads="1"/>
          </p:cNvSpPr>
          <p:nvPr/>
        </p:nvSpPr>
        <p:spPr bwMode="auto">
          <a:xfrm>
            <a:off x="609600" y="1600200"/>
            <a:ext cx="8001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Over the past 40 years average weight gain has increased. Health professionals are cajoling US citizens to limit their food intake.</a:t>
            </a:r>
            <a:endParaRPr lang="en-US" sz="2800" dirty="0">
              <a:latin typeface="Berlin Sans FB" panose="020E0602020502020306" pitchFamily="34" charset="0"/>
            </a:endParaRPr>
          </a:p>
        </p:txBody>
      </p:sp>
      <p:pic>
        <p:nvPicPr>
          <p:cNvPr id="97285" name="Picture 4" descr="MyersPsy8e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3298825"/>
            <a:ext cx="74168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934066"/>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5EE8DF-D891-4C3D-A88E-2CA892A9F2DC}" type="slidenum">
              <a:rPr lang="en-US"/>
              <a:pPr/>
              <a:t>136</a:t>
            </a:fld>
            <a:endParaRPr lang="en-US"/>
          </a:p>
        </p:txBody>
      </p:sp>
      <p:sp>
        <p:nvSpPr>
          <p:cNvPr id="99331"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anose="020E0602020502020306" pitchFamily="34" charset="0"/>
              </a:rPr>
              <a:t>Losing Weight</a:t>
            </a:r>
          </a:p>
        </p:txBody>
      </p:sp>
      <p:sp>
        <p:nvSpPr>
          <p:cNvPr id="99332" name="Rectangle 3"/>
          <p:cNvSpPr>
            <a:spLocks noChangeArrowheads="1"/>
          </p:cNvSpPr>
          <p:nvPr/>
        </p:nvSpPr>
        <p:spPr bwMode="auto">
          <a:xfrm>
            <a:off x="552450" y="1600200"/>
            <a:ext cx="79819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In US, two-thirds of women and half of men say that they want to lose weight. The majority of them lose money on diet programs.</a:t>
            </a:r>
            <a:endParaRPr lang="en-US" sz="2800" dirty="0">
              <a:latin typeface="Berlin Sans FB" panose="020E0602020502020306" pitchFamily="34" charset="0"/>
            </a:endParaRPr>
          </a:p>
        </p:txBody>
      </p:sp>
      <p:pic>
        <p:nvPicPr>
          <p:cNvPr id="2" name="Picture 1"/>
          <p:cNvPicPr>
            <a:picLocks noChangeAspect="1"/>
          </p:cNvPicPr>
          <p:nvPr/>
        </p:nvPicPr>
        <p:blipFill>
          <a:blip r:embed="rId3"/>
          <a:stretch>
            <a:fillRect/>
          </a:stretch>
        </p:blipFill>
        <p:spPr>
          <a:xfrm>
            <a:off x="2307431" y="3282911"/>
            <a:ext cx="4529138" cy="2726886"/>
          </a:xfrm>
          <a:prstGeom prst="rect">
            <a:avLst/>
          </a:prstGeom>
        </p:spPr>
      </p:pic>
    </p:spTree>
    <p:extLst>
      <p:ext uri="{BB962C8B-B14F-4D97-AF65-F5344CB8AC3E}">
        <p14:creationId xmlns:p14="http://schemas.microsoft.com/office/powerpoint/2010/main" val="4276170887"/>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64666B-E071-4E49-8828-CCC0FEC32FE3}" type="slidenum">
              <a:rPr lang="en-US"/>
              <a:pPr/>
              <a:t>137</a:t>
            </a:fld>
            <a:endParaRPr lang="en-US"/>
          </a:p>
        </p:txBody>
      </p:sp>
      <p:sp>
        <p:nvSpPr>
          <p:cNvPr id="101379" name="Rectangle 2"/>
          <p:cNvSpPr>
            <a:spLocks noGrp="1" noChangeArrowheads="1"/>
          </p:cNvSpPr>
          <p:nvPr>
            <p:ph type="title"/>
          </p:nvPr>
        </p:nvSpPr>
        <p:spPr>
          <a:xfrm>
            <a:off x="685800" y="276225"/>
            <a:ext cx="7772400" cy="1143000"/>
          </a:xfrm>
        </p:spPr>
        <p:txBody>
          <a:bodyPr/>
          <a:lstStyle/>
          <a:p>
            <a:pPr eaLnBrk="1" hangingPunct="1"/>
            <a:r>
              <a:rPr lang="en-US" altLang="en-US" sz="4000" dirty="0" smtClean="0">
                <a:latin typeface="Berlin Sans FB" panose="020E0602020502020306" pitchFamily="34" charset="0"/>
              </a:rPr>
              <a:t>Plan to Lose Weight</a:t>
            </a:r>
            <a:endParaRPr lang="en-US" sz="4000" dirty="0" smtClean="0">
              <a:latin typeface="Berlin Sans FB" panose="020E0602020502020306" pitchFamily="34" charset="0"/>
            </a:endParaRPr>
          </a:p>
        </p:txBody>
      </p:sp>
      <p:pic>
        <p:nvPicPr>
          <p:cNvPr id="101380" name="Picture 3" descr="MyersPsy8e_14UN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3529013"/>
            <a:ext cx="5678487"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4"/>
          <p:cNvSpPr>
            <a:spLocks noChangeArrowheads="1"/>
          </p:cNvSpPr>
          <p:nvPr/>
        </p:nvSpPr>
        <p:spPr bwMode="auto">
          <a:xfrm>
            <a:off x="552450" y="1447800"/>
            <a:ext cx="79819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To lose weight begin a weight-loss program when motivated, minimize exposure to tempting food cues, exercise a small amount every day, forgive yourself for lapses.</a:t>
            </a:r>
            <a:endParaRPr lang="en-US" sz="2800" dirty="0">
              <a:latin typeface="Berlin Sans FB" panose="020E0602020502020306" pitchFamily="34" charset="0"/>
            </a:endParaRPr>
          </a:p>
        </p:txBody>
      </p:sp>
      <p:sp>
        <p:nvSpPr>
          <p:cNvPr id="101382" name="Text Box 5"/>
          <p:cNvSpPr txBox="1">
            <a:spLocks noChangeArrowheads="1"/>
          </p:cNvSpPr>
          <p:nvPr/>
        </p:nvSpPr>
        <p:spPr bwMode="auto">
          <a:xfrm rot="5400000">
            <a:off x="7069931" y="5731669"/>
            <a:ext cx="8874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1000">
                <a:latin typeface="Times New Roman" panose="02020603050405020304" pitchFamily="18" charset="0"/>
              </a:rPr>
              <a:t>Joe R. Liuzzo</a:t>
            </a:r>
          </a:p>
        </p:txBody>
      </p:sp>
    </p:spTree>
    <p:extLst>
      <p:ext uri="{BB962C8B-B14F-4D97-AF65-F5344CB8AC3E}">
        <p14:creationId xmlns:p14="http://schemas.microsoft.com/office/powerpoint/2010/main" val="264390888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51ABB9-5D43-4EBF-AE24-27ED52F23240}" type="slidenum">
              <a:rPr lang="en-US"/>
              <a:pPr/>
              <a:t>138</a:t>
            </a:fld>
            <a:endParaRPr lang="en-US"/>
          </a:p>
        </p:txBody>
      </p:sp>
      <p:sp>
        <p:nvSpPr>
          <p:cNvPr id="102403" name="Rectangle 2"/>
          <p:cNvSpPr>
            <a:spLocks noGrp="1" noChangeArrowheads="1"/>
          </p:cNvSpPr>
          <p:nvPr>
            <p:ph type="title"/>
          </p:nvPr>
        </p:nvSpPr>
        <p:spPr>
          <a:xfrm>
            <a:off x="685800" y="271463"/>
            <a:ext cx="7772400" cy="1143000"/>
          </a:xfrm>
        </p:spPr>
        <p:txBody>
          <a:bodyPr/>
          <a:lstStyle/>
          <a:p>
            <a:pPr eaLnBrk="1" hangingPunct="1"/>
            <a:r>
              <a:rPr lang="en-US" altLang="en-US" sz="4000" dirty="0" smtClean="0">
                <a:solidFill>
                  <a:schemeClr val="tx1"/>
                </a:solidFill>
                <a:latin typeface="Berlin Sans FB" panose="020E0602020502020306" pitchFamily="34" charset="0"/>
              </a:rPr>
              <a:t>Alternative Medicine</a:t>
            </a:r>
            <a:endParaRPr lang="en-US" sz="4000" dirty="0" smtClean="0">
              <a:solidFill>
                <a:schemeClr val="tx1"/>
              </a:solidFill>
              <a:latin typeface="Berlin Sans FB" panose="020E0602020502020306" pitchFamily="34" charset="0"/>
            </a:endParaRPr>
          </a:p>
        </p:txBody>
      </p:sp>
      <p:pic>
        <p:nvPicPr>
          <p:cNvPr id="102404" name="Picture 3" descr="MyersPsy8e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725" y="1843088"/>
            <a:ext cx="617855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4"/>
          <p:cNvSpPr>
            <a:spLocks noChangeArrowheads="1"/>
          </p:cNvSpPr>
          <p:nvPr/>
        </p:nvSpPr>
        <p:spPr bwMode="auto">
          <a:xfrm>
            <a:off x="552450" y="1295400"/>
            <a:ext cx="798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en-US" sz="2800" dirty="0">
                <a:latin typeface="Berlin Sans FB" panose="020E0602020502020306" pitchFamily="34" charset="0"/>
              </a:rPr>
              <a:t>Other medicinal ways of achieving health.</a:t>
            </a:r>
            <a:endParaRPr lang="en-US" sz="2800" dirty="0">
              <a:latin typeface="Berlin Sans FB" panose="020E0602020502020306" pitchFamily="34" charset="0"/>
            </a:endParaRPr>
          </a:p>
        </p:txBody>
      </p:sp>
    </p:spTree>
    <p:extLst>
      <p:ext uri="{BB962C8B-B14F-4D97-AF65-F5344CB8AC3E}">
        <p14:creationId xmlns:p14="http://schemas.microsoft.com/office/powerpoint/2010/main" val="1182530606"/>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28600"/>
            <a:ext cx="8229600" cy="1143000"/>
          </a:xfrm>
        </p:spPr>
        <p:txBody>
          <a:bodyPr/>
          <a:lstStyle/>
          <a:p>
            <a:pPr eaLnBrk="1" hangingPunct="1"/>
            <a:r>
              <a:rPr lang="en-US" dirty="0" smtClean="0"/>
              <a:t>AP info…</a:t>
            </a:r>
          </a:p>
        </p:txBody>
      </p:sp>
      <p:sp>
        <p:nvSpPr>
          <p:cNvPr id="64515" name="Content Placeholder 2"/>
          <p:cNvSpPr>
            <a:spLocks noGrp="1"/>
          </p:cNvSpPr>
          <p:nvPr>
            <p:ph idx="1"/>
          </p:nvPr>
        </p:nvSpPr>
        <p:spPr>
          <a:xfrm>
            <a:off x="457200" y="1066800"/>
            <a:ext cx="8229600" cy="5105400"/>
          </a:xfrm>
        </p:spPr>
        <p:txBody>
          <a:bodyPr/>
          <a:lstStyle/>
          <a:p>
            <a:pPr eaLnBrk="1" hangingPunct="1"/>
            <a:r>
              <a:rPr lang="en-US" dirty="0" smtClean="0"/>
              <a:t>What is appraisal?</a:t>
            </a:r>
          </a:p>
          <a:p>
            <a:pPr eaLnBrk="1" hangingPunct="1"/>
            <a:r>
              <a:rPr lang="en-US" dirty="0" smtClean="0"/>
              <a:t>Coping (problem focused, emotion focused)</a:t>
            </a:r>
          </a:p>
          <a:p>
            <a:pPr eaLnBrk="1" hangingPunct="1"/>
            <a:r>
              <a:rPr lang="en-US" dirty="0" smtClean="0"/>
              <a:t>Influence of locus of control (Rotter) and explanatory style (Seligman)…</a:t>
            </a:r>
          </a:p>
          <a:p>
            <a:pPr eaLnBrk="1" hangingPunct="1"/>
            <a:r>
              <a:rPr lang="en-US" dirty="0" smtClean="0"/>
              <a:t>Hans </a:t>
            </a:r>
            <a:r>
              <a:rPr lang="en-US" dirty="0" err="1" smtClean="0"/>
              <a:t>Selye</a:t>
            </a:r>
            <a:r>
              <a:rPr lang="en-US" dirty="0" smtClean="0"/>
              <a:t> has G.A.S. (</a:t>
            </a:r>
            <a:r>
              <a:rPr lang="en-US" dirty="0" err="1" smtClean="0"/>
              <a:t>a.r.e</a:t>
            </a:r>
            <a:r>
              <a:rPr lang="en-US" dirty="0" smtClean="0"/>
              <a:t>.)</a:t>
            </a:r>
          </a:p>
          <a:p>
            <a:pPr eaLnBrk="1" hangingPunct="1"/>
            <a:r>
              <a:rPr lang="en-US" dirty="0" smtClean="0"/>
              <a:t>Martin Seligman (from “learned helplessness” to Positive Psychology)</a:t>
            </a:r>
          </a:p>
          <a:p>
            <a:pPr eaLnBrk="1" hangingPunct="1"/>
            <a:r>
              <a:rPr lang="en-US" dirty="0" smtClean="0"/>
              <a:t>Role of </a:t>
            </a:r>
            <a:r>
              <a:rPr lang="en-US" dirty="0" err="1" smtClean="0"/>
              <a:t>symp</a:t>
            </a:r>
            <a:r>
              <a:rPr lang="en-US" dirty="0" smtClean="0"/>
              <a:t>, </a:t>
            </a:r>
            <a:r>
              <a:rPr lang="en-US" dirty="0" err="1" smtClean="0"/>
              <a:t>parasymp</a:t>
            </a:r>
            <a:r>
              <a:rPr lang="en-US" dirty="0" smtClean="0"/>
              <a:t> nervous system, glucocorticoids (cortisol)</a:t>
            </a:r>
          </a:p>
          <a:p>
            <a:pPr marL="0" indent="0" eaLnBrk="1" hangingPunct="1">
              <a:buNone/>
            </a:pPr>
            <a:endParaRPr lang="en-US" dirty="0" smtClean="0"/>
          </a:p>
        </p:txBody>
      </p:sp>
    </p:spTree>
    <p:extLst>
      <p:ext uri="{BB962C8B-B14F-4D97-AF65-F5344CB8AC3E}">
        <p14:creationId xmlns:p14="http://schemas.microsoft.com/office/powerpoint/2010/main" val="2039178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8" name="Rectangle 2"/>
          <p:cNvSpPr>
            <a:spLocks noGrp="1" noChangeArrowheads="1"/>
          </p:cNvSpPr>
          <p:nvPr>
            <p:ph type="title"/>
          </p:nvPr>
        </p:nvSpPr>
        <p:spPr>
          <a:xfrm>
            <a:off x="671513" y="276225"/>
            <a:ext cx="7772400" cy="1143000"/>
          </a:xfrm>
        </p:spPr>
        <p:txBody>
          <a:bodyPr/>
          <a:lstStyle/>
          <a:p>
            <a:r>
              <a:rPr lang="en-US" sz="4000" dirty="0" smtClean="0"/>
              <a:t>The </a:t>
            </a:r>
            <a:r>
              <a:rPr lang="en-US" sz="4000" dirty="0" smtClean="0">
                <a:latin typeface="Berlin Sans FB" pitchFamily="34" charset="0"/>
              </a:rPr>
              <a:t>Brain: Glucose</a:t>
            </a:r>
            <a:endParaRPr lang="en-US" sz="4000" dirty="0">
              <a:latin typeface="Berlin Sans FB" pitchFamily="34" charset="0"/>
            </a:endParaRPr>
          </a:p>
        </p:txBody>
      </p:sp>
      <p:sp>
        <p:nvSpPr>
          <p:cNvPr id="1519619" name="Rectangle 3"/>
          <p:cNvSpPr>
            <a:spLocks noGrp="1" noChangeArrowheads="1"/>
          </p:cNvSpPr>
          <p:nvPr>
            <p:ph type="body" sz="half" idx="1"/>
          </p:nvPr>
        </p:nvSpPr>
        <p:spPr>
          <a:xfrm>
            <a:off x="504825" y="1585913"/>
            <a:ext cx="4219575" cy="3900487"/>
          </a:xfrm>
        </p:spPr>
        <p:txBody>
          <a:bodyPr/>
          <a:lstStyle/>
          <a:p>
            <a:pPr marL="0" indent="0" algn="ctr" eaLnBrk="0" hangingPunct="0">
              <a:spcBef>
                <a:spcPct val="0"/>
              </a:spcBef>
              <a:buFontTx/>
              <a:buNone/>
            </a:pPr>
            <a:r>
              <a:rPr lang="en-US" dirty="0">
                <a:latin typeface="Berlin Sans FB" pitchFamily="34" charset="0"/>
              </a:rPr>
              <a:t>Levels of glucose in the blood are monitored by receptors (neurons) in the stomach, liver, intestines, they send signals to the </a:t>
            </a:r>
            <a:r>
              <a:rPr lang="en-US" dirty="0">
                <a:solidFill>
                  <a:srgbClr val="FFFF00"/>
                </a:solidFill>
                <a:latin typeface="Berlin Sans FB" pitchFamily="34" charset="0"/>
              </a:rPr>
              <a:t>hypothalamus</a:t>
            </a:r>
            <a:r>
              <a:rPr lang="en-US" dirty="0">
                <a:latin typeface="Berlin Sans FB" pitchFamily="34" charset="0"/>
              </a:rPr>
              <a:t> in the brain.</a:t>
            </a:r>
          </a:p>
        </p:txBody>
      </p:sp>
      <p:sp>
        <p:nvSpPr>
          <p:cNvPr id="1519620" name="Line 4"/>
          <p:cNvSpPr>
            <a:spLocks noChangeShapeType="1"/>
          </p:cNvSpPr>
          <p:nvPr/>
        </p:nvSpPr>
        <p:spPr bwMode="auto">
          <a:xfrm>
            <a:off x="6400800" y="4991100"/>
            <a:ext cx="0" cy="76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519621" name="Text Box 5"/>
          <p:cNvSpPr txBox="1">
            <a:spLocks noChangeArrowheads="1"/>
          </p:cNvSpPr>
          <p:nvPr/>
        </p:nvSpPr>
        <p:spPr bwMode="auto">
          <a:xfrm>
            <a:off x="5757863" y="4495800"/>
            <a:ext cx="22092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Berlin Sans FB" pitchFamily="34" charset="0"/>
              </a:rPr>
              <a:t>Rat Hypothalamus</a:t>
            </a:r>
          </a:p>
        </p:txBody>
      </p:sp>
      <p:pic>
        <p:nvPicPr>
          <p:cNvPr id="1519622" name="Picture 6" descr="Hypothalamu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000625" y="1879600"/>
            <a:ext cx="3810000" cy="261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3"/>
          <a:stretch>
            <a:fillRect/>
          </a:stretch>
        </p:blipFill>
        <p:spPr>
          <a:xfrm>
            <a:off x="5000625" y="1841500"/>
            <a:ext cx="3810000" cy="3450166"/>
          </a:xfrm>
          <a:prstGeom prst="rect">
            <a:avLst/>
          </a:prstGeom>
        </p:spPr>
      </p:pic>
    </p:spTree>
    <p:extLst>
      <p:ext uri="{BB962C8B-B14F-4D97-AF65-F5344CB8AC3E}">
        <p14:creationId xmlns:p14="http://schemas.microsoft.com/office/powerpoint/2010/main" val="41813896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lstStyle/>
          <a:p>
            <a:r>
              <a:rPr lang="en-US" dirty="0" smtClean="0"/>
              <a:t>Type A and type B, </a:t>
            </a:r>
            <a:r>
              <a:rPr lang="en-US" dirty="0" err="1" smtClean="0"/>
              <a:t>Roseman</a:t>
            </a:r>
            <a:r>
              <a:rPr lang="en-US" dirty="0" smtClean="0"/>
              <a:t>/Freedman</a:t>
            </a:r>
          </a:p>
          <a:p>
            <a:r>
              <a:rPr lang="en-US" dirty="0" smtClean="0"/>
              <a:t>Immune system (b lymphocytes (bone marrow)-bacteria, t lymphocytes (white blood cells)-cancer, microphages-engulf)</a:t>
            </a:r>
          </a:p>
          <a:p>
            <a:r>
              <a:rPr lang="en-US" dirty="0" smtClean="0"/>
              <a:t>Page 564 and perceived control (this elaborates on Rotter and internal/external)</a:t>
            </a:r>
          </a:p>
          <a:p>
            <a:r>
              <a:rPr lang="en-US" dirty="0" smtClean="0"/>
              <a:t>Types of conflict from “What About Bob?”</a:t>
            </a:r>
          </a:p>
          <a:p>
            <a:pPr lvl="1"/>
            <a:r>
              <a:rPr lang="en-US" dirty="0" smtClean="0"/>
              <a:t>approach-approach, </a:t>
            </a:r>
            <a:r>
              <a:rPr lang="en-US" dirty="0" err="1" smtClean="0"/>
              <a:t>etc</a:t>
            </a:r>
            <a:r>
              <a:rPr lang="en-US" dirty="0" smtClean="0"/>
              <a:t> (</a:t>
            </a:r>
            <a:r>
              <a:rPr lang="en-US" dirty="0" err="1" smtClean="0"/>
              <a:t>Lewin</a:t>
            </a:r>
            <a:r>
              <a:rPr lang="en-US" dirty="0" smtClean="0"/>
              <a:t>)</a:t>
            </a:r>
          </a:p>
          <a:p>
            <a:endParaRPr lang="en-US" dirty="0"/>
          </a:p>
        </p:txBody>
      </p:sp>
    </p:spTree>
    <p:extLst>
      <p:ext uri="{BB962C8B-B14F-4D97-AF65-F5344CB8AC3E}">
        <p14:creationId xmlns:p14="http://schemas.microsoft.com/office/powerpoint/2010/main" val="3844671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Hypothalamic Centers</a:t>
            </a:r>
          </a:p>
        </p:txBody>
      </p:sp>
      <p:sp>
        <p:nvSpPr>
          <p:cNvPr id="1520643" name="Text Box 3"/>
          <p:cNvSpPr txBox="1">
            <a:spLocks noChangeArrowheads="1"/>
          </p:cNvSpPr>
          <p:nvPr/>
        </p:nvSpPr>
        <p:spPr bwMode="auto">
          <a:xfrm>
            <a:off x="228601" y="1600200"/>
            <a:ext cx="4343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solidFill>
                  <a:srgbClr val="FFFF00"/>
                </a:solidFill>
                <a:latin typeface="Berlin Sans FB" pitchFamily="34" charset="0"/>
              </a:rPr>
              <a:t>Lateral hypothalamus (LH) </a:t>
            </a:r>
            <a:r>
              <a:rPr lang="en-US" sz="2800" dirty="0">
                <a:latin typeface="Berlin Sans FB" pitchFamily="34" charset="0"/>
              </a:rPr>
              <a:t>brings on hunger (stimulation). Destroy it and the animal has no interest in eating. </a:t>
            </a:r>
            <a:endParaRPr lang="en-US" sz="2800" dirty="0" smtClean="0">
              <a:latin typeface="Berlin Sans FB" pitchFamily="34" charset="0"/>
            </a:endParaRPr>
          </a:p>
          <a:p>
            <a:pPr algn="ctr"/>
            <a:endParaRPr lang="en-US" sz="2800" dirty="0">
              <a:latin typeface="Berlin Sans FB" pitchFamily="34" charset="0"/>
            </a:endParaRPr>
          </a:p>
          <a:p>
            <a:pPr algn="ctr"/>
            <a:r>
              <a:rPr lang="en-US" sz="2800" dirty="0" smtClean="0">
                <a:latin typeface="Berlin Sans FB" pitchFamily="34" charset="0"/>
              </a:rPr>
              <a:t>Reduction </a:t>
            </a:r>
            <a:r>
              <a:rPr lang="en-US" sz="2800" dirty="0">
                <a:latin typeface="Berlin Sans FB" pitchFamily="34" charset="0"/>
              </a:rPr>
              <a:t>of blood glucose stimulates </a:t>
            </a:r>
            <a:r>
              <a:rPr lang="en-US" sz="2800" i="1" dirty="0">
                <a:latin typeface="Berlin Sans FB" pitchFamily="34" charset="0"/>
              </a:rPr>
              <a:t>orexin</a:t>
            </a:r>
            <a:r>
              <a:rPr lang="en-US" sz="2800" dirty="0">
                <a:latin typeface="Berlin Sans FB" pitchFamily="34" charset="0"/>
              </a:rPr>
              <a:t> in LH which leads to ravenous eating in rats.</a:t>
            </a:r>
          </a:p>
        </p:txBody>
      </p:sp>
      <p:pic>
        <p:nvPicPr>
          <p:cNvPr id="2" name="Picture 1"/>
          <p:cNvPicPr>
            <a:picLocks noChangeAspect="1"/>
          </p:cNvPicPr>
          <p:nvPr/>
        </p:nvPicPr>
        <p:blipFill>
          <a:blip r:embed="rId2"/>
          <a:stretch>
            <a:fillRect/>
          </a:stretch>
        </p:blipFill>
        <p:spPr>
          <a:xfrm>
            <a:off x="4648200" y="1752600"/>
            <a:ext cx="4011643" cy="3200400"/>
          </a:xfrm>
          <a:prstGeom prst="rect">
            <a:avLst/>
          </a:prstGeom>
        </p:spPr>
      </p:pic>
      <p:sp>
        <p:nvSpPr>
          <p:cNvPr id="4" name="TextBox 3"/>
          <p:cNvSpPr txBox="1"/>
          <p:nvPr/>
        </p:nvSpPr>
        <p:spPr>
          <a:xfrm>
            <a:off x="5155810" y="5355074"/>
            <a:ext cx="2996422" cy="646331"/>
          </a:xfrm>
          <a:prstGeom prst="rect">
            <a:avLst/>
          </a:prstGeom>
          <a:noFill/>
        </p:spPr>
        <p:txBody>
          <a:bodyPr wrap="square" rtlCol="0">
            <a:spAutoFit/>
          </a:bodyPr>
          <a:lstStyle/>
          <a:p>
            <a:pPr algn="ctr"/>
            <a:r>
              <a:rPr lang="en-US" sz="3600" b="1" dirty="0" err="1" smtClean="0">
                <a:latin typeface="Berlin Sans FB" panose="020E0602020502020306" pitchFamily="34" charset="0"/>
              </a:rPr>
              <a:t>Lat</a:t>
            </a:r>
            <a:r>
              <a:rPr lang="en-US" sz="3600" b="1" dirty="0" smtClean="0">
                <a:latin typeface="Berlin Sans FB" panose="020E0602020502020306" pitchFamily="34" charset="0"/>
              </a:rPr>
              <a:t> = Fat</a:t>
            </a:r>
            <a:endParaRPr lang="en-US" sz="3600" b="1" dirty="0">
              <a:latin typeface="Berlin Sans FB" panose="020E0602020502020306" pitchFamily="34" charset="0"/>
            </a:endParaRPr>
          </a:p>
        </p:txBody>
      </p:sp>
    </p:spTree>
    <p:extLst>
      <p:ext uri="{BB962C8B-B14F-4D97-AF65-F5344CB8AC3E}">
        <p14:creationId xmlns:p14="http://schemas.microsoft.com/office/powerpoint/2010/main" val="58061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666" name="Rectangle 2"/>
          <p:cNvSpPr>
            <a:spLocks noGrp="1" noChangeArrowheads="1"/>
          </p:cNvSpPr>
          <p:nvPr>
            <p:ph type="title"/>
          </p:nvPr>
        </p:nvSpPr>
        <p:spPr>
          <a:xfrm>
            <a:off x="671513" y="276225"/>
            <a:ext cx="7772400" cy="1143000"/>
          </a:xfrm>
        </p:spPr>
        <p:txBody>
          <a:bodyPr/>
          <a:lstStyle/>
          <a:p>
            <a:r>
              <a:rPr lang="en-US" sz="4000" dirty="0">
                <a:solidFill>
                  <a:schemeClr val="tx1"/>
                </a:solidFill>
                <a:latin typeface="Berlin Sans FB" pitchFamily="34" charset="0"/>
              </a:rPr>
              <a:t>Hypothalamic Centers</a:t>
            </a:r>
          </a:p>
        </p:txBody>
      </p:sp>
      <p:pic>
        <p:nvPicPr>
          <p:cNvPr id="1521667" name="Picture 3" descr="MyersPsy8e_12UN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67200" y="1981200"/>
            <a:ext cx="4593169" cy="39441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1668" name="Text Box 4"/>
          <p:cNvSpPr txBox="1">
            <a:spLocks noChangeArrowheads="1"/>
          </p:cNvSpPr>
          <p:nvPr/>
        </p:nvSpPr>
        <p:spPr bwMode="auto">
          <a:xfrm>
            <a:off x="457200" y="2286000"/>
            <a:ext cx="36290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solidFill>
                  <a:srgbClr val="FFFF00"/>
                </a:solidFill>
                <a:latin typeface="Berlin Sans FB" pitchFamily="34" charset="0"/>
              </a:rPr>
              <a:t>Ventromedial hypothalamus (VMH) </a:t>
            </a:r>
            <a:endParaRPr lang="en-US" sz="2800" dirty="0" smtClean="0">
              <a:solidFill>
                <a:srgbClr val="FFFF00"/>
              </a:solidFill>
              <a:latin typeface="Berlin Sans FB" pitchFamily="34" charset="0"/>
            </a:endParaRPr>
          </a:p>
          <a:p>
            <a:pPr algn="ctr"/>
            <a:r>
              <a:rPr lang="en-US" sz="2800" dirty="0" smtClean="0">
                <a:latin typeface="Berlin Sans FB" pitchFamily="34" charset="0"/>
              </a:rPr>
              <a:t>depresses </a:t>
            </a:r>
            <a:r>
              <a:rPr lang="en-US" sz="2800" dirty="0">
                <a:latin typeface="Berlin Sans FB" pitchFamily="34" charset="0"/>
              </a:rPr>
              <a:t>hunger </a:t>
            </a:r>
            <a:endParaRPr lang="en-US" sz="2800" dirty="0" smtClean="0">
              <a:latin typeface="Berlin Sans FB" pitchFamily="34" charset="0"/>
            </a:endParaRPr>
          </a:p>
          <a:p>
            <a:pPr algn="ctr"/>
            <a:r>
              <a:rPr lang="en-US" sz="2800" dirty="0" smtClean="0">
                <a:latin typeface="Berlin Sans FB" pitchFamily="34" charset="0"/>
              </a:rPr>
              <a:t>(</a:t>
            </a:r>
            <a:r>
              <a:rPr lang="en-US" sz="2800" dirty="0">
                <a:latin typeface="Berlin Sans FB" pitchFamily="34" charset="0"/>
              </a:rPr>
              <a:t>stimulation). </a:t>
            </a:r>
            <a:endParaRPr lang="en-US" sz="2800" dirty="0" smtClean="0">
              <a:latin typeface="Berlin Sans FB" pitchFamily="34" charset="0"/>
            </a:endParaRPr>
          </a:p>
          <a:p>
            <a:pPr algn="ctr"/>
            <a:r>
              <a:rPr lang="en-US" sz="2800" dirty="0" smtClean="0">
                <a:latin typeface="Berlin Sans FB" pitchFamily="34" charset="0"/>
              </a:rPr>
              <a:t>Destroy </a:t>
            </a:r>
            <a:r>
              <a:rPr lang="en-US" sz="2800" dirty="0">
                <a:latin typeface="Berlin Sans FB" pitchFamily="34" charset="0"/>
              </a:rPr>
              <a:t>it and the </a:t>
            </a:r>
            <a:r>
              <a:rPr lang="en-US" sz="2800" dirty="0" smtClean="0">
                <a:latin typeface="Berlin Sans FB" pitchFamily="34" charset="0"/>
              </a:rPr>
              <a:t>animal eats </a:t>
            </a:r>
            <a:r>
              <a:rPr lang="en-US" sz="2800" dirty="0">
                <a:latin typeface="Berlin Sans FB" pitchFamily="34" charset="0"/>
              </a:rPr>
              <a:t>excessively.</a:t>
            </a:r>
          </a:p>
        </p:txBody>
      </p:sp>
      <p:sp>
        <p:nvSpPr>
          <p:cNvPr id="2" name="TextBox 1"/>
          <p:cNvSpPr txBox="1"/>
          <p:nvPr/>
        </p:nvSpPr>
        <p:spPr>
          <a:xfrm>
            <a:off x="914400" y="5221843"/>
            <a:ext cx="2438400" cy="584775"/>
          </a:xfrm>
          <a:prstGeom prst="rect">
            <a:avLst/>
          </a:prstGeom>
          <a:noFill/>
        </p:spPr>
        <p:txBody>
          <a:bodyPr wrap="square" rtlCol="0">
            <a:spAutoFit/>
          </a:bodyPr>
          <a:lstStyle/>
          <a:p>
            <a:pPr algn="ctr"/>
            <a:r>
              <a:rPr lang="en-US" sz="3200" b="1" dirty="0" err="1" smtClean="0">
                <a:latin typeface="Berlin Sans FB" panose="020E0602020502020306" pitchFamily="34" charset="0"/>
              </a:rPr>
              <a:t>Ven</a:t>
            </a:r>
            <a:r>
              <a:rPr lang="en-US" sz="3200" b="1" dirty="0" smtClean="0">
                <a:latin typeface="Berlin Sans FB" panose="020E0602020502020306" pitchFamily="34" charset="0"/>
              </a:rPr>
              <a:t> = Thin</a:t>
            </a:r>
            <a:endParaRPr lang="en-US" sz="3200" b="1" dirty="0">
              <a:latin typeface="Berlin Sans FB" panose="020E0602020502020306" pitchFamily="34" charset="0"/>
            </a:endParaRPr>
          </a:p>
        </p:txBody>
      </p:sp>
    </p:spTree>
    <p:extLst>
      <p:ext uri="{BB962C8B-B14F-4D97-AF65-F5344CB8AC3E}">
        <p14:creationId xmlns:p14="http://schemas.microsoft.com/office/powerpoint/2010/main" val="1765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0" name="Picture 2" descr="MyersPsy8e_fi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600200"/>
            <a:ext cx="238125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2691" name="Rectangle 3"/>
          <p:cNvSpPr>
            <a:spLocks noGrp="1" noChangeArrowheads="1"/>
          </p:cNvSpPr>
          <p:nvPr>
            <p:ph type="title"/>
          </p:nvPr>
        </p:nvSpPr>
        <p:spPr>
          <a:xfrm>
            <a:off x="671513" y="276225"/>
            <a:ext cx="7772400" cy="1143000"/>
          </a:xfrm>
        </p:spPr>
        <p:txBody>
          <a:bodyPr/>
          <a:lstStyle/>
          <a:p>
            <a:r>
              <a:rPr lang="en-US" sz="4000" dirty="0">
                <a:latin typeface="Berlin Sans FB" pitchFamily="34" charset="0"/>
              </a:rPr>
              <a:t>Hypothalamus &amp; Hormones</a:t>
            </a:r>
          </a:p>
        </p:txBody>
      </p:sp>
      <p:sp>
        <p:nvSpPr>
          <p:cNvPr id="1522692" name="Text Box 4"/>
          <p:cNvSpPr txBox="1">
            <a:spLocks noChangeArrowheads="1"/>
          </p:cNvSpPr>
          <p:nvPr/>
        </p:nvSpPr>
        <p:spPr bwMode="auto">
          <a:xfrm>
            <a:off x="1204912" y="5562600"/>
            <a:ext cx="6838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latin typeface="Berlin Sans FB" pitchFamily="34" charset="0"/>
              </a:rPr>
              <a:t>Hypothalamus monitors a number of hormones that</a:t>
            </a:r>
          </a:p>
          <a:p>
            <a:pPr algn="ctr"/>
            <a:r>
              <a:rPr lang="en-US" sz="2400" dirty="0">
                <a:latin typeface="Berlin Sans FB" pitchFamily="34" charset="0"/>
              </a:rPr>
              <a:t>are related to hunger.</a:t>
            </a:r>
          </a:p>
        </p:txBody>
      </p:sp>
      <p:graphicFrame>
        <p:nvGraphicFramePr>
          <p:cNvPr id="1522693" name="Group 5"/>
          <p:cNvGraphicFramePr>
            <a:graphicFrameLocks noGrp="1"/>
          </p:cNvGraphicFramePr>
          <p:nvPr>
            <p:ph sz="half" idx="2"/>
            <p:extLst>
              <p:ext uri="{D42A27DB-BD31-4B8C-83A1-F6EECF244321}">
                <p14:modId xmlns:p14="http://schemas.microsoft.com/office/powerpoint/2010/main" val="1773657651"/>
              </p:ext>
            </p:extLst>
          </p:nvPr>
        </p:nvGraphicFramePr>
        <p:xfrm>
          <a:off x="2466974" y="1600199"/>
          <a:ext cx="6600825" cy="3581401"/>
        </p:xfrm>
        <a:graphic>
          <a:graphicData uri="http://schemas.openxmlformats.org/drawingml/2006/table">
            <a:tbl>
              <a:tblPr/>
              <a:tblGrid>
                <a:gridCol w="2208661">
                  <a:extLst>
                    <a:ext uri="{9D8B030D-6E8A-4147-A177-3AD203B41FA5}">
                      <a16:colId xmlns:a16="http://schemas.microsoft.com/office/drawing/2014/main" xmlns="" val="20000"/>
                    </a:ext>
                  </a:extLst>
                </a:gridCol>
                <a:gridCol w="2057726">
                  <a:extLst>
                    <a:ext uri="{9D8B030D-6E8A-4147-A177-3AD203B41FA5}">
                      <a16:colId xmlns:a16="http://schemas.microsoft.com/office/drawing/2014/main" xmlns="" val="20001"/>
                    </a:ext>
                  </a:extLst>
                </a:gridCol>
                <a:gridCol w="2334438">
                  <a:extLst>
                    <a:ext uri="{9D8B030D-6E8A-4147-A177-3AD203B41FA5}">
                      <a16:colId xmlns:a16="http://schemas.microsoft.com/office/drawing/2014/main" xmlns="" val="20002"/>
                    </a:ext>
                  </a:extLst>
                </a:gridCol>
              </a:tblGrid>
              <a:tr h="6152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Hormone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Tissue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Response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152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Berlin Sans FB" pitchFamily="34" charset="0"/>
                        </a:rPr>
                        <a:t>Orexin</a:t>
                      </a:r>
                      <a:r>
                        <a:rPr kumimoji="0" lang="en-US" sz="2000" b="0" i="0" u="none" strike="noStrike" cap="none" normalizeH="0" baseline="0" dirty="0" smtClean="0">
                          <a:ln>
                            <a:noFill/>
                          </a:ln>
                          <a:solidFill>
                            <a:schemeClr val="tx1"/>
                          </a:solidFill>
                          <a:effectLst/>
                          <a:latin typeface="Berlin Sans FB" pitchFamily="34" charset="0"/>
                        </a:rPr>
                        <a:t> increase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Hypothalamus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Increases hunger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9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Ghrelin increase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Stomach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Increases hunger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152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Insulin increase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Pancreas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Increases hunger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152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Berlin Sans FB" pitchFamily="34" charset="0"/>
                        </a:rPr>
                        <a:t>Leptin</a:t>
                      </a:r>
                      <a:r>
                        <a:rPr kumimoji="0" lang="en-US" sz="2000" b="0" i="0" u="none" strike="noStrike" cap="none" normalizeH="0" baseline="0" dirty="0" smtClean="0">
                          <a:ln>
                            <a:noFill/>
                          </a:ln>
                          <a:solidFill>
                            <a:schemeClr val="tx1"/>
                          </a:solidFill>
                          <a:effectLst/>
                          <a:latin typeface="Berlin Sans FB" pitchFamily="34" charset="0"/>
                        </a:rPr>
                        <a:t> increase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Fat cells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Decreases hunger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273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PYY increase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Digestive tract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Berlin Sans FB" pitchFamily="34" charset="0"/>
                        </a:rPr>
                        <a:t>Decreases hunger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5641680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2"/>
          <p:cNvSpPr>
            <a:spLocks noGrp="1" noChangeArrowheads="1"/>
          </p:cNvSpPr>
          <p:nvPr>
            <p:ph type="title"/>
          </p:nvPr>
        </p:nvSpPr>
        <p:spPr>
          <a:xfrm>
            <a:off x="671513" y="276225"/>
            <a:ext cx="7772400" cy="1143000"/>
          </a:xfrm>
        </p:spPr>
        <p:txBody>
          <a:bodyPr/>
          <a:lstStyle/>
          <a:p>
            <a:r>
              <a:rPr lang="en-US" sz="4000" dirty="0" smtClean="0">
                <a:latin typeface="Berlin Sans FB" pitchFamily="34" charset="0"/>
              </a:rPr>
              <a:t>Hypothalamus: Set-Point </a:t>
            </a:r>
            <a:r>
              <a:rPr lang="en-US" sz="4000" dirty="0">
                <a:latin typeface="Berlin Sans FB" pitchFamily="34" charset="0"/>
              </a:rPr>
              <a:t>Theory</a:t>
            </a:r>
          </a:p>
        </p:txBody>
      </p:sp>
      <p:sp>
        <p:nvSpPr>
          <p:cNvPr id="1523715" name="Rectangle 3"/>
          <p:cNvSpPr>
            <a:spLocks noGrp="1" noChangeArrowheads="1"/>
          </p:cNvSpPr>
          <p:nvPr>
            <p:ph type="body" idx="1"/>
          </p:nvPr>
        </p:nvSpPr>
        <p:spPr>
          <a:xfrm>
            <a:off x="376238" y="1581150"/>
            <a:ext cx="8462962" cy="4438650"/>
          </a:xfrm>
        </p:spPr>
        <p:txBody>
          <a:bodyPr/>
          <a:lstStyle/>
          <a:p>
            <a:pPr marL="0" indent="0" algn="ctr">
              <a:buFontTx/>
              <a:buNone/>
            </a:pPr>
            <a:r>
              <a:rPr lang="en-US" altLang="en-US" sz="2800" dirty="0" smtClean="0"/>
              <a:t>We </a:t>
            </a:r>
            <a:r>
              <a:rPr lang="en-US" altLang="en-US" sz="2800" dirty="0"/>
              <a:t>are meant to be in a certain weight range</a:t>
            </a:r>
            <a:r>
              <a:rPr lang="en-US" altLang="en-US" sz="2800" dirty="0" smtClean="0"/>
              <a:t>.</a:t>
            </a:r>
          </a:p>
          <a:p>
            <a:pPr marL="0" indent="0" algn="ctr">
              <a:buFontTx/>
              <a:buNone/>
            </a:pPr>
            <a:r>
              <a:rPr lang="en-US" altLang="en-US" sz="2800" dirty="0"/>
              <a:t>Manipulating lateral and ventromedial hypothalamus alters the body’s “weight thermostat.”  (Homeostasis)</a:t>
            </a:r>
          </a:p>
          <a:p>
            <a:pPr marL="0" indent="0" algn="ctr">
              <a:buFontTx/>
              <a:buNone/>
            </a:pPr>
            <a:r>
              <a:rPr lang="en-US" altLang="en-US" sz="2800" dirty="0" smtClean="0"/>
              <a:t>When </a:t>
            </a:r>
            <a:r>
              <a:rPr lang="en-US" altLang="en-US" sz="2800" dirty="0"/>
              <a:t>we fall below weight our body will increase hunger and decrease energy expenditure (Basic Metabolic Rate</a:t>
            </a:r>
            <a:r>
              <a:rPr lang="en-US" altLang="en-US" sz="2800" dirty="0" smtClean="0"/>
              <a:t>).</a:t>
            </a:r>
            <a:endParaRPr lang="en-US" altLang="en-US" sz="2800" dirty="0"/>
          </a:p>
        </p:txBody>
      </p:sp>
      <p:sp>
        <p:nvSpPr>
          <p:cNvPr id="1523716" name="Rectangle 4"/>
          <p:cNvSpPr>
            <a:spLocks noChangeArrowheads="1"/>
          </p:cNvSpPr>
          <p:nvPr/>
        </p:nvSpPr>
        <p:spPr bwMode="auto">
          <a:xfrm>
            <a:off x="-661987" y="5014912"/>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altLang="en-US" sz="2800" dirty="0" smtClean="0">
                <a:latin typeface="Berlin Sans FB" pitchFamily="34" charset="0"/>
              </a:rPr>
              <a:t>What happens if we go above?</a:t>
            </a:r>
            <a:endParaRPr lang="en-US" sz="2800" dirty="0">
              <a:latin typeface="Berlin Sans FB" pitchFamily="34" charset="0"/>
            </a:endParaRPr>
          </a:p>
        </p:txBody>
      </p:sp>
      <p:pic>
        <p:nvPicPr>
          <p:cNvPr id="2" name="Picture 1"/>
          <p:cNvPicPr>
            <a:picLocks noChangeAspect="1"/>
          </p:cNvPicPr>
          <p:nvPr/>
        </p:nvPicPr>
        <p:blipFill>
          <a:blip r:embed="rId2"/>
          <a:stretch>
            <a:fillRect/>
          </a:stretch>
        </p:blipFill>
        <p:spPr>
          <a:xfrm>
            <a:off x="6129338" y="4486274"/>
            <a:ext cx="2735036" cy="1914525"/>
          </a:xfrm>
          <a:prstGeom prst="rect">
            <a:avLst/>
          </a:prstGeom>
        </p:spPr>
      </p:pic>
    </p:spTree>
    <p:extLst>
      <p:ext uri="{BB962C8B-B14F-4D97-AF65-F5344CB8AC3E}">
        <p14:creationId xmlns:p14="http://schemas.microsoft.com/office/powerpoint/2010/main" val="358782695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The Psychology of Hunger</a:t>
            </a:r>
          </a:p>
        </p:txBody>
      </p:sp>
      <p:sp>
        <p:nvSpPr>
          <p:cNvPr id="1524739" name="Rectangle 3"/>
          <p:cNvSpPr>
            <a:spLocks noGrp="1" noChangeArrowheads="1"/>
          </p:cNvSpPr>
          <p:nvPr>
            <p:ph type="body" idx="1"/>
          </p:nvPr>
        </p:nvSpPr>
        <p:spPr>
          <a:xfrm>
            <a:off x="357188" y="1524000"/>
            <a:ext cx="3820788" cy="1543050"/>
          </a:xfrm>
        </p:spPr>
        <p:txBody>
          <a:bodyPr/>
          <a:lstStyle/>
          <a:p>
            <a:pPr marL="0" indent="0" algn="ctr">
              <a:buFontTx/>
              <a:buNone/>
            </a:pPr>
            <a:r>
              <a:rPr lang="en-US" dirty="0"/>
              <a:t>What psychological and cultural factors influence hunger?</a:t>
            </a:r>
          </a:p>
          <a:p>
            <a:pPr marL="0" indent="0" algn="ctr">
              <a:buFontTx/>
              <a:buNone/>
            </a:pPr>
            <a:endParaRPr lang="en-US" dirty="0" smtClean="0"/>
          </a:p>
          <a:p>
            <a:pPr marL="0" indent="0" algn="ctr">
              <a:buFontTx/>
              <a:buNone/>
            </a:pPr>
            <a:r>
              <a:rPr lang="en-US" dirty="0" smtClean="0"/>
              <a:t>Externals</a:t>
            </a:r>
            <a:r>
              <a:rPr lang="en-US" dirty="0"/>
              <a:t>: people whose eating is triggered more by the presence of food than internal factors</a:t>
            </a:r>
            <a:r>
              <a:rPr lang="en-US" dirty="0" smtClean="0"/>
              <a:t>.</a:t>
            </a:r>
            <a:endParaRPr lang="en-US" dirty="0"/>
          </a:p>
        </p:txBody>
      </p:sp>
      <p:pic>
        <p:nvPicPr>
          <p:cNvPr id="2" name="Picture 1"/>
          <p:cNvPicPr>
            <a:picLocks noChangeAspect="1"/>
          </p:cNvPicPr>
          <p:nvPr/>
        </p:nvPicPr>
        <p:blipFill>
          <a:blip r:embed="rId3"/>
          <a:stretch>
            <a:fillRect/>
          </a:stretch>
        </p:blipFill>
        <p:spPr>
          <a:xfrm>
            <a:off x="4846961" y="1676400"/>
            <a:ext cx="3596952" cy="4267570"/>
          </a:xfrm>
          <a:prstGeom prst="rect">
            <a:avLst/>
          </a:prstGeom>
        </p:spPr>
      </p:pic>
    </p:spTree>
    <p:extLst>
      <p:ext uri="{BB962C8B-B14F-4D97-AF65-F5344CB8AC3E}">
        <p14:creationId xmlns:p14="http://schemas.microsoft.com/office/powerpoint/2010/main" val="27960421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Motivation</a:t>
            </a:r>
          </a:p>
        </p:txBody>
      </p:sp>
      <p:sp>
        <p:nvSpPr>
          <p:cNvPr id="5124" name="Rectangle 3"/>
          <p:cNvSpPr>
            <a:spLocks noGrp="1" noChangeArrowheads="1"/>
          </p:cNvSpPr>
          <p:nvPr>
            <p:ph type="body" sz="half" idx="1"/>
          </p:nvPr>
        </p:nvSpPr>
        <p:spPr>
          <a:xfrm>
            <a:off x="685800" y="1585913"/>
            <a:ext cx="3810000" cy="4648200"/>
          </a:xfrm>
        </p:spPr>
        <p:txBody>
          <a:bodyPr/>
          <a:lstStyle/>
          <a:p>
            <a:pPr marL="0" indent="0" algn="ctr" eaLnBrk="1" hangingPunct="1">
              <a:buFontTx/>
              <a:buNone/>
            </a:pPr>
            <a:r>
              <a:rPr lang="en-US" sz="2800" dirty="0" smtClean="0">
                <a:latin typeface="Berlin Sans FB" pitchFamily="34" charset="0"/>
              </a:rPr>
              <a:t>Motivation is a need or desire that </a:t>
            </a:r>
            <a:r>
              <a:rPr lang="en-US" sz="2800" i="1" dirty="0" smtClean="0">
                <a:latin typeface="Berlin Sans FB" pitchFamily="34" charset="0"/>
              </a:rPr>
              <a:t>energizes</a:t>
            </a:r>
            <a:r>
              <a:rPr lang="en-US" sz="2800" dirty="0" smtClean="0">
                <a:latin typeface="Berlin Sans FB" pitchFamily="34" charset="0"/>
              </a:rPr>
              <a:t> behavior and </a:t>
            </a:r>
            <a:r>
              <a:rPr lang="en-US" sz="2800" i="1" dirty="0" smtClean="0">
                <a:latin typeface="Berlin Sans FB" pitchFamily="34" charset="0"/>
              </a:rPr>
              <a:t>directs</a:t>
            </a:r>
            <a:r>
              <a:rPr lang="en-US" sz="2800" dirty="0" smtClean="0">
                <a:latin typeface="Berlin Sans FB" pitchFamily="34" charset="0"/>
              </a:rPr>
              <a:t> it towards a goal.</a:t>
            </a:r>
          </a:p>
          <a:p>
            <a:pPr marL="0" indent="0" algn="ctr" eaLnBrk="1" hangingPunct="1">
              <a:buFontTx/>
              <a:buNone/>
            </a:pPr>
            <a:endParaRPr lang="en-US" sz="2800" dirty="0" smtClean="0">
              <a:latin typeface="Berlin Sans FB" pitchFamily="34" charset="0"/>
            </a:endParaRPr>
          </a:p>
          <a:p>
            <a:pPr marL="0" indent="0" algn="ctr" eaLnBrk="1" hangingPunct="1">
              <a:buFontTx/>
              <a:buNone/>
            </a:pPr>
            <a:r>
              <a:rPr lang="en-US" sz="2800" dirty="0" smtClean="0">
                <a:latin typeface="Berlin Sans FB" pitchFamily="34" charset="0"/>
              </a:rPr>
              <a:t>Aron Ralston was motivated to cut his arm to free himself from a rock that pinned him down.</a:t>
            </a:r>
          </a:p>
        </p:txBody>
      </p:sp>
      <p:pic>
        <p:nvPicPr>
          <p:cNvPr id="5125" name="Picture 4" descr="MyersPsy8e_12UN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72100" y="1524000"/>
            <a:ext cx="29337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Text Box 5"/>
          <p:cNvSpPr txBox="1">
            <a:spLocks noChangeArrowheads="1"/>
          </p:cNvSpPr>
          <p:nvPr/>
        </p:nvSpPr>
        <p:spPr bwMode="auto">
          <a:xfrm>
            <a:off x="6026150" y="6118225"/>
            <a:ext cx="15504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smtClean="0">
                <a:latin typeface="Berlin Sans FB" pitchFamily="34" charset="0"/>
              </a:rPr>
              <a:t>Aron </a:t>
            </a:r>
            <a:r>
              <a:rPr lang="en-US" sz="2000" dirty="0">
                <a:latin typeface="Berlin Sans FB" pitchFamily="34" charset="0"/>
              </a:rPr>
              <a:t>Ralston</a:t>
            </a:r>
          </a:p>
        </p:txBody>
      </p:sp>
      <p:sp>
        <p:nvSpPr>
          <p:cNvPr id="5127" name="Text Box 6"/>
          <p:cNvSpPr txBox="1">
            <a:spLocks noChangeArrowheads="1"/>
          </p:cNvSpPr>
          <p:nvPr/>
        </p:nvSpPr>
        <p:spPr bwMode="auto">
          <a:xfrm rot="5400000">
            <a:off x="7199312" y="4840288"/>
            <a:ext cx="24415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latin typeface="Times New Roman" pitchFamily="18" charset="0"/>
              </a:rPr>
              <a:t>AP Photo/ Rocky Mountain News, Judy Walgren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and Hunger</a:t>
            </a:r>
            <a:endParaRPr lang="en-US" dirty="0"/>
          </a:p>
        </p:txBody>
      </p:sp>
      <p:sp>
        <p:nvSpPr>
          <p:cNvPr id="3" name="Content Placeholder 2"/>
          <p:cNvSpPr>
            <a:spLocks noGrp="1"/>
          </p:cNvSpPr>
          <p:nvPr>
            <p:ph sz="half" idx="1"/>
          </p:nvPr>
        </p:nvSpPr>
        <p:spPr/>
        <p:txBody>
          <a:bodyPr/>
          <a:lstStyle/>
          <a:p>
            <a:r>
              <a:rPr lang="en-US" dirty="0"/>
              <a:t>Memory plays an important role in hunger. </a:t>
            </a:r>
          </a:p>
          <a:p>
            <a:r>
              <a:rPr lang="en-US" dirty="0"/>
              <a:t>Due to difficulties with retention, amnesia patients eat frequently, if given food (</a:t>
            </a:r>
            <a:r>
              <a:rPr lang="en-US" dirty="0" err="1"/>
              <a:t>Rozin</a:t>
            </a:r>
            <a:r>
              <a:rPr lang="en-US" dirty="0"/>
              <a:t> et al., 1998).</a:t>
            </a:r>
          </a:p>
          <a:p>
            <a:r>
              <a:rPr lang="en-US" dirty="0"/>
              <a:t>On the other hand, Alzheimer’s patients may forget to eat.</a:t>
            </a:r>
          </a:p>
          <a:p>
            <a:endParaRPr lang="en-US" dirty="0"/>
          </a:p>
        </p:txBody>
      </p:sp>
      <p:sp>
        <p:nvSpPr>
          <p:cNvPr id="5" name="Slide Number Placeholder 4"/>
          <p:cNvSpPr>
            <a:spLocks noGrp="1"/>
          </p:cNvSpPr>
          <p:nvPr>
            <p:ph type="sldNum" sz="quarter" idx="12"/>
          </p:nvPr>
        </p:nvSpPr>
        <p:spPr/>
        <p:txBody>
          <a:bodyPr/>
          <a:lstStyle/>
          <a:p>
            <a:pPr>
              <a:defRPr/>
            </a:pPr>
            <a:fld id="{C5FC52C3-AE7F-4378-BB2E-7E02A7445566}" type="slidenum">
              <a:rPr lang="en-US" smtClean="0"/>
              <a:pPr>
                <a:defRPr/>
              </a:pPr>
              <a:t>20</a:t>
            </a:fld>
            <a:endParaRPr lang="en-US" dirty="0"/>
          </a:p>
        </p:txBody>
      </p:sp>
      <p:pic>
        <p:nvPicPr>
          <p:cNvPr id="6" name="Picture 5"/>
          <p:cNvPicPr>
            <a:picLocks noChangeAspect="1"/>
          </p:cNvPicPr>
          <p:nvPr/>
        </p:nvPicPr>
        <p:blipFill>
          <a:blip r:embed="rId2"/>
          <a:stretch>
            <a:fillRect/>
          </a:stretch>
        </p:blipFill>
        <p:spPr>
          <a:xfrm>
            <a:off x="4419600" y="2057400"/>
            <a:ext cx="4585895" cy="3434995"/>
          </a:xfrm>
          <a:prstGeom prst="rect">
            <a:avLst/>
          </a:prstGeom>
        </p:spPr>
      </p:pic>
    </p:spTree>
    <p:extLst>
      <p:ext uri="{BB962C8B-B14F-4D97-AF65-F5344CB8AC3E}">
        <p14:creationId xmlns:p14="http://schemas.microsoft.com/office/powerpoint/2010/main" val="4144887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Eating Disorders</a:t>
            </a:r>
          </a:p>
        </p:txBody>
      </p:sp>
      <p:sp>
        <p:nvSpPr>
          <p:cNvPr id="1528835" name="Rectangle 3"/>
          <p:cNvSpPr>
            <a:spLocks noGrp="1" noChangeArrowheads="1"/>
          </p:cNvSpPr>
          <p:nvPr>
            <p:ph type="body" sz="half" idx="1"/>
          </p:nvPr>
        </p:nvSpPr>
        <p:spPr>
          <a:xfrm>
            <a:off x="595313" y="1585913"/>
            <a:ext cx="7939087" cy="1843087"/>
          </a:xfrm>
        </p:spPr>
        <p:txBody>
          <a:bodyPr/>
          <a:lstStyle/>
          <a:p>
            <a:pPr marL="0" indent="0" algn="ctr">
              <a:buFont typeface="Wingdings" pitchFamily="2" charset="2"/>
              <a:buNone/>
            </a:pPr>
            <a:r>
              <a:rPr lang="en-US" altLang="en-US" sz="2800" dirty="0">
                <a:solidFill>
                  <a:srgbClr val="FFFF00"/>
                </a:solidFill>
                <a:latin typeface="Berlin Sans FB" pitchFamily="34" charset="0"/>
              </a:rPr>
              <a:t>Anorexia Nervosa: </a:t>
            </a:r>
            <a:r>
              <a:rPr lang="en-US" altLang="en-US" sz="2800" dirty="0">
                <a:latin typeface="Berlin Sans FB" pitchFamily="34" charset="0"/>
              </a:rPr>
              <a:t>Characterized by a normal-weight person (usually adolescent women) losing weight continuously and yet feeling overweight.</a:t>
            </a:r>
            <a:endParaRPr lang="en-US" sz="2800" dirty="0">
              <a:latin typeface="Berlin Sans FB" pitchFamily="34" charset="0"/>
            </a:endParaRPr>
          </a:p>
        </p:txBody>
      </p:sp>
      <p:pic>
        <p:nvPicPr>
          <p:cNvPr id="1528836" name="Picture 4" descr="MyersPsy8e_12UN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28800" y="3657600"/>
            <a:ext cx="5448300" cy="2690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8837" name="Text Box 5"/>
          <p:cNvSpPr txBox="1">
            <a:spLocks noChangeArrowheads="1"/>
          </p:cNvSpPr>
          <p:nvPr/>
        </p:nvSpPr>
        <p:spPr bwMode="auto">
          <a:xfrm rot="5400000">
            <a:off x="3516313" y="5018087"/>
            <a:ext cx="24765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latin typeface="Times New Roman" pitchFamily="18" charset="0"/>
              </a:rPr>
              <a:t>Reprinted by permission of </a:t>
            </a:r>
            <a:r>
              <a:rPr lang="en-US" sz="900" i="1">
                <a:latin typeface="Times New Roman" pitchFamily="18" charset="0"/>
              </a:rPr>
              <a:t>The New England </a:t>
            </a:r>
          </a:p>
          <a:p>
            <a:r>
              <a:rPr lang="en-US" sz="900" i="1">
                <a:latin typeface="Times New Roman" pitchFamily="18" charset="0"/>
              </a:rPr>
              <a:t>Journal of Medicine, </a:t>
            </a:r>
            <a:r>
              <a:rPr lang="en-US" sz="900">
                <a:latin typeface="Times New Roman" pitchFamily="18" charset="0"/>
              </a:rPr>
              <a:t>207, (Oct 5, 1932), 613-617.</a:t>
            </a:r>
          </a:p>
        </p:txBody>
      </p:sp>
      <p:sp>
        <p:nvSpPr>
          <p:cNvPr id="1528838" name="Text Box 6"/>
          <p:cNvSpPr txBox="1">
            <a:spLocks noChangeArrowheads="1"/>
          </p:cNvSpPr>
          <p:nvPr/>
        </p:nvSpPr>
        <p:spPr bwMode="auto">
          <a:xfrm rot="5400000">
            <a:off x="6570662" y="5468938"/>
            <a:ext cx="15652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latin typeface="Times New Roman" pitchFamily="18" charset="0"/>
              </a:rPr>
              <a:t>Lisa O’Connor/ Zuma/ Corbis</a:t>
            </a:r>
          </a:p>
        </p:txBody>
      </p:sp>
    </p:spTree>
    <p:extLst>
      <p:ext uri="{BB962C8B-B14F-4D97-AF65-F5344CB8AC3E}">
        <p14:creationId xmlns:p14="http://schemas.microsoft.com/office/powerpoint/2010/main" val="213851818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Eating Disorders</a:t>
            </a:r>
          </a:p>
        </p:txBody>
      </p:sp>
      <p:sp>
        <p:nvSpPr>
          <p:cNvPr id="1530883" name="Rectangle 3"/>
          <p:cNvSpPr>
            <a:spLocks noGrp="1" noChangeArrowheads="1"/>
          </p:cNvSpPr>
          <p:nvPr>
            <p:ph type="body" idx="1"/>
          </p:nvPr>
        </p:nvSpPr>
        <p:spPr>
          <a:xfrm>
            <a:off x="671513" y="1600200"/>
            <a:ext cx="7772400" cy="1905000"/>
          </a:xfrm>
        </p:spPr>
        <p:txBody>
          <a:bodyPr/>
          <a:lstStyle/>
          <a:p>
            <a:pPr marL="0" indent="0" algn="ctr">
              <a:buFont typeface="Wingdings" pitchFamily="2" charset="2"/>
              <a:buNone/>
            </a:pPr>
            <a:r>
              <a:rPr lang="en-US" altLang="en-US" sz="2800" dirty="0">
                <a:solidFill>
                  <a:srgbClr val="FFFF00"/>
                </a:solidFill>
                <a:latin typeface="Berlin Sans FB" pitchFamily="34" charset="0"/>
              </a:rPr>
              <a:t>Bulimia Nervosa: </a:t>
            </a:r>
            <a:r>
              <a:rPr lang="en-US" altLang="en-US" sz="2800" dirty="0">
                <a:latin typeface="Berlin Sans FB" pitchFamily="34" charset="0"/>
              </a:rPr>
              <a:t>A disorder characterized by episodes of overeating, usually of high-calorie foods, followed by vomiting, laxative use, fasting, or excessive exercise.</a:t>
            </a:r>
            <a:endParaRPr lang="en-US" sz="2800" dirty="0">
              <a:latin typeface="Berlin Sans FB" pitchFamily="34" charset="0"/>
            </a:endParaRPr>
          </a:p>
        </p:txBody>
      </p:sp>
      <p:pic>
        <p:nvPicPr>
          <p:cNvPr id="2" name="Picture 1"/>
          <p:cNvPicPr>
            <a:picLocks noChangeAspect="1"/>
          </p:cNvPicPr>
          <p:nvPr/>
        </p:nvPicPr>
        <p:blipFill>
          <a:blip r:embed="rId2"/>
          <a:stretch>
            <a:fillRect/>
          </a:stretch>
        </p:blipFill>
        <p:spPr>
          <a:xfrm>
            <a:off x="2819400" y="3505200"/>
            <a:ext cx="3500437" cy="3267075"/>
          </a:xfrm>
          <a:prstGeom prst="rect">
            <a:avLst/>
          </a:prstGeom>
        </p:spPr>
      </p:pic>
    </p:spTree>
    <p:extLst>
      <p:ext uri="{BB962C8B-B14F-4D97-AF65-F5344CB8AC3E}">
        <p14:creationId xmlns:p14="http://schemas.microsoft.com/office/powerpoint/2010/main" val="233321283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Obesity</a:t>
            </a:r>
          </a:p>
        </p:txBody>
      </p:sp>
      <p:sp>
        <p:nvSpPr>
          <p:cNvPr id="1531907" name="Rectangle 3"/>
          <p:cNvSpPr>
            <a:spLocks noGrp="1" noChangeArrowheads="1"/>
          </p:cNvSpPr>
          <p:nvPr>
            <p:ph type="body" sz="half" idx="1"/>
          </p:nvPr>
        </p:nvSpPr>
        <p:spPr>
          <a:xfrm>
            <a:off x="457200" y="1600200"/>
            <a:ext cx="4033838" cy="4525963"/>
          </a:xfrm>
        </p:spPr>
        <p:txBody>
          <a:bodyPr/>
          <a:lstStyle/>
          <a:p>
            <a:pPr marL="609600" indent="-609600" algn="ctr">
              <a:buFontTx/>
              <a:buNone/>
            </a:pPr>
            <a:r>
              <a:rPr lang="en-US" sz="2800"/>
              <a:t> </a:t>
            </a:r>
          </a:p>
          <a:p>
            <a:pPr marL="609600" indent="-609600" algn="ctr">
              <a:buFontTx/>
              <a:buNone/>
            </a:pPr>
            <a:endParaRPr lang="en-US" sz="2800"/>
          </a:p>
        </p:txBody>
      </p:sp>
      <p:sp>
        <p:nvSpPr>
          <p:cNvPr id="1531908" name="Rectangle 4"/>
          <p:cNvSpPr>
            <a:spLocks noChangeArrowheads="1"/>
          </p:cNvSpPr>
          <p:nvPr/>
        </p:nvSpPr>
        <p:spPr bwMode="auto">
          <a:xfrm>
            <a:off x="123825" y="25717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Berlin Sans FB" pitchFamily="34" charset="0"/>
            </a:endParaRPr>
          </a:p>
        </p:txBody>
      </p:sp>
      <p:sp>
        <p:nvSpPr>
          <p:cNvPr id="1531909" name="Rectangle 5"/>
          <p:cNvSpPr>
            <a:spLocks noChangeArrowheads="1"/>
          </p:cNvSpPr>
          <p:nvPr/>
        </p:nvSpPr>
        <p:spPr bwMode="auto">
          <a:xfrm rot="5400000">
            <a:off x="7094210" y="4643845"/>
            <a:ext cx="18405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dirty="0">
                <a:latin typeface="Berlin Sans FB" pitchFamily="34" charset="0"/>
              </a:rPr>
              <a:t>http://www.cyberdiet.com</a:t>
            </a:r>
          </a:p>
        </p:txBody>
      </p:sp>
      <p:pic>
        <p:nvPicPr>
          <p:cNvPr id="1531910" name="Picture 6" descr="Obesit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3683" r="2632"/>
          <a:stretch>
            <a:fillRect/>
          </a:stretch>
        </p:blipFill>
        <p:spPr>
          <a:xfrm>
            <a:off x="1171575" y="3643313"/>
            <a:ext cx="6781800" cy="2986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1911" name="Rectangle 7"/>
          <p:cNvSpPr>
            <a:spLocks noChangeArrowheads="1"/>
          </p:cNvSpPr>
          <p:nvPr/>
        </p:nvSpPr>
        <p:spPr bwMode="auto">
          <a:xfrm>
            <a:off x="671513" y="1600200"/>
            <a:ext cx="7772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A disorder characterized by excessive overweight. Obesity increases risk and health issues like c</a:t>
            </a:r>
            <a:r>
              <a:rPr lang="en-US" sz="2800" dirty="0">
                <a:latin typeface="Berlin Sans FB" pitchFamily="34" charset="0"/>
              </a:rPr>
              <a:t>ardiovascular diseases, diabetes hypertension, arthritis, and back problems.</a:t>
            </a:r>
            <a:endParaRPr lang="en-US" sz="4000" dirty="0">
              <a:latin typeface="Berlin Sans FB" pitchFamily="34" charset="0"/>
            </a:endParaRPr>
          </a:p>
        </p:txBody>
      </p:sp>
    </p:spTree>
    <p:extLst>
      <p:ext uri="{BB962C8B-B14F-4D97-AF65-F5344CB8AC3E}">
        <p14:creationId xmlns:p14="http://schemas.microsoft.com/office/powerpoint/2010/main" val="141629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8" name="Rectangle 2"/>
          <p:cNvSpPr>
            <a:spLocks noGrp="1" noChangeArrowheads="1"/>
          </p:cNvSpPr>
          <p:nvPr>
            <p:ph type="title"/>
          </p:nvPr>
        </p:nvSpPr>
        <p:spPr>
          <a:xfrm>
            <a:off x="685800" y="0"/>
            <a:ext cx="7772400" cy="1143000"/>
          </a:xfrm>
        </p:spPr>
        <p:txBody>
          <a:bodyPr/>
          <a:lstStyle/>
          <a:p>
            <a:r>
              <a:rPr lang="en-US" sz="4000" dirty="0">
                <a:latin typeface="Berlin Sans FB" pitchFamily="34" charset="0"/>
              </a:rPr>
              <a:t>Summary</a:t>
            </a:r>
          </a:p>
        </p:txBody>
      </p:sp>
      <p:pic>
        <p:nvPicPr>
          <p:cNvPr id="1534979" name="Picture 3" descr="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724" y="1143001"/>
            <a:ext cx="8779016"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77727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4"/>
          <p:cNvSpPr>
            <a:spLocks noGrp="1"/>
          </p:cNvSpPr>
          <p:nvPr>
            <p:ph type="title"/>
          </p:nvPr>
        </p:nvSpPr>
        <p:spPr>
          <a:xfrm>
            <a:off x="-33338" y="-23813"/>
            <a:ext cx="9144000" cy="1630363"/>
          </a:xfrm>
        </p:spPr>
        <p:txBody>
          <a:bodyPr/>
          <a:lstStyle/>
          <a:p>
            <a:pPr eaLnBrk="1" hangingPunct="1"/>
            <a:r>
              <a:rPr lang="en-US" altLang="en-US" sz="4800" dirty="0" smtClean="0">
                <a:cs typeface="Arial" panose="020B0604020202020204" pitchFamily="34" charset="0"/>
              </a:rPr>
              <a:t>The Benefits of Belonging</a:t>
            </a:r>
          </a:p>
        </p:txBody>
      </p:sp>
      <p:sp>
        <p:nvSpPr>
          <p:cNvPr id="70659" name="Content Placeholder 2"/>
          <p:cNvSpPr txBox="1">
            <a:spLocks/>
          </p:cNvSpPr>
          <p:nvPr/>
        </p:nvSpPr>
        <p:spPr bwMode="auto">
          <a:xfrm>
            <a:off x="0" y="160655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Enhanced survival</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How belonging influences our thoughts and emotions</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Attachment</a:t>
            </a:r>
          </a:p>
          <a:p>
            <a:pPr lvl="1" eaLnBrk="1" hangingPunct="1">
              <a:spcBef>
                <a:spcPct val="20000"/>
              </a:spcBef>
              <a:buFont typeface="Arial" panose="020B0604020202020204" pitchFamily="34" charset="0"/>
              <a:buChar char="–"/>
            </a:pPr>
            <a:r>
              <a:rPr lang="en-US" altLang="en-US" sz="3200" dirty="0" smtClean="0">
                <a:latin typeface="Berlin Sans FB" panose="020E0602020502020306" pitchFamily="34" charset="0"/>
                <a:cs typeface="Arial" panose="020B0604020202020204" pitchFamily="34" charset="0"/>
              </a:rPr>
              <a:t>Anxious</a:t>
            </a:r>
          </a:p>
          <a:p>
            <a:pPr marL="457200" lvl="1" indent="0" eaLnBrk="1" hangingPunct="1">
              <a:spcBef>
                <a:spcPct val="20000"/>
              </a:spcBef>
            </a:pPr>
            <a:r>
              <a:rPr lang="en-US" altLang="en-US" sz="3200" dirty="0" smtClean="0">
                <a:latin typeface="Berlin Sans FB" panose="020E0602020502020306" pitchFamily="34" charset="0"/>
                <a:cs typeface="Arial" panose="020B0604020202020204" pitchFamily="34" charset="0"/>
              </a:rPr>
              <a:t> </a:t>
            </a:r>
            <a:r>
              <a:rPr lang="en-US" altLang="en-US" sz="3200" dirty="0">
                <a:latin typeface="Berlin Sans FB" panose="020E0602020502020306" pitchFamily="34" charset="0"/>
                <a:cs typeface="Arial" panose="020B0604020202020204" pitchFamily="34" charset="0"/>
              </a:rPr>
              <a:t>attachment</a:t>
            </a:r>
          </a:p>
          <a:p>
            <a:pPr lvl="1" eaLnBrk="1" hangingPunct="1">
              <a:spcBef>
                <a:spcPct val="20000"/>
              </a:spcBef>
              <a:buFont typeface="Arial" panose="020B0604020202020204" pitchFamily="34" charset="0"/>
              <a:buChar char="–"/>
            </a:pPr>
            <a:r>
              <a:rPr lang="en-US" altLang="en-US" sz="3200" dirty="0" smtClean="0">
                <a:latin typeface="Berlin Sans FB" panose="020E0602020502020306" pitchFamily="34" charset="0"/>
                <a:cs typeface="Arial" panose="020B0604020202020204" pitchFamily="34" charset="0"/>
              </a:rPr>
              <a:t>Insecure</a:t>
            </a:r>
          </a:p>
          <a:p>
            <a:pPr marL="457200" lvl="1" indent="0" eaLnBrk="1" hangingPunct="1">
              <a:spcBef>
                <a:spcPct val="20000"/>
              </a:spcBef>
            </a:pPr>
            <a:r>
              <a:rPr lang="en-US" altLang="en-US" sz="3200" dirty="0" smtClean="0">
                <a:latin typeface="Berlin Sans FB" panose="020E0602020502020306" pitchFamily="34" charset="0"/>
                <a:cs typeface="Arial" panose="020B0604020202020204" pitchFamily="34" charset="0"/>
              </a:rPr>
              <a:t> avoidant attachment</a:t>
            </a:r>
            <a:endParaRPr lang="en-US" altLang="en-US" sz="3200" dirty="0">
              <a:latin typeface="Berlin Sans FB" panose="020E0602020502020306" pitchFamily="34" charset="0"/>
              <a:cs typeface="Arial" panose="020B0604020202020204" pitchFamily="34" charset="0"/>
            </a:endParaRPr>
          </a:p>
        </p:txBody>
      </p:sp>
      <p:pic>
        <p:nvPicPr>
          <p:cNvPr id="70660" name="Picture 2" descr="C:\Users\KKorek\Documents\ABCFiles\2013 Myers AP 2e\Images\Total Images\MyAP2e_29UN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3124200"/>
            <a:ext cx="4724400" cy="2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410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p:cNvSpPr>
            <a:spLocks noGrp="1"/>
          </p:cNvSpPr>
          <p:nvPr>
            <p:ph type="title"/>
          </p:nvPr>
        </p:nvSpPr>
        <p:spPr>
          <a:xfrm>
            <a:off x="0" y="19050"/>
            <a:ext cx="9144000" cy="1630363"/>
          </a:xfrm>
        </p:spPr>
        <p:txBody>
          <a:bodyPr/>
          <a:lstStyle/>
          <a:p>
            <a:pPr eaLnBrk="1" hangingPunct="1"/>
            <a:r>
              <a:rPr lang="en-US" altLang="en-US" sz="4800" dirty="0" smtClean="0">
                <a:cs typeface="Arial" panose="020B0604020202020204" pitchFamily="34" charset="0"/>
              </a:rPr>
              <a:t>The Pain of Being Shut Out</a:t>
            </a:r>
          </a:p>
        </p:txBody>
      </p:sp>
      <p:sp>
        <p:nvSpPr>
          <p:cNvPr id="72707" name="Content Placeholder 2"/>
          <p:cNvSpPr txBox="1">
            <a:spLocks/>
          </p:cNvSpPr>
          <p:nvPr/>
        </p:nvSpPr>
        <p:spPr bwMode="auto">
          <a:xfrm>
            <a:off x="457200" y="1600200"/>
            <a:ext cx="464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Ostracism</a:t>
            </a:r>
          </a:p>
          <a:p>
            <a:pPr eaLnBrk="1" hangingPunct="1">
              <a:spcBef>
                <a:spcPct val="20000"/>
              </a:spcBef>
              <a:buFont typeface="Arial" panose="020B0604020202020204" pitchFamily="34" charset="0"/>
              <a:buChar char="•"/>
            </a:pPr>
            <a:r>
              <a:rPr lang="en-US" altLang="en-US" sz="4000" dirty="0" err="1">
                <a:latin typeface="Berlin Sans FB" panose="020E0602020502020306" pitchFamily="34" charset="0"/>
                <a:cs typeface="Arial" panose="020B0604020202020204" pitchFamily="34" charset="0"/>
              </a:rPr>
              <a:t>Cyberostracism</a:t>
            </a:r>
            <a:endParaRPr lang="en-US" altLang="en-US" sz="4000" dirty="0">
              <a:latin typeface="Berlin Sans FB" panose="020E0602020502020306" pitchFamily="34" charset="0"/>
              <a:cs typeface="Arial" panose="020B0604020202020204" pitchFamily="34" charset="0"/>
            </a:endParaRPr>
          </a:p>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Anterior cingulate cortex</a:t>
            </a:r>
          </a:p>
          <a:p>
            <a:pPr eaLnBrk="1" hangingPunct="1">
              <a:spcBef>
                <a:spcPct val="20000"/>
              </a:spcBef>
              <a:buFont typeface="Arial" panose="020B0604020202020204" pitchFamily="34" charset="0"/>
              <a:buChar char="•"/>
            </a:pPr>
            <a:r>
              <a:rPr lang="en-US" altLang="en-US" sz="4000" dirty="0" smtClean="0">
                <a:latin typeface="Berlin Sans FB" panose="020E0602020502020306" pitchFamily="34" charset="0"/>
                <a:cs typeface="Arial" panose="020B0604020202020204" pitchFamily="34" charset="0"/>
              </a:rPr>
              <a:t>Influences on </a:t>
            </a:r>
            <a:r>
              <a:rPr lang="en-US" altLang="en-US" sz="4000" dirty="0">
                <a:latin typeface="Berlin Sans FB" panose="020E0602020502020306" pitchFamily="34" charset="0"/>
                <a:cs typeface="Arial" panose="020B0604020202020204" pitchFamily="34" charset="0"/>
              </a:rPr>
              <a:t>behavior</a:t>
            </a:r>
          </a:p>
        </p:txBody>
      </p:sp>
      <p:pic>
        <p:nvPicPr>
          <p:cNvPr id="72708" name="Picture 2" descr="C:\Users\KKorek\Documents\ABCFiles\2013 Myers AP 2e\Images\ImageJPGs_Module40\ImageJPGs_Module40\MyAP2e_40UN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39368"/>
            <a:ext cx="50355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74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p:cNvSpPr>
            <a:spLocks noGrp="1"/>
          </p:cNvSpPr>
          <p:nvPr>
            <p:ph type="title"/>
          </p:nvPr>
        </p:nvSpPr>
        <p:spPr>
          <a:xfrm>
            <a:off x="0" y="304800"/>
            <a:ext cx="9144000" cy="1630363"/>
          </a:xfrm>
        </p:spPr>
        <p:txBody>
          <a:bodyPr/>
          <a:lstStyle/>
          <a:p>
            <a:pPr eaLnBrk="1" hangingPunct="1"/>
            <a:r>
              <a:rPr lang="en-US" altLang="en-US" sz="2800" dirty="0" smtClean="0">
                <a:cs typeface="Arial" panose="020B0604020202020204" pitchFamily="34" charset="0"/>
              </a:rPr>
              <a:t>Connecting and Social Networking</a:t>
            </a:r>
            <a:r>
              <a:rPr lang="en-US" altLang="en-US" dirty="0" smtClean="0">
                <a:cs typeface="Arial" panose="020B0604020202020204" pitchFamily="34" charset="0"/>
              </a:rPr>
              <a:t/>
            </a:r>
            <a:br>
              <a:rPr lang="en-US" altLang="en-US" dirty="0" smtClean="0">
                <a:cs typeface="Arial" panose="020B0604020202020204" pitchFamily="34" charset="0"/>
              </a:rPr>
            </a:br>
            <a:r>
              <a:rPr lang="en-US" altLang="en-US" dirty="0" smtClean="0">
                <a:cs typeface="Arial" panose="020B0604020202020204" pitchFamily="34" charset="0"/>
              </a:rPr>
              <a:t>Mobile Networks and Social Media</a:t>
            </a:r>
          </a:p>
        </p:txBody>
      </p:sp>
      <p:sp>
        <p:nvSpPr>
          <p:cNvPr id="74755" name="Content Placeholder 2"/>
          <p:cNvSpPr txBox="1">
            <a:spLocks/>
          </p:cNvSpPr>
          <p:nvPr/>
        </p:nvSpPr>
        <p:spPr bwMode="auto">
          <a:xfrm>
            <a:off x="457200" y="2179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Cell phones</a:t>
            </a:r>
          </a:p>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Texting and email</a:t>
            </a:r>
          </a:p>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Facebook and twitter</a:t>
            </a:r>
          </a:p>
        </p:txBody>
      </p:sp>
      <p:pic>
        <p:nvPicPr>
          <p:cNvPr id="74756" name="Picture 2" descr="C:\Users\KKorek\Documents\ABCFiles\2013 Myers AP 2e\Images\ImageJPGs_Module40\ImageJPGs_Module40\MyAP2e_40UN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486275"/>
            <a:ext cx="73152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907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title"/>
          </p:nvPr>
        </p:nvSpPr>
        <p:spPr>
          <a:xfrm>
            <a:off x="0" y="304800"/>
            <a:ext cx="9144000" cy="1630363"/>
          </a:xfrm>
        </p:spPr>
        <p:txBody>
          <a:bodyPr/>
          <a:lstStyle/>
          <a:p>
            <a:pPr eaLnBrk="1" hangingPunct="1"/>
            <a:r>
              <a:rPr lang="en-US" altLang="en-US" sz="2800" dirty="0" smtClean="0">
                <a:cs typeface="Arial" panose="020B0604020202020204" pitchFamily="34" charset="0"/>
              </a:rPr>
              <a:t>Connecting and Social Networking</a:t>
            </a:r>
            <a:r>
              <a:rPr lang="en-US" altLang="en-US" dirty="0" smtClean="0">
                <a:cs typeface="Arial" panose="020B0604020202020204" pitchFamily="34" charset="0"/>
              </a:rPr>
              <a:t/>
            </a:r>
            <a:br>
              <a:rPr lang="en-US" altLang="en-US" dirty="0" smtClean="0">
                <a:cs typeface="Arial" panose="020B0604020202020204" pitchFamily="34" charset="0"/>
              </a:rPr>
            </a:br>
            <a:r>
              <a:rPr lang="en-US" altLang="en-US" dirty="0" smtClean="0">
                <a:cs typeface="Arial" panose="020B0604020202020204" pitchFamily="34" charset="0"/>
              </a:rPr>
              <a:t>The Social Effects of Social Networking</a:t>
            </a:r>
          </a:p>
        </p:txBody>
      </p:sp>
      <p:sp>
        <p:nvSpPr>
          <p:cNvPr id="75779" name="Content Placeholder 2"/>
          <p:cNvSpPr txBox="1">
            <a:spLocks/>
          </p:cNvSpPr>
          <p:nvPr/>
        </p:nvSpPr>
        <p:spPr bwMode="auto">
          <a:xfrm>
            <a:off x="152400" y="2133600"/>
            <a:ext cx="8991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Have social networking sites made us more, or less, socially isolated?</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Does electronic communication stimulate healthy self-disclosure?</a:t>
            </a:r>
          </a:p>
          <a:p>
            <a:pPr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Do social networking profiles and posts reflect people’s actual personalities?</a:t>
            </a:r>
          </a:p>
          <a:p>
            <a:pPr lvl="1" eaLnBrk="1" hangingPunct="1">
              <a:spcBef>
                <a:spcPct val="20000"/>
              </a:spcBef>
              <a:buFont typeface="Arial" panose="020B0604020202020204" pitchFamily="34" charset="0"/>
              <a:buChar char="–"/>
            </a:pPr>
            <a:r>
              <a:rPr lang="en-US" altLang="en-US" sz="3400" dirty="0">
                <a:latin typeface="Berlin Sans FB" panose="020E0602020502020306" pitchFamily="34" charset="0"/>
                <a:cs typeface="Arial" panose="020B0604020202020204" pitchFamily="34" charset="0"/>
              </a:rPr>
              <a:t>Does social networking promote narcissism?</a:t>
            </a:r>
          </a:p>
        </p:txBody>
      </p:sp>
    </p:spTree>
    <p:extLst>
      <p:ext uri="{BB962C8B-B14F-4D97-AF65-F5344CB8AC3E}">
        <p14:creationId xmlns:p14="http://schemas.microsoft.com/office/powerpoint/2010/main" val="3030204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Motivation at Work</a:t>
            </a:r>
          </a:p>
        </p:txBody>
      </p:sp>
      <p:sp>
        <p:nvSpPr>
          <p:cNvPr id="1582083" name="Rectangle 3"/>
          <p:cNvSpPr>
            <a:spLocks noChangeArrowheads="1"/>
          </p:cNvSpPr>
          <p:nvPr/>
        </p:nvSpPr>
        <p:spPr bwMode="auto">
          <a:xfrm>
            <a:off x="304800" y="5381625"/>
            <a:ext cx="853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The healthy life, said Sigmund Freud, is filled by love and work.</a:t>
            </a:r>
          </a:p>
        </p:txBody>
      </p:sp>
      <p:sp>
        <p:nvSpPr>
          <p:cNvPr id="6" name="Rectangle 3"/>
          <p:cNvSpPr>
            <a:spLocks noChangeArrowheads="1"/>
          </p:cNvSpPr>
          <p:nvPr/>
        </p:nvSpPr>
        <p:spPr bwMode="auto">
          <a:xfrm>
            <a:off x="152400" y="36576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endParaRPr lang="en-US" sz="2800" dirty="0">
              <a:latin typeface="Berlin Sans FB" pitchFamily="34" charset="0"/>
            </a:endParaRPr>
          </a:p>
        </p:txBody>
      </p:sp>
      <p:pic>
        <p:nvPicPr>
          <p:cNvPr id="3" name="Picture 2"/>
          <p:cNvPicPr>
            <a:picLocks noChangeAspect="1"/>
          </p:cNvPicPr>
          <p:nvPr/>
        </p:nvPicPr>
        <p:blipFill>
          <a:blip r:embed="rId3"/>
          <a:stretch>
            <a:fillRect/>
          </a:stretch>
        </p:blipFill>
        <p:spPr>
          <a:xfrm>
            <a:off x="2190750" y="1419225"/>
            <a:ext cx="4762500" cy="3810000"/>
          </a:xfrm>
          <a:prstGeom prst="rect">
            <a:avLst/>
          </a:prstGeom>
        </p:spPr>
      </p:pic>
    </p:spTree>
    <p:extLst>
      <p:ext uri="{BB962C8B-B14F-4D97-AF65-F5344CB8AC3E}">
        <p14:creationId xmlns:p14="http://schemas.microsoft.com/office/powerpoint/2010/main" val="330920031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71513" y="271463"/>
            <a:ext cx="7772400" cy="1143000"/>
          </a:xfrm>
        </p:spPr>
        <p:txBody>
          <a:bodyPr/>
          <a:lstStyle/>
          <a:p>
            <a:pPr eaLnBrk="1" hangingPunct="1"/>
            <a:r>
              <a:rPr lang="en-US" sz="3600" dirty="0" smtClean="0">
                <a:latin typeface="Berlin Sans FB" pitchFamily="34" charset="0"/>
              </a:rPr>
              <a:t>Instincts &amp; Evolutionary Psychology</a:t>
            </a:r>
          </a:p>
        </p:txBody>
      </p:sp>
      <p:sp>
        <p:nvSpPr>
          <p:cNvPr id="7172" name="Rectangle 3"/>
          <p:cNvSpPr>
            <a:spLocks noGrp="1" noChangeArrowheads="1"/>
          </p:cNvSpPr>
          <p:nvPr>
            <p:ph type="body" sz="half" idx="1"/>
          </p:nvPr>
        </p:nvSpPr>
        <p:spPr>
          <a:xfrm>
            <a:off x="228600" y="1295400"/>
            <a:ext cx="8763000" cy="1295400"/>
          </a:xfrm>
        </p:spPr>
        <p:txBody>
          <a:bodyPr/>
          <a:lstStyle/>
          <a:p>
            <a:pPr marL="0" indent="0" algn="ctr" eaLnBrk="1" hangingPunct="1">
              <a:buFont typeface="Wingdings" pitchFamily="2" charset="2"/>
              <a:buNone/>
            </a:pPr>
            <a:r>
              <a:rPr lang="en-US" altLang="en-US" dirty="0" smtClean="0"/>
              <a:t>Motivated </a:t>
            </a:r>
            <a:r>
              <a:rPr lang="en-US" altLang="en-US" dirty="0"/>
              <a:t>by our inborn automated </a:t>
            </a:r>
            <a:r>
              <a:rPr lang="en-US" altLang="en-US" dirty="0" smtClean="0"/>
              <a:t>behaviors.  The need to survive.  </a:t>
            </a:r>
          </a:p>
          <a:p>
            <a:pPr marL="0" indent="0" algn="ctr" eaLnBrk="1" hangingPunct="1">
              <a:buFont typeface="Wingdings" pitchFamily="2" charset="2"/>
              <a:buNone/>
            </a:pPr>
            <a:r>
              <a:rPr lang="en-US" altLang="en-US" dirty="0" smtClean="0"/>
              <a:t>But </a:t>
            </a:r>
            <a:r>
              <a:rPr lang="en-US" altLang="en-US" dirty="0"/>
              <a:t>instincts only explain why we do a small fraction of our </a:t>
            </a:r>
            <a:r>
              <a:rPr lang="en-US" altLang="en-US" dirty="0" smtClean="0"/>
              <a:t>behaviors. </a:t>
            </a:r>
            <a:endParaRPr lang="en-US" altLang="en-US" dirty="0"/>
          </a:p>
        </p:txBody>
      </p:sp>
      <p:pic>
        <p:nvPicPr>
          <p:cNvPr id="7173" name="Picture 4" descr="MyersPsy8e_12UN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02247" y="3429936"/>
            <a:ext cx="4907756" cy="26120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Text Box 5"/>
          <p:cNvSpPr txBox="1">
            <a:spLocks noChangeArrowheads="1"/>
          </p:cNvSpPr>
          <p:nvPr/>
        </p:nvSpPr>
        <p:spPr bwMode="auto">
          <a:xfrm>
            <a:off x="1650522" y="6042025"/>
            <a:ext cx="58112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Where the woman can build different kinds of houses</a:t>
            </a:r>
          </a:p>
          <a:p>
            <a:pPr algn="ctr" eaLnBrk="1" hangingPunct="1"/>
            <a:r>
              <a:rPr lang="en-US" sz="2000" dirty="0">
                <a:latin typeface="Berlin Sans FB" pitchFamily="34" charset="0"/>
              </a:rPr>
              <a:t>the bird builds only one kind of nest.</a:t>
            </a:r>
          </a:p>
        </p:txBody>
      </p:sp>
      <p:sp>
        <p:nvSpPr>
          <p:cNvPr id="7175" name="Text Box 6"/>
          <p:cNvSpPr txBox="1">
            <a:spLocks noChangeArrowheads="1"/>
          </p:cNvSpPr>
          <p:nvPr/>
        </p:nvSpPr>
        <p:spPr bwMode="auto">
          <a:xfrm rot="5400000">
            <a:off x="4044156" y="5328444"/>
            <a:ext cx="14366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a:latin typeface="Times New Roman" pitchFamily="18" charset="0"/>
              </a:rPr>
              <a:t>© Ariel Skelley/ Masterfile</a:t>
            </a:r>
          </a:p>
        </p:txBody>
      </p:sp>
      <p:sp>
        <p:nvSpPr>
          <p:cNvPr id="7176" name="Text Box 7"/>
          <p:cNvSpPr txBox="1">
            <a:spLocks noChangeArrowheads="1"/>
          </p:cNvSpPr>
          <p:nvPr/>
        </p:nvSpPr>
        <p:spPr bwMode="auto">
          <a:xfrm rot="5400000">
            <a:off x="6207165" y="4958557"/>
            <a:ext cx="2057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Times New Roman" pitchFamily="18" charset="0"/>
              </a:rPr>
              <a:t>Tony Brandenburg/ Bruce Coleman, Inc.</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Attitudes Towards Work</a:t>
            </a:r>
          </a:p>
        </p:txBody>
      </p:sp>
      <p:sp>
        <p:nvSpPr>
          <p:cNvPr id="1584131" name="Rectangle 3"/>
          <p:cNvSpPr>
            <a:spLocks noChangeArrowheads="1"/>
          </p:cNvSpPr>
          <p:nvPr/>
        </p:nvSpPr>
        <p:spPr bwMode="auto">
          <a:xfrm>
            <a:off x="671513" y="3200400"/>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altLang="en-US" sz="2800" dirty="0">
                <a:solidFill>
                  <a:srgbClr val="FFFF00"/>
                </a:solidFill>
                <a:latin typeface="Berlin Sans FB" pitchFamily="34" charset="0"/>
              </a:rPr>
              <a:t>Job: </a:t>
            </a:r>
            <a:r>
              <a:rPr lang="en-US" altLang="en-US" sz="2800" dirty="0">
                <a:latin typeface="Berlin Sans FB" pitchFamily="34" charset="0"/>
              </a:rPr>
              <a:t>Necessary way to make money.</a:t>
            </a:r>
            <a:endParaRPr lang="en-US" sz="2800" dirty="0">
              <a:latin typeface="Berlin Sans FB" pitchFamily="34" charset="0"/>
            </a:endParaRP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Career: </a:t>
            </a:r>
            <a:r>
              <a:rPr lang="en-US" sz="2800" dirty="0">
                <a:latin typeface="Berlin Sans FB" pitchFamily="34" charset="0"/>
              </a:rPr>
              <a:t>Opportunity to advance from one position to another.</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Calling:</a:t>
            </a:r>
            <a:r>
              <a:rPr lang="en-US" sz="2800" dirty="0">
                <a:solidFill>
                  <a:schemeClr val="tx2">
                    <a:lumMod val="50000"/>
                  </a:schemeClr>
                </a:solidFill>
                <a:latin typeface="Berlin Sans FB" pitchFamily="34" charset="0"/>
              </a:rPr>
              <a:t> </a:t>
            </a:r>
            <a:r>
              <a:rPr lang="en-US" sz="2800" dirty="0">
                <a:latin typeface="Berlin Sans FB" pitchFamily="34" charset="0"/>
              </a:rPr>
              <a:t>fulfilling a socially useful activity.</a:t>
            </a:r>
          </a:p>
        </p:txBody>
      </p:sp>
      <p:sp>
        <p:nvSpPr>
          <p:cNvPr id="1584132" name="Rectangle 4"/>
          <p:cNvSpPr>
            <a:spLocks noChangeArrowheads="1"/>
          </p:cNvSpPr>
          <p:nvPr/>
        </p:nvSpPr>
        <p:spPr bwMode="auto">
          <a:xfrm>
            <a:off x="671513" y="1600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People have different attitudes towards work. Some take it as a:</a:t>
            </a:r>
          </a:p>
        </p:txBody>
      </p:sp>
    </p:spTree>
    <p:extLst>
      <p:ext uri="{BB962C8B-B14F-4D97-AF65-F5344CB8AC3E}">
        <p14:creationId xmlns:p14="http://schemas.microsoft.com/office/powerpoint/2010/main" val="876984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Rectangle 2"/>
          <p:cNvSpPr>
            <a:spLocks noGrp="1" noChangeArrowheads="1"/>
          </p:cNvSpPr>
          <p:nvPr>
            <p:ph type="title"/>
          </p:nvPr>
        </p:nvSpPr>
        <p:spPr>
          <a:xfrm>
            <a:off x="671513" y="261938"/>
            <a:ext cx="7772400" cy="1143000"/>
          </a:xfrm>
        </p:spPr>
        <p:txBody>
          <a:bodyPr/>
          <a:lstStyle/>
          <a:p>
            <a:r>
              <a:rPr lang="en-US" sz="4000" dirty="0" smtClean="0">
                <a:latin typeface="Berlin Sans FB" pitchFamily="34" charset="0"/>
              </a:rPr>
              <a:t>What Motivates Us?</a:t>
            </a:r>
            <a:endParaRPr lang="en-US" sz="4000" dirty="0">
              <a:latin typeface="Berlin Sans FB" pitchFamily="34" charset="0"/>
            </a:endParaRPr>
          </a:p>
        </p:txBody>
      </p:sp>
      <p:sp>
        <p:nvSpPr>
          <p:cNvPr id="1585155" name="Rectangle 3"/>
          <p:cNvSpPr>
            <a:spLocks noChangeArrowheads="1"/>
          </p:cNvSpPr>
          <p:nvPr/>
        </p:nvSpPr>
        <p:spPr bwMode="auto">
          <a:xfrm>
            <a:off x="304800" y="1406451"/>
            <a:ext cx="8686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smtClean="0">
                <a:solidFill>
                  <a:srgbClr val="FFFF00"/>
                </a:solidFill>
                <a:latin typeface="Berlin Sans FB" pitchFamily="34" charset="0"/>
              </a:rPr>
              <a:t>Achievement </a:t>
            </a:r>
            <a:r>
              <a:rPr lang="en-US" sz="2800" dirty="0" smtClean="0">
                <a:latin typeface="Berlin Sans FB" pitchFamily="34" charset="0"/>
              </a:rPr>
              <a:t>- need </a:t>
            </a:r>
            <a:r>
              <a:rPr lang="en-US" sz="2800" dirty="0">
                <a:latin typeface="Berlin Sans FB" pitchFamily="34" charset="0"/>
              </a:rPr>
              <a:t>for success or the attainment of excellence</a:t>
            </a:r>
            <a:r>
              <a:rPr lang="en-US" sz="2800" dirty="0" smtClean="0">
                <a:latin typeface="Berlin Sans FB" pitchFamily="34" charset="0"/>
              </a:rPr>
              <a:t>. Grit.  </a:t>
            </a:r>
            <a:r>
              <a:rPr lang="en-US" sz="2800" u="sng" dirty="0" smtClean="0">
                <a:solidFill>
                  <a:srgbClr val="FFFF00"/>
                </a:solidFill>
                <a:latin typeface="Berlin Sans FB" pitchFamily="34" charset="0"/>
              </a:rPr>
              <a:t>Extrinsic or Intrinsic rewards</a:t>
            </a:r>
          </a:p>
          <a:p>
            <a:pPr algn="ctr">
              <a:spcBef>
                <a:spcPct val="20000"/>
              </a:spcBef>
              <a:buFont typeface="Wingdings" pitchFamily="2" charset="2"/>
              <a:buNone/>
            </a:pPr>
            <a:r>
              <a:rPr lang="en-US" sz="2800" dirty="0" smtClean="0">
                <a:solidFill>
                  <a:srgbClr val="FFFF00"/>
                </a:solidFill>
                <a:latin typeface="Berlin Sans FB" pitchFamily="34" charset="0"/>
              </a:rPr>
              <a:t>Flow</a:t>
            </a:r>
            <a:r>
              <a:rPr lang="en-US" sz="2800" dirty="0" smtClean="0">
                <a:latin typeface="Berlin Sans FB" pitchFamily="34" charset="0"/>
              </a:rPr>
              <a:t> marks </a:t>
            </a:r>
            <a:r>
              <a:rPr lang="en-US" sz="2800" dirty="0">
                <a:latin typeface="Berlin Sans FB" pitchFamily="34" charset="0"/>
              </a:rPr>
              <a:t>immersion into one’s work</a:t>
            </a:r>
            <a:r>
              <a:rPr lang="en-US" sz="2800" dirty="0" smtClean="0">
                <a:latin typeface="Berlin Sans FB" pitchFamily="34" charset="0"/>
              </a:rPr>
              <a:t>.</a:t>
            </a:r>
            <a:r>
              <a:rPr lang="en-US" sz="2800" dirty="0">
                <a:solidFill>
                  <a:srgbClr val="FFFFFF"/>
                </a:solidFill>
                <a:latin typeface="Berlin Sans FB" pitchFamily="34" charset="0"/>
              </a:rPr>
              <a:t> </a:t>
            </a:r>
            <a:r>
              <a:rPr lang="en-US" sz="2800" dirty="0" smtClean="0">
                <a:solidFill>
                  <a:srgbClr val="FFFFFF"/>
                </a:solidFill>
                <a:latin typeface="Berlin Sans FB" pitchFamily="34" charset="0"/>
              </a:rPr>
              <a:t> Experience </a:t>
            </a:r>
            <a:r>
              <a:rPr lang="en-US" sz="2800" dirty="0">
                <a:solidFill>
                  <a:srgbClr val="FFFFFF"/>
                </a:solidFill>
                <a:latin typeface="Berlin Sans FB" pitchFamily="34" charset="0"/>
              </a:rPr>
              <a:t>between no work and a lot of work. </a:t>
            </a:r>
            <a:endParaRPr lang="en-US" sz="2800" dirty="0">
              <a:latin typeface="Berlin Sans FB" pitchFamily="34" charset="0"/>
            </a:endParaRPr>
          </a:p>
        </p:txBody>
      </p:sp>
      <p:pic>
        <p:nvPicPr>
          <p:cNvPr id="1585156" name="Picture 4" descr="Flow"/>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9578" b="20537"/>
          <a:stretch>
            <a:fillRect/>
          </a:stretch>
        </p:blipFill>
        <p:spPr>
          <a:xfrm>
            <a:off x="1035843" y="3505200"/>
            <a:ext cx="7072313" cy="13683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5157" name="Rectangle 5"/>
          <p:cNvSpPr>
            <a:spLocks noChangeArrowheads="1"/>
          </p:cNvSpPr>
          <p:nvPr/>
        </p:nvSpPr>
        <p:spPr bwMode="auto">
          <a:xfrm>
            <a:off x="152400" y="5105400"/>
            <a:ext cx="8839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People who “flow” in their work (artists, dancers, composers etc.) are driven less by </a:t>
            </a:r>
            <a:r>
              <a:rPr lang="en-US" sz="2800" u="sng" dirty="0">
                <a:solidFill>
                  <a:srgbClr val="FFFF00"/>
                </a:solidFill>
                <a:latin typeface="Berlin Sans FB" pitchFamily="34" charset="0"/>
              </a:rPr>
              <a:t>extrinsic rewards</a:t>
            </a:r>
            <a:r>
              <a:rPr lang="en-US" sz="2800" dirty="0">
                <a:latin typeface="Berlin Sans FB" pitchFamily="34" charset="0"/>
              </a:rPr>
              <a:t> </a:t>
            </a:r>
            <a:r>
              <a:rPr lang="en-US" sz="2800" dirty="0" smtClean="0">
                <a:latin typeface="Berlin Sans FB" pitchFamily="34" charset="0"/>
              </a:rPr>
              <a:t>and </a:t>
            </a:r>
            <a:r>
              <a:rPr lang="en-US" sz="2800" dirty="0">
                <a:latin typeface="Berlin Sans FB" pitchFamily="34" charset="0"/>
              </a:rPr>
              <a:t>more by </a:t>
            </a:r>
            <a:r>
              <a:rPr lang="en-US" sz="2800" u="sng" dirty="0">
                <a:solidFill>
                  <a:srgbClr val="FFFF00"/>
                </a:solidFill>
                <a:latin typeface="Berlin Sans FB" pitchFamily="34" charset="0"/>
              </a:rPr>
              <a:t>intrinsic rewards</a:t>
            </a:r>
            <a:r>
              <a:rPr lang="en-US" sz="2800" dirty="0">
                <a:latin typeface="Berlin Sans FB" pitchFamily="34" charset="0"/>
              </a:rPr>
              <a:t>.</a:t>
            </a:r>
          </a:p>
        </p:txBody>
      </p:sp>
    </p:spTree>
    <p:extLst>
      <p:ext uri="{BB962C8B-B14F-4D97-AF65-F5344CB8AC3E}">
        <p14:creationId xmlns:p14="http://schemas.microsoft.com/office/powerpoint/2010/main" val="41555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51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5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851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17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Work and Satisfaction</a:t>
            </a:r>
          </a:p>
        </p:txBody>
      </p:sp>
      <p:sp>
        <p:nvSpPr>
          <p:cNvPr id="1586179" name="Rectangle 3"/>
          <p:cNvSpPr>
            <a:spLocks noGrp="1" noChangeArrowheads="1"/>
          </p:cNvSpPr>
          <p:nvPr>
            <p:ph type="body" sz="half" idx="1"/>
          </p:nvPr>
        </p:nvSpPr>
        <p:spPr>
          <a:xfrm>
            <a:off x="609600" y="1585913"/>
            <a:ext cx="7924800" cy="914400"/>
          </a:xfrm>
        </p:spPr>
        <p:txBody>
          <a:bodyPr/>
          <a:lstStyle/>
          <a:p>
            <a:pPr marL="0" indent="0" algn="ctr">
              <a:buFontTx/>
              <a:buNone/>
            </a:pPr>
            <a:r>
              <a:rPr lang="en-US" sz="2800" dirty="0">
                <a:latin typeface="Berlin Sans FB" pitchFamily="34" charset="0"/>
              </a:rPr>
              <a:t>In industrialized countries work and satisfaction go hand-in-hand.</a:t>
            </a:r>
          </a:p>
        </p:txBody>
      </p:sp>
      <p:pic>
        <p:nvPicPr>
          <p:cNvPr id="1586180"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00200" y="2667000"/>
            <a:ext cx="5943600" cy="3927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1534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02" name="Rectangle 2"/>
          <p:cNvSpPr>
            <a:spLocks noGrp="1" noChangeArrowheads="1"/>
          </p:cNvSpPr>
          <p:nvPr>
            <p:ph type="title"/>
          </p:nvPr>
        </p:nvSpPr>
        <p:spPr/>
        <p:txBody>
          <a:bodyPr/>
          <a:lstStyle/>
          <a:p>
            <a:r>
              <a:rPr lang="en-US" sz="3600" dirty="0">
                <a:latin typeface="Berlin Sans FB" pitchFamily="34" charset="0"/>
              </a:rPr>
              <a:t>Industrial-Organizational (I/O) Psychology</a:t>
            </a:r>
          </a:p>
        </p:txBody>
      </p:sp>
      <p:sp>
        <p:nvSpPr>
          <p:cNvPr id="1587203" name="Rectangle 3"/>
          <p:cNvSpPr>
            <a:spLocks noGrp="1" noChangeArrowheads="1"/>
          </p:cNvSpPr>
          <p:nvPr>
            <p:ph type="body" idx="1"/>
          </p:nvPr>
        </p:nvSpPr>
        <p:spPr>
          <a:xfrm>
            <a:off x="457200" y="1600200"/>
            <a:ext cx="8229600" cy="838200"/>
          </a:xfrm>
        </p:spPr>
        <p:txBody>
          <a:bodyPr/>
          <a:lstStyle/>
          <a:p>
            <a:pPr algn="ctr">
              <a:buFontTx/>
              <a:buNone/>
            </a:pPr>
            <a:r>
              <a:rPr lang="en-US" sz="2800" dirty="0">
                <a:latin typeface="Berlin Sans FB" pitchFamily="34" charset="0"/>
              </a:rPr>
              <a:t>Applies psychological principles to workplace. </a:t>
            </a:r>
          </a:p>
        </p:txBody>
      </p:sp>
      <p:sp>
        <p:nvSpPr>
          <p:cNvPr id="1587204" name="Rectangle 4"/>
          <p:cNvSpPr>
            <a:spLocks noChangeArrowheads="1"/>
          </p:cNvSpPr>
          <p:nvPr/>
        </p:nvSpPr>
        <p:spPr bwMode="auto">
          <a:xfrm>
            <a:off x="685800" y="2743200"/>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altLang="en-US" sz="2800" dirty="0">
                <a:solidFill>
                  <a:srgbClr val="FFFF00"/>
                </a:solidFill>
                <a:latin typeface="Berlin Sans FB" pitchFamily="34" charset="0"/>
              </a:rPr>
              <a:t>Personnel Psychology: </a:t>
            </a:r>
            <a:r>
              <a:rPr lang="en-US" altLang="en-US" sz="2800" dirty="0">
                <a:latin typeface="Berlin Sans FB" pitchFamily="34" charset="0"/>
              </a:rPr>
              <a:t>Principles of selecting and evaluating workers</a:t>
            </a:r>
            <a:r>
              <a:rPr lang="en-US" altLang="en-US" sz="2800" dirty="0" smtClean="0">
                <a:latin typeface="Berlin Sans FB" pitchFamily="34" charset="0"/>
              </a:rPr>
              <a:t>. </a:t>
            </a:r>
            <a:endParaRPr lang="en-US" altLang="en-US" sz="2800" dirty="0">
              <a:latin typeface="Berlin Sans FB" pitchFamily="34" charset="0"/>
            </a:endParaRPr>
          </a:p>
          <a:p>
            <a:pPr marL="609600" indent="-609600">
              <a:spcBef>
                <a:spcPct val="20000"/>
              </a:spcBef>
              <a:buFont typeface="Wingdings" pitchFamily="2" charset="2"/>
              <a:buAutoNum type="arabicPeriod"/>
            </a:pPr>
            <a:endParaRPr lang="en-US" sz="2800" dirty="0">
              <a:latin typeface="Berlin Sans FB" pitchFamily="34" charset="0"/>
            </a:endParaRP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Organizational Psychology:</a:t>
            </a:r>
            <a:r>
              <a:rPr lang="en-US" sz="2800" dirty="0">
                <a:solidFill>
                  <a:schemeClr val="bg1">
                    <a:lumMod val="50000"/>
                  </a:schemeClr>
                </a:solidFill>
                <a:latin typeface="Berlin Sans FB" pitchFamily="34" charset="0"/>
              </a:rPr>
              <a:t> </a:t>
            </a:r>
            <a:r>
              <a:rPr lang="en-US" sz="2800" dirty="0">
                <a:latin typeface="Berlin Sans FB" pitchFamily="34" charset="0"/>
              </a:rPr>
              <a:t>Studies how work environments and management styles influence worker motivation, satisfaction, and productivity.</a:t>
            </a:r>
          </a:p>
        </p:txBody>
      </p:sp>
    </p:spTree>
    <p:extLst>
      <p:ext uri="{BB962C8B-B14F-4D97-AF65-F5344CB8AC3E}">
        <p14:creationId xmlns:p14="http://schemas.microsoft.com/office/powerpoint/2010/main" val="385129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72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4" name="Rectangle 2"/>
          <p:cNvSpPr>
            <a:spLocks noGrp="1" noChangeArrowheads="1"/>
          </p:cNvSpPr>
          <p:nvPr>
            <p:ph type="title"/>
          </p:nvPr>
        </p:nvSpPr>
        <p:spPr>
          <a:xfrm>
            <a:off x="671513" y="257175"/>
            <a:ext cx="7772400" cy="1143000"/>
          </a:xfrm>
        </p:spPr>
        <p:txBody>
          <a:bodyPr/>
          <a:lstStyle/>
          <a:p>
            <a:r>
              <a:rPr lang="en-US" sz="4000" dirty="0">
                <a:latin typeface="Berlin Sans FB" pitchFamily="34" charset="0"/>
              </a:rPr>
              <a:t>Harnessing Strengths</a:t>
            </a:r>
          </a:p>
        </p:txBody>
      </p:sp>
      <p:sp>
        <p:nvSpPr>
          <p:cNvPr id="1590275" name="Rectangle 3"/>
          <p:cNvSpPr>
            <a:spLocks noChangeArrowheads="1"/>
          </p:cNvSpPr>
          <p:nvPr/>
        </p:nvSpPr>
        <p:spPr bwMode="auto">
          <a:xfrm>
            <a:off x="606199" y="1295400"/>
            <a:ext cx="7848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800" dirty="0">
                <a:latin typeface="Berlin Sans FB" pitchFamily="34" charset="0"/>
              </a:rPr>
              <a:t>Identifying people’s strengths (analytical, disciplined, eager to learn etc.) and matching them to work is the first step toward workplace </a:t>
            </a:r>
            <a:r>
              <a:rPr lang="en-US" sz="2800" dirty="0" smtClean="0">
                <a:latin typeface="Berlin Sans FB" pitchFamily="34" charset="0"/>
              </a:rPr>
              <a:t>effectiveness. </a:t>
            </a:r>
          </a:p>
          <a:p>
            <a:pPr algn="ctr" eaLnBrk="0" hangingPunct="0"/>
            <a:r>
              <a:rPr lang="en-US" sz="2800" dirty="0" smtClean="0">
                <a:latin typeface="Berlin Sans FB" pitchFamily="34" charset="0"/>
              </a:rPr>
              <a:t>How to do it successfully:</a:t>
            </a:r>
          </a:p>
          <a:p>
            <a:pPr algn="ctr" eaLnBrk="0" hangingPunct="0"/>
            <a:r>
              <a:rPr lang="en-US" sz="2800" dirty="0" smtClean="0">
                <a:solidFill>
                  <a:srgbClr val="FFFF00"/>
                </a:solidFill>
                <a:latin typeface="Berlin Sans FB" pitchFamily="34" charset="0"/>
              </a:rPr>
              <a:t>Appraisal of Performance: 360 Degree Feedback</a:t>
            </a:r>
            <a:endParaRPr lang="en-US" sz="2800" dirty="0">
              <a:solidFill>
                <a:srgbClr val="FFFF00"/>
              </a:solidFill>
              <a:latin typeface="Berlin Sans FB" pitchFamily="34" charset="0"/>
            </a:endParaRPr>
          </a:p>
        </p:txBody>
      </p:sp>
      <p:pic>
        <p:nvPicPr>
          <p:cNvPr id="4" name="Picture 3"/>
          <p:cNvPicPr>
            <a:picLocks noChangeAspect="1"/>
          </p:cNvPicPr>
          <p:nvPr/>
        </p:nvPicPr>
        <p:blipFill>
          <a:blip r:embed="rId3"/>
          <a:stretch>
            <a:fillRect/>
          </a:stretch>
        </p:blipFill>
        <p:spPr>
          <a:xfrm>
            <a:off x="1869358" y="3657600"/>
            <a:ext cx="5322281" cy="2526310"/>
          </a:xfrm>
          <a:prstGeom prst="rect">
            <a:avLst/>
          </a:prstGeom>
        </p:spPr>
      </p:pic>
    </p:spTree>
    <p:extLst>
      <p:ext uri="{BB962C8B-B14F-4D97-AF65-F5344CB8AC3E}">
        <p14:creationId xmlns:p14="http://schemas.microsoft.com/office/powerpoint/2010/main" val="690525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06400" y="228600"/>
            <a:ext cx="8204200" cy="1143000"/>
          </a:xfrm>
        </p:spPr>
        <p:txBody>
          <a:bodyPr/>
          <a:lstStyle/>
          <a:p>
            <a:r>
              <a:rPr lang="en-US" altLang="en-US" sz="4800" dirty="0" smtClean="0">
                <a:solidFill>
                  <a:srgbClr val="CCECFF"/>
                </a:solidFill>
              </a:rPr>
              <a:t>Motivation through Leadership</a:t>
            </a:r>
            <a:endParaRPr lang="en-US" altLang="en-US" sz="3600" dirty="0">
              <a:solidFill>
                <a:srgbClr val="CCECFF"/>
              </a:solidFill>
            </a:endParaRPr>
          </a:p>
        </p:txBody>
      </p:sp>
      <p:sp>
        <p:nvSpPr>
          <p:cNvPr id="36867" name="Rectangle 3"/>
          <p:cNvSpPr>
            <a:spLocks noGrp="1" noChangeArrowheads="1"/>
          </p:cNvSpPr>
          <p:nvPr>
            <p:ph type="body" idx="1"/>
          </p:nvPr>
        </p:nvSpPr>
        <p:spPr>
          <a:xfrm>
            <a:off x="406400" y="1600200"/>
            <a:ext cx="5537200" cy="4495800"/>
          </a:xfrm>
        </p:spPr>
        <p:txBody>
          <a:bodyPr/>
          <a:lstStyle/>
          <a:p>
            <a:pPr>
              <a:buFont typeface="Wingdings" panose="05000000000000000000" pitchFamily="2" charset="2"/>
              <a:buChar char="§"/>
            </a:pPr>
            <a:r>
              <a:rPr lang="en-US" altLang="en-US" dirty="0">
                <a:solidFill>
                  <a:srgbClr val="FFFF00"/>
                </a:solidFill>
              </a:rPr>
              <a:t>Task Leadership</a:t>
            </a:r>
          </a:p>
          <a:p>
            <a:pPr lvl="1">
              <a:buFont typeface="Wingdings" panose="05000000000000000000" pitchFamily="2" charset="2"/>
              <a:buChar char="§"/>
            </a:pPr>
            <a:r>
              <a:rPr lang="en-US" altLang="en-US" dirty="0"/>
              <a:t>goal-oriented leadership that sets standards, organizes work, and focuses attention on </a:t>
            </a:r>
            <a:r>
              <a:rPr lang="en-US" altLang="en-US" dirty="0" smtClean="0"/>
              <a:t>goals</a:t>
            </a:r>
          </a:p>
          <a:p>
            <a:pPr lvl="1">
              <a:buFont typeface="Wingdings" panose="05000000000000000000" pitchFamily="2" charset="2"/>
              <a:buChar char="§"/>
            </a:pPr>
            <a:endParaRPr lang="en-US" altLang="en-US" dirty="0"/>
          </a:p>
          <a:p>
            <a:pPr>
              <a:buFont typeface="Wingdings" panose="05000000000000000000" pitchFamily="2" charset="2"/>
              <a:buChar char="§"/>
            </a:pPr>
            <a:r>
              <a:rPr lang="en-US" altLang="en-US" dirty="0">
                <a:solidFill>
                  <a:srgbClr val="FFFF00"/>
                </a:solidFill>
              </a:rPr>
              <a:t>Social Leadership</a:t>
            </a:r>
          </a:p>
          <a:p>
            <a:pPr lvl="1">
              <a:buFont typeface="Wingdings" panose="05000000000000000000" pitchFamily="2" charset="2"/>
              <a:buChar char="§"/>
            </a:pPr>
            <a:r>
              <a:rPr lang="en-US" altLang="en-US" dirty="0"/>
              <a:t>group-oriented leadership that builds teamwork, mediates conflict, and offers support</a:t>
            </a:r>
          </a:p>
        </p:txBody>
      </p:sp>
      <p:pic>
        <p:nvPicPr>
          <p:cNvPr id="3" name="Picture 2"/>
          <p:cNvPicPr>
            <a:picLocks noChangeAspect="1"/>
          </p:cNvPicPr>
          <p:nvPr/>
        </p:nvPicPr>
        <p:blipFill>
          <a:blip r:embed="rId3"/>
          <a:stretch>
            <a:fillRect/>
          </a:stretch>
        </p:blipFill>
        <p:spPr>
          <a:xfrm>
            <a:off x="6096000" y="1676400"/>
            <a:ext cx="2286000" cy="2286000"/>
          </a:xfrm>
          <a:prstGeom prst="rect">
            <a:avLst/>
          </a:prstGeom>
        </p:spPr>
      </p:pic>
      <p:pic>
        <p:nvPicPr>
          <p:cNvPr id="4" name="Picture 3"/>
          <p:cNvPicPr>
            <a:picLocks noChangeAspect="1"/>
          </p:cNvPicPr>
          <p:nvPr/>
        </p:nvPicPr>
        <p:blipFill>
          <a:blip r:embed="rId4"/>
          <a:stretch>
            <a:fillRect/>
          </a:stretch>
        </p:blipFill>
        <p:spPr>
          <a:xfrm>
            <a:off x="5943600" y="4433455"/>
            <a:ext cx="3027320" cy="1662545"/>
          </a:xfrm>
          <a:prstGeom prst="rect">
            <a:avLst/>
          </a:prstGeom>
        </p:spPr>
      </p:pic>
    </p:spTree>
    <p:extLst>
      <p:ext uri="{BB962C8B-B14F-4D97-AF65-F5344CB8AC3E}">
        <p14:creationId xmlns:p14="http://schemas.microsoft.com/office/powerpoint/2010/main" val="392640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 of Management X, Y, Z</a:t>
            </a:r>
            <a:endParaRPr lang="en-US" dirty="0"/>
          </a:p>
        </p:txBody>
      </p:sp>
      <p:sp>
        <p:nvSpPr>
          <p:cNvPr id="3" name="Content Placeholder 2"/>
          <p:cNvSpPr>
            <a:spLocks noGrp="1"/>
          </p:cNvSpPr>
          <p:nvPr>
            <p:ph idx="1"/>
          </p:nvPr>
        </p:nvSpPr>
        <p:spPr>
          <a:xfrm>
            <a:off x="304800" y="1219200"/>
            <a:ext cx="8686800" cy="4525963"/>
          </a:xfrm>
        </p:spPr>
        <p:txBody>
          <a:bodyPr/>
          <a:lstStyle/>
          <a:p>
            <a:r>
              <a:rPr lang="en-US" dirty="0" smtClean="0">
                <a:solidFill>
                  <a:srgbClr val="FFFF00"/>
                </a:solidFill>
              </a:rPr>
              <a:t>Theory X </a:t>
            </a:r>
            <a:r>
              <a:rPr lang="en-US" dirty="0" smtClean="0"/>
              <a:t>states that people are lazy and must be monitored at all times, offered </a:t>
            </a:r>
            <a:r>
              <a:rPr lang="en-US" b="1" dirty="0" smtClean="0"/>
              <a:t>extrinsic motivation</a:t>
            </a:r>
            <a:r>
              <a:rPr lang="en-US" dirty="0" smtClean="0"/>
              <a:t>.</a:t>
            </a:r>
          </a:p>
          <a:p>
            <a:r>
              <a:rPr lang="en-US" dirty="0" smtClean="0">
                <a:solidFill>
                  <a:srgbClr val="FFFF00"/>
                </a:solidFill>
              </a:rPr>
              <a:t>Theory Y </a:t>
            </a:r>
            <a:r>
              <a:rPr lang="en-US" dirty="0" smtClean="0"/>
              <a:t>states that people are </a:t>
            </a:r>
            <a:r>
              <a:rPr lang="en-US" b="1" dirty="0" smtClean="0"/>
              <a:t>intrinsically motivated</a:t>
            </a:r>
            <a:r>
              <a:rPr lang="en-US" dirty="0" smtClean="0"/>
              <a:t>, and want to do well in their work.  More hands-off type of management.</a:t>
            </a:r>
          </a:p>
          <a:p>
            <a:r>
              <a:rPr lang="en-US" dirty="0" smtClean="0">
                <a:solidFill>
                  <a:srgbClr val="FFFF00"/>
                </a:solidFill>
              </a:rPr>
              <a:t>Theory Z </a:t>
            </a:r>
            <a:r>
              <a:rPr lang="en-US" dirty="0" smtClean="0"/>
              <a:t>states that employers who invest in the employees and provide </a:t>
            </a:r>
            <a:r>
              <a:rPr lang="en-US" b="1" dirty="0" smtClean="0"/>
              <a:t>opportunities for self-fulfillment</a:t>
            </a:r>
            <a:r>
              <a:rPr lang="en-US" dirty="0" smtClean="0"/>
              <a:t>, will reap the benefits of happy employees (productivity and job satisfaction)</a:t>
            </a:r>
            <a:endParaRPr lang="en-US" dirty="0"/>
          </a:p>
        </p:txBody>
      </p:sp>
    </p:spTree>
    <p:extLst>
      <p:ext uri="{BB962C8B-B14F-4D97-AF65-F5344CB8AC3E}">
        <p14:creationId xmlns:p14="http://schemas.microsoft.com/office/powerpoint/2010/main" val="133263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ChangeArrowheads="1"/>
          </p:cNvSpPr>
          <p:nvPr>
            <p:ph type="title"/>
          </p:nvPr>
        </p:nvSpPr>
        <p:spPr>
          <a:xfrm>
            <a:off x="671512" y="12532"/>
            <a:ext cx="7772400" cy="1143000"/>
          </a:xfrm>
        </p:spPr>
        <p:txBody>
          <a:bodyPr/>
          <a:lstStyle/>
          <a:p>
            <a:r>
              <a:rPr lang="en-US" sz="4000" dirty="0">
                <a:latin typeface="Berlin Sans FB" pitchFamily="34" charset="0"/>
              </a:rPr>
              <a:t>Satisfaction &amp; Engagement</a:t>
            </a:r>
          </a:p>
        </p:txBody>
      </p:sp>
      <p:pic>
        <p:nvPicPr>
          <p:cNvPr id="1604611" name="Picture 3" descr="MyersPsy8e_12UN2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00415" y="2680110"/>
            <a:ext cx="3697288" cy="2455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04612" name="Rectangle 4"/>
          <p:cNvSpPr>
            <a:spLocks noChangeArrowheads="1"/>
          </p:cNvSpPr>
          <p:nvPr/>
        </p:nvSpPr>
        <p:spPr bwMode="auto">
          <a:xfrm>
            <a:off x="0" y="850732"/>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800" dirty="0">
                <a:latin typeface="Berlin Sans FB" pitchFamily="34" charset="0"/>
              </a:rPr>
              <a:t>Harter et al., (2002) observed that </a:t>
            </a:r>
            <a:r>
              <a:rPr lang="en-US" sz="2800" dirty="0">
                <a:solidFill>
                  <a:srgbClr val="FFFF00"/>
                </a:solidFill>
                <a:latin typeface="Berlin Sans FB" pitchFamily="34" charset="0"/>
              </a:rPr>
              <a:t>employee engagement</a:t>
            </a:r>
            <a:r>
              <a:rPr lang="en-US" sz="2800" dirty="0">
                <a:latin typeface="Berlin Sans FB" pitchFamily="34" charset="0"/>
              </a:rPr>
              <a:t> meant that the worker knows:</a:t>
            </a:r>
          </a:p>
        </p:txBody>
      </p:sp>
      <p:sp>
        <p:nvSpPr>
          <p:cNvPr id="1604613" name="Rectangle 5"/>
          <p:cNvSpPr>
            <a:spLocks noChangeArrowheads="1"/>
          </p:cNvSpPr>
          <p:nvPr/>
        </p:nvSpPr>
        <p:spPr bwMode="auto">
          <a:xfrm>
            <a:off x="196241" y="1814292"/>
            <a:ext cx="4162907"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ct val="20000"/>
              </a:spcBef>
              <a:buFontTx/>
              <a:buAutoNum type="arabicPeriod"/>
            </a:pPr>
            <a:r>
              <a:rPr lang="en-US" sz="2400" dirty="0">
                <a:latin typeface="Berlin Sans FB" pitchFamily="34" charset="0"/>
              </a:rPr>
              <a:t>What is expected of him.</a:t>
            </a:r>
          </a:p>
          <a:p>
            <a:pPr marL="457200" indent="-457200">
              <a:spcBef>
                <a:spcPct val="20000"/>
              </a:spcBef>
              <a:buFontTx/>
              <a:buAutoNum type="arabicPeriod"/>
            </a:pPr>
            <a:r>
              <a:rPr lang="en-US" sz="2400" dirty="0">
                <a:latin typeface="Berlin Sans FB" pitchFamily="34" charset="0"/>
              </a:rPr>
              <a:t>Feels the need to work.</a:t>
            </a:r>
          </a:p>
          <a:p>
            <a:pPr marL="457200" indent="-457200">
              <a:spcBef>
                <a:spcPct val="20000"/>
              </a:spcBef>
              <a:buFontTx/>
              <a:buAutoNum type="arabicPeriod"/>
            </a:pPr>
            <a:r>
              <a:rPr lang="en-US" sz="2400" dirty="0">
                <a:latin typeface="Berlin Sans FB" pitchFamily="34" charset="0"/>
              </a:rPr>
              <a:t>Feels fulfilled at work.</a:t>
            </a:r>
          </a:p>
          <a:p>
            <a:pPr marL="457200" indent="-457200">
              <a:spcBef>
                <a:spcPct val="20000"/>
              </a:spcBef>
              <a:buFontTx/>
              <a:buAutoNum type="arabicPeriod"/>
            </a:pPr>
            <a:r>
              <a:rPr lang="en-US" sz="2400" dirty="0">
                <a:latin typeface="Berlin Sans FB" pitchFamily="34" charset="0"/>
              </a:rPr>
              <a:t>Gets opportunities to do the best.</a:t>
            </a:r>
          </a:p>
          <a:p>
            <a:pPr marL="457200" indent="-457200">
              <a:spcBef>
                <a:spcPct val="20000"/>
              </a:spcBef>
              <a:buFontTx/>
              <a:buAutoNum type="arabicPeriod"/>
            </a:pPr>
            <a:r>
              <a:rPr lang="en-US" sz="2400" dirty="0">
                <a:latin typeface="Berlin Sans FB" pitchFamily="34" charset="0"/>
              </a:rPr>
              <a:t>Thinks himself to be a part of something significant.</a:t>
            </a:r>
          </a:p>
          <a:p>
            <a:pPr marL="457200" indent="-457200">
              <a:spcBef>
                <a:spcPct val="20000"/>
              </a:spcBef>
              <a:buFontTx/>
              <a:buAutoNum type="arabicPeriod"/>
            </a:pPr>
            <a:r>
              <a:rPr lang="en-US" sz="2400" dirty="0">
                <a:latin typeface="Berlin Sans FB" pitchFamily="34" charset="0"/>
              </a:rPr>
              <a:t>Has opportunities to learn and develop</a:t>
            </a:r>
            <a:r>
              <a:rPr lang="en-US" sz="2400" dirty="0" smtClean="0">
                <a:latin typeface="Berlin Sans FB" pitchFamily="34" charset="0"/>
              </a:rPr>
              <a:t>.</a:t>
            </a:r>
          </a:p>
          <a:p>
            <a:pPr marL="457200" indent="-457200">
              <a:spcBef>
                <a:spcPct val="20000"/>
              </a:spcBef>
              <a:buFontTx/>
              <a:buAutoNum type="arabicPeriod"/>
            </a:pPr>
            <a:r>
              <a:rPr lang="en-US" sz="2400" dirty="0" smtClean="0">
                <a:latin typeface="Berlin Sans FB" pitchFamily="34" charset="0"/>
              </a:rPr>
              <a:t>Contributes to the workplace for the common good.</a:t>
            </a:r>
            <a:endParaRPr lang="en-US" sz="2400" dirty="0">
              <a:latin typeface="Berlin Sans FB" pitchFamily="34" charset="0"/>
            </a:endParaRPr>
          </a:p>
        </p:txBody>
      </p:sp>
      <p:sp>
        <p:nvSpPr>
          <p:cNvPr id="1604614" name="Text Box 6"/>
          <p:cNvSpPr txBox="1">
            <a:spLocks noChangeArrowheads="1"/>
          </p:cNvSpPr>
          <p:nvPr/>
        </p:nvSpPr>
        <p:spPr bwMode="auto">
          <a:xfrm>
            <a:off x="4580419" y="5584825"/>
            <a:ext cx="429957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Engaged workers are more productive</a:t>
            </a:r>
          </a:p>
          <a:p>
            <a:pPr algn="ctr"/>
            <a:r>
              <a:rPr lang="en-US" sz="2000" dirty="0">
                <a:latin typeface="Berlin Sans FB" pitchFamily="34" charset="0"/>
              </a:rPr>
              <a:t>than non-engaged at different stores</a:t>
            </a:r>
          </a:p>
          <a:p>
            <a:pPr algn="ctr"/>
            <a:r>
              <a:rPr lang="en-US" sz="2000" dirty="0">
                <a:latin typeface="Berlin Sans FB" pitchFamily="34" charset="0"/>
              </a:rPr>
              <a:t>of the same chain.</a:t>
            </a:r>
          </a:p>
        </p:txBody>
      </p:sp>
      <p:sp>
        <p:nvSpPr>
          <p:cNvPr id="1604615" name="Text Box 7"/>
          <p:cNvSpPr txBox="1">
            <a:spLocks noChangeArrowheads="1"/>
          </p:cNvSpPr>
          <p:nvPr/>
        </p:nvSpPr>
        <p:spPr bwMode="auto">
          <a:xfrm rot="5400000">
            <a:off x="7305675" y="4200525"/>
            <a:ext cx="2686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dirty="0">
                <a:latin typeface="Times New Roman" pitchFamily="18" charset="0"/>
              </a:rPr>
              <a:t>Capital-Journal/ David </a:t>
            </a:r>
            <a:r>
              <a:rPr lang="en-US" sz="900" dirty="0" err="1">
                <a:latin typeface="Times New Roman" pitchFamily="18" charset="0"/>
              </a:rPr>
              <a:t>Eulitt</a:t>
            </a:r>
            <a:r>
              <a:rPr lang="en-US" sz="900" dirty="0">
                <a:latin typeface="Times New Roman" pitchFamily="18" charset="0"/>
              </a:rPr>
              <a:t>/ AP/ Wide World Photos</a:t>
            </a:r>
          </a:p>
        </p:txBody>
      </p:sp>
    </p:spTree>
    <p:extLst>
      <p:ext uri="{BB962C8B-B14F-4D97-AF65-F5344CB8AC3E}">
        <p14:creationId xmlns:p14="http://schemas.microsoft.com/office/powerpoint/2010/main" val="3762619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a:xfrm>
            <a:off x="457200" y="1600201"/>
            <a:ext cx="8229600" cy="1981199"/>
          </a:xfrm>
        </p:spPr>
        <p:txBody>
          <a:bodyPr/>
          <a:lstStyle/>
          <a:p>
            <a:r>
              <a:rPr lang="en-US" sz="2800" dirty="0" smtClean="0"/>
              <a:t>Drive-reduction theory (give an example)</a:t>
            </a:r>
          </a:p>
          <a:p>
            <a:r>
              <a:rPr lang="en-US" sz="2800" dirty="0" smtClean="0"/>
              <a:t>Which part of the hypothalamus does what?</a:t>
            </a:r>
          </a:p>
          <a:p>
            <a:r>
              <a:rPr lang="en-US" sz="2800" dirty="0" smtClean="0"/>
              <a:t>Know your hormones (where does the signal come from…before that…?)</a:t>
            </a:r>
          </a:p>
          <a:p>
            <a:endParaRPr lang="en-US" sz="2800" dirty="0" smtClean="0"/>
          </a:p>
          <a:p>
            <a:endParaRPr lang="en-US" sz="2800" dirty="0"/>
          </a:p>
        </p:txBody>
      </p:sp>
      <p:pic>
        <p:nvPicPr>
          <p:cNvPr id="22530" name="Picture 2" descr="C:\Documents and Settings\means\Desktop\New Pictur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914" y="3581400"/>
            <a:ext cx="6420364"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2530"/>
                                        </p:tgtEl>
                                        <p:attrNameLst>
                                          <p:attrName>style.visibility</p:attrName>
                                        </p:attrNameLst>
                                      </p:cBhvr>
                                      <p:to>
                                        <p:strVal val="visible"/>
                                      </p:to>
                                    </p:set>
                                    <p:animEffect transition="in" filter="fade">
                                      <p:cBhvr>
                                        <p:cTn id="19" dur="2000"/>
                                        <p:tgtEl>
                                          <p:spTgt spid="22530"/>
                                        </p:tgtEl>
                                      </p:cBhvr>
                                    </p:animEffect>
                                    <p:anim calcmode="lin" valueType="num">
                                      <p:cBhvr>
                                        <p:cTn id="20" dur="2000" fill="hold"/>
                                        <p:tgtEl>
                                          <p:spTgt spid="22530"/>
                                        </p:tgtEl>
                                        <p:attrNameLst>
                                          <p:attrName>ppt_w</p:attrName>
                                        </p:attrNameLst>
                                      </p:cBhvr>
                                      <p:tavLst>
                                        <p:tav tm="0" fmla="#ppt_w*sin(2.5*pi*$)">
                                          <p:val>
                                            <p:fltVal val="0"/>
                                          </p:val>
                                        </p:tav>
                                        <p:tav tm="100000">
                                          <p:val>
                                            <p:fltVal val="1"/>
                                          </p:val>
                                        </p:tav>
                                      </p:tavLst>
                                    </p:anim>
                                    <p:anim calcmode="lin" valueType="num">
                                      <p:cBhvr>
                                        <p:cTn id="21" dur="2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lstStyle/>
          <a:p>
            <a:r>
              <a:rPr lang="en-US" dirty="0"/>
              <a:t>Maslow-hierarchy of needs </a:t>
            </a:r>
          </a:p>
          <a:p>
            <a:r>
              <a:rPr lang="en-US" dirty="0"/>
              <a:t>Drive-reduction theory of motivation</a:t>
            </a:r>
          </a:p>
          <a:p>
            <a:r>
              <a:rPr lang="en-US" dirty="0"/>
              <a:t>Instinct theory</a:t>
            </a:r>
          </a:p>
          <a:p>
            <a:r>
              <a:rPr lang="en-US" dirty="0"/>
              <a:t>LH starts feeding, VMH stops feeding</a:t>
            </a:r>
          </a:p>
          <a:p>
            <a:r>
              <a:rPr lang="en-US" dirty="0"/>
              <a:t>Feel good-do good phenomenon</a:t>
            </a:r>
          </a:p>
          <a:p>
            <a:r>
              <a:rPr lang="en-US" dirty="0"/>
              <a:t>Intrinsic </a:t>
            </a:r>
            <a:r>
              <a:rPr lang="en-US" dirty="0" err="1"/>
              <a:t>vs</a:t>
            </a:r>
            <a:r>
              <a:rPr lang="en-US" dirty="0"/>
              <a:t> extrinsic motivation, </a:t>
            </a:r>
            <a:r>
              <a:rPr lang="en-US" dirty="0" smtClean="0"/>
              <a:t>remember the </a:t>
            </a:r>
            <a:r>
              <a:rPr lang="en-US" dirty="0" err="1" smtClean="0"/>
              <a:t>overjustification</a:t>
            </a:r>
            <a:r>
              <a:rPr lang="en-US" dirty="0" smtClean="0"/>
              <a:t> effect?</a:t>
            </a:r>
            <a:endParaRPr lang="en-US" dirty="0"/>
          </a:p>
          <a:p>
            <a:pPr marL="0" indent="0">
              <a:buNone/>
            </a:pPr>
            <a:endParaRPr lang="en-US" dirty="0"/>
          </a:p>
        </p:txBody>
      </p:sp>
    </p:spTree>
    <p:extLst>
      <p:ext uri="{BB962C8B-B14F-4D97-AF65-F5344CB8AC3E}">
        <p14:creationId xmlns:p14="http://schemas.microsoft.com/office/powerpoint/2010/main" val="1846573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Drive-Reduction Theory</a:t>
            </a:r>
          </a:p>
        </p:txBody>
      </p:sp>
      <p:sp>
        <p:nvSpPr>
          <p:cNvPr id="8196" name="Rectangle 3"/>
          <p:cNvSpPr>
            <a:spLocks noGrp="1" noChangeArrowheads="1"/>
          </p:cNvSpPr>
          <p:nvPr>
            <p:ph type="body" sz="half" idx="1"/>
          </p:nvPr>
        </p:nvSpPr>
        <p:spPr>
          <a:xfrm>
            <a:off x="595313" y="1419225"/>
            <a:ext cx="7848600" cy="2514600"/>
          </a:xfrm>
        </p:spPr>
        <p:txBody>
          <a:bodyPr/>
          <a:lstStyle/>
          <a:p>
            <a:pPr marL="0" indent="0" algn="ctr" eaLnBrk="1" hangingPunct="1">
              <a:buFont typeface="Wingdings" pitchFamily="2" charset="2"/>
              <a:buNone/>
            </a:pPr>
            <a:r>
              <a:rPr lang="en-US" altLang="en-US" sz="2800" dirty="0" smtClean="0">
                <a:latin typeface="Berlin Sans FB" pitchFamily="34" charset="0"/>
              </a:rPr>
              <a:t>When the instinct theory of motivation failed it was replaced by drive-reduction theory. </a:t>
            </a:r>
          </a:p>
          <a:p>
            <a:pPr marL="0" indent="0" algn="ctr" eaLnBrk="1" hangingPunct="1">
              <a:buFont typeface="Wingdings" pitchFamily="2" charset="2"/>
              <a:buNone/>
            </a:pPr>
            <a:r>
              <a:rPr lang="en-US" altLang="en-US" sz="2800" dirty="0" smtClean="0">
                <a:latin typeface="Berlin Sans FB" pitchFamily="34" charset="0"/>
              </a:rPr>
              <a:t>Physiological need creates an aroused tension state (a </a:t>
            </a:r>
            <a:r>
              <a:rPr lang="en-US" altLang="en-US" sz="2800" dirty="0" smtClean="0">
                <a:solidFill>
                  <a:srgbClr val="FFFF00"/>
                </a:solidFill>
                <a:latin typeface="Berlin Sans FB" pitchFamily="34" charset="0"/>
              </a:rPr>
              <a:t>drive</a:t>
            </a:r>
            <a:r>
              <a:rPr lang="en-US" altLang="en-US" sz="2800" dirty="0" smtClean="0">
                <a:latin typeface="Berlin Sans FB" pitchFamily="34" charset="0"/>
              </a:rPr>
              <a:t>) that motivates an organism to satisfy the need (Hull, 1951).</a:t>
            </a:r>
          </a:p>
        </p:txBody>
      </p:sp>
      <p:pic>
        <p:nvPicPr>
          <p:cNvPr id="8197" name="Picture 4" descr="figure-33-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90513" y="3716337"/>
            <a:ext cx="8458200" cy="1260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342900" y="4953000"/>
            <a:ext cx="8458200" cy="1384995"/>
          </a:xfrm>
          <a:prstGeom prst="rect">
            <a:avLst/>
          </a:prstGeom>
        </p:spPr>
        <p:txBody>
          <a:bodyPr wrap="square">
            <a:spAutoFit/>
          </a:bodyPr>
          <a:lstStyle/>
          <a:p>
            <a:pPr algn="ctr"/>
            <a:r>
              <a:rPr lang="en-US" sz="2800" dirty="0">
                <a:solidFill>
                  <a:srgbClr val="FFFFFF"/>
                </a:solidFill>
                <a:latin typeface="Berlin Sans FB" pitchFamily="34" charset="0"/>
              </a:rPr>
              <a:t>Physiological aim of drive reduction is</a:t>
            </a:r>
            <a:r>
              <a:rPr lang="en-US" sz="2800" dirty="0">
                <a:solidFill>
                  <a:srgbClr val="003366">
                    <a:lumMod val="20000"/>
                    <a:lumOff val="80000"/>
                  </a:srgbClr>
                </a:solidFill>
                <a:latin typeface="Berlin Sans FB" pitchFamily="34" charset="0"/>
              </a:rPr>
              <a:t> </a:t>
            </a:r>
            <a:r>
              <a:rPr lang="en-US" sz="2800" dirty="0">
                <a:solidFill>
                  <a:srgbClr val="FFFF00"/>
                </a:solidFill>
                <a:latin typeface="Berlin Sans FB" pitchFamily="34" charset="0"/>
              </a:rPr>
              <a:t>homeostasis</a:t>
            </a:r>
            <a:r>
              <a:rPr lang="en-US" sz="2800" dirty="0">
                <a:solidFill>
                  <a:srgbClr val="003366">
                    <a:lumMod val="20000"/>
                    <a:lumOff val="80000"/>
                  </a:srgbClr>
                </a:solidFill>
                <a:latin typeface="Berlin Sans FB" pitchFamily="34" charset="0"/>
              </a:rPr>
              <a:t> </a:t>
            </a:r>
            <a:r>
              <a:rPr lang="en-US" sz="2800" dirty="0">
                <a:solidFill>
                  <a:srgbClr val="FFFFFF"/>
                </a:solidFill>
                <a:latin typeface="Berlin Sans FB" pitchFamily="34" charset="0"/>
              </a:rPr>
              <a:t>– maintenance of steady internal state, e.g., maintenance of steady body </a:t>
            </a:r>
            <a:r>
              <a:rPr lang="en-US" sz="2800" dirty="0" smtClean="0">
                <a:solidFill>
                  <a:srgbClr val="FFFFFF"/>
                </a:solidFill>
                <a:latin typeface="Berlin Sans FB" pitchFamily="34" charset="0"/>
              </a:rPr>
              <a:t>temperature.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ctrTitle"/>
          </p:nvPr>
        </p:nvSpPr>
        <p:spPr>
          <a:xfrm>
            <a:off x="685800" y="228600"/>
            <a:ext cx="7681912" cy="1509712"/>
          </a:xfrm>
        </p:spPr>
        <p:txBody>
          <a:bodyPr>
            <a:normAutofit/>
          </a:bodyPr>
          <a:lstStyle/>
          <a:p>
            <a:r>
              <a:rPr lang="en-US" sz="5400" dirty="0">
                <a:latin typeface="Berlin Sans FB" pitchFamily="34" charset="0"/>
              </a:rPr>
              <a:t>Introduction to </a:t>
            </a:r>
            <a:r>
              <a:rPr lang="en-US" sz="5400" dirty="0" smtClean="0">
                <a:latin typeface="Berlin Sans FB" pitchFamily="34" charset="0"/>
              </a:rPr>
              <a:t>Emotion</a:t>
            </a:r>
            <a:endParaRPr lang="en-US" sz="3600" dirty="0">
              <a:solidFill>
                <a:schemeClr val="tx1"/>
              </a:solidFill>
              <a:latin typeface="Berlin Sans FB" pitchFamily="34" charset="0"/>
              <a:cs typeface="Times" charset="0"/>
            </a:endParaRPr>
          </a:p>
        </p:txBody>
      </p:sp>
      <p:sp>
        <p:nvSpPr>
          <p:cNvPr id="2" name="Rectangle 1"/>
          <p:cNvSpPr/>
          <p:nvPr/>
        </p:nvSpPr>
        <p:spPr>
          <a:xfrm>
            <a:off x="1219200" y="2745736"/>
            <a:ext cx="6629400" cy="2357568"/>
          </a:xfrm>
          <a:prstGeom prst="rect">
            <a:avLst/>
          </a:prstGeom>
        </p:spPr>
        <p:txBody>
          <a:bodyPr wrap="square">
            <a:spAutoFit/>
          </a:bodyPr>
          <a:lstStyle/>
          <a:p>
            <a:pPr marL="609600" indent="-609600">
              <a:spcBef>
                <a:spcPct val="20000"/>
              </a:spcBef>
              <a:buFont typeface="Wingdings" pitchFamily="2" charset="2"/>
              <a:buAutoNum type="arabicPeriod"/>
            </a:pPr>
            <a:r>
              <a:rPr lang="en-US" altLang="en-US" sz="3200" dirty="0" smtClean="0">
                <a:latin typeface="Berlin Sans FB" pitchFamily="34" charset="0"/>
              </a:rPr>
              <a:t>James Lange Theory</a:t>
            </a:r>
          </a:p>
          <a:p>
            <a:pPr marL="609600" indent="-609600">
              <a:spcBef>
                <a:spcPct val="20000"/>
              </a:spcBef>
              <a:buFont typeface="Wingdings" pitchFamily="2" charset="2"/>
              <a:buAutoNum type="arabicPeriod"/>
            </a:pPr>
            <a:r>
              <a:rPr lang="en-US" sz="3200" dirty="0" smtClean="0">
                <a:latin typeface="Berlin Sans FB" pitchFamily="34" charset="0"/>
              </a:rPr>
              <a:t>Cannon-Bard Theory</a:t>
            </a:r>
          </a:p>
          <a:p>
            <a:pPr marL="609600" indent="-609600">
              <a:spcBef>
                <a:spcPct val="20000"/>
              </a:spcBef>
              <a:buFont typeface="Wingdings" pitchFamily="2" charset="2"/>
              <a:buAutoNum type="arabicPeriod"/>
            </a:pPr>
            <a:r>
              <a:rPr lang="en-US" sz="3200" dirty="0" err="1" smtClean="0">
                <a:latin typeface="Berlin Sans FB" pitchFamily="34" charset="0"/>
              </a:rPr>
              <a:t>Schacter</a:t>
            </a:r>
            <a:r>
              <a:rPr lang="en-US" sz="3200" dirty="0" smtClean="0">
                <a:latin typeface="Berlin Sans FB" pitchFamily="34" charset="0"/>
              </a:rPr>
              <a:t>-Singer Theory (2 factor)</a:t>
            </a:r>
          </a:p>
          <a:p>
            <a:pPr marL="609600" indent="-609600">
              <a:spcBef>
                <a:spcPct val="20000"/>
              </a:spcBef>
              <a:buFont typeface="Wingdings" pitchFamily="2" charset="2"/>
              <a:buAutoNum type="arabicPeriod"/>
            </a:pPr>
            <a:r>
              <a:rPr lang="en-US" sz="3200" dirty="0" smtClean="0">
                <a:latin typeface="Berlin Sans FB" pitchFamily="34" charset="0"/>
              </a:rPr>
              <a:t>Autonomic Nervous System</a:t>
            </a:r>
            <a:endParaRPr lang="en-US" sz="3200" dirty="0">
              <a:latin typeface="Berlin Sans FB" pitchFamily="34" charset="0"/>
            </a:endParaRPr>
          </a:p>
        </p:txBody>
      </p:sp>
    </p:spTree>
    <p:extLst>
      <p:ext uri="{BB962C8B-B14F-4D97-AF65-F5344CB8AC3E}">
        <p14:creationId xmlns:p14="http://schemas.microsoft.com/office/powerpoint/2010/main" val="774493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ChangeArrowheads="1"/>
          </p:cNvSpPr>
          <p:nvPr>
            <p:ph type="title"/>
          </p:nvPr>
        </p:nvSpPr>
        <p:spPr>
          <a:xfrm>
            <a:off x="671513" y="261938"/>
            <a:ext cx="7772400" cy="1143000"/>
          </a:xfrm>
        </p:spPr>
        <p:txBody>
          <a:bodyPr/>
          <a:lstStyle/>
          <a:p>
            <a:r>
              <a:rPr lang="en-US" sz="4000" dirty="0">
                <a:latin typeface="Berlin Sans FB" pitchFamily="34" charset="0"/>
              </a:rPr>
              <a:t>Theories of Emotion</a:t>
            </a:r>
          </a:p>
        </p:txBody>
      </p:sp>
      <p:sp>
        <p:nvSpPr>
          <p:cNvPr id="1620995" name="Rectangle 3"/>
          <p:cNvSpPr>
            <a:spLocks noGrp="1" noChangeArrowheads="1"/>
          </p:cNvSpPr>
          <p:nvPr>
            <p:ph type="body" sz="half" idx="1"/>
          </p:nvPr>
        </p:nvSpPr>
        <p:spPr>
          <a:xfrm>
            <a:off x="628650" y="1371601"/>
            <a:ext cx="7829550" cy="1600200"/>
          </a:xfrm>
        </p:spPr>
        <p:txBody>
          <a:bodyPr>
            <a:normAutofit fontScale="92500" lnSpcReduction="20000"/>
          </a:bodyPr>
          <a:lstStyle/>
          <a:p>
            <a:pPr algn="ctr">
              <a:buNone/>
            </a:pPr>
            <a:r>
              <a:rPr lang="en-US" sz="2800" dirty="0"/>
              <a:t>Emotions are our body’s adaptive response</a:t>
            </a:r>
            <a:r>
              <a:rPr lang="en-US" sz="2800" dirty="0" smtClean="0"/>
              <a:t>.</a:t>
            </a:r>
          </a:p>
          <a:p>
            <a:pPr algn="ctr">
              <a:buNone/>
            </a:pPr>
            <a:endParaRPr lang="en-US" sz="2800" dirty="0"/>
          </a:p>
          <a:p>
            <a:pPr algn="ctr">
              <a:buFontTx/>
              <a:buNone/>
            </a:pPr>
            <a:r>
              <a:rPr lang="en-US" sz="2800" dirty="0" smtClean="0">
                <a:latin typeface="Berlin Sans FB" pitchFamily="34" charset="0"/>
              </a:rPr>
              <a:t>Emotions </a:t>
            </a:r>
            <a:r>
              <a:rPr lang="en-US" sz="2800" dirty="0">
                <a:latin typeface="Berlin Sans FB" pitchFamily="34" charset="0"/>
              </a:rPr>
              <a:t>are a mix of 1) physiological </a:t>
            </a:r>
            <a:r>
              <a:rPr lang="en-US" sz="2800" dirty="0" smtClean="0">
                <a:latin typeface="Berlin Sans FB" pitchFamily="34" charset="0"/>
              </a:rPr>
              <a:t>arousal, </a:t>
            </a:r>
            <a:r>
              <a:rPr lang="en-US" sz="2800" dirty="0">
                <a:latin typeface="Berlin Sans FB" pitchFamily="34" charset="0"/>
              </a:rPr>
              <a:t>2) expressive </a:t>
            </a:r>
            <a:r>
              <a:rPr lang="en-US" sz="2800" dirty="0" smtClean="0">
                <a:latin typeface="Berlin Sans FB" pitchFamily="34" charset="0"/>
              </a:rPr>
              <a:t>behaviors, </a:t>
            </a:r>
            <a:r>
              <a:rPr lang="en-US" sz="2800" dirty="0">
                <a:latin typeface="Berlin Sans FB" pitchFamily="34" charset="0"/>
              </a:rPr>
              <a:t>3) conscious </a:t>
            </a:r>
            <a:r>
              <a:rPr lang="en-US" sz="2800" dirty="0" smtClean="0">
                <a:latin typeface="Berlin Sans FB" pitchFamily="34" charset="0"/>
              </a:rPr>
              <a:t>experience</a:t>
            </a:r>
            <a:endParaRPr lang="en-US" sz="2800" dirty="0">
              <a:latin typeface="Berlin Sans FB" pitchFamily="34" charset="0"/>
            </a:endParaRPr>
          </a:p>
        </p:txBody>
      </p:sp>
      <p:pic>
        <p:nvPicPr>
          <p:cNvPr id="1620996" name="Picture 4" descr="12356_Seigler_14UN1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66950" y="3411538"/>
            <a:ext cx="4572000" cy="308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5723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2" name="Rectangle 2"/>
          <p:cNvSpPr>
            <a:spLocks noGrp="1" noChangeArrowheads="1"/>
          </p:cNvSpPr>
          <p:nvPr>
            <p:ph type="title"/>
          </p:nvPr>
        </p:nvSpPr>
        <p:spPr>
          <a:xfrm>
            <a:off x="671513" y="261938"/>
            <a:ext cx="7772400" cy="1143000"/>
          </a:xfrm>
        </p:spPr>
        <p:txBody>
          <a:bodyPr/>
          <a:lstStyle/>
          <a:p>
            <a:r>
              <a:rPr lang="en-US" altLang="en-US" sz="4000" dirty="0">
                <a:cs typeface="Arial" panose="020B0604020202020204" pitchFamily="34" charset="0"/>
              </a:rPr>
              <a:t>Historical Emotion Theories</a:t>
            </a:r>
            <a:endParaRPr lang="en-US" sz="4000" dirty="0"/>
          </a:p>
        </p:txBody>
      </p:sp>
      <p:sp>
        <p:nvSpPr>
          <p:cNvPr id="1623043" name="Rectangle 3"/>
          <p:cNvSpPr>
            <a:spLocks noGrp="1" noChangeArrowheads="1"/>
          </p:cNvSpPr>
          <p:nvPr>
            <p:ph type="body" sz="half" idx="1"/>
          </p:nvPr>
        </p:nvSpPr>
        <p:spPr>
          <a:xfrm>
            <a:off x="279144" y="1130409"/>
            <a:ext cx="8557137" cy="1143000"/>
          </a:xfrm>
        </p:spPr>
        <p:txBody>
          <a:bodyPr/>
          <a:lstStyle/>
          <a:p>
            <a:pPr eaLnBrk="1" hangingPunct="1">
              <a:buFont typeface="Arial" panose="020B0604020202020204" pitchFamily="34" charset="0"/>
              <a:buChar char="•"/>
            </a:pPr>
            <a:r>
              <a:rPr lang="en-US" altLang="en-US" dirty="0">
                <a:cs typeface="Arial" panose="020B0604020202020204" pitchFamily="34" charset="0"/>
              </a:rPr>
              <a:t>Common Sense </a:t>
            </a:r>
            <a:r>
              <a:rPr lang="en-US" altLang="en-US" dirty="0" smtClean="0">
                <a:cs typeface="Arial" panose="020B0604020202020204" pitchFamily="34" charset="0"/>
              </a:rPr>
              <a:t>theory</a:t>
            </a:r>
          </a:p>
          <a:p>
            <a:pPr lvl="1" eaLnBrk="1" hangingPunct="1">
              <a:buFont typeface="Arial" panose="020B0604020202020204" pitchFamily="34" charset="0"/>
              <a:buChar char="•"/>
            </a:pPr>
            <a:r>
              <a:rPr lang="en-US" sz="2400" dirty="0"/>
              <a:t>We </a:t>
            </a:r>
            <a:r>
              <a:rPr lang="en-US" sz="2400" dirty="0" smtClean="0"/>
              <a:t>perceive </a:t>
            </a:r>
            <a:r>
              <a:rPr lang="en-US" sz="2400" dirty="0"/>
              <a:t>an emotion which causes a physical </a:t>
            </a:r>
            <a:r>
              <a:rPr lang="en-US" sz="2400" dirty="0" smtClean="0"/>
              <a:t>response</a:t>
            </a:r>
            <a:endParaRPr lang="en-US" altLang="en-US" sz="2400" dirty="0">
              <a:cs typeface="Arial" panose="020B0604020202020204" pitchFamily="34" charset="0"/>
            </a:endParaRPr>
          </a:p>
        </p:txBody>
      </p:sp>
      <p:sp>
        <p:nvSpPr>
          <p:cNvPr id="2" name="TextBox 1"/>
          <p:cNvSpPr txBox="1"/>
          <p:nvPr/>
        </p:nvSpPr>
        <p:spPr>
          <a:xfrm>
            <a:off x="282062" y="2210574"/>
            <a:ext cx="4747138" cy="464742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altLang="en-US" sz="3200" kern="0" dirty="0">
                <a:solidFill>
                  <a:srgbClr val="FFFFFF"/>
                </a:solidFill>
                <a:latin typeface="Berlin Sans FB" pitchFamily="34" charset="0"/>
                <a:cs typeface="Arial" panose="020B0604020202020204" pitchFamily="34" charset="0"/>
              </a:rPr>
              <a:t>James-Lange Theory</a:t>
            </a:r>
          </a:p>
          <a:p>
            <a:pPr marL="742950" lvl="1" indent="-285750">
              <a:spcBef>
                <a:spcPct val="20000"/>
              </a:spcBef>
              <a:buFont typeface="Arial" panose="020B0604020202020204" pitchFamily="34" charset="0"/>
              <a:buChar char="•"/>
            </a:pPr>
            <a:r>
              <a:rPr lang="en-US" altLang="en-US" sz="2400" kern="0" dirty="0">
                <a:solidFill>
                  <a:srgbClr val="FFFF00"/>
                </a:solidFill>
                <a:latin typeface="Berlin Sans FB" pitchFamily="34" charset="0"/>
              </a:rPr>
              <a:t>physiological activity precedes the emotional experience</a:t>
            </a:r>
            <a:r>
              <a:rPr lang="en-US" altLang="en-US" sz="2400" kern="0" dirty="0">
                <a:solidFill>
                  <a:srgbClr val="FFFFFF"/>
                </a:solidFill>
                <a:latin typeface="Berlin Sans FB" pitchFamily="34" charset="0"/>
              </a:rPr>
              <a:t>. </a:t>
            </a:r>
            <a:r>
              <a:rPr lang="en-US" sz="2400" kern="0" dirty="0">
                <a:solidFill>
                  <a:srgbClr val="FFFFFF"/>
                </a:solidFill>
                <a:latin typeface="Berlin Sans FB" pitchFamily="34" charset="0"/>
              </a:rPr>
              <a:t>(We react to the changes in our body that we feel)</a:t>
            </a:r>
            <a:endParaRPr lang="en-US" altLang="en-US" sz="2400" kern="0" dirty="0">
              <a:solidFill>
                <a:srgbClr val="FFFFFF"/>
              </a:solidFill>
              <a:latin typeface="Berlin Sans FB" pitchFamily="34" charset="0"/>
              <a:cs typeface="Arial" panose="020B0604020202020204" pitchFamily="34" charset="0"/>
            </a:endParaRPr>
          </a:p>
          <a:p>
            <a:pPr marL="342900" lvl="0" indent="-342900">
              <a:spcBef>
                <a:spcPct val="20000"/>
              </a:spcBef>
              <a:buFont typeface="Arial" panose="020B0604020202020204" pitchFamily="34" charset="0"/>
              <a:buChar char="•"/>
            </a:pPr>
            <a:r>
              <a:rPr lang="en-US" altLang="en-US" sz="3200" kern="0" dirty="0">
                <a:solidFill>
                  <a:srgbClr val="FFFFFF"/>
                </a:solidFill>
                <a:latin typeface="Berlin Sans FB" pitchFamily="34" charset="0"/>
                <a:cs typeface="Arial" panose="020B0604020202020204" pitchFamily="34" charset="0"/>
              </a:rPr>
              <a:t>Cannon-Bard Theory</a:t>
            </a:r>
          </a:p>
          <a:p>
            <a:pPr marL="742950" lvl="1" indent="-285750">
              <a:spcBef>
                <a:spcPct val="20000"/>
              </a:spcBef>
              <a:buFont typeface="Arial" panose="020B0604020202020204" pitchFamily="34" charset="0"/>
              <a:buChar char="•"/>
            </a:pPr>
            <a:r>
              <a:rPr lang="en-US" altLang="en-US" sz="2400" kern="0" dirty="0">
                <a:solidFill>
                  <a:srgbClr val="FFFF00"/>
                </a:solidFill>
                <a:latin typeface="Berlin Sans FB" pitchFamily="34" charset="0"/>
              </a:rPr>
              <a:t>emotion-triggering stimulus and body's arousal take place simultaneously</a:t>
            </a:r>
            <a:r>
              <a:rPr lang="en-US" altLang="en-US" sz="2400" kern="0" dirty="0">
                <a:solidFill>
                  <a:srgbClr val="FFFFFF"/>
                </a:solidFill>
                <a:latin typeface="Berlin Sans FB" pitchFamily="34" charset="0"/>
              </a:rPr>
              <a:t>.  (</a:t>
            </a:r>
            <a:r>
              <a:rPr lang="en-US" altLang="en-US" sz="2400" kern="0" dirty="0">
                <a:solidFill>
                  <a:srgbClr val="FFFFFF"/>
                </a:solidFill>
                <a:latin typeface="Berlin Sans FB" pitchFamily="34" charset="0"/>
                <a:cs typeface="Arial" panose="020B0604020202020204" pitchFamily="34" charset="0"/>
              </a:rPr>
              <a:t>Lower spine injuries vs. High spinal cord injury)</a:t>
            </a:r>
          </a:p>
        </p:txBody>
      </p:sp>
      <p:pic>
        <p:nvPicPr>
          <p:cNvPr id="3" name="Picture 2"/>
          <p:cNvPicPr>
            <a:picLocks noChangeAspect="1"/>
          </p:cNvPicPr>
          <p:nvPr/>
        </p:nvPicPr>
        <p:blipFill>
          <a:blip r:embed="rId3"/>
          <a:stretch>
            <a:fillRect/>
          </a:stretch>
        </p:blipFill>
        <p:spPr>
          <a:xfrm>
            <a:off x="5279760" y="2343851"/>
            <a:ext cx="1694767" cy="2190436"/>
          </a:xfrm>
          <a:prstGeom prst="rect">
            <a:avLst/>
          </a:prstGeom>
        </p:spPr>
      </p:pic>
      <p:pic>
        <p:nvPicPr>
          <p:cNvPr id="4" name="Picture 3"/>
          <p:cNvPicPr>
            <a:picLocks noChangeAspect="1"/>
          </p:cNvPicPr>
          <p:nvPr/>
        </p:nvPicPr>
        <p:blipFill>
          <a:blip r:embed="rId4"/>
          <a:stretch>
            <a:fillRect/>
          </a:stretch>
        </p:blipFill>
        <p:spPr>
          <a:xfrm>
            <a:off x="7156261" y="3886200"/>
            <a:ext cx="1694768" cy="2739690"/>
          </a:xfrm>
          <a:prstGeom prst="rect">
            <a:avLst/>
          </a:prstGeom>
        </p:spPr>
      </p:pic>
      <p:sp>
        <p:nvSpPr>
          <p:cNvPr id="5" name="Right Arrow 4"/>
          <p:cNvSpPr/>
          <p:nvPr/>
        </p:nvSpPr>
        <p:spPr>
          <a:xfrm>
            <a:off x="5306799" y="5788596"/>
            <a:ext cx="1295400" cy="457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4364678" y="3886200"/>
            <a:ext cx="1329043" cy="518205"/>
          </a:xfrm>
          <a:prstGeom prst="rect">
            <a:avLst/>
          </a:prstGeom>
        </p:spPr>
      </p:pic>
    </p:spTree>
    <p:extLst>
      <p:ext uri="{BB962C8B-B14F-4D97-AF65-F5344CB8AC3E}">
        <p14:creationId xmlns:p14="http://schemas.microsoft.com/office/powerpoint/2010/main" val="330056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186" name="Rectangle 2"/>
          <p:cNvSpPr>
            <a:spLocks noGrp="1" noChangeArrowheads="1"/>
          </p:cNvSpPr>
          <p:nvPr>
            <p:ph type="title"/>
          </p:nvPr>
        </p:nvSpPr>
        <p:spPr>
          <a:xfrm>
            <a:off x="671513" y="271463"/>
            <a:ext cx="7772400" cy="1143000"/>
          </a:xfrm>
        </p:spPr>
        <p:txBody>
          <a:bodyPr/>
          <a:lstStyle/>
          <a:p>
            <a:r>
              <a:rPr lang="en-US" altLang="en-US" sz="4000" dirty="0">
                <a:solidFill>
                  <a:schemeClr val="tx1"/>
                </a:solidFill>
                <a:latin typeface="Berlin Sans FB" pitchFamily="34" charset="0"/>
              </a:rPr>
              <a:t>Two-Factor Theory</a:t>
            </a:r>
            <a:endParaRPr lang="en-US" sz="4000" dirty="0">
              <a:solidFill>
                <a:schemeClr val="tx1"/>
              </a:solidFill>
              <a:latin typeface="Berlin Sans FB" pitchFamily="34" charset="0"/>
            </a:endParaRPr>
          </a:p>
        </p:txBody>
      </p:sp>
      <p:sp>
        <p:nvSpPr>
          <p:cNvPr id="1629187" name="Rectangle 3"/>
          <p:cNvSpPr>
            <a:spLocks noGrp="1" noChangeArrowheads="1"/>
          </p:cNvSpPr>
          <p:nvPr>
            <p:ph type="body" sz="half" idx="1"/>
          </p:nvPr>
        </p:nvSpPr>
        <p:spPr>
          <a:xfrm>
            <a:off x="381000" y="1516139"/>
            <a:ext cx="4575425" cy="1981200"/>
          </a:xfrm>
        </p:spPr>
        <p:txBody>
          <a:bodyPr/>
          <a:lstStyle/>
          <a:p>
            <a:pPr marL="0" indent="0">
              <a:buNone/>
            </a:pPr>
            <a:r>
              <a:rPr lang="en-US" altLang="en-US" dirty="0" err="1" smtClean="0"/>
              <a:t>Schachter</a:t>
            </a:r>
            <a:r>
              <a:rPr lang="en-US" altLang="en-US" dirty="0" smtClean="0"/>
              <a:t> – Singer</a:t>
            </a:r>
          </a:p>
          <a:p>
            <a:r>
              <a:rPr lang="en-US" altLang="en-US" dirty="0" smtClean="0"/>
              <a:t>Emotions </a:t>
            </a:r>
            <a:r>
              <a:rPr lang="en-US" altLang="en-US" dirty="0"/>
              <a:t>have two </a:t>
            </a:r>
            <a:r>
              <a:rPr lang="en-US" altLang="en-US" dirty="0" smtClean="0"/>
              <a:t>factors – </a:t>
            </a:r>
            <a:r>
              <a:rPr lang="en-US" altLang="en-US" dirty="0" smtClean="0">
                <a:solidFill>
                  <a:srgbClr val="FFFF00"/>
                </a:solidFill>
              </a:rPr>
              <a:t>physical </a:t>
            </a:r>
            <a:r>
              <a:rPr lang="en-US" altLang="en-US" dirty="0">
                <a:solidFill>
                  <a:srgbClr val="FFFF00"/>
                </a:solidFill>
              </a:rPr>
              <a:t>arousal and </a:t>
            </a:r>
            <a:r>
              <a:rPr lang="en-US" altLang="en-US" u="sng" dirty="0">
                <a:solidFill>
                  <a:srgbClr val="FFFF00"/>
                </a:solidFill>
              </a:rPr>
              <a:t>cognitive label</a:t>
            </a:r>
            <a:r>
              <a:rPr lang="en-US" altLang="en-US" dirty="0" smtClean="0"/>
              <a:t>.</a:t>
            </a:r>
          </a:p>
          <a:p>
            <a:r>
              <a:rPr lang="en-US" altLang="en-US" dirty="0" smtClean="0"/>
              <a:t>Spillover Effect – te</a:t>
            </a:r>
            <a:r>
              <a:rPr lang="en-US" dirty="0" smtClean="0"/>
              <a:t>ndency </a:t>
            </a:r>
            <a:r>
              <a:rPr lang="en-US" dirty="0"/>
              <a:t>of one person's emotion to affect how other people around them feel</a:t>
            </a:r>
            <a:r>
              <a:rPr lang="en-US" sz="2800" dirty="0"/>
              <a:t>.</a:t>
            </a:r>
            <a:br>
              <a:rPr lang="en-US" sz="2800" dirty="0"/>
            </a:br>
            <a:r>
              <a:rPr lang="en-US" sz="2400" dirty="0"/>
              <a:t/>
            </a:r>
            <a:br>
              <a:rPr lang="en-US" sz="2400" dirty="0"/>
            </a:br>
            <a:endParaRPr lang="en-US" altLang="en-US" sz="2400" dirty="0"/>
          </a:p>
        </p:txBody>
      </p:sp>
      <p:pic>
        <p:nvPicPr>
          <p:cNvPr id="1629188" name="Picture 4" descr="figure-37-01-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31990" y="1738747"/>
            <a:ext cx="2667000" cy="25587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5257800" y="4670894"/>
            <a:ext cx="2746625" cy="1876025"/>
          </a:xfrm>
          <a:prstGeom prst="rect">
            <a:avLst/>
          </a:prstGeom>
        </p:spPr>
      </p:pic>
    </p:spTree>
    <p:extLst>
      <p:ext uri="{BB962C8B-B14F-4D97-AF65-F5344CB8AC3E}">
        <p14:creationId xmlns:p14="http://schemas.microsoft.com/office/powerpoint/2010/main" val="3910273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91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9565FA7-32B1-47BC-A8DC-0DD23D88E473}" type="slidenum">
              <a:rPr lang="en-US" smtClean="0"/>
              <a:pPr>
                <a:defRPr/>
              </a:pPr>
              <a:t>44</a:t>
            </a:fld>
            <a:endParaRPr lang="en-US"/>
          </a:p>
        </p:txBody>
      </p:sp>
      <p:pic>
        <p:nvPicPr>
          <p:cNvPr id="3" name="Picture 2"/>
          <p:cNvPicPr>
            <a:picLocks noChangeAspect="1"/>
          </p:cNvPicPr>
          <p:nvPr/>
        </p:nvPicPr>
        <p:blipFill>
          <a:blip r:embed="rId2"/>
          <a:stretch>
            <a:fillRect/>
          </a:stretch>
        </p:blipFill>
        <p:spPr>
          <a:xfrm>
            <a:off x="761670" y="14944"/>
            <a:ext cx="7620660" cy="6828112"/>
          </a:xfrm>
          <a:prstGeom prst="rect">
            <a:avLst/>
          </a:prstGeom>
        </p:spPr>
      </p:pic>
    </p:spTree>
    <p:extLst>
      <p:ext uri="{BB962C8B-B14F-4D97-AF65-F5344CB8AC3E}">
        <p14:creationId xmlns:p14="http://schemas.microsoft.com/office/powerpoint/2010/main" val="41905903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2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Cognition and Emotion</a:t>
            </a:r>
          </a:p>
        </p:txBody>
      </p:sp>
      <p:sp>
        <p:nvSpPr>
          <p:cNvPr id="1639427" name="Rectangle 3"/>
          <p:cNvSpPr>
            <a:spLocks noGrp="1" noChangeArrowheads="1"/>
          </p:cNvSpPr>
          <p:nvPr>
            <p:ph idx="1"/>
          </p:nvPr>
        </p:nvSpPr>
        <p:spPr>
          <a:xfrm>
            <a:off x="186502" y="1295400"/>
            <a:ext cx="8754712" cy="2528887"/>
          </a:xfrm>
          <a:noFill/>
          <a:ln/>
        </p:spPr>
        <p:txBody>
          <a:bodyPr/>
          <a:lstStyle/>
          <a:p>
            <a:pPr marL="0" indent="0" algn="ctr">
              <a:buFont typeface="Wingdings" pitchFamily="2" charset="2"/>
              <a:buNone/>
            </a:pPr>
            <a:r>
              <a:rPr lang="en-US" altLang="en-US" sz="2800" dirty="0">
                <a:latin typeface="Berlin Sans FB" pitchFamily="34" charset="0"/>
              </a:rPr>
              <a:t>What is the connection between how we </a:t>
            </a:r>
            <a:r>
              <a:rPr lang="en-US" altLang="en-US" sz="2800" i="1" dirty="0">
                <a:latin typeface="Berlin Sans FB" pitchFamily="34" charset="0"/>
              </a:rPr>
              <a:t>think</a:t>
            </a:r>
            <a:r>
              <a:rPr lang="en-US" altLang="en-US" sz="2800" dirty="0">
                <a:latin typeface="Berlin Sans FB" pitchFamily="34" charset="0"/>
              </a:rPr>
              <a:t> (cognition) and how we </a:t>
            </a:r>
            <a:r>
              <a:rPr lang="en-US" altLang="en-US" sz="2800" i="1" dirty="0">
                <a:latin typeface="Berlin Sans FB" pitchFamily="34" charset="0"/>
              </a:rPr>
              <a:t>feel</a:t>
            </a:r>
            <a:r>
              <a:rPr lang="en-US" altLang="en-US" sz="2800" dirty="0">
                <a:latin typeface="Berlin Sans FB" pitchFamily="34" charset="0"/>
              </a:rPr>
              <a:t> (emotion)?</a:t>
            </a:r>
          </a:p>
          <a:p>
            <a:pPr marL="0" indent="0" algn="ctr">
              <a:buFont typeface="Wingdings" pitchFamily="2" charset="2"/>
              <a:buNone/>
            </a:pPr>
            <a:r>
              <a:rPr lang="en-US" altLang="en-US" sz="2800" dirty="0" smtClean="0">
                <a:latin typeface="Berlin Sans FB" pitchFamily="34" charset="0"/>
              </a:rPr>
              <a:t>Can </a:t>
            </a:r>
            <a:r>
              <a:rPr lang="en-US" altLang="en-US" sz="2800" dirty="0">
                <a:latin typeface="Berlin Sans FB" pitchFamily="34" charset="0"/>
              </a:rPr>
              <a:t>we change our emotions by changing our thinking?</a:t>
            </a:r>
          </a:p>
        </p:txBody>
      </p:sp>
      <p:pic>
        <p:nvPicPr>
          <p:cNvPr id="2" name="Picture 1"/>
          <p:cNvPicPr>
            <a:picLocks noChangeAspect="1"/>
          </p:cNvPicPr>
          <p:nvPr/>
        </p:nvPicPr>
        <p:blipFill>
          <a:blip r:embed="rId2"/>
          <a:stretch>
            <a:fillRect/>
          </a:stretch>
        </p:blipFill>
        <p:spPr>
          <a:xfrm>
            <a:off x="4450535" y="3409837"/>
            <a:ext cx="4371211" cy="2749534"/>
          </a:xfrm>
          <a:prstGeom prst="rect">
            <a:avLst/>
          </a:prstGeom>
        </p:spPr>
      </p:pic>
      <p:sp>
        <p:nvSpPr>
          <p:cNvPr id="3" name="Rectangle 2"/>
          <p:cNvSpPr/>
          <p:nvPr/>
        </p:nvSpPr>
        <p:spPr>
          <a:xfrm>
            <a:off x="186502" y="2971800"/>
            <a:ext cx="4144565" cy="3625608"/>
          </a:xfrm>
          <a:prstGeom prst="rect">
            <a:avLst/>
          </a:prstGeom>
        </p:spPr>
        <p:txBody>
          <a:bodyPr wrap="square">
            <a:spAutoFit/>
          </a:bodyPr>
          <a:lstStyle/>
          <a:p>
            <a:pPr lvl="0" algn="ctr" eaLnBrk="0" hangingPunct="0">
              <a:spcBef>
                <a:spcPct val="20000"/>
              </a:spcBef>
            </a:pPr>
            <a:r>
              <a:rPr lang="en-US" altLang="en-US" sz="2800" u="sng" kern="0" dirty="0">
                <a:solidFill>
                  <a:srgbClr val="FFFFFF"/>
                </a:solidFill>
                <a:latin typeface="Berlin Sans FB" pitchFamily="34" charset="0"/>
              </a:rPr>
              <a:t>Zajonc and </a:t>
            </a:r>
            <a:r>
              <a:rPr lang="en-US" altLang="en-US" sz="2800" u="sng" kern="0" dirty="0" err="1">
                <a:solidFill>
                  <a:srgbClr val="FFFFFF"/>
                </a:solidFill>
                <a:latin typeface="Berlin Sans FB" pitchFamily="34" charset="0"/>
              </a:rPr>
              <a:t>LeDoux</a:t>
            </a:r>
            <a:r>
              <a:rPr lang="en-US" altLang="en-US" sz="2800" u="sng" kern="0" dirty="0">
                <a:solidFill>
                  <a:srgbClr val="FFFFFF"/>
                </a:solidFill>
                <a:latin typeface="Berlin Sans FB" pitchFamily="34" charset="0"/>
              </a:rPr>
              <a:t> </a:t>
            </a:r>
            <a:r>
              <a:rPr lang="en-US" altLang="en-US" sz="2800" kern="0" dirty="0">
                <a:solidFill>
                  <a:srgbClr val="FFFFFF"/>
                </a:solidFill>
                <a:latin typeface="Berlin Sans FB" pitchFamily="34" charset="0"/>
              </a:rPr>
              <a:t>(1984) </a:t>
            </a:r>
            <a:r>
              <a:rPr lang="en-US" altLang="en-US" sz="2800" kern="0" dirty="0" smtClean="0">
                <a:solidFill>
                  <a:srgbClr val="FFFFFF"/>
                </a:solidFill>
                <a:latin typeface="Berlin Sans FB" pitchFamily="34" charset="0"/>
              </a:rPr>
              <a:t>- some </a:t>
            </a:r>
            <a:r>
              <a:rPr lang="en-US" altLang="en-US" sz="2800" kern="0" dirty="0">
                <a:solidFill>
                  <a:srgbClr val="FFFFFF"/>
                </a:solidFill>
                <a:latin typeface="Berlin Sans FB" pitchFamily="34" charset="0"/>
              </a:rPr>
              <a:t>emotions are immediate without conscious appraisal. </a:t>
            </a:r>
          </a:p>
          <a:p>
            <a:pPr lvl="0" algn="ctr" eaLnBrk="0" hangingPunct="0">
              <a:spcBef>
                <a:spcPct val="20000"/>
              </a:spcBef>
            </a:pPr>
            <a:r>
              <a:rPr lang="en-US" altLang="en-US" sz="2800" u="sng" kern="0" dirty="0">
                <a:solidFill>
                  <a:srgbClr val="FFFFFF"/>
                </a:solidFill>
                <a:latin typeface="Berlin Sans FB" pitchFamily="34" charset="0"/>
              </a:rPr>
              <a:t>Lazarus, </a:t>
            </a:r>
            <a:r>
              <a:rPr lang="en-US" altLang="en-US" sz="2800" u="sng" kern="0" dirty="0" err="1">
                <a:solidFill>
                  <a:srgbClr val="FFFFFF"/>
                </a:solidFill>
                <a:latin typeface="Berlin Sans FB" pitchFamily="34" charset="0"/>
              </a:rPr>
              <a:t>Schachter</a:t>
            </a:r>
            <a:r>
              <a:rPr lang="en-US" altLang="en-US" sz="2800" u="sng" kern="0" dirty="0">
                <a:solidFill>
                  <a:srgbClr val="FFFFFF"/>
                </a:solidFill>
                <a:latin typeface="Berlin Sans FB" pitchFamily="34" charset="0"/>
              </a:rPr>
              <a:t> and Singer </a:t>
            </a:r>
            <a:r>
              <a:rPr lang="en-US" altLang="en-US" sz="2800" kern="0" dirty="0">
                <a:solidFill>
                  <a:srgbClr val="FFFFFF"/>
                </a:solidFill>
                <a:latin typeface="Berlin Sans FB" pitchFamily="34" charset="0"/>
              </a:rPr>
              <a:t>(1998) emphasize that appraisal also determines emotions.</a:t>
            </a:r>
            <a:endParaRPr lang="en-US" altLang="en-US" sz="3200" kern="0" dirty="0">
              <a:solidFill>
                <a:srgbClr val="FFFFFF"/>
              </a:solidFill>
              <a:latin typeface="Berlin Sans FB" pitchFamily="34" charset="0"/>
            </a:endParaRPr>
          </a:p>
        </p:txBody>
      </p:sp>
    </p:spTree>
    <p:extLst>
      <p:ext uri="{BB962C8B-B14F-4D97-AF65-F5344CB8AC3E}">
        <p14:creationId xmlns:p14="http://schemas.microsoft.com/office/powerpoint/2010/main" val="3281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title"/>
          </p:nvPr>
        </p:nvSpPr>
        <p:spPr>
          <a:xfrm>
            <a:off x="0" y="0"/>
            <a:ext cx="9144000" cy="1524000"/>
          </a:xfrm>
        </p:spPr>
        <p:txBody>
          <a:bodyPr/>
          <a:lstStyle/>
          <a:p>
            <a:pPr eaLnBrk="1" hangingPunct="1"/>
            <a:r>
              <a:rPr lang="en-US" altLang="en-US" sz="4000" dirty="0" smtClean="0">
                <a:ea typeface="Tahoma" panose="020B0604030504040204" pitchFamily="34" charset="0"/>
                <a:cs typeface="Tahoma" panose="020B0604030504040204" pitchFamily="34" charset="0"/>
              </a:rPr>
              <a:t>Embodied Emotion</a:t>
            </a:r>
            <a:br>
              <a:rPr lang="en-US" altLang="en-US" sz="4000" dirty="0" smtClean="0">
                <a:ea typeface="Tahoma" panose="020B0604030504040204" pitchFamily="34" charset="0"/>
                <a:cs typeface="Tahoma" panose="020B0604030504040204" pitchFamily="34" charset="0"/>
              </a:rPr>
            </a:br>
            <a:r>
              <a:rPr lang="en-US" altLang="en-US" sz="3400" dirty="0" smtClean="0">
                <a:cs typeface="Arial" panose="020B0604020202020204" pitchFamily="34" charset="0"/>
              </a:rPr>
              <a:t>Emotions and the Autonomic Nervous Sy</a:t>
            </a:r>
            <a:r>
              <a:rPr lang="en-US" altLang="en-US" sz="3400" dirty="0" smtClean="0">
                <a:latin typeface="Arial" panose="020B0604020202020204" pitchFamily="34" charset="0"/>
                <a:cs typeface="Arial" panose="020B0604020202020204" pitchFamily="34" charset="0"/>
              </a:rPr>
              <a:t>stem</a:t>
            </a:r>
          </a:p>
        </p:txBody>
      </p:sp>
      <p:sp>
        <p:nvSpPr>
          <p:cNvPr id="100355" name="Content Placeholder 2"/>
          <p:cNvSpPr txBox="1">
            <a:spLocks/>
          </p:cNvSpPr>
          <p:nvPr/>
        </p:nvSpPr>
        <p:spPr bwMode="auto">
          <a:xfrm>
            <a:off x="152400" y="1265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Autonomic nervous system</a:t>
            </a:r>
          </a:p>
          <a:p>
            <a:pPr lvl="1"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Sympathetic nervous system</a:t>
            </a:r>
          </a:p>
          <a:p>
            <a:pPr lvl="2" eaLnBrk="1" hangingPunct="1">
              <a:spcBef>
                <a:spcPct val="20000"/>
              </a:spcBef>
              <a:buFont typeface="Arial" panose="020B0604020202020204" pitchFamily="34" charset="0"/>
              <a:buChar char="•"/>
            </a:pPr>
            <a:r>
              <a:rPr lang="en-US" altLang="en-US" sz="3200" dirty="0">
                <a:latin typeface="Berlin Sans FB" panose="020E0602020502020306" pitchFamily="34" charset="0"/>
                <a:cs typeface="Arial" panose="020B0604020202020204" pitchFamily="34" charset="0"/>
              </a:rPr>
              <a:t>arousing</a:t>
            </a:r>
          </a:p>
          <a:p>
            <a:pPr lvl="1"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Parasympathetic                       nervous system</a:t>
            </a:r>
          </a:p>
          <a:p>
            <a:pPr lvl="2" eaLnBrk="1" hangingPunct="1">
              <a:spcBef>
                <a:spcPct val="20000"/>
              </a:spcBef>
              <a:buFont typeface="Arial" panose="020B0604020202020204" pitchFamily="34" charset="0"/>
              <a:buChar char="•"/>
            </a:pPr>
            <a:r>
              <a:rPr lang="en-US" altLang="en-US" sz="3200" dirty="0">
                <a:latin typeface="Berlin Sans FB" panose="020E0602020502020306" pitchFamily="34" charset="0"/>
                <a:cs typeface="Arial" panose="020B0604020202020204" pitchFamily="34" charset="0"/>
              </a:rPr>
              <a:t>Calming</a:t>
            </a:r>
          </a:p>
          <a:p>
            <a:pPr lvl="1"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Yerkes Dodson Law</a:t>
            </a:r>
          </a:p>
          <a:p>
            <a:pPr lvl="1"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Fight or </a:t>
            </a:r>
            <a:r>
              <a:rPr lang="en-US" altLang="en-US" sz="3600" dirty="0" smtClean="0">
                <a:latin typeface="Berlin Sans FB" panose="020E0602020502020306" pitchFamily="34" charset="0"/>
                <a:cs typeface="Arial" panose="020B0604020202020204" pitchFamily="34" charset="0"/>
              </a:rPr>
              <a:t>flight</a:t>
            </a:r>
            <a:endParaRPr lang="en-US" altLang="en-US" sz="3600" dirty="0">
              <a:latin typeface="Berlin Sans FB" panose="020E0602020502020306" pitchFamily="34" charset="0"/>
              <a:cs typeface="Arial" panose="020B0604020202020204" pitchFamily="34" charset="0"/>
            </a:endParaRPr>
          </a:p>
        </p:txBody>
      </p:sp>
      <p:pic>
        <p:nvPicPr>
          <p:cNvPr id="100356" name="Picture 2" descr="C:\Users\KKorek\Documents\ABCFiles\2013 Myers AP 2e\Images\Total Images\MyAP2e_fig_10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649538"/>
            <a:ext cx="35814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77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35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3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35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Embodied Emotion</a:t>
            </a:r>
          </a:p>
        </p:txBody>
      </p:sp>
      <p:sp>
        <p:nvSpPr>
          <p:cNvPr id="1630211" name="Rectangle 3"/>
          <p:cNvSpPr>
            <a:spLocks noGrp="1" noChangeArrowheads="1"/>
          </p:cNvSpPr>
          <p:nvPr>
            <p:ph idx="1"/>
          </p:nvPr>
        </p:nvSpPr>
        <p:spPr>
          <a:xfrm>
            <a:off x="581025" y="1600200"/>
            <a:ext cx="7939088" cy="2438400"/>
          </a:xfrm>
          <a:noFill/>
          <a:ln/>
        </p:spPr>
        <p:txBody>
          <a:bodyPr/>
          <a:lstStyle/>
          <a:p>
            <a:pPr marL="0" indent="0" algn="ctr">
              <a:buFont typeface="Wingdings" pitchFamily="2" charset="2"/>
              <a:buNone/>
            </a:pPr>
            <a:r>
              <a:rPr lang="en-US" altLang="en-US" sz="2800" dirty="0">
                <a:latin typeface="Berlin Sans FB" pitchFamily="34" charset="0"/>
              </a:rPr>
              <a:t>We know that emotions involve bodily response. Some of these response are easy to notice (butterflies in stomach when fear arises) but others are more difficult discern (neurons activated in the brain).</a:t>
            </a:r>
            <a:endParaRPr lang="en-US" sz="2800" dirty="0">
              <a:latin typeface="Berlin Sans FB" pitchFamily="34" charset="0"/>
            </a:endParaRPr>
          </a:p>
        </p:txBody>
      </p:sp>
      <p:pic>
        <p:nvPicPr>
          <p:cNvPr id="2" name="Picture 1"/>
          <p:cNvPicPr>
            <a:picLocks noChangeAspect="1"/>
          </p:cNvPicPr>
          <p:nvPr/>
        </p:nvPicPr>
        <p:blipFill>
          <a:blip r:embed="rId3"/>
          <a:stretch>
            <a:fillRect/>
          </a:stretch>
        </p:blipFill>
        <p:spPr>
          <a:xfrm>
            <a:off x="729238" y="3429000"/>
            <a:ext cx="7642662" cy="3280066"/>
          </a:xfrm>
          <a:prstGeom prst="rect">
            <a:avLst/>
          </a:prstGeom>
        </p:spPr>
      </p:pic>
      <p:pic>
        <p:nvPicPr>
          <p:cNvPr id="3" name="Picture 2"/>
          <p:cNvPicPr>
            <a:picLocks noChangeAspect="1"/>
          </p:cNvPicPr>
          <p:nvPr/>
        </p:nvPicPr>
        <p:blipFill>
          <a:blip r:embed="rId4"/>
          <a:stretch>
            <a:fillRect/>
          </a:stretch>
        </p:blipFill>
        <p:spPr>
          <a:xfrm>
            <a:off x="684745" y="3438832"/>
            <a:ext cx="7745936" cy="3348477"/>
          </a:xfrm>
          <a:prstGeom prst="rect">
            <a:avLst/>
          </a:prstGeom>
        </p:spPr>
      </p:pic>
    </p:spTree>
    <p:extLst>
      <p:ext uri="{BB962C8B-B14F-4D97-AF65-F5344CB8AC3E}">
        <p14:creationId xmlns:p14="http://schemas.microsoft.com/office/powerpoint/2010/main" val="3031669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282" name="Rectangle 2"/>
          <p:cNvSpPr>
            <a:spLocks noGrp="1" noChangeArrowheads="1"/>
          </p:cNvSpPr>
          <p:nvPr>
            <p:ph type="title"/>
          </p:nvPr>
        </p:nvSpPr>
        <p:spPr>
          <a:xfrm>
            <a:off x="762000" y="228600"/>
            <a:ext cx="7772400" cy="1143000"/>
          </a:xfrm>
        </p:spPr>
        <p:txBody>
          <a:bodyPr>
            <a:normAutofit fontScale="90000"/>
          </a:bodyPr>
          <a:lstStyle/>
          <a:p>
            <a:r>
              <a:rPr lang="en-US" altLang="en-US" sz="4000" dirty="0">
                <a:solidFill>
                  <a:schemeClr val="tx1"/>
                </a:solidFill>
                <a:latin typeface="Berlin Sans FB" pitchFamily="34" charset="0"/>
              </a:rPr>
              <a:t>Arousal and </a:t>
            </a:r>
            <a:r>
              <a:rPr lang="en-US" altLang="en-US" sz="4000" dirty="0" smtClean="0">
                <a:solidFill>
                  <a:schemeClr val="tx1"/>
                </a:solidFill>
                <a:latin typeface="Berlin Sans FB" pitchFamily="34" charset="0"/>
              </a:rPr>
              <a:t>Performance </a:t>
            </a:r>
            <a:br>
              <a:rPr lang="en-US" altLang="en-US" sz="4000" dirty="0" smtClean="0">
                <a:solidFill>
                  <a:schemeClr val="tx1"/>
                </a:solidFill>
                <a:latin typeface="Berlin Sans FB" pitchFamily="34" charset="0"/>
              </a:rPr>
            </a:br>
            <a:r>
              <a:rPr lang="en-US" altLang="en-US" sz="4000" dirty="0" smtClean="0">
                <a:solidFill>
                  <a:schemeClr val="tx1"/>
                </a:solidFill>
                <a:latin typeface="Berlin Sans FB" pitchFamily="34" charset="0"/>
              </a:rPr>
              <a:t>(remember Yerkes-Dodson??)</a:t>
            </a:r>
            <a:endParaRPr lang="en-US" sz="4000" dirty="0">
              <a:solidFill>
                <a:schemeClr val="tx1"/>
              </a:solidFill>
              <a:latin typeface="Berlin Sans FB" pitchFamily="34" charset="0"/>
            </a:endParaRPr>
          </a:p>
        </p:txBody>
      </p:sp>
      <p:sp>
        <p:nvSpPr>
          <p:cNvPr id="1633283" name="Rectangle 3"/>
          <p:cNvSpPr>
            <a:spLocks noGrp="1" noChangeArrowheads="1"/>
          </p:cNvSpPr>
          <p:nvPr>
            <p:ph type="body" sz="half" idx="1"/>
          </p:nvPr>
        </p:nvSpPr>
        <p:spPr>
          <a:xfrm>
            <a:off x="762000" y="1524000"/>
            <a:ext cx="7543800" cy="1828800"/>
          </a:xfrm>
        </p:spPr>
        <p:txBody>
          <a:bodyPr>
            <a:normAutofit fontScale="92500" lnSpcReduction="10000"/>
          </a:bodyPr>
          <a:lstStyle/>
          <a:p>
            <a:pPr marL="0" indent="0" algn="ctr">
              <a:buFont typeface="Wingdings" pitchFamily="2" charset="2"/>
              <a:buNone/>
            </a:pPr>
            <a:r>
              <a:rPr lang="en-US" altLang="en-US" dirty="0">
                <a:latin typeface="Berlin Sans FB" pitchFamily="34" charset="0"/>
              </a:rPr>
              <a:t>Arousal in short spurts is adaptive. We perform better under moderate arousal, however optimal performance varies with task difficulty. </a:t>
            </a:r>
          </a:p>
        </p:txBody>
      </p:sp>
      <p:pic>
        <p:nvPicPr>
          <p:cNvPr id="1633284" name="Picture 4" descr="figure-38-0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2914" r="1581" b="-333"/>
          <a:stretch>
            <a:fillRect/>
          </a:stretch>
        </p:blipFill>
        <p:spPr>
          <a:xfrm>
            <a:off x="1746134" y="3271684"/>
            <a:ext cx="5575532"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175283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a:xfrm>
            <a:off x="685800" y="276225"/>
            <a:ext cx="7772400" cy="1143000"/>
          </a:xfrm>
        </p:spPr>
        <p:txBody>
          <a:bodyPr/>
          <a:lstStyle/>
          <a:p>
            <a:r>
              <a:rPr lang="en-US" altLang="en-US" sz="4000" dirty="0">
                <a:solidFill>
                  <a:schemeClr val="tx2">
                    <a:lumMod val="90000"/>
                  </a:schemeClr>
                </a:solidFill>
                <a:latin typeface="Berlin Sans FB" pitchFamily="34" charset="0"/>
              </a:rPr>
              <a:t>Physiological Similarities</a:t>
            </a:r>
            <a:endParaRPr lang="en-US" sz="4000" dirty="0">
              <a:solidFill>
                <a:schemeClr val="tx2">
                  <a:lumMod val="90000"/>
                </a:schemeClr>
              </a:solidFill>
              <a:latin typeface="Berlin Sans FB" pitchFamily="34" charset="0"/>
            </a:endParaRPr>
          </a:p>
        </p:txBody>
      </p:sp>
      <p:sp>
        <p:nvSpPr>
          <p:cNvPr id="1635331" name="Rectangle 3"/>
          <p:cNvSpPr>
            <a:spLocks noGrp="1" noChangeArrowheads="1"/>
          </p:cNvSpPr>
          <p:nvPr>
            <p:ph type="body" sz="half" idx="1"/>
          </p:nvPr>
        </p:nvSpPr>
        <p:spPr>
          <a:xfrm>
            <a:off x="778668" y="1447800"/>
            <a:ext cx="7543800" cy="1447800"/>
          </a:xfrm>
        </p:spPr>
        <p:txBody>
          <a:bodyPr/>
          <a:lstStyle/>
          <a:p>
            <a:pPr marL="0" indent="0" algn="ctr">
              <a:buFont typeface="Wingdings" pitchFamily="2" charset="2"/>
              <a:buNone/>
            </a:pPr>
            <a:r>
              <a:rPr lang="en-US" altLang="en-US" sz="2800" dirty="0">
                <a:latin typeface="Berlin Sans FB" pitchFamily="34" charset="0"/>
              </a:rPr>
              <a:t>Physiological responses are pretty much similar across the emotions of fear, anger, </a:t>
            </a:r>
            <a:r>
              <a:rPr lang="en-US" altLang="en-US" sz="2800" dirty="0" smtClean="0">
                <a:latin typeface="Berlin Sans FB" pitchFamily="34" charset="0"/>
              </a:rPr>
              <a:t>joy, and love.</a:t>
            </a:r>
            <a:endParaRPr lang="en-US" altLang="en-US" sz="2800" dirty="0">
              <a:latin typeface="Berlin Sans FB" pitchFamily="34" charset="0"/>
            </a:endParaRPr>
          </a:p>
        </p:txBody>
      </p:sp>
      <p:pic>
        <p:nvPicPr>
          <p:cNvPr id="1635332" name="Picture 4" descr="12673_MyersPsy8e_13UN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703762" y="3051175"/>
            <a:ext cx="4035425" cy="283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5333" name="Text Box 5"/>
          <p:cNvSpPr txBox="1">
            <a:spLocks noChangeArrowheads="1"/>
          </p:cNvSpPr>
          <p:nvPr/>
        </p:nvSpPr>
        <p:spPr bwMode="auto">
          <a:xfrm>
            <a:off x="4763246" y="6017828"/>
            <a:ext cx="39164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Excitement and fear involve similar</a:t>
            </a:r>
          </a:p>
          <a:p>
            <a:pPr algn="ctr"/>
            <a:r>
              <a:rPr lang="en-US" sz="2000" dirty="0">
                <a:latin typeface="Berlin Sans FB" pitchFamily="34" charset="0"/>
              </a:rPr>
              <a:t>physiological arousal.</a:t>
            </a:r>
          </a:p>
        </p:txBody>
      </p:sp>
      <p:sp>
        <p:nvSpPr>
          <p:cNvPr id="2" name="TextBox 1"/>
          <p:cNvSpPr txBox="1"/>
          <p:nvPr/>
        </p:nvSpPr>
        <p:spPr>
          <a:xfrm>
            <a:off x="228600" y="3046259"/>
            <a:ext cx="3352800" cy="2308324"/>
          </a:xfrm>
          <a:prstGeom prst="rect">
            <a:avLst/>
          </a:prstGeom>
          <a:noFill/>
        </p:spPr>
        <p:txBody>
          <a:bodyPr wrap="square" rtlCol="0">
            <a:spAutoFit/>
          </a:bodyPr>
          <a:lstStyle/>
          <a:p>
            <a:pPr algn="ctr"/>
            <a:r>
              <a:rPr lang="en-US" sz="2400" dirty="0" smtClean="0">
                <a:latin typeface="Berlin Sans FB" pitchFamily="34" charset="0"/>
              </a:rPr>
              <a:t>Your body only has one response to stress and it involves activating your sympathetic nervous system.  This is not always healthy</a:t>
            </a:r>
            <a:endParaRPr lang="en-US" sz="2400" dirty="0">
              <a:latin typeface="Berlin Sans FB" pitchFamily="34" charset="0"/>
            </a:endParaRPr>
          </a:p>
        </p:txBody>
      </p:sp>
      <p:pic>
        <p:nvPicPr>
          <p:cNvPr id="3" name="Picture 2"/>
          <p:cNvPicPr>
            <a:picLocks noChangeAspect="1"/>
          </p:cNvPicPr>
          <p:nvPr/>
        </p:nvPicPr>
        <p:blipFill>
          <a:blip r:embed="rId4"/>
          <a:stretch>
            <a:fillRect/>
          </a:stretch>
        </p:blipFill>
        <p:spPr>
          <a:xfrm>
            <a:off x="3733800" y="2718619"/>
            <a:ext cx="5317996" cy="3274628"/>
          </a:xfrm>
          <a:prstGeom prst="rect">
            <a:avLst/>
          </a:prstGeom>
        </p:spPr>
      </p:pic>
    </p:spTree>
    <p:extLst>
      <p:ext uri="{BB962C8B-B14F-4D97-AF65-F5344CB8AC3E}">
        <p14:creationId xmlns:p14="http://schemas.microsoft.com/office/powerpoint/2010/main" val="69658698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71513" y="280988"/>
            <a:ext cx="7772400" cy="1143000"/>
          </a:xfrm>
        </p:spPr>
        <p:txBody>
          <a:bodyPr/>
          <a:lstStyle/>
          <a:p>
            <a:pPr eaLnBrk="1" hangingPunct="1"/>
            <a:r>
              <a:rPr lang="en-US" altLang="en-US" sz="4000" dirty="0" smtClean="0">
                <a:solidFill>
                  <a:srgbClr val="CCECFF"/>
                </a:solidFill>
                <a:latin typeface="Berlin Sans FB" pitchFamily="34" charset="0"/>
              </a:rPr>
              <a:t>Incentive Theory</a:t>
            </a:r>
            <a:endParaRPr lang="en-US" sz="4000" dirty="0" smtClean="0">
              <a:solidFill>
                <a:srgbClr val="CCECFF"/>
              </a:solidFill>
              <a:latin typeface="Berlin Sans FB" pitchFamily="34" charset="0"/>
            </a:endParaRPr>
          </a:p>
        </p:txBody>
      </p:sp>
      <p:sp>
        <p:nvSpPr>
          <p:cNvPr id="10244" name="Text Box 3"/>
          <p:cNvSpPr txBox="1">
            <a:spLocks noChangeArrowheads="1"/>
          </p:cNvSpPr>
          <p:nvPr/>
        </p:nvSpPr>
        <p:spPr bwMode="auto">
          <a:xfrm>
            <a:off x="304800" y="1346298"/>
            <a:ext cx="604599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dirty="0">
                <a:latin typeface="Berlin Sans FB" pitchFamily="34" charset="0"/>
              </a:rPr>
              <a:t>Where our </a:t>
            </a:r>
            <a:r>
              <a:rPr lang="en-US" altLang="en-US" sz="2800" dirty="0" smtClean="0">
                <a:latin typeface="Berlin Sans FB" pitchFamily="34" charset="0"/>
              </a:rPr>
              <a:t>needs (drives) </a:t>
            </a:r>
            <a:r>
              <a:rPr lang="en-US" altLang="en-US" sz="2800" i="1" dirty="0">
                <a:latin typeface="Berlin Sans FB" pitchFamily="34" charset="0"/>
              </a:rPr>
              <a:t>push,</a:t>
            </a:r>
            <a:r>
              <a:rPr lang="en-US" altLang="en-US" sz="2800" dirty="0">
                <a:latin typeface="Berlin Sans FB" pitchFamily="34" charset="0"/>
              </a:rPr>
              <a:t> </a:t>
            </a:r>
            <a:r>
              <a:rPr lang="en-US" altLang="en-US" sz="2800" dirty="0">
                <a:solidFill>
                  <a:srgbClr val="FFFF00"/>
                </a:solidFill>
                <a:latin typeface="Berlin Sans FB" pitchFamily="34" charset="0"/>
              </a:rPr>
              <a:t>incentives</a:t>
            </a:r>
            <a:r>
              <a:rPr lang="en-US" altLang="en-US" sz="2800" dirty="0">
                <a:solidFill>
                  <a:schemeClr val="bg1">
                    <a:lumMod val="50000"/>
                  </a:schemeClr>
                </a:solidFill>
                <a:latin typeface="Berlin Sans FB" pitchFamily="34" charset="0"/>
              </a:rPr>
              <a:t> </a:t>
            </a:r>
            <a:r>
              <a:rPr lang="en-US" altLang="en-US" sz="2800" dirty="0">
                <a:latin typeface="Berlin Sans FB" pitchFamily="34" charset="0"/>
              </a:rPr>
              <a:t>(positive or negative stimuli) </a:t>
            </a:r>
            <a:r>
              <a:rPr lang="en-US" altLang="en-US" sz="2800" i="1" dirty="0">
                <a:latin typeface="Berlin Sans FB" pitchFamily="34" charset="0"/>
              </a:rPr>
              <a:t>pull</a:t>
            </a:r>
            <a:r>
              <a:rPr lang="en-US" altLang="en-US" sz="2800" dirty="0">
                <a:latin typeface="Berlin Sans FB" pitchFamily="34" charset="0"/>
              </a:rPr>
              <a:t> us in reducing our drives.</a:t>
            </a:r>
            <a:endParaRPr lang="en-US" sz="2800" dirty="0">
              <a:latin typeface="Berlin Sans FB" pitchFamily="34" charset="0"/>
            </a:endParaRPr>
          </a:p>
        </p:txBody>
      </p:sp>
      <p:sp>
        <p:nvSpPr>
          <p:cNvPr id="10245" name="Rectangle 4"/>
          <p:cNvSpPr>
            <a:spLocks noChangeArrowheads="1"/>
          </p:cNvSpPr>
          <p:nvPr/>
        </p:nvSpPr>
        <p:spPr bwMode="auto">
          <a:xfrm>
            <a:off x="319087" y="2756762"/>
            <a:ext cx="60174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a:latin typeface="Berlin Sans FB" pitchFamily="34" charset="0"/>
              </a:rPr>
              <a:t>A food-deprived person who smells baking bread</a:t>
            </a:r>
          </a:p>
          <a:p>
            <a:pPr algn="ctr"/>
            <a:r>
              <a:rPr lang="en-US" sz="2800" dirty="0">
                <a:latin typeface="Berlin Sans FB" pitchFamily="34" charset="0"/>
              </a:rPr>
              <a:t>(incentive) feels strong hunger drive.</a:t>
            </a:r>
          </a:p>
        </p:txBody>
      </p:sp>
      <p:sp>
        <p:nvSpPr>
          <p:cNvPr id="5" name="Text Box 3"/>
          <p:cNvSpPr txBox="1">
            <a:spLocks noChangeArrowheads="1"/>
          </p:cNvSpPr>
          <p:nvPr/>
        </p:nvSpPr>
        <p:spPr bwMode="auto">
          <a:xfrm>
            <a:off x="-14287" y="4188473"/>
            <a:ext cx="9143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smtClean="0">
                <a:latin typeface="Berlin Sans FB" pitchFamily="34" charset="0"/>
              </a:rPr>
              <a:t>Incentives can also be negative, we may behave in a certain way in order to avoid an unpleasant outcome</a:t>
            </a:r>
            <a:endParaRPr lang="en-US" sz="2800" dirty="0">
              <a:latin typeface="Berlin Sans FB" pitchFamily="34" charset="0"/>
            </a:endParaRPr>
          </a:p>
        </p:txBody>
      </p:sp>
      <p:sp>
        <p:nvSpPr>
          <p:cNvPr id="6" name="Text Box 3"/>
          <p:cNvSpPr txBox="1">
            <a:spLocks noChangeArrowheads="1"/>
          </p:cNvSpPr>
          <p:nvPr/>
        </p:nvSpPr>
        <p:spPr bwMode="auto">
          <a:xfrm>
            <a:off x="-42862" y="5317922"/>
            <a:ext cx="9129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smtClean="0">
                <a:latin typeface="Berlin Sans FB" pitchFamily="34" charset="0"/>
              </a:rPr>
              <a:t>You should see the connection between this theory and Behaviorist principles of learning (conditioning, Law of Effect, and the </a:t>
            </a:r>
            <a:r>
              <a:rPr lang="en-US" sz="2800" dirty="0" err="1" smtClean="0">
                <a:latin typeface="Berlin Sans FB" pitchFamily="34" charset="0"/>
              </a:rPr>
              <a:t>Premack</a:t>
            </a:r>
            <a:r>
              <a:rPr lang="en-US" sz="2800" dirty="0" smtClean="0">
                <a:latin typeface="Berlin Sans FB" pitchFamily="34" charset="0"/>
              </a:rPr>
              <a:t> Principle)</a:t>
            </a:r>
            <a:endParaRPr lang="en-US" sz="2800" dirty="0">
              <a:latin typeface="Berlin Sans FB" pitchFamily="34" charset="0"/>
            </a:endParaRPr>
          </a:p>
        </p:txBody>
      </p:sp>
      <p:pic>
        <p:nvPicPr>
          <p:cNvPr id="2" name="Picture 1"/>
          <p:cNvPicPr>
            <a:picLocks noChangeAspect="1"/>
          </p:cNvPicPr>
          <p:nvPr/>
        </p:nvPicPr>
        <p:blipFill>
          <a:blip r:embed="rId3"/>
          <a:stretch>
            <a:fillRect/>
          </a:stretch>
        </p:blipFill>
        <p:spPr>
          <a:xfrm>
            <a:off x="6489163" y="1294079"/>
            <a:ext cx="1749704" cy="271905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a:xfrm>
            <a:off x="685800" y="271463"/>
            <a:ext cx="7772400" cy="1143000"/>
          </a:xfrm>
        </p:spPr>
        <p:txBody>
          <a:bodyPr/>
          <a:lstStyle/>
          <a:p>
            <a:pPr eaLnBrk="1" hangingPunct="1"/>
            <a:r>
              <a:rPr lang="en-US" altLang="en-US" sz="4000" dirty="0">
                <a:solidFill>
                  <a:srgbClr val="CCECFF"/>
                </a:solidFill>
              </a:rPr>
              <a:t>The Expression of Emotion: </a:t>
            </a:r>
            <a:br>
              <a:rPr lang="en-US" altLang="en-US" sz="4000" dirty="0">
                <a:solidFill>
                  <a:srgbClr val="CCECFF"/>
                </a:solidFill>
              </a:rPr>
            </a:br>
            <a:r>
              <a:rPr lang="en-US" altLang="en-US" sz="4000" dirty="0">
                <a:solidFill>
                  <a:srgbClr val="CCECFF"/>
                </a:solidFill>
              </a:rPr>
              <a:t>Nonverbal Communication</a:t>
            </a:r>
            <a:endParaRPr lang="en-US" sz="4000" dirty="0" smtClean="0">
              <a:solidFill>
                <a:srgbClr val="CCECFF"/>
              </a:solidFill>
            </a:endParaRPr>
          </a:p>
        </p:txBody>
      </p:sp>
      <p:sp>
        <p:nvSpPr>
          <p:cNvPr id="6149" name="Rectangle 4"/>
          <p:cNvSpPr>
            <a:spLocks noGrp="1" noChangeArrowheads="1"/>
          </p:cNvSpPr>
          <p:nvPr>
            <p:ph type="body" sz="half" idx="1"/>
          </p:nvPr>
        </p:nvSpPr>
        <p:spPr>
          <a:xfrm>
            <a:off x="437322" y="1414463"/>
            <a:ext cx="8001000" cy="2362200"/>
          </a:xfrm>
        </p:spPr>
        <p:txBody>
          <a:bodyPr/>
          <a:lstStyle/>
          <a:p>
            <a:pPr marL="0" indent="0" algn="ctr" eaLnBrk="1" hangingPunct="1">
              <a:buFont typeface="Wingdings" pitchFamily="2" charset="2"/>
              <a:buNone/>
            </a:pPr>
            <a:r>
              <a:rPr lang="en-US" altLang="en-US" sz="2400" dirty="0" smtClean="0">
                <a:latin typeface="Berlin Sans FB" pitchFamily="34" charset="0"/>
              </a:rPr>
              <a:t>Nonverbal Communication:  Most of us are good at deciphering emotions thorough non-verbal communication. In a crowd of faces a single angry face will “pop out” faster than a single happy face (Fox et al. 2000).</a:t>
            </a:r>
          </a:p>
        </p:txBody>
      </p:sp>
      <p:pic>
        <p:nvPicPr>
          <p:cNvPr id="1652741" name="Picture 5" descr="Happy Fac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92450" y="3429000"/>
            <a:ext cx="2927350" cy="2970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52738" name="Picture 2" descr="Angry Fac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090863" y="3429000"/>
            <a:ext cx="2932112" cy="2970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3216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52741"/>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nodeType="afterEffect">
                                  <p:stCondLst>
                                    <p:cond delay="1500"/>
                                  </p:stCondLst>
                                  <p:childTnLst>
                                    <p:set>
                                      <p:cBhvr>
                                        <p:cTn id="9" dur="1" fill="hold">
                                          <p:stCondLst>
                                            <p:cond delay="0"/>
                                          </p:stCondLst>
                                        </p:cTn>
                                        <p:tgtEl>
                                          <p:spTgt spid="1652741"/>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500"/>
                                  </p:stCondLst>
                                  <p:childTnLst>
                                    <p:set>
                                      <p:cBhvr>
                                        <p:cTn id="13" dur="1" fill="hold">
                                          <p:stCondLst>
                                            <p:cond delay="0"/>
                                          </p:stCondLst>
                                        </p:cTn>
                                        <p:tgtEl>
                                          <p:spTgt spid="1652738"/>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xit" presetSubtype="0" fill="hold" nodeType="afterEffect">
                                  <p:stCondLst>
                                    <p:cond delay="1500"/>
                                  </p:stCondLst>
                                  <p:childTnLst>
                                    <p:set>
                                      <p:cBhvr>
                                        <p:cTn id="16" dur="1" fill="hold">
                                          <p:stCondLst>
                                            <p:cond delay="0"/>
                                          </p:stCondLst>
                                        </p:cTn>
                                        <p:tgtEl>
                                          <p:spTgt spid="16527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71463"/>
            <a:ext cx="7772400" cy="1143000"/>
          </a:xfrm>
        </p:spPr>
        <p:txBody>
          <a:bodyPr/>
          <a:lstStyle/>
          <a:p>
            <a:pPr eaLnBrk="1" hangingPunct="1"/>
            <a:r>
              <a:rPr lang="en-US" sz="4000" dirty="0" smtClean="0">
                <a:latin typeface="Berlin Sans FB" pitchFamily="34" charset="0"/>
              </a:rPr>
              <a:t>Emotions are Adaptive</a:t>
            </a:r>
          </a:p>
        </p:txBody>
      </p:sp>
      <p:sp>
        <p:nvSpPr>
          <p:cNvPr id="11268" name="Rectangle 3"/>
          <p:cNvSpPr>
            <a:spLocks noGrp="1" noChangeArrowheads="1"/>
          </p:cNvSpPr>
          <p:nvPr>
            <p:ph type="body" sz="half" idx="1"/>
          </p:nvPr>
        </p:nvSpPr>
        <p:spPr>
          <a:xfrm>
            <a:off x="457200" y="1600200"/>
            <a:ext cx="3810000" cy="3733800"/>
          </a:xfrm>
          <a:noFill/>
        </p:spPr>
        <p:txBody>
          <a:bodyPr/>
          <a:lstStyle/>
          <a:p>
            <a:pPr marL="0" indent="0" algn="ctr" eaLnBrk="1" hangingPunct="1">
              <a:buFont typeface="Wingdings" pitchFamily="2" charset="2"/>
              <a:buNone/>
            </a:pPr>
            <a:r>
              <a:rPr lang="en-US" altLang="en-US" sz="2800" dirty="0" smtClean="0">
                <a:latin typeface="Berlin Sans FB" pitchFamily="34" charset="0"/>
              </a:rPr>
              <a:t>Darwin speculated that our ancestors communicated with facial expression in the absence of language. Nonverbal facial expression led to their survival.</a:t>
            </a:r>
          </a:p>
        </p:txBody>
      </p:sp>
      <p:pic>
        <p:nvPicPr>
          <p:cNvPr id="11269" name="Picture 4" descr="darwi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48275" y="1600200"/>
            <a:ext cx="3070225" cy="412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Text Box 5"/>
          <p:cNvSpPr txBox="1">
            <a:spLocks noChangeArrowheads="1"/>
          </p:cNvSpPr>
          <p:nvPr/>
        </p:nvSpPr>
        <p:spPr bwMode="auto">
          <a:xfrm>
            <a:off x="5215123" y="5737225"/>
            <a:ext cx="30476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Charles Darwin (1809-1882)</a:t>
            </a:r>
          </a:p>
        </p:txBody>
      </p:sp>
    </p:spTree>
    <p:extLst>
      <p:ext uri="{BB962C8B-B14F-4D97-AF65-F5344CB8AC3E}">
        <p14:creationId xmlns:p14="http://schemas.microsoft.com/office/powerpoint/2010/main" val="8506932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71513" y="257175"/>
            <a:ext cx="7772400" cy="1143000"/>
          </a:xfrm>
        </p:spPr>
        <p:txBody>
          <a:bodyPr>
            <a:normAutofit fontScale="90000"/>
          </a:bodyPr>
          <a:lstStyle/>
          <a:p>
            <a:pPr eaLnBrk="1" hangingPunct="1"/>
            <a:r>
              <a:rPr lang="en-US" altLang="en-US" sz="3600" dirty="0" smtClean="0">
                <a:solidFill>
                  <a:schemeClr val="tx1"/>
                </a:solidFill>
                <a:latin typeface="Berlin Sans FB" pitchFamily="34" charset="0"/>
              </a:rPr>
              <a:t>Gender, Emotion, and Nonverbal Behavior</a:t>
            </a:r>
            <a:endParaRPr lang="en-US" sz="3600" dirty="0" smtClean="0">
              <a:solidFill>
                <a:schemeClr val="tx1"/>
              </a:solidFill>
              <a:latin typeface="Berlin Sans FB" pitchFamily="34" charset="0"/>
            </a:endParaRPr>
          </a:p>
        </p:txBody>
      </p:sp>
      <p:sp>
        <p:nvSpPr>
          <p:cNvPr id="7172" name="Rectangle 3"/>
          <p:cNvSpPr>
            <a:spLocks noGrp="1" noChangeArrowheads="1"/>
          </p:cNvSpPr>
          <p:nvPr>
            <p:ph type="body" sz="half" idx="1"/>
          </p:nvPr>
        </p:nvSpPr>
        <p:spPr>
          <a:xfrm>
            <a:off x="481013" y="1295400"/>
            <a:ext cx="8153400" cy="1828800"/>
          </a:xfrm>
        </p:spPr>
        <p:txBody>
          <a:bodyPr/>
          <a:lstStyle/>
          <a:p>
            <a:pPr marL="0" indent="0" algn="ctr" eaLnBrk="1" hangingPunct="1">
              <a:buFont typeface="Wingdings" pitchFamily="2" charset="2"/>
              <a:buNone/>
            </a:pPr>
            <a:r>
              <a:rPr lang="en-US" altLang="en-US" sz="2800" dirty="0" smtClean="0">
                <a:latin typeface="Berlin Sans FB" pitchFamily="34" charset="0"/>
              </a:rPr>
              <a:t>Women are much better at discerning nonverbal emotions then men. When shown sad, happy and scary film clips women expressed emotions more than men.</a:t>
            </a:r>
          </a:p>
        </p:txBody>
      </p:sp>
      <p:pic>
        <p:nvPicPr>
          <p:cNvPr id="7173"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67000" y="3276600"/>
            <a:ext cx="3581400" cy="322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62105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71513" y="28184"/>
            <a:ext cx="7772400" cy="1143000"/>
          </a:xfrm>
        </p:spPr>
        <p:txBody>
          <a:bodyPr/>
          <a:lstStyle/>
          <a:p>
            <a:pPr eaLnBrk="1" hangingPunct="1"/>
            <a:r>
              <a:rPr lang="en-US" altLang="en-US" sz="3600" dirty="0" smtClean="0">
                <a:solidFill>
                  <a:schemeClr val="tx1"/>
                </a:solidFill>
                <a:latin typeface="Berlin Sans FB" pitchFamily="34" charset="0"/>
              </a:rPr>
              <a:t>Culture and Emotional Expression</a:t>
            </a:r>
            <a:endParaRPr lang="en-US" sz="3600" dirty="0" smtClean="0">
              <a:solidFill>
                <a:schemeClr val="tx1"/>
              </a:solidFill>
              <a:latin typeface="Berlin Sans FB" pitchFamily="34" charset="0"/>
            </a:endParaRPr>
          </a:p>
        </p:txBody>
      </p:sp>
      <p:sp>
        <p:nvSpPr>
          <p:cNvPr id="10244" name="Rectangle 3"/>
          <p:cNvSpPr>
            <a:spLocks noGrp="1" noChangeArrowheads="1"/>
          </p:cNvSpPr>
          <p:nvPr>
            <p:ph type="body" sz="half" idx="1"/>
          </p:nvPr>
        </p:nvSpPr>
        <p:spPr>
          <a:xfrm>
            <a:off x="1" y="980086"/>
            <a:ext cx="9143999" cy="1524000"/>
          </a:xfrm>
        </p:spPr>
        <p:txBody>
          <a:bodyPr/>
          <a:lstStyle/>
          <a:p>
            <a:pPr marL="0" indent="0" algn="ctr" eaLnBrk="1" hangingPunct="1">
              <a:buFont typeface="Wingdings" pitchFamily="2" charset="2"/>
              <a:buNone/>
            </a:pPr>
            <a:r>
              <a:rPr lang="en-US" altLang="en-US" sz="2400" dirty="0" smtClean="0">
                <a:latin typeface="Berlin Sans FB" pitchFamily="34" charset="0"/>
              </a:rPr>
              <a:t>When culturally diverse people were shown basic facial expressions, they did pretty well at recognizing them (Ekman &amp; Matsumoto, 1989).</a:t>
            </a:r>
          </a:p>
        </p:txBody>
      </p:sp>
      <p:pic>
        <p:nvPicPr>
          <p:cNvPr id="10245" name="Picture 4" descr="12673_MyersPsy8e_fi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81213" y="1962944"/>
            <a:ext cx="4953000" cy="2986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Text Box 5"/>
          <p:cNvSpPr txBox="1">
            <a:spLocks noChangeArrowheads="1"/>
          </p:cNvSpPr>
          <p:nvPr/>
        </p:nvSpPr>
        <p:spPr bwMode="auto">
          <a:xfrm rot="5400000">
            <a:off x="6177090" y="3794651"/>
            <a:ext cx="20732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err="1">
                <a:latin typeface="Times New Roman" pitchFamily="18" charset="0"/>
              </a:rPr>
              <a:t>Elkman</a:t>
            </a:r>
            <a:r>
              <a:rPr lang="en-US" sz="900" dirty="0">
                <a:latin typeface="Times New Roman" pitchFamily="18" charset="0"/>
              </a:rPr>
              <a:t> &amp; Matsumoto, Japanese and</a:t>
            </a:r>
          </a:p>
          <a:p>
            <a:pPr eaLnBrk="1" hangingPunct="1"/>
            <a:r>
              <a:rPr lang="en-US" sz="900" dirty="0">
                <a:latin typeface="Times New Roman" pitchFamily="18" charset="0"/>
              </a:rPr>
              <a:t> Caucasian Facial Expression of Emotion</a:t>
            </a:r>
          </a:p>
        </p:txBody>
      </p:sp>
      <p:sp>
        <p:nvSpPr>
          <p:cNvPr id="2" name="Rectangle 1"/>
          <p:cNvSpPr/>
          <p:nvPr/>
        </p:nvSpPr>
        <p:spPr>
          <a:xfrm>
            <a:off x="1" y="5181600"/>
            <a:ext cx="9143999" cy="1421928"/>
          </a:xfrm>
          <a:prstGeom prst="rect">
            <a:avLst/>
          </a:prstGeom>
        </p:spPr>
        <p:txBody>
          <a:bodyPr wrap="square">
            <a:spAutoFit/>
          </a:bodyPr>
          <a:lstStyle/>
          <a:p>
            <a:pPr marL="0" indent="0" algn="ctr" eaLnBrk="1" hangingPunct="1">
              <a:lnSpc>
                <a:spcPct val="90000"/>
              </a:lnSpc>
              <a:buNone/>
            </a:pPr>
            <a:r>
              <a:rPr lang="en-US" altLang="en-US" sz="2400" dirty="0">
                <a:solidFill>
                  <a:srgbClr val="FFFF00"/>
                </a:solidFill>
                <a:latin typeface="Berlin Sans FB" panose="020E0602020502020306" pitchFamily="34" charset="0"/>
              </a:rPr>
              <a:t>Ekman’s Facial Feedback </a:t>
            </a:r>
            <a:r>
              <a:rPr lang="en-US" altLang="en-US" sz="2400" dirty="0" smtClean="0">
                <a:solidFill>
                  <a:srgbClr val="FFFF00"/>
                </a:solidFill>
                <a:latin typeface="Berlin Sans FB" panose="020E0602020502020306" pitchFamily="34" charset="0"/>
              </a:rPr>
              <a:t>Theory -</a:t>
            </a:r>
            <a:r>
              <a:rPr lang="en-US" altLang="en-US" sz="2400" dirty="0" smtClean="0">
                <a:solidFill>
                  <a:srgbClr val="D5EAFF"/>
                </a:solidFill>
                <a:latin typeface="Berlin Sans FB" panose="020E0602020502020306" pitchFamily="34" charset="0"/>
              </a:rPr>
              <a:t> </a:t>
            </a:r>
            <a:r>
              <a:rPr lang="en-US" altLang="en-US" sz="2400" dirty="0" smtClean="0">
                <a:latin typeface="Berlin Sans FB" panose="020E0602020502020306" pitchFamily="34" charset="0"/>
              </a:rPr>
              <a:t>Each </a:t>
            </a:r>
            <a:r>
              <a:rPr lang="en-US" altLang="en-US" sz="2400" dirty="0">
                <a:latin typeface="Berlin Sans FB" panose="020E0602020502020306" pitchFamily="34" charset="0"/>
              </a:rPr>
              <a:t>basic emotion is associated with a unique facial </a:t>
            </a:r>
            <a:r>
              <a:rPr lang="en-US" altLang="en-US" sz="2400" dirty="0" smtClean="0">
                <a:latin typeface="Berlin Sans FB" panose="020E0602020502020306" pitchFamily="34" charset="0"/>
              </a:rPr>
              <a:t>expression.  Sensory </a:t>
            </a:r>
            <a:r>
              <a:rPr lang="en-US" altLang="en-US" sz="2400" dirty="0">
                <a:latin typeface="Berlin Sans FB" panose="020E0602020502020306" pitchFamily="34" charset="0"/>
              </a:rPr>
              <a:t>feedback </a:t>
            </a:r>
            <a:r>
              <a:rPr lang="en-US" altLang="en-US" sz="2400" i="1" u="sng" dirty="0">
                <a:latin typeface="Berlin Sans FB" panose="020E0602020502020306" pitchFamily="34" charset="0"/>
              </a:rPr>
              <a:t>from the expression</a:t>
            </a:r>
            <a:r>
              <a:rPr lang="en-US" altLang="en-US" sz="2400" dirty="0">
                <a:latin typeface="Berlin Sans FB" panose="020E0602020502020306" pitchFamily="34" charset="0"/>
              </a:rPr>
              <a:t> contributes to the emotional </a:t>
            </a:r>
            <a:r>
              <a:rPr lang="en-US" altLang="en-US" sz="2400" dirty="0" smtClean="0">
                <a:latin typeface="Berlin Sans FB" panose="020E0602020502020306" pitchFamily="34" charset="0"/>
              </a:rPr>
              <a:t>feeling.</a:t>
            </a:r>
            <a:endParaRPr lang="en-US" altLang="en-US" sz="2400" dirty="0">
              <a:latin typeface="Berlin Sans FB" panose="020E0602020502020306" pitchFamily="34" charset="0"/>
            </a:endParaRPr>
          </a:p>
          <a:p>
            <a:pPr algn="ctr" eaLnBrk="1" hangingPunct="1">
              <a:lnSpc>
                <a:spcPct val="90000"/>
              </a:lnSpc>
            </a:pPr>
            <a:r>
              <a:rPr lang="en-US" altLang="en-US" sz="2400" dirty="0">
                <a:latin typeface="Berlin Sans FB" panose="020E0602020502020306" pitchFamily="34" charset="0"/>
              </a:rPr>
              <a:t>Example:  Smile if you want to feel happy. </a:t>
            </a:r>
            <a:r>
              <a:rPr lang="en-US" altLang="en-US" sz="2400" dirty="0" smtClean="0">
                <a:latin typeface="Berlin Sans FB" panose="020E0602020502020306" pitchFamily="34" charset="0"/>
                <a:sym typeface="Wingdings" panose="05000000000000000000" pitchFamily="2" charset="2"/>
              </a:rPr>
              <a:t></a:t>
            </a:r>
            <a:endParaRPr lang="en-US" altLang="en-US" sz="2400" dirty="0">
              <a:latin typeface="Berlin Sans FB" panose="020E0602020502020306" pitchFamily="34" charset="0"/>
              <a:sym typeface="Wingdings" panose="05000000000000000000" pitchFamily="2" charset="2"/>
            </a:endParaRPr>
          </a:p>
        </p:txBody>
      </p:sp>
    </p:spTree>
    <p:extLst>
      <p:ext uri="{BB962C8B-B14F-4D97-AF65-F5344CB8AC3E}">
        <p14:creationId xmlns:p14="http://schemas.microsoft.com/office/powerpoint/2010/main" val="1899939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3" descr="12673_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78129" y="1828800"/>
            <a:ext cx="7851239" cy="46584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4"/>
          <p:cNvSpPr txBox="1">
            <a:spLocks noChangeArrowheads="1"/>
          </p:cNvSpPr>
          <p:nvPr/>
        </p:nvSpPr>
        <p:spPr bwMode="auto">
          <a:xfrm>
            <a:off x="846150" y="292787"/>
            <a:ext cx="751519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Izard (1977) has isolated 10 emotions. And most of</a:t>
            </a:r>
          </a:p>
          <a:p>
            <a:pPr algn="ctr" eaLnBrk="1" hangingPunct="1"/>
            <a:r>
              <a:rPr lang="en-US" sz="2800" dirty="0">
                <a:latin typeface="Berlin Sans FB" pitchFamily="34" charset="0"/>
              </a:rPr>
              <a:t>them are present in infancy, excluding contempt,</a:t>
            </a:r>
          </a:p>
          <a:p>
            <a:pPr algn="ctr" eaLnBrk="1" hangingPunct="1"/>
            <a:r>
              <a:rPr lang="en-US" sz="2800" dirty="0">
                <a:latin typeface="Berlin Sans FB" pitchFamily="34" charset="0"/>
              </a:rPr>
              <a:t>shame and guilt.</a:t>
            </a:r>
          </a:p>
        </p:txBody>
      </p:sp>
      <p:sp>
        <p:nvSpPr>
          <p:cNvPr id="15367" name="Text Box 6"/>
          <p:cNvSpPr txBox="1">
            <a:spLocks noChangeArrowheads="1"/>
          </p:cNvSpPr>
          <p:nvPr/>
        </p:nvSpPr>
        <p:spPr bwMode="auto">
          <a:xfrm rot="5400000">
            <a:off x="3934618" y="5437982"/>
            <a:ext cx="115411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a:latin typeface="Times New Roman" pitchFamily="18" charset="0"/>
              </a:rPr>
              <a:t>Nancy Brown/ The Image Bank</a:t>
            </a:r>
          </a:p>
        </p:txBody>
      </p:sp>
      <p:sp>
        <p:nvSpPr>
          <p:cNvPr id="15368" name="Text Box 7"/>
          <p:cNvSpPr txBox="1">
            <a:spLocks noChangeArrowheads="1"/>
          </p:cNvSpPr>
          <p:nvPr/>
        </p:nvSpPr>
        <p:spPr bwMode="auto">
          <a:xfrm rot="5400000">
            <a:off x="4027487" y="3821113"/>
            <a:ext cx="9683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a:latin typeface="Times New Roman" pitchFamily="18" charset="0"/>
              </a:rPr>
              <a:t>Tom McCarthy/ Rainbow</a:t>
            </a:r>
          </a:p>
        </p:txBody>
      </p:sp>
      <p:sp>
        <p:nvSpPr>
          <p:cNvPr id="15371" name="Text Box 10"/>
          <p:cNvSpPr txBox="1">
            <a:spLocks noChangeArrowheads="1"/>
          </p:cNvSpPr>
          <p:nvPr/>
        </p:nvSpPr>
        <p:spPr bwMode="auto">
          <a:xfrm>
            <a:off x="5486400" y="4572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400">
              <a:latin typeface="Times New Roman" pitchFamily="18" charset="0"/>
            </a:endParaRPr>
          </a:p>
        </p:txBody>
      </p:sp>
    </p:spTree>
    <p:extLst>
      <p:ext uri="{BB962C8B-B14F-4D97-AF65-F5344CB8AC3E}">
        <p14:creationId xmlns:p14="http://schemas.microsoft.com/office/powerpoint/2010/main" val="205644969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85800" y="276225"/>
            <a:ext cx="7772400" cy="1143000"/>
          </a:xfrm>
        </p:spPr>
        <p:txBody>
          <a:bodyPr/>
          <a:lstStyle/>
          <a:p>
            <a:pPr eaLnBrk="1" hangingPunct="1"/>
            <a:r>
              <a:rPr lang="en-US" altLang="en-US" sz="4000" dirty="0" smtClean="0">
                <a:solidFill>
                  <a:schemeClr val="tx1"/>
                </a:solidFill>
                <a:latin typeface="Berlin Sans FB" pitchFamily="34" charset="0"/>
              </a:rPr>
              <a:t>Dimensions of Emotion</a:t>
            </a:r>
            <a:endParaRPr lang="en-US" sz="4000" dirty="0" smtClean="0">
              <a:solidFill>
                <a:schemeClr val="tx1"/>
              </a:solidFill>
              <a:latin typeface="Berlin Sans FB" pitchFamily="34" charset="0"/>
            </a:endParaRPr>
          </a:p>
        </p:txBody>
      </p:sp>
      <p:pic>
        <p:nvPicPr>
          <p:cNvPr id="16388" name="Picture 3" descr="figure-37-0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4704" y="2209800"/>
            <a:ext cx="5304429"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4"/>
          <p:cNvSpPr txBox="1">
            <a:spLocks noChangeArrowheads="1"/>
          </p:cNvSpPr>
          <p:nvPr/>
        </p:nvSpPr>
        <p:spPr bwMode="auto">
          <a:xfrm>
            <a:off x="1670552" y="1126775"/>
            <a:ext cx="57727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People generally divide emotions into</a:t>
            </a:r>
          </a:p>
          <a:p>
            <a:pPr algn="ctr" eaLnBrk="1" hangingPunct="1"/>
            <a:r>
              <a:rPr lang="en-US" sz="2800" dirty="0">
                <a:latin typeface="Berlin Sans FB" pitchFamily="34" charset="0"/>
              </a:rPr>
              <a:t>two dimensions</a:t>
            </a:r>
          </a:p>
        </p:txBody>
      </p:sp>
    </p:spTree>
    <p:extLst>
      <p:ext uri="{BB962C8B-B14F-4D97-AF65-F5344CB8AC3E}">
        <p14:creationId xmlns:p14="http://schemas.microsoft.com/office/powerpoint/2010/main" val="112754810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271463"/>
            <a:ext cx="7772400" cy="1143000"/>
          </a:xfrm>
        </p:spPr>
        <p:txBody>
          <a:bodyPr/>
          <a:lstStyle/>
          <a:p>
            <a:pPr eaLnBrk="1" hangingPunct="1"/>
            <a:r>
              <a:rPr lang="en-US" sz="4000" dirty="0" smtClean="0">
                <a:latin typeface="Berlin Sans FB" pitchFamily="34" charset="0"/>
              </a:rPr>
              <a:t>Fear</a:t>
            </a:r>
          </a:p>
        </p:txBody>
      </p:sp>
      <p:sp>
        <p:nvSpPr>
          <p:cNvPr id="17412" name="Text Box 3"/>
          <p:cNvSpPr txBox="1">
            <a:spLocks noChangeArrowheads="1"/>
          </p:cNvSpPr>
          <p:nvPr/>
        </p:nvSpPr>
        <p:spPr bwMode="auto">
          <a:xfrm>
            <a:off x="0" y="1195343"/>
            <a:ext cx="8991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Fear can torment us, rob us of sleep </a:t>
            </a:r>
            <a:r>
              <a:rPr lang="en-US" sz="2800" dirty="0" smtClean="0">
                <a:latin typeface="Berlin Sans FB" pitchFamily="34" charset="0"/>
              </a:rPr>
              <a:t>and preoccupy </a:t>
            </a:r>
            <a:r>
              <a:rPr lang="en-US" sz="2800" dirty="0">
                <a:latin typeface="Berlin Sans FB" pitchFamily="34" charset="0"/>
              </a:rPr>
              <a:t>our thinking. </a:t>
            </a:r>
            <a:endParaRPr lang="en-US" sz="2800" dirty="0" smtClean="0">
              <a:latin typeface="Berlin Sans FB" pitchFamily="34" charset="0"/>
            </a:endParaRPr>
          </a:p>
          <a:p>
            <a:pPr algn="ctr" eaLnBrk="1" hangingPunct="1"/>
            <a:r>
              <a:rPr lang="en-US" sz="2800" dirty="0" smtClean="0">
                <a:latin typeface="Berlin Sans FB" pitchFamily="34" charset="0"/>
              </a:rPr>
              <a:t>But </a:t>
            </a:r>
            <a:r>
              <a:rPr lang="en-US" sz="2800" dirty="0">
                <a:latin typeface="Berlin Sans FB" pitchFamily="34" charset="0"/>
              </a:rPr>
              <a:t>fear can be adaptive – it makes us run away from danger, brings </a:t>
            </a:r>
            <a:r>
              <a:rPr lang="en-US" sz="2800" dirty="0" smtClean="0">
                <a:latin typeface="Berlin Sans FB" pitchFamily="34" charset="0"/>
              </a:rPr>
              <a:t>us closer </a:t>
            </a:r>
            <a:r>
              <a:rPr lang="en-US" sz="2800" dirty="0">
                <a:latin typeface="Berlin Sans FB" pitchFamily="34" charset="0"/>
              </a:rPr>
              <a:t>as groups, protects us </a:t>
            </a:r>
            <a:r>
              <a:rPr lang="en-US" sz="2800" dirty="0" smtClean="0">
                <a:latin typeface="Berlin Sans FB" pitchFamily="34" charset="0"/>
              </a:rPr>
              <a:t>from injury </a:t>
            </a:r>
            <a:r>
              <a:rPr lang="en-US" sz="2800" dirty="0">
                <a:latin typeface="Berlin Sans FB" pitchFamily="34" charset="0"/>
              </a:rPr>
              <a:t>and harm.</a:t>
            </a:r>
          </a:p>
        </p:txBody>
      </p:sp>
      <p:sp>
        <p:nvSpPr>
          <p:cNvPr id="2" name="Rectangle 1"/>
          <p:cNvSpPr/>
          <p:nvPr/>
        </p:nvSpPr>
        <p:spPr>
          <a:xfrm>
            <a:off x="228600" y="3442112"/>
            <a:ext cx="4267200" cy="1938992"/>
          </a:xfrm>
          <a:prstGeom prst="rect">
            <a:avLst/>
          </a:prstGeom>
        </p:spPr>
        <p:txBody>
          <a:bodyPr wrap="square">
            <a:spAutoFit/>
          </a:bodyPr>
          <a:lstStyle/>
          <a:p>
            <a:r>
              <a:rPr lang="en-US" sz="2400" dirty="0">
                <a:solidFill>
                  <a:srgbClr val="FFFFFF"/>
                </a:solidFill>
                <a:latin typeface="Berlin Sans FB" pitchFamily="34" charset="0"/>
              </a:rPr>
              <a:t>We learn fear in two ways through </a:t>
            </a:r>
            <a:r>
              <a:rPr lang="en-US" sz="2400" dirty="0" smtClean="0">
                <a:solidFill>
                  <a:srgbClr val="FFFF00"/>
                </a:solidFill>
                <a:latin typeface="Berlin Sans FB" pitchFamily="34" charset="0"/>
              </a:rPr>
              <a:t>conditioning</a:t>
            </a:r>
            <a:r>
              <a:rPr lang="en-US" sz="2400" dirty="0" smtClean="0">
                <a:solidFill>
                  <a:srgbClr val="0000FF"/>
                </a:solidFill>
                <a:latin typeface="Berlin Sans FB" pitchFamily="34" charset="0"/>
              </a:rPr>
              <a:t>  </a:t>
            </a:r>
            <a:r>
              <a:rPr lang="en-US" sz="2400" dirty="0" smtClean="0">
                <a:solidFill>
                  <a:srgbClr val="FFFF00"/>
                </a:solidFill>
                <a:latin typeface="Berlin Sans FB" pitchFamily="34" charset="0"/>
              </a:rPr>
              <a:t>(Watson – Little Albert) </a:t>
            </a:r>
            <a:r>
              <a:rPr lang="en-US" sz="2400" dirty="0" smtClean="0">
                <a:solidFill>
                  <a:srgbClr val="FFFFFF"/>
                </a:solidFill>
                <a:latin typeface="Berlin Sans FB" pitchFamily="34" charset="0"/>
              </a:rPr>
              <a:t>and/or </a:t>
            </a:r>
            <a:r>
              <a:rPr lang="en-US" sz="2400" dirty="0">
                <a:solidFill>
                  <a:srgbClr val="FFFFFF"/>
                </a:solidFill>
                <a:latin typeface="Berlin Sans FB" pitchFamily="34" charset="0"/>
              </a:rPr>
              <a:t>through </a:t>
            </a:r>
            <a:r>
              <a:rPr lang="en-US" sz="2400" dirty="0" smtClean="0">
                <a:solidFill>
                  <a:srgbClr val="FFFF00"/>
                </a:solidFill>
                <a:latin typeface="Berlin Sans FB" pitchFamily="34" charset="0"/>
              </a:rPr>
              <a:t>observation (Bandura – Bobo Doll)</a:t>
            </a:r>
            <a:r>
              <a:rPr lang="en-US" sz="2400" dirty="0" smtClean="0">
                <a:solidFill>
                  <a:srgbClr val="FFFFFF"/>
                </a:solidFill>
                <a:latin typeface="Berlin Sans FB" pitchFamily="34" charset="0"/>
              </a:rPr>
              <a:t>.</a:t>
            </a:r>
            <a:endParaRPr lang="en-US" sz="1600" dirty="0"/>
          </a:p>
        </p:txBody>
      </p:sp>
      <p:sp>
        <p:nvSpPr>
          <p:cNvPr id="3" name="Rectangle 2"/>
          <p:cNvSpPr/>
          <p:nvPr/>
        </p:nvSpPr>
        <p:spPr>
          <a:xfrm>
            <a:off x="4864274" y="3442112"/>
            <a:ext cx="4114800" cy="3046988"/>
          </a:xfrm>
          <a:prstGeom prst="rect">
            <a:avLst/>
          </a:prstGeom>
        </p:spPr>
        <p:txBody>
          <a:bodyPr wrap="square">
            <a:spAutoFit/>
          </a:bodyPr>
          <a:lstStyle/>
          <a:p>
            <a:r>
              <a:rPr lang="en-US" sz="2400" dirty="0">
                <a:solidFill>
                  <a:srgbClr val="FFFFFF"/>
                </a:solidFill>
                <a:latin typeface="Berlin Sans FB" pitchFamily="34" charset="0"/>
              </a:rPr>
              <a:t>Some fears are easier to learn than others. The </a:t>
            </a:r>
            <a:r>
              <a:rPr lang="en-US" sz="2400" dirty="0">
                <a:solidFill>
                  <a:srgbClr val="FFFF00"/>
                </a:solidFill>
                <a:latin typeface="Berlin Sans FB" pitchFamily="34" charset="0"/>
              </a:rPr>
              <a:t>amygdala</a:t>
            </a:r>
            <a:r>
              <a:rPr lang="en-US" sz="2400" dirty="0">
                <a:solidFill>
                  <a:srgbClr val="FFFFFF"/>
                </a:solidFill>
                <a:latin typeface="Berlin Sans FB" pitchFamily="34" charset="0"/>
              </a:rPr>
              <a:t> in the brain associates emotions like fear with certain situations and its proximity to the </a:t>
            </a:r>
            <a:r>
              <a:rPr lang="en-US" sz="2400" dirty="0">
                <a:solidFill>
                  <a:srgbClr val="FFFF00"/>
                </a:solidFill>
                <a:latin typeface="Berlin Sans FB" pitchFamily="34" charset="0"/>
              </a:rPr>
              <a:t>hippocampus </a:t>
            </a:r>
            <a:r>
              <a:rPr lang="en-US" sz="2400" dirty="0">
                <a:solidFill>
                  <a:srgbClr val="FFFFFF"/>
                </a:solidFill>
                <a:latin typeface="Berlin Sans FB" pitchFamily="34" charset="0"/>
              </a:rPr>
              <a:t>allows for the easy encoding of these memories.</a:t>
            </a:r>
            <a:endParaRPr lang="en-US" sz="1600" dirty="0"/>
          </a:p>
        </p:txBody>
      </p:sp>
      <p:pic>
        <p:nvPicPr>
          <p:cNvPr id="6" name="Picture 5"/>
          <p:cNvPicPr>
            <a:picLocks noChangeAspect="1"/>
          </p:cNvPicPr>
          <p:nvPr/>
        </p:nvPicPr>
        <p:blipFill>
          <a:blip r:embed="rId2"/>
          <a:stretch>
            <a:fillRect/>
          </a:stretch>
        </p:blipFill>
        <p:spPr>
          <a:xfrm>
            <a:off x="1676400" y="5029200"/>
            <a:ext cx="2269299" cy="1708649"/>
          </a:xfrm>
          <a:prstGeom prst="rect">
            <a:avLst/>
          </a:prstGeom>
        </p:spPr>
      </p:pic>
    </p:spTree>
    <p:extLst>
      <p:ext uri="{BB962C8B-B14F-4D97-AF65-F5344CB8AC3E}">
        <p14:creationId xmlns:p14="http://schemas.microsoft.com/office/powerpoint/2010/main" val="1458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Anger</a:t>
            </a:r>
          </a:p>
        </p:txBody>
      </p:sp>
      <p:sp>
        <p:nvSpPr>
          <p:cNvPr id="21508" name="Text Box 3"/>
          <p:cNvSpPr txBox="1">
            <a:spLocks noChangeArrowheads="1"/>
          </p:cNvSpPr>
          <p:nvPr/>
        </p:nvSpPr>
        <p:spPr bwMode="auto">
          <a:xfrm>
            <a:off x="628650" y="1600200"/>
            <a:ext cx="7848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sz="2800" dirty="0">
                <a:latin typeface="Berlin Sans FB" pitchFamily="34" charset="0"/>
              </a:rPr>
              <a:t>People generally get angry with friends and loved ones about misdeeds, especially if they are willful, unjustified, and avoidable.</a:t>
            </a:r>
          </a:p>
          <a:p>
            <a:pPr eaLnBrk="1" hangingPunct="1">
              <a:buFontTx/>
              <a:buAutoNum type="arabicPeriod"/>
            </a:pPr>
            <a:endParaRPr lang="en-US" sz="2800" dirty="0">
              <a:latin typeface="Berlin Sans FB" pitchFamily="34" charset="0"/>
            </a:endParaRPr>
          </a:p>
          <a:p>
            <a:pPr eaLnBrk="1" hangingPunct="1">
              <a:buFontTx/>
              <a:buAutoNum type="arabicPeriod"/>
            </a:pPr>
            <a:r>
              <a:rPr lang="en-US" sz="2800" dirty="0">
                <a:latin typeface="Berlin Sans FB" pitchFamily="34" charset="0"/>
              </a:rPr>
              <a:t>People also get angry about foul odors, high temperatures, traffic jams, aches and pains.</a:t>
            </a:r>
          </a:p>
        </p:txBody>
      </p:sp>
      <p:pic>
        <p:nvPicPr>
          <p:cNvPr id="2" name="Picture 1"/>
          <p:cNvPicPr>
            <a:picLocks noChangeAspect="1"/>
          </p:cNvPicPr>
          <p:nvPr/>
        </p:nvPicPr>
        <p:blipFill>
          <a:blip r:embed="rId3"/>
          <a:stretch>
            <a:fillRect/>
          </a:stretch>
        </p:blipFill>
        <p:spPr>
          <a:xfrm>
            <a:off x="2971800" y="4440237"/>
            <a:ext cx="2913459" cy="2193663"/>
          </a:xfrm>
          <a:prstGeom prst="rect">
            <a:avLst/>
          </a:prstGeom>
        </p:spPr>
      </p:pic>
    </p:spTree>
    <p:extLst>
      <p:ext uri="{BB962C8B-B14F-4D97-AF65-F5344CB8AC3E}">
        <p14:creationId xmlns:p14="http://schemas.microsoft.com/office/powerpoint/2010/main" val="12844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Catharsis Hypothesis</a:t>
            </a:r>
          </a:p>
        </p:txBody>
      </p:sp>
      <p:sp>
        <p:nvSpPr>
          <p:cNvPr id="22532" name="Rectangle 3"/>
          <p:cNvSpPr>
            <a:spLocks noGrp="1" noChangeArrowheads="1"/>
          </p:cNvSpPr>
          <p:nvPr>
            <p:ph type="body" sz="half" idx="1"/>
          </p:nvPr>
        </p:nvSpPr>
        <p:spPr>
          <a:xfrm>
            <a:off x="595313" y="1600200"/>
            <a:ext cx="7924800" cy="1447800"/>
          </a:xfrm>
        </p:spPr>
        <p:txBody>
          <a:bodyPr/>
          <a:lstStyle/>
          <a:p>
            <a:pPr marL="0" indent="0" algn="ctr" eaLnBrk="1" hangingPunct="1">
              <a:buFont typeface="Wingdings" pitchFamily="2" charset="2"/>
              <a:buNone/>
            </a:pPr>
            <a:r>
              <a:rPr lang="en-US" altLang="en-US" sz="2800" dirty="0" smtClean="0">
                <a:latin typeface="Berlin Sans FB" pitchFamily="34" charset="0"/>
              </a:rPr>
              <a:t>Venting anger through action or fantasy achieves emotional release or “</a:t>
            </a:r>
            <a:r>
              <a:rPr lang="en-US" altLang="en-US" sz="2800" dirty="0" smtClean="0">
                <a:solidFill>
                  <a:srgbClr val="FFFF00"/>
                </a:solidFill>
                <a:latin typeface="Berlin Sans FB" pitchFamily="34" charset="0"/>
              </a:rPr>
              <a:t>catharsis</a:t>
            </a:r>
            <a:r>
              <a:rPr lang="en-US" altLang="en-US" sz="2800" dirty="0" smtClean="0">
                <a:latin typeface="Berlin Sans FB" pitchFamily="34" charset="0"/>
              </a:rPr>
              <a:t>.”</a:t>
            </a:r>
          </a:p>
        </p:txBody>
      </p:sp>
      <p:sp>
        <p:nvSpPr>
          <p:cNvPr id="22533" name="Rectangle 4"/>
          <p:cNvSpPr>
            <a:spLocks noChangeArrowheads="1"/>
          </p:cNvSpPr>
          <p:nvPr/>
        </p:nvSpPr>
        <p:spPr bwMode="auto">
          <a:xfrm>
            <a:off x="760185" y="3189514"/>
            <a:ext cx="7515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smtClean="0">
                <a:latin typeface="Berlin Sans FB" pitchFamily="34" charset="0"/>
              </a:rPr>
              <a:t>Some believe that we are drawn to displays of violence (football, </a:t>
            </a:r>
            <a:r>
              <a:rPr lang="en-US" altLang="en-US" sz="2800" dirty="0" err="1" smtClean="0">
                <a:latin typeface="Berlin Sans FB" pitchFamily="34" charset="0"/>
              </a:rPr>
              <a:t>etc</a:t>
            </a:r>
            <a:r>
              <a:rPr lang="en-US" altLang="en-US" sz="2800" dirty="0" smtClean="0">
                <a:latin typeface="Berlin Sans FB" pitchFamily="34" charset="0"/>
              </a:rPr>
              <a:t>) because it is cathartic and allows us an outlet for aggression.</a:t>
            </a:r>
          </a:p>
          <a:p>
            <a:pPr algn="ctr">
              <a:spcBef>
                <a:spcPct val="20000"/>
              </a:spcBef>
              <a:buFont typeface="Wingdings" pitchFamily="2" charset="2"/>
              <a:buNone/>
            </a:pPr>
            <a:endParaRPr lang="en-US" altLang="en-US" sz="2800" dirty="0" smtClean="0">
              <a:latin typeface="Berlin Sans FB" pitchFamily="34" charset="0"/>
            </a:endParaRPr>
          </a:p>
          <a:p>
            <a:pPr algn="ctr">
              <a:spcBef>
                <a:spcPct val="20000"/>
              </a:spcBef>
              <a:buFont typeface="Wingdings" pitchFamily="2" charset="2"/>
              <a:buNone/>
            </a:pPr>
            <a:r>
              <a:rPr lang="en-US" altLang="en-US" sz="2800" dirty="0" smtClean="0">
                <a:latin typeface="Berlin Sans FB" pitchFamily="34" charset="0"/>
              </a:rPr>
              <a:t>Expressing </a:t>
            </a:r>
            <a:r>
              <a:rPr lang="en-US" altLang="en-US" sz="2800" dirty="0">
                <a:latin typeface="Berlin Sans FB" pitchFamily="34" charset="0"/>
              </a:rPr>
              <a:t>anger breeds more anger, and through </a:t>
            </a:r>
            <a:r>
              <a:rPr lang="en-US" altLang="en-US" sz="2800" dirty="0">
                <a:solidFill>
                  <a:srgbClr val="FFFF00"/>
                </a:solidFill>
                <a:latin typeface="Berlin Sans FB" pitchFamily="34" charset="0"/>
              </a:rPr>
              <a:t>reinforcement</a:t>
            </a:r>
            <a:r>
              <a:rPr lang="en-US" altLang="en-US" sz="2800" dirty="0">
                <a:latin typeface="Berlin Sans FB" pitchFamily="34" charset="0"/>
              </a:rPr>
              <a:t>, is habit forming.</a:t>
            </a:r>
          </a:p>
        </p:txBody>
      </p:sp>
    </p:spTree>
    <p:extLst>
      <p:ext uri="{BB962C8B-B14F-4D97-AF65-F5344CB8AC3E}">
        <p14:creationId xmlns:p14="http://schemas.microsoft.com/office/powerpoint/2010/main" val="1327884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Emotional Ups and Downs</a:t>
            </a:r>
          </a:p>
        </p:txBody>
      </p:sp>
      <p:pic>
        <p:nvPicPr>
          <p:cNvPr id="27652" name="Picture 3" descr="12673_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3146425"/>
            <a:ext cx="6781800" cy="333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3" name="Rectangle 4"/>
          <p:cNvSpPr>
            <a:spLocks noChangeArrowheads="1"/>
          </p:cNvSpPr>
          <p:nvPr/>
        </p:nvSpPr>
        <p:spPr bwMode="auto">
          <a:xfrm>
            <a:off x="476250" y="1600200"/>
            <a:ext cx="8153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Our positive moods rise to a maximum within 6-7 hours after waking up. Negative moods stay more or less the same over the day. </a:t>
            </a:r>
            <a:endParaRPr lang="en-US" sz="2800" dirty="0">
              <a:latin typeface="Berlin Sans FB" pitchFamily="34" charset="0"/>
            </a:endParaRPr>
          </a:p>
        </p:txBody>
      </p:sp>
    </p:spTree>
    <p:extLst>
      <p:ext uri="{BB962C8B-B14F-4D97-AF65-F5344CB8AC3E}">
        <p14:creationId xmlns:p14="http://schemas.microsoft.com/office/powerpoint/2010/main" val="8733294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sz="4000" dirty="0" smtClean="0">
                <a:solidFill>
                  <a:schemeClr val="tx2">
                    <a:lumMod val="90000"/>
                  </a:schemeClr>
                </a:solidFill>
                <a:latin typeface="Berlin Sans FB" pitchFamily="34" charset="0"/>
              </a:rPr>
              <a:t>Arousal Theory</a:t>
            </a:r>
            <a:endParaRPr lang="en-US" sz="4000" dirty="0" smtClean="0">
              <a:solidFill>
                <a:schemeClr val="tx2">
                  <a:lumMod val="90000"/>
                </a:schemeClr>
              </a:solidFill>
              <a:latin typeface="Berlin Sans FB" pitchFamily="34" charset="0"/>
            </a:endParaRPr>
          </a:p>
        </p:txBody>
      </p:sp>
      <p:sp>
        <p:nvSpPr>
          <p:cNvPr id="11268" name="Rectangle 3"/>
          <p:cNvSpPr>
            <a:spLocks noGrp="1" noChangeArrowheads="1"/>
          </p:cNvSpPr>
          <p:nvPr>
            <p:ph idx="1"/>
          </p:nvPr>
        </p:nvSpPr>
        <p:spPr>
          <a:xfrm>
            <a:off x="152400" y="1371600"/>
            <a:ext cx="8763000" cy="4525963"/>
          </a:xfrm>
        </p:spPr>
        <p:txBody>
          <a:bodyPr/>
          <a:lstStyle/>
          <a:p>
            <a:pPr marL="0" indent="0" algn="ctr" eaLnBrk="1" hangingPunct="1">
              <a:buFont typeface="Wingdings" pitchFamily="2" charset="2"/>
              <a:buNone/>
            </a:pPr>
            <a:r>
              <a:rPr lang="en-US" altLang="en-US" sz="2800" dirty="0" smtClean="0">
                <a:latin typeface="Berlin Sans FB" pitchFamily="34" charset="0"/>
              </a:rPr>
              <a:t>Sometimes we do not seek homeostasis.  Sometimes we seek arousal or excitement.</a:t>
            </a:r>
            <a:endParaRPr lang="en-US" altLang="en-US" sz="2800" dirty="0"/>
          </a:p>
          <a:p>
            <a:pPr marL="0" indent="0" eaLnBrk="1" hangingPunct="1">
              <a:buFont typeface="Wingdings" pitchFamily="2" charset="2"/>
              <a:buNone/>
            </a:pPr>
            <a:r>
              <a:rPr lang="en-US" altLang="en-US" sz="2800" dirty="0" smtClean="0"/>
              <a:t>We each have our own sense of appropriate arousal and we act in ways to remain at a comfortable level.</a:t>
            </a:r>
          </a:p>
          <a:p>
            <a:pPr marL="0" indent="0" eaLnBrk="1" hangingPunct="1">
              <a:buFont typeface="Wingdings" pitchFamily="2" charset="2"/>
              <a:buNone/>
            </a:pPr>
            <a:endParaRPr lang="en-US" altLang="en-US" sz="2800" u="sng" dirty="0" smtClean="0">
              <a:solidFill>
                <a:srgbClr val="FFFF00"/>
              </a:solidFill>
            </a:endParaRPr>
          </a:p>
          <a:p>
            <a:pPr marL="0" indent="0" eaLnBrk="1" hangingPunct="1">
              <a:buFont typeface="Wingdings" pitchFamily="2" charset="2"/>
              <a:buNone/>
            </a:pPr>
            <a:r>
              <a:rPr lang="en-US" altLang="en-US" sz="2800" u="sng" dirty="0" smtClean="0">
                <a:solidFill>
                  <a:srgbClr val="FFFF00"/>
                </a:solidFill>
              </a:rPr>
              <a:t>Yerkes-Dodson Law </a:t>
            </a:r>
            <a:r>
              <a:rPr lang="en-US" altLang="en-US" sz="2800" dirty="0" smtClean="0">
                <a:solidFill>
                  <a:srgbClr val="FFFF00"/>
                </a:solidFill>
              </a:rPr>
              <a:t> </a:t>
            </a:r>
            <a:r>
              <a:rPr lang="en-US" altLang="en-US" sz="2800" dirty="0" smtClean="0"/>
              <a:t>predicts that there is a relationship between the difficulty of a task, our level of arousal, and the eventual outcome</a:t>
            </a:r>
          </a:p>
          <a:p>
            <a:pPr lvl="1" eaLnBrk="1" hangingPunct="1"/>
            <a:r>
              <a:rPr lang="en-US" altLang="en-US" sz="2400" dirty="0" smtClean="0"/>
              <a:t>For easy tasks=higher levels of arousal</a:t>
            </a:r>
          </a:p>
          <a:p>
            <a:pPr lvl="1" eaLnBrk="1" hangingPunct="1"/>
            <a:r>
              <a:rPr lang="en-US" altLang="en-US" sz="2400" dirty="0" smtClean="0">
                <a:latin typeface="Berlin Sans FB" pitchFamily="34" charset="0"/>
              </a:rPr>
              <a:t>For difficult tasks= moderate levels work best</a:t>
            </a:r>
          </a:p>
        </p:txBody>
      </p:sp>
      <p:pic>
        <p:nvPicPr>
          <p:cNvPr id="2" name="Picture 1"/>
          <p:cNvPicPr>
            <a:picLocks noChangeAspect="1"/>
          </p:cNvPicPr>
          <p:nvPr/>
        </p:nvPicPr>
        <p:blipFill>
          <a:blip r:embed="rId3"/>
          <a:stretch>
            <a:fillRect/>
          </a:stretch>
        </p:blipFill>
        <p:spPr>
          <a:xfrm>
            <a:off x="6835149" y="4800600"/>
            <a:ext cx="2085013" cy="169788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671513" y="276225"/>
            <a:ext cx="7772400" cy="1143000"/>
          </a:xfrm>
        </p:spPr>
        <p:txBody>
          <a:bodyPr/>
          <a:lstStyle/>
          <a:p>
            <a:pPr eaLnBrk="1" hangingPunct="1"/>
            <a:r>
              <a:rPr lang="en-US" sz="3600" dirty="0" smtClean="0">
                <a:solidFill>
                  <a:srgbClr val="CCECFF"/>
                </a:solidFill>
              </a:rPr>
              <a:t>Happiness</a:t>
            </a:r>
          </a:p>
        </p:txBody>
      </p:sp>
      <p:sp>
        <p:nvSpPr>
          <p:cNvPr id="25604" name="Rectangle 3"/>
          <p:cNvSpPr>
            <a:spLocks noGrp="1" noChangeArrowheads="1"/>
          </p:cNvSpPr>
          <p:nvPr>
            <p:ph type="body" sz="half" idx="1"/>
          </p:nvPr>
        </p:nvSpPr>
        <p:spPr>
          <a:xfrm>
            <a:off x="576263" y="1600200"/>
            <a:ext cx="7924800" cy="1066800"/>
          </a:xfrm>
        </p:spPr>
        <p:txBody>
          <a:bodyPr>
            <a:normAutofit fontScale="92500" lnSpcReduction="20000"/>
          </a:bodyPr>
          <a:lstStyle/>
          <a:p>
            <a:pPr marL="0" indent="0" algn="ctr" eaLnBrk="1" hangingPunct="1">
              <a:buFont typeface="Wingdings" pitchFamily="2" charset="2"/>
              <a:buNone/>
            </a:pPr>
            <a:r>
              <a:rPr lang="en-US" altLang="en-US" sz="2800" dirty="0">
                <a:solidFill>
                  <a:srgbClr val="FFFF00"/>
                </a:solidFill>
              </a:rPr>
              <a:t>Feel-Good, Do-Good </a:t>
            </a:r>
            <a:r>
              <a:rPr lang="en-US" altLang="en-US" sz="2800" dirty="0" smtClean="0">
                <a:solidFill>
                  <a:srgbClr val="FFFF00"/>
                </a:solidFill>
              </a:rPr>
              <a:t>phenomenon </a:t>
            </a:r>
            <a:r>
              <a:rPr lang="en-US" altLang="en-US" sz="2800" dirty="0" smtClean="0"/>
              <a:t>- </a:t>
            </a:r>
            <a:r>
              <a:rPr lang="en-US" altLang="en-US" sz="2800" dirty="0" smtClean="0">
                <a:latin typeface="Berlin Sans FB" pitchFamily="34" charset="0"/>
              </a:rPr>
              <a:t>When we feel happy we are more willing to help others.  This is a good example of the “</a:t>
            </a:r>
            <a:r>
              <a:rPr lang="en-US" altLang="en-US" sz="2800" dirty="0" smtClean="0">
                <a:solidFill>
                  <a:srgbClr val="FFFF00"/>
                </a:solidFill>
                <a:latin typeface="Berlin Sans FB" pitchFamily="34" charset="0"/>
              </a:rPr>
              <a:t>spill over effect</a:t>
            </a:r>
            <a:r>
              <a:rPr lang="en-US" altLang="en-US" sz="2800" dirty="0" smtClean="0">
                <a:latin typeface="Berlin Sans FB" pitchFamily="34" charset="0"/>
              </a:rPr>
              <a:t>”</a:t>
            </a:r>
            <a:endParaRPr lang="en-US" sz="2800" dirty="0" smtClean="0">
              <a:latin typeface="Berlin Sans FB" pitchFamily="34" charset="0"/>
            </a:endParaRPr>
          </a:p>
        </p:txBody>
      </p:sp>
      <p:pic>
        <p:nvPicPr>
          <p:cNvPr id="25605" name="Picture 4" descr="Helping Behavio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6136" r="9032" b="4047"/>
          <a:stretch>
            <a:fillRect/>
          </a:stretch>
        </p:blipFill>
        <p:spPr>
          <a:xfrm>
            <a:off x="4800600" y="2743200"/>
            <a:ext cx="3146425"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http://00646f7.netsolhost.com/epa_cms/images/LOCATIONS-TEMPLATE4.jpg"/>
          <p:cNvPicPr>
            <a:picLocks noChangeAspect="1" noChangeArrowheads="1"/>
          </p:cNvPicPr>
          <p:nvPr/>
        </p:nvPicPr>
        <p:blipFill rotWithShape="1">
          <a:blip r:embed="rId3">
            <a:extLst>
              <a:ext uri="{28A0092B-C50C-407E-A947-70E740481C1C}">
                <a14:useLocalDpi xmlns:a14="http://schemas.microsoft.com/office/drawing/2010/main" val="0"/>
              </a:ext>
            </a:extLst>
          </a:blip>
          <a:srcRect l="6876" t="10442" b="4681"/>
          <a:stretch/>
        </p:blipFill>
        <p:spPr bwMode="auto">
          <a:xfrm>
            <a:off x="783771" y="2847975"/>
            <a:ext cx="3390840" cy="1850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524000" y="4842945"/>
            <a:ext cx="2314810" cy="1742916"/>
          </a:xfrm>
          <a:prstGeom prst="rect">
            <a:avLst/>
          </a:prstGeom>
        </p:spPr>
      </p:pic>
    </p:spTree>
    <p:extLst>
      <p:ext uri="{BB962C8B-B14F-4D97-AF65-F5344CB8AC3E}">
        <p14:creationId xmlns:p14="http://schemas.microsoft.com/office/powerpoint/2010/main" val="237538636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671513" y="257175"/>
            <a:ext cx="7772400" cy="1143000"/>
          </a:xfrm>
        </p:spPr>
        <p:txBody>
          <a:bodyPr/>
          <a:lstStyle/>
          <a:p>
            <a:pPr eaLnBrk="1" hangingPunct="1"/>
            <a:r>
              <a:rPr lang="en-US" altLang="en-US" sz="4000" dirty="0" smtClean="0">
                <a:latin typeface="Berlin Sans FB" pitchFamily="34" charset="0"/>
              </a:rPr>
              <a:t>Happiness &amp; Satisfaction</a:t>
            </a:r>
            <a:endParaRPr lang="en-US" sz="4000" dirty="0" smtClean="0">
              <a:latin typeface="Berlin Sans FB" pitchFamily="34" charset="0"/>
            </a:endParaRPr>
          </a:p>
        </p:txBody>
      </p:sp>
      <p:pic>
        <p:nvPicPr>
          <p:cNvPr id="32773" name="Picture 4" descr="Well-Being Tabl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209800" y="2955175"/>
            <a:ext cx="5049982" cy="3902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2" name="Text Box 3"/>
          <p:cNvSpPr txBox="1">
            <a:spLocks noChangeArrowheads="1"/>
          </p:cNvSpPr>
          <p:nvPr/>
        </p:nvSpPr>
        <p:spPr bwMode="auto">
          <a:xfrm>
            <a:off x="557213" y="1400175"/>
            <a:ext cx="8001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Subjective well-being (happiness + satisfaction) measured in 82 countries show Puerto Rico and Mexico (poorer countries) at the top of the list. </a:t>
            </a:r>
          </a:p>
        </p:txBody>
      </p:sp>
    </p:spTree>
    <p:extLst>
      <p:ext uri="{BB962C8B-B14F-4D97-AF65-F5344CB8AC3E}">
        <p14:creationId xmlns:p14="http://schemas.microsoft.com/office/powerpoint/2010/main" val="381407454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685800" y="271463"/>
            <a:ext cx="7772400" cy="719137"/>
          </a:xfrm>
        </p:spPr>
        <p:txBody>
          <a:bodyPr/>
          <a:lstStyle/>
          <a:p>
            <a:pPr eaLnBrk="1" hangingPunct="1"/>
            <a:r>
              <a:rPr lang="en-US" sz="4000" dirty="0" smtClean="0">
                <a:latin typeface="Berlin Sans FB" pitchFamily="34" charset="0"/>
              </a:rPr>
              <a:t>Happiness &amp; Prior Experience</a:t>
            </a:r>
          </a:p>
        </p:txBody>
      </p:sp>
      <p:sp>
        <p:nvSpPr>
          <p:cNvPr id="34820" name="Rectangle 3"/>
          <p:cNvSpPr>
            <a:spLocks noGrp="1" noChangeArrowheads="1"/>
          </p:cNvSpPr>
          <p:nvPr>
            <p:ph type="body" sz="half" idx="1"/>
          </p:nvPr>
        </p:nvSpPr>
        <p:spPr>
          <a:xfrm>
            <a:off x="152400" y="1066800"/>
            <a:ext cx="8839200" cy="5638800"/>
          </a:xfrm>
        </p:spPr>
        <p:txBody>
          <a:bodyPr>
            <a:normAutofit/>
          </a:bodyPr>
          <a:lstStyle/>
          <a:p>
            <a:pPr marL="0" indent="0" algn="ctr" eaLnBrk="1" hangingPunct="1">
              <a:buFont typeface="Wingdings" pitchFamily="2" charset="2"/>
              <a:buNone/>
            </a:pPr>
            <a:r>
              <a:rPr lang="en-US" altLang="en-US" sz="2800" dirty="0" smtClean="0">
                <a:solidFill>
                  <a:srgbClr val="FFFF00"/>
                </a:solidFill>
                <a:latin typeface="Berlin Sans FB" pitchFamily="34" charset="0"/>
              </a:rPr>
              <a:t>Adaptation-Level Phenomenon: </a:t>
            </a:r>
            <a:r>
              <a:rPr lang="en-US" altLang="en-US" sz="2800" dirty="0" smtClean="0">
                <a:latin typeface="Berlin Sans FB" pitchFamily="34" charset="0"/>
              </a:rPr>
              <a:t>Like sensory adaptation to brightness, volume, and touch, </a:t>
            </a:r>
            <a:r>
              <a:rPr lang="en-US" altLang="en-US" sz="2800" dirty="0" smtClean="0">
                <a:solidFill>
                  <a:srgbClr val="FFFF00"/>
                </a:solidFill>
                <a:latin typeface="Berlin Sans FB" pitchFamily="34" charset="0"/>
              </a:rPr>
              <a:t>people adapt to </a:t>
            </a:r>
            <a:r>
              <a:rPr lang="en-US" altLang="en-US" sz="2800" dirty="0" smtClean="0">
                <a:solidFill>
                  <a:srgbClr val="FFFF00"/>
                </a:solidFill>
              </a:rPr>
              <a:t>new situations until that situation becomes the “norm”</a:t>
            </a:r>
            <a:r>
              <a:rPr lang="en-US" altLang="en-US" sz="2800" dirty="0" smtClean="0"/>
              <a:t>.  Then people need a new experience</a:t>
            </a:r>
            <a:r>
              <a:rPr lang="en-US" altLang="en-US" sz="2800" dirty="0" smtClean="0">
                <a:latin typeface="Berlin Sans FB" pitchFamily="34" charset="0"/>
              </a:rPr>
              <a:t>. </a:t>
            </a:r>
          </a:p>
          <a:p>
            <a:pPr marL="0" indent="0" algn="ctr" eaLnBrk="1" hangingPunct="1">
              <a:buFont typeface="Wingdings" pitchFamily="2" charset="2"/>
              <a:buNone/>
            </a:pPr>
            <a:endParaRPr lang="en-US" altLang="en-US" sz="2800" dirty="0" smtClean="0"/>
          </a:p>
          <a:p>
            <a:pPr marL="0" indent="0" algn="ctr" eaLnBrk="1" hangingPunct="1">
              <a:buFont typeface="Wingdings" pitchFamily="2" charset="2"/>
              <a:buNone/>
            </a:pPr>
            <a:r>
              <a:rPr lang="en-US" altLang="en-US" sz="2800" dirty="0" smtClean="0"/>
              <a:t>This constantly raises the level for what is considered new and exciting</a:t>
            </a:r>
          </a:p>
          <a:p>
            <a:pPr marL="0" indent="0" algn="ctr" eaLnBrk="1" hangingPunct="1">
              <a:buFont typeface="Wingdings" pitchFamily="2" charset="2"/>
              <a:buNone/>
            </a:pPr>
            <a:endParaRPr lang="en-US" altLang="en-US" sz="2800" dirty="0"/>
          </a:p>
          <a:p>
            <a:pPr marL="0" indent="0" algn="ctr" eaLnBrk="1" hangingPunct="1">
              <a:buFont typeface="Wingdings" pitchFamily="2" charset="2"/>
              <a:buNone/>
            </a:pPr>
            <a:r>
              <a:rPr lang="en-US" altLang="en-US" sz="2800" dirty="0" smtClean="0">
                <a:latin typeface="Berlin Sans FB" pitchFamily="34" charset="0"/>
              </a:rPr>
              <a:t>In </a:t>
            </a:r>
            <a:r>
              <a:rPr lang="en-US" altLang="en-US" sz="2800" dirty="0" smtClean="0"/>
              <a:t>baseball</a:t>
            </a:r>
            <a:r>
              <a:rPr lang="en-US" altLang="en-US" sz="2800" dirty="0" smtClean="0">
                <a:latin typeface="Berlin Sans FB" pitchFamily="34" charset="0"/>
              </a:rPr>
              <a:t>, the Cardinals are used to being a successful team, and we are used to rooting for a winner.  </a:t>
            </a:r>
            <a:r>
              <a:rPr lang="en-US" altLang="en-US" sz="2800" dirty="0" smtClean="0"/>
              <a:t>What would happen if they started having really bad seasons?</a:t>
            </a:r>
            <a:endParaRPr lang="en-US" altLang="en-US" sz="2800" dirty="0" smtClean="0">
              <a:latin typeface="Berlin Sans FB" pitchFamily="34" charset="0"/>
            </a:endParaRPr>
          </a:p>
          <a:p>
            <a:pPr marL="0" indent="0" algn="ctr" eaLnBrk="1" hangingPunct="1">
              <a:buFont typeface="Wingdings" pitchFamily="2" charset="2"/>
              <a:buNone/>
            </a:pPr>
            <a:endParaRPr lang="en-US" altLang="en-US" sz="2800" dirty="0"/>
          </a:p>
          <a:p>
            <a:pPr marL="0" indent="0" algn="ctr" eaLnBrk="1" hangingPunct="1">
              <a:buFont typeface="Wingdings" pitchFamily="2" charset="2"/>
              <a:buNone/>
            </a:pPr>
            <a:endParaRPr lang="en-US" altLang="en-US" sz="2800" dirty="0" smtClean="0">
              <a:latin typeface="Berlin Sans FB" pitchFamily="34" charset="0"/>
            </a:endParaRPr>
          </a:p>
        </p:txBody>
      </p:sp>
    </p:spTree>
    <p:extLst>
      <p:ext uri="{BB962C8B-B14F-4D97-AF65-F5344CB8AC3E}">
        <p14:creationId xmlns:p14="http://schemas.microsoft.com/office/powerpoint/2010/main" val="776824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blogs-images.forbes.com/dorothypomerantz/files/2011/01/0708_despicable-me_392x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080" y="573677"/>
            <a:ext cx="5167752" cy="5167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t3.gstatic.com/images?q=tbn:ANd9GcQxL4ixFZXuTFnss2C9XiRk-uP-euuSAn3skWC-vfnvxzAAerb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573677"/>
            <a:ext cx="7543801" cy="47603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johnsciacca.webs.com/jumbotr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73677"/>
            <a:ext cx="7543800" cy="49377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tatic.guim.co.uk/sys-images/Film/Pix/pictures/2010/10/13/1286976594734/Despicable-Me-0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43" y="414353"/>
            <a:ext cx="9143999"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data:image/jpeg;base64,/9j/4AAQSkZJRgABAQAAAQABAAD/2wCEAAkGBhQSERUPEBQUFBAVEBcUFBQUFBQUFBAVFBQVFBQQFBQXHCYeFxkjGRQVHy8gIycpLCwsFR4xNTAqNSYrLCkBCQoKDgwOGg8PGikcHBwpKSwsKSkpKSksKSkpKSkpLC4pKSkpKSwpLSksKSkpLiwpKSwtKSwpKSkpLCwpKTUsKf/AABEIAKkBKgMBIgACEQEDEQH/xAAbAAABBQEBAAAAAAAAAAAAAAADAAECBAUGB//EADsQAAIBAgMFBQYFAgYDAAAAAAECAAMRBBIhBRMxQVEiYXGBkQYUMkKhsVJywdHwI5IHJGKCsuEzNKL/xAAZAQADAQEBAAAAAAAAAAAAAAABAgMABAX/xAAkEQACAgMAAgICAwEAAAAAAAAAAQIRAxIhMVEEEyJBcZGxFP/aAAwDAQACEQMRAD8A89UyYEEGkw052jpiFCjpJrTHSDSFWRZ0xRMII+6iEeLbKpBEpye575GmZMNBYyBOliPOEWmZGsdV84VDAx0TSnDrTkFMKpk2MSRIZVkFMIpisZMkohFg1MKIKKJkxBYrlCwOJ5ecaK6FvgMGa1E9keExxNaj8I8BGkjQYKue1IAx657UgDpGS4Bvo6mEEAphA0FDWEjiDvFmho2wQtFmg80dBc2HEm3rNRnIctIlpqbbweRaZAsAgDfmOtvvMVmmSEc1+i7s9/6g8D9oLazAEW4amVaeIysG6GPtFy3a+UDTv742vSbnwpVakrpibNeQq1JTqVZZROdyNCtWubdRaZFV5ZqVtLzPxb6366yyicrnRB3kPe2/E39xgXqQWaPRFyLIMIpmXUDhtCfWEWq/4vURGgpmtTaHUzHXFOOnpDJjm5gehk5QZaM6NZRJWmemNb/T6/8AcKtdzyB8Nf1k9GVU0XkElKqu9r2A/njGqVnHG3DpBq7H2D1m7S+cOgmelYkgnW0tDEnpM8bGU0XFhVMo+9kchLKlug+vOTcGvI6lZZWEEotiSDawvHGLbui6MbY0AIRTKaYg2vHGIMZ42BZEXgYHFcoI1ja94Jq5bjymUGh90wgM1qLdkeA+0xg01Kb9keAgkNFkcQ3akAdJHEN2vKQDaeUolwRvo6tJhoBWks0Whtg+aINAh4g8NA2D5owqW1Gh6jl3wOeI1I1COR0ftPiXKUczlhktYknNYDtm546zm3abe3sIf6CLq24At+Ii2g77W0mR7g5CFQSXL2HTdkBiegF+J4WjqJzfYkinUeRpY23Zb4eXd3QdZuNjcXtccPWUqrymou42JrAm66CUalSSqVJUqVIyRKUw3vdha1/OVK+IJ6adJB3gXaUSISkJ3gs0izRpRI55T6H3h4xwZESSyZdE1MnICTgHRYq07Kh6r+sgslVbsp+X9YMGIVLK1yBYGFFdut/EAyssMqnUAE2FzYE5fHpA0h1YdK3UKfK32h84/D6H95TQywTrBqHYKSvPMPQwq1uj+oMqudYgYriViy3kJN8ynztJ1Ra3hKYMmsWh0y/TOkV9ZCm2kV9Y9Ew5bSCzR2Ohgg0nJDwDhoZcU1rXlQNJBolFLLe9J1PGOG08pXRpPPpHS4LZJWkg0AHj5otBsPnjZ4LNIF41AssZ5EvAGoZa2RZq9NGtZnC+F9AYyRKcuHZ7cAthr2F0XiAcp07R8LE6dJa2hs9FRv8AM5my5ijgZKq2JKm+gvlP/Up+01Nd2BSNwtrkX5C1hfW3fKmN9ot9RCuO2KZDaiz5FJHK4vMvJ51tpM5HaWPFQ3BfuBCKqjuVBYTJq1JJ6kq1XnSkO5UCqvKlRoSq8qu8ZIm5DO0CzR2aQjpEJSGjxRRiYYR1kA0cGRZ2hRJAyCtHVoo4SdBsT2Z3iHEYh9zhhqWtd3A/Av6+l5R2NslqrBip3QPaPLT5fPhO9p7LFdCrNl0GUcha1gR004Tkz5teRO74+DfsjOp1WpBGwuHOGw5OleooaviALHRmHYBA4DrN5cXQYVG3YU1abA6djeEWFRgLFvC80a2CeuKYxBpkUr5Ain5rXuTy7I0tymTS2VSpYm9ZhkXt9o6HoLeP2nFKdu0d8Yaxpr+jlvaT2XOFK1UOfDVD2HHI8d23fbgedpjsdZ637SsuKwFUUwSAA6EqygshBuuYC4tcX755NVokGx49AQftO/Bk3j3yebkhqyLHWK8kMM54KY1Siy/EpHiJRmiODJgwIaTDQFLLqNpHDawKNpJZtYwgdm0MAGkmbSBBiSHgHDSQaADR80Willmm0kG0MAjSQbQwpE2SDRZoANHzwUM2GzRs8CXkWqRkhGwrPHw1UbxC2gzrc9BmFz6Sq1WTwtM1HWmpAZmCgsQFBJtck6AR6ITlw9IGJWqciLZASAt9WtxZj+vLSZmL2WaTdxF7HmDrYjpOkwoFNzQwoDuLB6p1APEkdFHHvPDgSIbbpDLpcgEC51LE8WPjJNHnLJ+jyiphS1Y01HzHyHG8r7T2XUpasAV/EDcefQzsK1CmleoVBvlQEnU/ACe7jOa9qMWDamDqGJYdOQv38Z0wbbom8j2o5+oZUcyw5laXoLkRjRzGMJMUUUVpgkwZIGCDmSDHpIs7QoMmDAhj0hKTG/Dh/LQBOj2HiAMqE2Zbnjowbr4Tp8LjspnAUaqscoIV2/F8K9ACNZfqYoooVGIswBYi4H+8aW8pyZPj7O0d2L5WqpnqWA2mpHGXKaUC28YBnv8ANqFtwAHC3OeYYvahRFKOt8wvZidLdDLW1cd/TDLVFwwNg/EeF9Zz/wDLL2dD+ZFrwd3t32gUqaNNgahAJAaxCgi+vUgW85xG2sCrkVaI7T3zBRYAiwAYfK3Lobd8HisUtqddLkhhqRZbNxHf5R9pbYei/ZyMH7RFvlIy2PpedGPFoqOaeXfvg59qhBINwQbEHlblCUsQRzmptHZNR71rC+UGy6ll5+LD6iYNZrW8ZYnZoNlIzDTqOneO6MCICk/1FoweCh0y4KkQqCQHCMF1mpmUg+80jAiQ5QWaK0OmWbiPmErbyLeQUNZbDiIVNIBW0iVtD4Q0LYTOIi4lbeSJqw0BssGpBtUgDVMg1WMkTcwrVJFe0wUcyBroNTbXuldqxkDWMejnlI939nMEuHoJQGrlLuw6ePedfDLHx7KUHfVAHS4DE/UfSZWyca70FyAGvVICjp1bwAufKaW2kCNQpAgnM1+7LRb66g+cjLyebtcjzv2w2h7vXXKoZiMzA3swGi/YziKuIZiWa5YkknqSbkzrv8TjavT67o/8zOM3h6TrxR/EfZCLHvgSYRqjdIImUaNZEmNeIsY2YwBHvFeLMY2YzBJhJIJFePmiHRYskspiOzk5ju435wKOIVWimsG63Oug+s2Nh4p7+7rls/NuHfpzMyalIHiI1GmUqIyHKc4F+lza/wBYGMmdPtTZZSi1ql3GuVsuVhzAU6g+EoptVNyae6yvltdStiepmwdioGvVYsSvEm1pyIRh8wPiP2i0PZ1WAJr0NxTUZ92T2iL9jXQX1Oo9ZzwxZc3Y9rT6aC3dI4TGvTdagAzI4Yc1upBsQeI0nQ+0bNiyuOp0lAKZago0zamyk3LWva/U/h8gr4x14B7E2jWcDDq4BQXUniQNOPUftK3tBsw0wHJBBN9BYAg9oW87ykC9IrUAZWBupKkX6jXiLG3nNzGU61agXcgoUzgXHTu7iZhjAw1SWKi6/X1mbhX6zTJugPQ2PnqP1mCmFU6RBtZBW0iDa+UagWGY6SveEdtIAGKx0wg8YvOQBivFofYNTMlm0PhAo0WfQ+EdIk5EbyJMhnjF5khXIcmDYxF5AtHSJNjGNlvpETJYc9tfzr9xKJEZSPWqOOXD4dUpkCtUAQtxKIdWsTwst+HPwhqSs9SlUY9ladRrC181UooGvDS/pOWr1S9QcgAb9w5nxtf+6Xqe2CWGUkIHt0JC3Nj58pBxPPMH/FDFhsSqqAAlFb6km7XJv5WnHrS04zW9rMUHxDnwB8pmodBOmHEVoE1LvMCyS00A4jDATTjZIQxoA2RyRbuSimBY2aMTGvGvEOiyxTiL2iRdIHEGKEsLVjluFuOYW7tRrKKPLCm5AGhLD7wBTOxGyQWG8dm4d3lznOubEjoxHobTabZrsRmqnXx/eYLDUjoxHoZhkyZm37He1BoVAnaA3gIZWAKhrBrX01sP5wwCZXQWfXgdPWTnFSVMrCers9/qUkxiNhsSM1M885qPTYcKgqnshh0XwOk86xuz8ThS+EamWRMwFUK2SpTIJDqeHwnhqRYjlOZwntPiaZRRULJS0VD8Nr87fedLR9usViFqJWZRRSmWKqNBocvaOt7zlx48mN15R1ZJ459XGcsmCBYk1FAvcWDMT9APrLSoBcAkgjn9JQVvtJJWnSQ2LynSNm1g1bSMG1jiWGdtDA5o7vpBZorGiwmaLPB3jEwD2HV5HPofCCV5HN9o6Itj54xeCzRiYUgNky8jmkLxi0dIlKQTNLGz6JdxYcO0e4LreUrzpNgilTplnzMXy2yhewFJuO0eZI9IZSpEqcvBcrY0rlvwsL24E8Tw8fKDwW0x8Pexv43/AHhTjqR0tV07qenPTWOtah+GpbuWj68ZDZA+iXo5rbhvUc/6r+oEqpwE3Nu0qTLnTeKQLdoU7H+0zCXhOiElJcFcHHjHaBcwjGBYxgDNIxyZGAA9495GK0IaIxhGvJU+MRlUWk4SpiTraXFsBrM6rxPjFHEs19l7CxFaz0aFaoL3BRdDY/iOnpeVdjbMNeslLXKTdj0UasfT7z1R8EKhUDgtgqXZVFhZQFTVrDlOfLm04dOD4/29ZyVMu7NRAxK4hTZlambIRqway3XTrOcZ+0RzzH7mevY3bpw1JkVi1dlKrSARUUsLZ3pjS35iSenOeO37RvxzH7m8OKbmraoXNiWJ0nYa8V+fTX0gwY95YlZp7aQCtcAAOisLcNRbT0kdn4dHFRXcpopA1s3xaEDjqBG2kbrQbrSy/wBp/wC4fYFFGd95awQEXNuZH7RSlmZuACR0JHE8jCASxtOwrPltlzaW4cBKuaAJYDaRg+sGG0jBtYwLDVG0grxO2kGGisZMJeMWgy0iXmM2FDRs2hgg8QaOiLfRXjFp1Wy/8McdWTeCmtMHUCs4psf9h7Q8wJkbY9lsThmK1qTCwvmXtpbqHW4k45scnqpJv+TSTSMvNGBkLxxOhEWw1FbsBcAEgXN7Lc8TbkJ0VFrIqC5yAi4RtRmOs5pOIt1m7viGJDEE31uRftSWUrhDZy17XNjrZTp3G3CMjnLmvdeoU29eEpUahUNYkXGtidePHrGVjkyXOW/C5ty5SFF7L1YlkIsbEWvka3kZhVBY24/T6TUWqSqrc5RwFzYceAmRVOp8TL4jnzeyLGCJkiYPnpLHOIyM1MHsUu6IzZM5sCUYg8uzwDeRm/tf/C/EUqPvNB6eJo5c16eYOF5ndtxt3EnukZZ8cWlJ1ZVYpVdHGxRrxryohGTpQZMQMUoi4Ko6DzkWr9AB4ASvvIxaAazS2Ttd6LMyWLMlu1rw7X7y/S9s8RUYKoUflBufMnTynOF+kubGq5KuYi9hy8ojxxbtopHLJKk+HRjaFW9zS1v3zl82pPefvOpG2hcHK1vETlBGSEbsODHvBq0lCA0sV/4KJ6Mw+p/aNsoUzVtVbKu7OpNhcEaXPnIuf8svdWP1B/eV14xRrLO0yoqtuzdNLG9/lF9fGVc0Vdu0fGDJgKB7xs2sgG0jZtYRLCO2kFmiqHSDzQUFEy8iXkbyOaMkZsJmnRewjquJ3hALKOxf5WPz+I5d+s5i8PgsUUa4YqDoSONouWG+NxX7EjNRmmz3bY+3d9XbDXystF6hYDO7FSOwq31a1zbnpK7Y6lu0wbW3jszDPQc1a6VUzoQWN6NRajgm5+QjhOH2JsekSH37UiCCHB7XiGvOqO0qqgUqNWju7a13djUqFjZiBYlnGp4gaDhPIhFYlrijb/ij0neR3N8PIcYpFV1KlSKjDLb4e0ez5SFRculwfDlOy9tqlKizVKKZqmJuTVcA5AuUMEHJmOpbjrOJnsYpOStqjy8sVF0nYbC1AHUt8IcE89AQSLTaNS9zbkTbTqJl7Ewm8r00PwmoM1+GUG7X8gZtMovccLRcg+FFcIRyOvcv7xBNLWPossggxMeX6yRaitoNLHj3cwe+ZFc9o26zeKj9Zh7Qp5XPQ6jz/hlcT6RzLhWJhcAP6i9AbnwEATNPYVNSxzmwItpe/jcD+WlMjai2iMEnLp1uJ9ow25UOrU6eQpRWn2hUTgwfib9Ok6fYu32wdFKWIp1UXVt4VNgzksVIHAAmw8OEq+zlSjh1J3iVGC3slBVqnS9rrqxhcT7c0qmEqvly1Fpkmm3aBvoNbajxAnhZ3PL+H1ur89v/AA9rGox/JzVnl/tRu/fK+5tujVJW3Dtam3dcmZUTNck9TGnuwWsUvR483cmxo0n7u0f3dukNMXZAbxZoX3ZukXuzdJqNsgQmrsCuqOS3Qcr85n+7N0mpsAKCd5lvf5u4QMZP0bjbWp66/KeR6TkROorGjla2T4Gtw45TOYpoTwEwzJAxw0CKnSSUXmMai/8ArP3Vh9hKQqRvdm6SQwzdJqMpJkXqXJMiTCe6t0je7N0gpj7IWbSMH1k/d26SHuzdI1CbIaodIO8M2HbpIe6t0+s2oN0DJjQvurdPrF7o3T6w0LugUcQnurdPrHGGbp9YxNtHTeyWNpixq2J4C+trcLCdhV2oclqW7db5t3WpnKNOKurZlPLhznluHouDxy6X63PSWDj8Ra2Y28pyy+LCctpXZ0x+TKMdVRre0u0BXVGFMUgHZWQuXK1ACGsSvw2y/wAM5uFem7G7XJvfU8zxMj7s3SXUa4RlO+mhspWCO1rJmW75b6nNlUHyJ/2yzvtLX+gleniiKApEm+9zEcgAuVP+TwRe3G8lKMm/BaMopeS4ao/Fz/CI5qAfN/8AIlFMQAb9ryEdsT+Y+Ii6P0N9kfZc3w6/QSntBiVAGovrYcIxq9xjPUOU5bgkW9eUZRkn4BKUWqsoLUtxAI/nAzS2ZUAII0AP8Bmb7u3SIUWHCXSOe1R22x9q1i7LSJSmyhWaynKOZBtcNa/CWfbJ6VHAihhzo1YE3Pa+E3P0AnDU8bVp8GI9IXaNc1MpBY9nUMSbNzPTXunPP40JT37ZeHyJRjpwz49pP3dun1i3B6S9MjaLOc9I4YyuY3OLsw6otBjFcyoOEYQ2wUi6Jf2bhEbVh9bTFEs4b+ekFjJGzX2YmViL3CNbXnaYyAgEfzhLtLn4H7Snj+I/IP1gGZRpiWqdEjW0HheIlzFfCPEzGG3jdI+9aV4hDbBSLO9bpFvG6Svy84hNbNSLG8bpG3jdICNDbBSLOdos56StJCa2LS9B87dIs5lYxTbMOq9FjOekQqHpK8X7zWzaosbwx94ekrRCDZm1XosGqRxEW/gX4RGHZg1XonVr6SW/gX4R4NmHVBPeDGOIMhGM2zNqiXvEW+g44m2YdUE3kQaQjzbMGqIYltJJW0kMTwk04CG2CkSzGLeGNFNsw6o//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ata:image/jpeg;base64,/9j/4AAQSkZJRgABAQAAAQABAAD/2wCEAAkGBhQSERUPEBQUFBAVEBcUFBQUFBQUFBAVFBQVFBQQFBQXHCYeFxkjGRQVHy8gIycpLCwsFR4xNTAqNSYrLCkBCQoKDgwOGg8PGikcHBwpKSwsKSkpKSksKSkpKSkpLC4pKSkpKSwpLSksKSkpLiwpKSwtKSwpKSkpLCwpKTUsKf/AABEIAKkBKgMBIgACEQEDEQH/xAAbAAABBQEBAAAAAAAAAAAAAAADAAECBAUGB//EADsQAAIBAgMFBQYFAgYDAAAAAAECAAMRBBIhBRMxQVEiYXGBkQYUMkKhsVJywdHwI5IHJGKCsuEzNKL/xAAZAQADAQEBAAAAAAAAAAAAAAABAgMABAX/xAAkEQACAgMAAgICAwEAAAAAAAAAAQIRAxIhMVEEEyJBcZGxFP/aAAwDAQACEQMRAD8A89UyYEEGkw052jpiFCjpJrTHSDSFWRZ0xRMII+6iEeLbKpBEpye575GmZMNBYyBOliPOEWmZGsdV84VDAx0TSnDrTkFMKpk2MSRIZVkFMIpisZMkohFg1MKIKKJkxBYrlCwOJ5ecaK6FvgMGa1E9keExxNaj8I8BGkjQYKue1IAx657UgDpGS4Bvo6mEEAphA0FDWEjiDvFmho2wQtFmg80dBc2HEm3rNRnIctIlpqbbweRaZAsAgDfmOtvvMVmmSEc1+i7s9/6g8D9oLazAEW4amVaeIysG6GPtFy3a+UDTv742vSbnwpVakrpibNeQq1JTqVZZROdyNCtWubdRaZFV5ZqVtLzPxb6366yyicrnRB3kPe2/E39xgXqQWaPRFyLIMIpmXUDhtCfWEWq/4vURGgpmtTaHUzHXFOOnpDJjm5gehk5QZaM6NZRJWmemNb/T6/8AcKtdzyB8Nf1k9GVU0XkElKqu9r2A/njGqVnHG3DpBq7H2D1m7S+cOgmelYkgnW0tDEnpM8bGU0XFhVMo+9kchLKlug+vOTcGvI6lZZWEEotiSDawvHGLbui6MbY0AIRTKaYg2vHGIMZ42BZEXgYHFcoI1ja94Jq5bjymUGh90wgM1qLdkeA+0xg01Kb9keAgkNFkcQ3akAdJHEN2vKQDaeUolwRvo6tJhoBWks0Whtg+aINAh4g8NA2D5owqW1Gh6jl3wOeI1I1COR0ftPiXKUczlhktYknNYDtm546zm3abe3sIf6CLq24At+Ii2g77W0mR7g5CFQSXL2HTdkBiegF+J4WjqJzfYkinUeRpY23Zb4eXd3QdZuNjcXtccPWUqrymou42JrAm66CUalSSqVJUqVIyRKUw3vdha1/OVK+IJ6adJB3gXaUSISkJ3gs0izRpRI55T6H3h4xwZESSyZdE1MnICTgHRYq07Kh6r+sgslVbsp+X9YMGIVLK1yBYGFFdut/EAyssMqnUAE2FzYE5fHpA0h1YdK3UKfK32h84/D6H95TQywTrBqHYKSvPMPQwq1uj+oMqudYgYriViy3kJN8ynztJ1Ra3hKYMmsWh0y/TOkV9ZCm2kV9Y9Ew5bSCzR2Ohgg0nJDwDhoZcU1rXlQNJBolFLLe9J1PGOG08pXRpPPpHS4LZJWkg0AHj5otBsPnjZ4LNIF41AssZ5EvAGoZa2RZq9NGtZnC+F9AYyRKcuHZ7cAthr2F0XiAcp07R8LE6dJa2hs9FRv8AM5my5ijgZKq2JKm+gvlP/Up+01Nd2BSNwtrkX5C1hfW3fKmN9ot9RCuO2KZDaiz5FJHK4vMvJ51tpM5HaWPFQ3BfuBCKqjuVBYTJq1JJ6kq1XnSkO5UCqvKlRoSq8qu8ZIm5DO0CzR2aQjpEJSGjxRRiYYR1kA0cGRZ2hRJAyCtHVoo4SdBsT2Z3iHEYh9zhhqWtd3A/Av6+l5R2NslqrBip3QPaPLT5fPhO9p7LFdCrNl0GUcha1gR004Tkz5teRO74+DfsjOp1WpBGwuHOGw5OleooaviALHRmHYBA4DrN5cXQYVG3YU1abA6djeEWFRgLFvC80a2CeuKYxBpkUr5Ain5rXuTy7I0tymTS2VSpYm9ZhkXt9o6HoLeP2nFKdu0d8Yaxpr+jlvaT2XOFK1UOfDVD2HHI8d23fbgedpjsdZ637SsuKwFUUwSAA6EqygshBuuYC4tcX755NVokGx49AQftO/Bk3j3yebkhqyLHWK8kMM54KY1Siy/EpHiJRmiODJgwIaTDQFLLqNpHDawKNpJZtYwgdm0MAGkmbSBBiSHgHDSQaADR80Willmm0kG0MAjSQbQwpE2SDRZoANHzwUM2GzRs8CXkWqRkhGwrPHw1UbxC2gzrc9BmFz6Sq1WTwtM1HWmpAZmCgsQFBJtck6AR6ITlw9IGJWqciLZASAt9WtxZj+vLSZmL2WaTdxF7HmDrYjpOkwoFNzQwoDuLB6p1APEkdFHHvPDgSIbbpDLpcgEC51LE8WPjJNHnLJ+jyiphS1Y01HzHyHG8r7T2XUpasAV/EDcefQzsK1CmleoVBvlQEnU/ACe7jOa9qMWDamDqGJYdOQv38Z0wbbom8j2o5+oZUcyw5laXoLkRjRzGMJMUUUVpgkwZIGCDmSDHpIs7QoMmDAhj0hKTG/Dh/LQBOj2HiAMqE2Zbnjowbr4Tp8LjspnAUaqscoIV2/F8K9ACNZfqYoooVGIswBYi4H+8aW8pyZPj7O0d2L5WqpnqWA2mpHGXKaUC28YBnv8ANqFtwAHC3OeYYvahRFKOt8wvZidLdDLW1cd/TDLVFwwNg/EeF9Zz/wDLL2dD+ZFrwd3t32gUqaNNgahAJAaxCgi+vUgW85xG2sCrkVaI7T3zBRYAiwAYfK3Lobd8HisUtqddLkhhqRZbNxHf5R9pbYei/ZyMH7RFvlIy2PpedGPFoqOaeXfvg59qhBINwQbEHlblCUsQRzmptHZNR71rC+UGy6ll5+LD6iYNZrW8ZYnZoNlIzDTqOneO6MCICk/1FoweCh0y4KkQqCQHCMF1mpmUg+80jAiQ5QWaK0OmWbiPmErbyLeQUNZbDiIVNIBW0iVtD4Q0LYTOIi4lbeSJqw0BssGpBtUgDVMg1WMkTcwrVJFe0wUcyBroNTbXuldqxkDWMejnlI939nMEuHoJQGrlLuw6ePedfDLHx7KUHfVAHS4DE/UfSZWyca70FyAGvVICjp1bwAufKaW2kCNQpAgnM1+7LRb66g+cjLyebtcjzv2w2h7vXXKoZiMzA3swGi/YziKuIZiWa5YkknqSbkzrv8TjavT67o/8zOM3h6TrxR/EfZCLHvgSYRqjdIImUaNZEmNeIsY2YwBHvFeLMY2YzBJhJIJFePmiHRYskspiOzk5ju435wKOIVWimsG63Oug+s2Nh4p7+7rls/NuHfpzMyalIHiI1GmUqIyHKc4F+lza/wBYGMmdPtTZZSi1ql3GuVsuVhzAU6g+EoptVNyae6yvltdStiepmwdioGvVYsSvEm1pyIRh8wPiP2i0PZ1WAJr0NxTUZ92T2iL9jXQX1Oo9ZzwxZc3Y9rT6aC3dI4TGvTdagAzI4Yc1upBsQeI0nQ+0bNiyuOp0lAKZago0zamyk3LWva/U/h8gr4x14B7E2jWcDDq4BQXUniQNOPUftK3tBsw0wHJBBN9BYAg9oW87ykC9IrUAZWBupKkX6jXiLG3nNzGU61agXcgoUzgXHTu7iZhjAw1SWKi6/X1mbhX6zTJugPQ2PnqP1mCmFU6RBtZBW0iDa+UagWGY6SveEdtIAGKx0wg8YvOQBivFofYNTMlm0PhAo0WfQ+EdIk5EbyJMhnjF5khXIcmDYxF5AtHSJNjGNlvpETJYc9tfzr9xKJEZSPWqOOXD4dUpkCtUAQtxKIdWsTwst+HPwhqSs9SlUY9ladRrC181UooGvDS/pOWr1S9QcgAb9w5nxtf+6Xqe2CWGUkIHt0JC3Nj58pBxPPMH/FDFhsSqqAAlFb6km7XJv5WnHrS04zW9rMUHxDnwB8pmodBOmHEVoE1LvMCyS00A4jDATTjZIQxoA2RyRbuSimBY2aMTGvGvEOiyxTiL2iRdIHEGKEsLVjluFuOYW7tRrKKPLCm5AGhLD7wBTOxGyQWG8dm4d3lznOubEjoxHobTabZrsRmqnXx/eYLDUjoxHoZhkyZm37He1BoVAnaA3gIZWAKhrBrX01sP5wwCZXQWfXgdPWTnFSVMrCers9/qUkxiNhsSM1M885qPTYcKgqnshh0XwOk86xuz8ThS+EamWRMwFUK2SpTIJDqeHwnhqRYjlOZwntPiaZRRULJS0VD8Nr87fedLR9usViFqJWZRRSmWKqNBocvaOt7zlx48mN15R1ZJ459XGcsmCBYk1FAvcWDMT9APrLSoBcAkgjn9JQVvtJJWnSQ2LynSNm1g1bSMG1jiWGdtDA5o7vpBZorGiwmaLPB3jEwD2HV5HPofCCV5HN9o6Itj54xeCzRiYUgNky8jmkLxi0dIlKQTNLGz6JdxYcO0e4LreUrzpNgilTplnzMXy2yhewFJuO0eZI9IZSpEqcvBcrY0rlvwsL24E8Tw8fKDwW0x8Pexv43/AHhTjqR0tV07qenPTWOtah+GpbuWj68ZDZA+iXo5rbhvUc/6r+oEqpwE3Nu0qTLnTeKQLdoU7H+0zCXhOiElJcFcHHjHaBcwjGBYxgDNIxyZGAA9495GK0IaIxhGvJU+MRlUWk4SpiTraXFsBrM6rxPjFHEs19l7CxFaz0aFaoL3BRdDY/iOnpeVdjbMNeslLXKTdj0UasfT7z1R8EKhUDgtgqXZVFhZQFTVrDlOfLm04dOD4/29ZyVMu7NRAxK4hTZlambIRqway3XTrOcZ+0RzzH7mevY3bpw1JkVi1dlKrSARUUsLZ3pjS35iSenOeO37RvxzH7m8OKbmraoXNiWJ0nYa8V+fTX0gwY95YlZp7aQCtcAAOisLcNRbT0kdn4dHFRXcpopA1s3xaEDjqBG2kbrQbrSy/wBp/wC4fYFFGd95awQEXNuZH7RSlmZuACR0JHE8jCASxtOwrPltlzaW4cBKuaAJYDaRg+sGG0jBtYwLDVG0grxO2kGGisZMJeMWgy0iXmM2FDRs2hgg8QaOiLfRXjFp1Wy/8McdWTeCmtMHUCs4psf9h7Q8wJkbY9lsThmK1qTCwvmXtpbqHW4k45scnqpJv+TSTSMvNGBkLxxOhEWw1FbsBcAEgXN7Lc8TbkJ0VFrIqC5yAi4RtRmOs5pOIt1m7viGJDEE31uRftSWUrhDZy17XNjrZTp3G3CMjnLmvdeoU29eEpUahUNYkXGtidePHrGVjkyXOW/C5ty5SFF7L1YlkIsbEWvka3kZhVBY24/T6TUWqSqrc5RwFzYceAmRVOp8TL4jnzeyLGCJkiYPnpLHOIyM1MHsUu6IzZM5sCUYg8uzwDeRm/tf/C/EUqPvNB6eJo5c16eYOF5ndtxt3EnukZZ8cWlJ1ZVYpVdHGxRrxryohGTpQZMQMUoi4Ko6DzkWr9AB4ASvvIxaAazS2Ttd6LMyWLMlu1rw7X7y/S9s8RUYKoUflBufMnTynOF+kubGq5KuYi9hy8ojxxbtopHLJKk+HRjaFW9zS1v3zl82pPefvOpG2hcHK1vETlBGSEbsODHvBq0lCA0sV/4KJ6Mw+p/aNsoUzVtVbKu7OpNhcEaXPnIuf8svdWP1B/eV14xRrLO0yoqtuzdNLG9/lF9fGVc0Vdu0fGDJgKB7xs2sgG0jZtYRLCO2kFmiqHSDzQUFEy8iXkbyOaMkZsJmnRewjquJ3hALKOxf5WPz+I5d+s5i8PgsUUa4YqDoSONouWG+NxX7EjNRmmz3bY+3d9XbDXystF6hYDO7FSOwq31a1zbnpK7Y6lu0wbW3jszDPQc1a6VUzoQWN6NRajgm5+QjhOH2JsekSH37UiCCHB7XiGvOqO0qqgUqNWju7a13djUqFjZiBYlnGp4gaDhPIhFYlrijb/ij0neR3N8PIcYpFV1KlSKjDLb4e0ez5SFRculwfDlOy9tqlKizVKKZqmJuTVcA5AuUMEHJmOpbjrOJnsYpOStqjy8sVF0nYbC1AHUt8IcE89AQSLTaNS9zbkTbTqJl7Ewm8r00PwmoM1+GUG7X8gZtMovccLRcg+FFcIRyOvcv7xBNLWPossggxMeX6yRaitoNLHj3cwe+ZFc9o26zeKj9Zh7Qp5XPQ6jz/hlcT6RzLhWJhcAP6i9AbnwEATNPYVNSxzmwItpe/jcD+WlMjai2iMEnLp1uJ9ow25UOrU6eQpRWn2hUTgwfib9Ok6fYu32wdFKWIp1UXVt4VNgzksVIHAAmw8OEq+zlSjh1J3iVGC3slBVqnS9rrqxhcT7c0qmEqvly1Fpkmm3aBvoNbajxAnhZ3PL+H1ur89v/AA9rGox/JzVnl/tRu/fK+5tujVJW3Dtam3dcmZUTNck9TGnuwWsUvR483cmxo0n7u0f3dukNMXZAbxZoX3ZukXuzdJqNsgQmrsCuqOS3Qcr85n+7N0mpsAKCd5lvf5u4QMZP0bjbWp66/KeR6TkROorGjla2T4Gtw45TOYpoTwEwzJAxw0CKnSSUXmMai/8ArP3Vh9hKQqRvdm6SQwzdJqMpJkXqXJMiTCe6t0je7N0gpj7IWbSMH1k/d26SHuzdI1CbIaodIO8M2HbpIe6t0+s2oN0DJjQvurdPrF7o3T6w0LugUcQnurdPrHGGbp9YxNtHTeyWNpixq2J4C+trcLCdhV2oclqW7db5t3WpnKNOKurZlPLhznluHouDxy6X63PSWDj8Ra2Y28pyy+LCctpXZ0x+TKMdVRre0u0BXVGFMUgHZWQuXK1ACGsSvw2y/wAM5uFem7G7XJvfU8zxMj7s3SXUa4RlO+mhspWCO1rJmW75b6nNlUHyJ/2yzvtLX+gleniiKApEm+9zEcgAuVP+TwRe3G8lKMm/BaMopeS4ao/Fz/CI5qAfN/8AIlFMQAb9ryEdsT+Y+Ii6P0N9kfZc3w6/QSntBiVAGovrYcIxq9xjPUOU5bgkW9eUZRkn4BKUWqsoLUtxAI/nAzS2ZUAII0AP8Bmb7u3SIUWHCXSOe1R22x9q1i7LSJSmyhWaynKOZBtcNa/CWfbJ6VHAihhzo1YE3Pa+E3P0AnDU8bVp8GI9IXaNc1MpBY9nUMSbNzPTXunPP40JT37ZeHyJRjpwz49pP3dun1i3B6S9MjaLOc9I4YyuY3OLsw6otBjFcyoOEYQ2wUi6Jf2bhEbVh9bTFEs4b+ekFjJGzX2YmViL3CNbXnaYyAgEfzhLtLn4H7Snj+I/IP1gGZRpiWqdEjW0HheIlzFfCPEzGG3jdI+9aV4hDbBSLO9bpFvG6Svy84hNbNSLG8bpG3jdICNDbBSLOdos56StJCa2LS9B87dIs5lYxTbMOq9FjOekQqHpK8X7zWzaosbwx94ekrRCDZm1XosGqRxEW/gX4RGHZg1XonVr6SW/gX4R4NmHVBPeDGOIMhGM2zNqiXvEW+g44m2YdUE3kQaQjzbMGqIYltJJW0kMTwk04CG2CkSzGLeGNFNsw6o//9k="/>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data:image/jpeg;base64,/9j/4AAQSkZJRgABAQAAAQABAAD/2wCEAAkGBhQSERUPEBQUFBAVEBcUFBQUFBQUFBAVFBQVFBQQFBQXHCYeFxkjGRQVHy8gIycpLCwsFR4xNTAqNSYrLCkBCQoKDgwOGg8PGikcHBwpKSwsKSkpKSksKSkpKSkpLC4pKSkpKSwpLSksKSkpLiwpKSwtKSwpKSkpLCwpKTUsKf/AABEIAKkBKgMBIgACEQEDEQH/xAAbAAABBQEBAAAAAAAAAAAAAAADAAECBAUGB//EADsQAAIBAgMFBQYFAgYDAAAAAAECAAMRBBIhBRMxQVEiYXGBkQYUMkKhsVJywdHwI5IHJGKCsuEzNKL/xAAZAQADAQEBAAAAAAAAAAAAAAABAgMABAX/xAAkEQACAgMAAgICAwEAAAAAAAAAAQIRAxIhMVEEEyJBcZGxFP/aAAwDAQACEQMRAD8A89UyYEEGkw052jpiFCjpJrTHSDSFWRZ0xRMII+6iEeLbKpBEpye575GmZMNBYyBOliPOEWmZGsdV84VDAx0TSnDrTkFMKpk2MSRIZVkFMIpisZMkohFg1MKIKKJkxBYrlCwOJ5ecaK6FvgMGa1E9keExxNaj8I8BGkjQYKue1IAx657UgDpGS4Bvo6mEEAphA0FDWEjiDvFmho2wQtFmg80dBc2HEm3rNRnIctIlpqbbweRaZAsAgDfmOtvvMVmmSEc1+i7s9/6g8D9oLazAEW4amVaeIysG6GPtFy3a+UDTv742vSbnwpVakrpibNeQq1JTqVZZROdyNCtWubdRaZFV5ZqVtLzPxb6366yyicrnRB3kPe2/E39xgXqQWaPRFyLIMIpmXUDhtCfWEWq/4vURGgpmtTaHUzHXFOOnpDJjm5gehk5QZaM6NZRJWmemNb/T6/8AcKtdzyB8Nf1k9GVU0XkElKqu9r2A/njGqVnHG3DpBq7H2D1m7S+cOgmelYkgnW0tDEnpM8bGU0XFhVMo+9kchLKlug+vOTcGvI6lZZWEEotiSDawvHGLbui6MbY0AIRTKaYg2vHGIMZ42BZEXgYHFcoI1ja94Jq5bjymUGh90wgM1qLdkeA+0xg01Kb9keAgkNFkcQ3akAdJHEN2vKQDaeUolwRvo6tJhoBWks0Whtg+aINAh4g8NA2D5owqW1Gh6jl3wOeI1I1COR0ftPiXKUczlhktYknNYDtm546zm3abe3sIf6CLq24At+Ii2g77W0mR7g5CFQSXL2HTdkBiegF+J4WjqJzfYkinUeRpY23Zb4eXd3QdZuNjcXtccPWUqrymou42JrAm66CUalSSqVJUqVIyRKUw3vdha1/OVK+IJ6adJB3gXaUSISkJ3gs0izRpRI55T6H3h4xwZESSyZdE1MnICTgHRYq07Kh6r+sgslVbsp+X9YMGIVLK1yBYGFFdut/EAyssMqnUAE2FzYE5fHpA0h1YdK3UKfK32h84/D6H95TQywTrBqHYKSvPMPQwq1uj+oMqudYgYriViy3kJN8ynztJ1Ra3hKYMmsWh0y/TOkV9ZCm2kV9Y9Ew5bSCzR2Ohgg0nJDwDhoZcU1rXlQNJBolFLLe9J1PGOG08pXRpPPpHS4LZJWkg0AHj5otBsPnjZ4LNIF41AssZ5EvAGoZa2RZq9NGtZnC+F9AYyRKcuHZ7cAthr2F0XiAcp07R8LE6dJa2hs9FRv8AM5my5ijgZKq2JKm+gvlP/Up+01Nd2BSNwtrkX5C1hfW3fKmN9ot9RCuO2KZDaiz5FJHK4vMvJ51tpM5HaWPFQ3BfuBCKqjuVBYTJq1JJ6kq1XnSkO5UCqvKlRoSq8qu8ZIm5DO0CzR2aQjpEJSGjxRRiYYR1kA0cGRZ2hRJAyCtHVoo4SdBsT2Z3iHEYh9zhhqWtd3A/Av6+l5R2NslqrBip3QPaPLT5fPhO9p7LFdCrNl0GUcha1gR004Tkz5teRO74+DfsjOp1WpBGwuHOGw5OleooaviALHRmHYBA4DrN5cXQYVG3YU1abA6djeEWFRgLFvC80a2CeuKYxBpkUr5Ain5rXuTy7I0tymTS2VSpYm9ZhkXt9o6HoLeP2nFKdu0d8Yaxpr+jlvaT2XOFK1UOfDVD2HHI8d23fbgedpjsdZ637SsuKwFUUwSAA6EqygshBuuYC4tcX755NVokGx49AQftO/Bk3j3yebkhqyLHWK8kMM54KY1Siy/EpHiJRmiODJgwIaTDQFLLqNpHDawKNpJZtYwgdm0MAGkmbSBBiSHgHDSQaADR80Willmm0kG0MAjSQbQwpE2SDRZoANHzwUM2GzRs8CXkWqRkhGwrPHw1UbxC2gzrc9BmFz6Sq1WTwtM1HWmpAZmCgsQFBJtck6AR6ITlw9IGJWqciLZASAt9WtxZj+vLSZmL2WaTdxF7HmDrYjpOkwoFNzQwoDuLB6p1APEkdFHHvPDgSIbbpDLpcgEC51LE8WPjJNHnLJ+jyiphS1Y01HzHyHG8r7T2XUpasAV/EDcefQzsK1CmleoVBvlQEnU/ACe7jOa9qMWDamDqGJYdOQv38Z0wbbom8j2o5+oZUcyw5laXoLkRjRzGMJMUUUVpgkwZIGCDmSDHpIs7QoMmDAhj0hKTG/Dh/LQBOj2HiAMqE2Zbnjowbr4Tp8LjspnAUaqscoIV2/F8K9ACNZfqYoooVGIswBYi4H+8aW8pyZPj7O0d2L5WqpnqWA2mpHGXKaUC28YBnv8ANqFtwAHC3OeYYvahRFKOt8wvZidLdDLW1cd/TDLVFwwNg/EeF9Zz/wDLL2dD+ZFrwd3t32gUqaNNgahAJAaxCgi+vUgW85xG2sCrkVaI7T3zBRYAiwAYfK3Lobd8HisUtqddLkhhqRZbNxHf5R9pbYei/ZyMH7RFvlIy2PpedGPFoqOaeXfvg59qhBINwQbEHlblCUsQRzmptHZNR71rC+UGy6ll5+LD6iYNZrW8ZYnZoNlIzDTqOneO6MCICk/1FoweCh0y4KkQqCQHCMF1mpmUg+80jAiQ5QWaK0OmWbiPmErbyLeQUNZbDiIVNIBW0iVtD4Q0LYTOIi4lbeSJqw0BssGpBtUgDVMg1WMkTcwrVJFe0wUcyBroNTbXuldqxkDWMejnlI939nMEuHoJQGrlLuw6ePedfDLHx7KUHfVAHS4DE/UfSZWyca70FyAGvVICjp1bwAufKaW2kCNQpAgnM1+7LRb66g+cjLyebtcjzv2w2h7vXXKoZiMzA3swGi/YziKuIZiWa5YkknqSbkzrv8TjavT67o/8zOM3h6TrxR/EfZCLHvgSYRqjdIImUaNZEmNeIsY2YwBHvFeLMY2YzBJhJIJFePmiHRYskspiOzk5ju435wKOIVWimsG63Oug+s2Nh4p7+7rls/NuHfpzMyalIHiI1GmUqIyHKc4F+lza/wBYGMmdPtTZZSi1ql3GuVsuVhzAU6g+EoptVNyae6yvltdStiepmwdioGvVYsSvEm1pyIRh8wPiP2i0PZ1WAJr0NxTUZ92T2iL9jXQX1Oo9ZzwxZc3Y9rT6aC3dI4TGvTdagAzI4Yc1upBsQeI0nQ+0bNiyuOp0lAKZago0zamyk3LWva/U/h8gr4x14B7E2jWcDDq4BQXUniQNOPUftK3tBsw0wHJBBN9BYAg9oW87ykC9IrUAZWBupKkX6jXiLG3nNzGU61agXcgoUzgXHTu7iZhjAw1SWKi6/X1mbhX6zTJugPQ2PnqP1mCmFU6RBtZBW0iDa+UagWGY6SveEdtIAGKx0wg8YvOQBivFofYNTMlm0PhAo0WfQ+EdIk5EbyJMhnjF5khXIcmDYxF5AtHSJNjGNlvpETJYc9tfzr9xKJEZSPWqOOXD4dUpkCtUAQtxKIdWsTwst+HPwhqSs9SlUY9ladRrC181UooGvDS/pOWr1S9QcgAb9w5nxtf+6Xqe2CWGUkIHt0JC3Nj58pBxPPMH/FDFhsSqqAAlFb6km7XJv5WnHrS04zW9rMUHxDnwB8pmodBOmHEVoE1LvMCyS00A4jDATTjZIQxoA2RyRbuSimBY2aMTGvGvEOiyxTiL2iRdIHEGKEsLVjluFuOYW7tRrKKPLCm5AGhLD7wBTOxGyQWG8dm4d3lznOubEjoxHobTabZrsRmqnXx/eYLDUjoxHoZhkyZm37He1BoVAnaA3gIZWAKhrBrX01sP5wwCZXQWfXgdPWTnFSVMrCers9/qUkxiNhsSM1M885qPTYcKgqnshh0XwOk86xuz8ThS+EamWRMwFUK2SpTIJDqeHwnhqRYjlOZwntPiaZRRULJS0VD8Nr87fedLR9usViFqJWZRRSmWKqNBocvaOt7zlx48mN15R1ZJ459XGcsmCBYk1FAvcWDMT9APrLSoBcAkgjn9JQVvtJJWnSQ2LynSNm1g1bSMG1jiWGdtDA5o7vpBZorGiwmaLPB3jEwD2HV5HPofCCV5HN9o6Itj54xeCzRiYUgNky8jmkLxi0dIlKQTNLGz6JdxYcO0e4LreUrzpNgilTplnzMXy2yhewFJuO0eZI9IZSpEqcvBcrY0rlvwsL24E8Tw8fKDwW0x8Pexv43/AHhTjqR0tV07qenPTWOtah+GpbuWj68ZDZA+iXo5rbhvUc/6r+oEqpwE3Nu0qTLnTeKQLdoU7H+0zCXhOiElJcFcHHjHaBcwjGBYxgDNIxyZGAA9495GK0IaIxhGvJU+MRlUWk4SpiTraXFsBrM6rxPjFHEs19l7CxFaz0aFaoL3BRdDY/iOnpeVdjbMNeslLXKTdj0UasfT7z1R8EKhUDgtgqXZVFhZQFTVrDlOfLm04dOD4/29ZyVMu7NRAxK4hTZlambIRqway3XTrOcZ+0RzzH7mevY3bpw1JkVi1dlKrSARUUsLZ3pjS35iSenOeO37RvxzH7m8OKbmraoXNiWJ0nYa8V+fTX0gwY95YlZp7aQCtcAAOisLcNRbT0kdn4dHFRXcpopA1s3xaEDjqBG2kbrQbrSy/wBp/wC4fYFFGd95awQEXNuZH7RSlmZuACR0JHE8jCASxtOwrPltlzaW4cBKuaAJYDaRg+sGG0jBtYwLDVG0grxO2kGGisZMJeMWgy0iXmM2FDRs2hgg8QaOiLfRXjFp1Wy/8McdWTeCmtMHUCs4psf9h7Q8wJkbY9lsThmK1qTCwvmXtpbqHW4k45scnqpJv+TSTSMvNGBkLxxOhEWw1FbsBcAEgXN7Lc8TbkJ0VFrIqC5yAi4RtRmOs5pOIt1m7viGJDEE31uRftSWUrhDZy17XNjrZTp3G3CMjnLmvdeoU29eEpUahUNYkXGtidePHrGVjkyXOW/C5ty5SFF7L1YlkIsbEWvka3kZhVBY24/T6TUWqSqrc5RwFzYceAmRVOp8TL4jnzeyLGCJkiYPnpLHOIyM1MHsUu6IzZM5sCUYg8uzwDeRm/tf/C/EUqPvNB6eJo5c16eYOF5ndtxt3EnukZZ8cWlJ1ZVYpVdHGxRrxryohGTpQZMQMUoi4Ko6DzkWr9AB4ASvvIxaAazS2Ttd6LMyWLMlu1rw7X7y/S9s8RUYKoUflBufMnTynOF+kubGq5KuYi9hy8ojxxbtopHLJKk+HRjaFW9zS1v3zl82pPefvOpG2hcHK1vETlBGSEbsODHvBq0lCA0sV/4KJ6Mw+p/aNsoUzVtVbKu7OpNhcEaXPnIuf8svdWP1B/eV14xRrLO0yoqtuzdNLG9/lF9fGVc0Vdu0fGDJgKB7xs2sgG0jZtYRLCO2kFmiqHSDzQUFEy8iXkbyOaMkZsJmnRewjquJ3hALKOxf5WPz+I5d+s5i8PgsUUa4YqDoSONouWG+NxX7EjNRmmz3bY+3d9XbDXystF6hYDO7FSOwq31a1zbnpK7Y6lu0wbW3jszDPQc1a6VUzoQWN6NRajgm5+QjhOH2JsekSH37UiCCHB7XiGvOqO0qqgUqNWju7a13djUqFjZiBYlnGp4gaDhPIhFYlrijb/ij0neR3N8PIcYpFV1KlSKjDLb4e0ez5SFRculwfDlOy9tqlKizVKKZqmJuTVcA5AuUMEHJmOpbjrOJnsYpOStqjy8sVF0nYbC1AHUt8IcE89AQSLTaNS9zbkTbTqJl7Ewm8r00PwmoM1+GUG7X8gZtMovccLRcg+FFcIRyOvcv7xBNLWPossggxMeX6yRaitoNLHj3cwe+ZFc9o26zeKj9Zh7Qp5XPQ6jz/hlcT6RzLhWJhcAP6i9AbnwEATNPYVNSxzmwItpe/jcD+WlMjai2iMEnLp1uJ9ow25UOrU6eQpRWn2hUTgwfib9Ok6fYu32wdFKWIp1UXVt4VNgzksVIHAAmw8OEq+zlSjh1J3iVGC3slBVqnS9rrqxhcT7c0qmEqvly1Fpkmm3aBvoNbajxAnhZ3PL+H1ur89v/AA9rGox/JzVnl/tRu/fK+5tujVJW3Dtam3dcmZUTNck9TGnuwWsUvR483cmxo0n7u0f3dukNMXZAbxZoX3ZukXuzdJqNsgQmrsCuqOS3Qcr85n+7N0mpsAKCd5lvf5u4QMZP0bjbWp66/KeR6TkROorGjla2T4Gtw45TOYpoTwEwzJAxw0CKnSSUXmMai/8ArP3Vh9hKQqRvdm6SQwzdJqMpJkXqXJMiTCe6t0je7N0gpj7IWbSMH1k/d26SHuzdI1CbIaodIO8M2HbpIe6t0+s2oN0DJjQvurdPrF7o3T6w0LugUcQnurdPrHGGbp9YxNtHTeyWNpixq2J4C+trcLCdhV2oclqW7db5t3WpnKNOKurZlPLhznluHouDxy6X63PSWDj8Ra2Y28pyy+LCctpXZ0x+TKMdVRre0u0BXVGFMUgHZWQuXK1ACGsSvw2y/wAM5uFem7G7XJvfU8zxMj7s3SXUa4RlO+mhspWCO1rJmW75b6nNlUHyJ/2yzvtLX+gleniiKApEm+9zEcgAuVP+TwRe3G8lKMm/BaMopeS4ao/Fz/CI5qAfN/8AIlFMQAb9ryEdsT+Y+Ii6P0N9kfZc3w6/QSntBiVAGovrYcIxq9xjPUOU5bgkW9eUZRkn4BKUWqsoLUtxAI/nAzS2ZUAII0AP8Bmb7u3SIUWHCXSOe1R22x9q1i7LSJSmyhWaynKOZBtcNa/CWfbJ6VHAihhzo1YE3Pa+E3P0AnDU8bVp8GI9IXaNc1MpBY9nUMSbNzPTXunPP40JT37ZeHyJRjpwz49pP3dun1i3B6S9MjaLOc9I4YyuY3OLsw6otBjFcyoOEYQ2wUi6Jf2bhEbVh9bTFEs4b+ekFjJGzX2YmViL3CNbXnaYyAgEfzhLtLn4H7Snj+I/IP1gGZRpiWqdEjW0HheIlzFfCPEzGG3jdI+9aV4hDbBSLO9bpFvG6Svy84hNbNSLG8bpG3jdICNDbBSLOdos56StJCa2LS9B87dIs5lYxTbMOq9FjOekQqHpK8X7zWzaosbwx94ekrRCDZm1XosGqRxEW/gX4RGHZg1XonVr6SW/gX4R4NmHVBPeDGOIMhGM2zNqiXvEW+g44m2YdUE3kQaQjzbMGqIYltJJW0kMTwk04CG2CkSzGLeGNFNsw6o//9k="/>
          <p:cNvSpPr>
            <a:spLocks noChangeAspect="1" noChangeArrowheads="1"/>
          </p:cNvSpPr>
          <p:nvPr/>
        </p:nvSpPr>
        <p:spPr bwMode="auto">
          <a:xfrm>
            <a:off x="0" y="-769938"/>
            <a:ext cx="2838450"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1039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Happiness &amp; Others’ Attainments</a:t>
            </a:r>
          </a:p>
        </p:txBody>
      </p:sp>
      <p:sp>
        <p:nvSpPr>
          <p:cNvPr id="35843" name="Rectangle 2"/>
          <p:cNvSpPr>
            <a:spLocks noGrp="1" noChangeArrowheads="1"/>
          </p:cNvSpPr>
          <p:nvPr>
            <p:ph idx="1"/>
          </p:nvPr>
        </p:nvSpPr>
        <p:spPr>
          <a:xfrm>
            <a:off x="671513" y="1585913"/>
            <a:ext cx="7772400" cy="4510087"/>
          </a:xfrm>
        </p:spPr>
        <p:txBody>
          <a:bodyPr>
            <a:normAutofit fontScale="92500"/>
          </a:bodyPr>
          <a:lstStyle/>
          <a:p>
            <a:pPr marL="0" indent="0" algn="ctr" eaLnBrk="1" hangingPunct="1">
              <a:buFont typeface="Wingdings" pitchFamily="2" charset="2"/>
              <a:buNone/>
            </a:pPr>
            <a:r>
              <a:rPr lang="en-US" altLang="en-US" sz="2800" dirty="0" smtClean="0">
                <a:latin typeface="Berlin Sans FB" pitchFamily="34" charset="0"/>
              </a:rPr>
              <a:t>Happiness is not relative to our past but also to our comparisons with others.</a:t>
            </a:r>
            <a:r>
              <a:rPr lang="en-US" altLang="en-US" sz="2800" dirty="0" smtClean="0">
                <a:solidFill>
                  <a:srgbClr val="0000FF"/>
                </a:solidFill>
                <a:latin typeface="Berlin Sans FB" pitchFamily="34" charset="0"/>
              </a:rPr>
              <a:t> </a:t>
            </a:r>
            <a:r>
              <a:rPr lang="en-US" altLang="en-US" sz="2800" dirty="0" smtClean="0">
                <a:solidFill>
                  <a:srgbClr val="FFFF00"/>
                </a:solidFill>
                <a:latin typeface="Berlin Sans FB" pitchFamily="34" charset="0"/>
              </a:rPr>
              <a:t>Relative Deprivation </a:t>
            </a:r>
            <a:r>
              <a:rPr lang="en-US" altLang="en-US" sz="2800" dirty="0" smtClean="0">
                <a:latin typeface="Berlin Sans FB" pitchFamily="34" charset="0"/>
              </a:rPr>
              <a:t>is the perception that one is worse off </a:t>
            </a:r>
            <a:r>
              <a:rPr lang="en-US" altLang="en-US" sz="2800" dirty="0" smtClean="0">
                <a:solidFill>
                  <a:srgbClr val="FFFF00"/>
                </a:solidFill>
                <a:latin typeface="Berlin Sans FB" pitchFamily="34" charset="0"/>
              </a:rPr>
              <a:t>relative to those with whom one compares oneself with</a:t>
            </a:r>
            <a:r>
              <a:rPr lang="en-US" altLang="en-US" sz="2800" dirty="0" smtClean="0">
                <a:latin typeface="Berlin Sans FB" pitchFamily="34" charset="0"/>
              </a:rPr>
              <a:t>.</a:t>
            </a:r>
          </a:p>
          <a:p>
            <a:pPr marL="0" indent="0" algn="ctr" eaLnBrk="1" hangingPunct="1">
              <a:buFont typeface="Wingdings" pitchFamily="2" charset="2"/>
              <a:buNone/>
            </a:pPr>
            <a:endParaRPr lang="en-US" sz="2800" dirty="0"/>
          </a:p>
          <a:p>
            <a:pPr marL="0" indent="0" algn="ctr">
              <a:buNone/>
            </a:pPr>
            <a:r>
              <a:rPr lang="en-US" sz="2800" dirty="0" smtClean="0"/>
              <a:t>They realize </a:t>
            </a:r>
            <a:r>
              <a:rPr lang="en-US" sz="2800" dirty="0"/>
              <a:t>that they have less of what they believe themselves to be entitled than those around them</a:t>
            </a:r>
            <a:r>
              <a:rPr lang="en-US" sz="2800" dirty="0" smtClean="0"/>
              <a:t>.</a:t>
            </a:r>
          </a:p>
          <a:p>
            <a:pPr marL="0" indent="0" algn="ctr">
              <a:buNone/>
            </a:pPr>
            <a:endParaRPr lang="en-US" sz="2800" dirty="0">
              <a:latin typeface="Berlin Sans FB" pitchFamily="34" charset="0"/>
            </a:endParaRPr>
          </a:p>
          <a:p>
            <a:pPr marL="0" indent="0" algn="ctr">
              <a:buNone/>
            </a:pPr>
            <a:r>
              <a:rPr lang="en-US" sz="2800" dirty="0" smtClean="0"/>
              <a:t>Can lead to social movements, deviance, rioting, civil wars, </a:t>
            </a:r>
            <a:r>
              <a:rPr lang="en-US" sz="2800" dirty="0" err="1" smtClean="0"/>
              <a:t>etc</a:t>
            </a:r>
            <a:endParaRPr lang="en-US" sz="2800" dirty="0" smtClean="0">
              <a:latin typeface="Berlin Sans FB" pitchFamily="34" charset="0"/>
            </a:endParaRPr>
          </a:p>
        </p:txBody>
      </p:sp>
    </p:spTree>
    <p:extLst>
      <p:ext uri="{BB962C8B-B14F-4D97-AF65-F5344CB8AC3E}">
        <p14:creationId xmlns:p14="http://schemas.microsoft.com/office/powerpoint/2010/main" val="168907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Analyzing Emotion</a:t>
            </a:r>
          </a:p>
        </p:txBody>
      </p:sp>
      <p:pic>
        <p:nvPicPr>
          <p:cNvPr id="12292" name="Picture 3" descr="12673_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38200" y="2332037"/>
            <a:ext cx="7487806"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Text Box 4"/>
          <p:cNvSpPr txBox="1">
            <a:spLocks noChangeArrowheads="1"/>
          </p:cNvSpPr>
          <p:nvPr/>
        </p:nvSpPr>
        <p:spPr bwMode="auto">
          <a:xfrm>
            <a:off x="338138" y="1614488"/>
            <a:ext cx="79367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Berlin Sans FB" pitchFamily="34" charset="0"/>
              </a:rPr>
              <a:t>Analysis of emotions is carried out on different levels.</a:t>
            </a:r>
          </a:p>
        </p:txBody>
      </p:sp>
    </p:spTree>
    <p:extLst>
      <p:ext uri="{BB962C8B-B14F-4D97-AF65-F5344CB8AC3E}">
        <p14:creationId xmlns:p14="http://schemas.microsoft.com/office/powerpoint/2010/main" val="33819765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normAutofit/>
          </a:bodyPr>
          <a:lstStyle/>
          <a:p>
            <a:r>
              <a:rPr lang="en-US" dirty="0" smtClean="0"/>
              <a:t>Know the theories of how we experience emotion.  Which one involves a cognitive label?</a:t>
            </a:r>
          </a:p>
          <a:p>
            <a:r>
              <a:rPr lang="en-US" dirty="0" smtClean="0"/>
              <a:t>What role does conditioning play in our emotions?  Schemas?</a:t>
            </a:r>
          </a:p>
          <a:p>
            <a:r>
              <a:rPr lang="en-US" dirty="0" smtClean="0"/>
              <a:t>Yerkes-Dodson-optimum level of arousal</a:t>
            </a:r>
          </a:p>
          <a:p>
            <a:endParaRPr lang="en-US" dirty="0"/>
          </a:p>
        </p:txBody>
      </p:sp>
    </p:spTree>
    <p:extLst>
      <p:ext uri="{BB962C8B-B14F-4D97-AF65-F5344CB8AC3E}">
        <p14:creationId xmlns:p14="http://schemas.microsoft.com/office/powerpoint/2010/main" val="8029387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lstStyle/>
          <a:p>
            <a:r>
              <a:rPr lang="en-US" dirty="0" smtClean="0"/>
              <a:t>James-Lange (arousal leads to emotion)</a:t>
            </a:r>
          </a:p>
          <a:p>
            <a:r>
              <a:rPr lang="en-US" dirty="0" smtClean="0"/>
              <a:t>Cannon-Bard (simultaneous experience)</a:t>
            </a:r>
          </a:p>
          <a:p>
            <a:r>
              <a:rPr lang="en-US" dirty="0" err="1" smtClean="0"/>
              <a:t>Schacter</a:t>
            </a:r>
            <a:r>
              <a:rPr lang="en-US" dirty="0" smtClean="0"/>
              <a:t>-Singer (2 factor, cognitive label)</a:t>
            </a:r>
          </a:p>
          <a:p>
            <a:r>
              <a:rPr lang="en-US" smtClean="0"/>
              <a:t>Sternberg </a:t>
            </a:r>
            <a:r>
              <a:rPr lang="en-US" dirty="0" smtClean="0"/>
              <a:t>triangle theory of love (passion-commitment-intimacy)</a:t>
            </a:r>
            <a:endParaRPr lang="en-US" dirty="0"/>
          </a:p>
        </p:txBody>
      </p:sp>
    </p:spTree>
    <p:extLst>
      <p:ext uri="{BB962C8B-B14F-4D97-AF65-F5344CB8AC3E}">
        <p14:creationId xmlns:p14="http://schemas.microsoft.com/office/powerpoint/2010/main" val="26557813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990600"/>
            <a:ext cx="7681913" cy="1755775"/>
          </a:xfrm>
          <a:ln>
            <a:noFill/>
          </a:ln>
        </p:spPr>
        <p:txBody>
          <a:bodyPr/>
          <a:lstStyle/>
          <a:p>
            <a:pPr eaLnBrk="1" hangingPunct="1"/>
            <a:r>
              <a:rPr lang="en-US" sz="5400" dirty="0" smtClean="0">
                <a:solidFill>
                  <a:schemeClr val="tx1"/>
                </a:solidFill>
                <a:effectLst>
                  <a:outerShdw blurRad="38100" dist="38100" dir="2700000" algn="tl">
                    <a:srgbClr val="000000">
                      <a:alpha val="43137"/>
                    </a:srgbClr>
                  </a:outerShdw>
                </a:effectLst>
                <a:latin typeface="Berlin Sans FB" panose="020E0602020502020306" pitchFamily="34" charset="0"/>
              </a:rPr>
              <a:t>Stress</a:t>
            </a:r>
            <a:endParaRPr lang="en-US" sz="3600" dirty="0" smtClean="0">
              <a:solidFill>
                <a:schemeClr val="tx1"/>
              </a:solidFill>
              <a:effectLst>
                <a:outerShdw blurRad="38100" dist="38100" dir="2700000" algn="tl">
                  <a:srgbClr val="000000">
                    <a:alpha val="43137"/>
                  </a:srgbClr>
                </a:outerShdw>
              </a:effectLst>
              <a:latin typeface="Berlin Sans FB" panose="020E0602020502020306" pitchFamily="34" charset="0"/>
              <a:cs typeface="Times" charset="0"/>
            </a:endParaRPr>
          </a:p>
        </p:txBody>
      </p:sp>
      <p:sp>
        <p:nvSpPr>
          <p:cNvPr id="3" name="Rectangle 2"/>
          <p:cNvSpPr/>
          <p:nvPr/>
        </p:nvSpPr>
        <p:spPr>
          <a:xfrm>
            <a:off x="2286000" y="2905011"/>
            <a:ext cx="4572000" cy="1224951"/>
          </a:xfrm>
          <a:prstGeom prst="rect">
            <a:avLst/>
          </a:prstGeom>
        </p:spPr>
        <p:txBody>
          <a:bodyPr>
            <a:spAutoFit/>
          </a:bodyPr>
          <a:lstStyle/>
          <a:p>
            <a:pPr marL="342900" marR="0" lvl="0" indent="-342900">
              <a:lnSpc>
                <a:spcPct val="115000"/>
              </a:lnSpc>
              <a:spcBef>
                <a:spcPts val="0"/>
              </a:spcBef>
              <a:spcAft>
                <a:spcPts val="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Stress and stressors</a:t>
            </a:r>
            <a:endParaRPr lang="en-US" sz="3200" dirty="0">
              <a:effectLst>
                <a:outerShdw blurRad="38100" dist="38100" dir="2700000" algn="tl">
                  <a:srgbClr val="000000">
                    <a:alpha val="43137"/>
                  </a:srgbClr>
                </a:outerShdw>
              </a:effectLst>
              <a:latin typeface="Berlin Sans FB" pitchFamily="34" charset="0"/>
              <a:ea typeface="Times New Roman"/>
              <a:cs typeface="Times New Roman"/>
            </a:endParaRPr>
          </a:p>
          <a:p>
            <a:pPr marL="342900" marR="0" lvl="0" indent="-342900">
              <a:lnSpc>
                <a:spcPct val="115000"/>
              </a:lnSpc>
              <a:spcBef>
                <a:spcPts val="0"/>
              </a:spcBef>
              <a:spcAft>
                <a:spcPts val="100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Stress </a:t>
            </a:r>
            <a:r>
              <a:rPr lang="en-US" sz="3200" dirty="0">
                <a:effectLst>
                  <a:outerShdw blurRad="38100" dist="38100" dir="2700000" algn="tl">
                    <a:srgbClr val="000000">
                      <a:alpha val="43137"/>
                    </a:srgbClr>
                  </a:outerShdw>
                </a:effectLst>
                <a:latin typeface="Berlin Sans FB" pitchFamily="34" charset="0"/>
                <a:ea typeface="Times New Roman"/>
                <a:cs typeface="Times New Roman"/>
              </a:rPr>
              <a:t>response system</a:t>
            </a:r>
          </a:p>
        </p:txBody>
      </p:sp>
    </p:spTree>
    <p:extLst>
      <p:ext uri="{BB962C8B-B14F-4D97-AF65-F5344CB8AC3E}">
        <p14:creationId xmlns:p14="http://schemas.microsoft.com/office/powerpoint/2010/main" val="22375582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dirty="0" smtClean="0">
                <a:effectLst>
                  <a:outerShdw blurRad="38100" dist="38100" dir="2700000" algn="tl">
                    <a:srgbClr val="000000">
                      <a:alpha val="43137"/>
                    </a:srgbClr>
                  </a:outerShdw>
                </a:effectLst>
                <a:latin typeface="Berlin Sans FB" pitchFamily="34" charset="0"/>
              </a:rPr>
              <a:t>Stress</a:t>
            </a:r>
          </a:p>
        </p:txBody>
      </p:sp>
      <p:sp>
        <p:nvSpPr>
          <p:cNvPr id="3075" name="Rectangle 3"/>
          <p:cNvSpPr>
            <a:spLocks noGrp="1" noChangeArrowheads="1"/>
          </p:cNvSpPr>
          <p:nvPr>
            <p:ph idx="1"/>
          </p:nvPr>
        </p:nvSpPr>
        <p:spPr>
          <a:xfrm>
            <a:off x="457200" y="1600200"/>
            <a:ext cx="8001000" cy="4525963"/>
          </a:xfrm>
        </p:spPr>
        <p:txBody>
          <a:bodyPr/>
          <a:lstStyle/>
          <a:p>
            <a:pPr eaLnBrk="1" hangingPunct="1"/>
            <a:r>
              <a:rPr lang="en-US" altLang="en-US" sz="3600" dirty="0" smtClean="0">
                <a:effectLst>
                  <a:outerShdw blurRad="38100" dist="38100" dir="2700000" algn="tl">
                    <a:srgbClr val="000000">
                      <a:alpha val="43137"/>
                    </a:srgbClr>
                  </a:outerShdw>
                </a:effectLst>
                <a:latin typeface="Berlin Sans FB" pitchFamily="34" charset="0"/>
              </a:rPr>
              <a:t>The process by which we perceive and respond to certain events, called </a:t>
            </a:r>
            <a:r>
              <a:rPr lang="en-US" altLang="en-US" sz="3600" dirty="0" smtClean="0">
                <a:solidFill>
                  <a:srgbClr val="FFFF00"/>
                </a:solidFill>
                <a:effectLst>
                  <a:outerShdw blurRad="38100" dist="38100" dir="2700000" algn="tl">
                    <a:srgbClr val="000000">
                      <a:alpha val="43137"/>
                    </a:srgbClr>
                  </a:outerShdw>
                </a:effectLst>
                <a:latin typeface="Berlin Sans FB" pitchFamily="34" charset="0"/>
              </a:rPr>
              <a:t>stressors</a:t>
            </a:r>
            <a:r>
              <a:rPr lang="en-US" altLang="en-US" sz="3600" dirty="0" smtClean="0">
                <a:effectLst>
                  <a:outerShdw blurRad="38100" dist="38100" dir="2700000" algn="tl">
                    <a:srgbClr val="000000">
                      <a:alpha val="43137"/>
                    </a:srgbClr>
                  </a:outerShdw>
                </a:effectLst>
                <a:latin typeface="Berlin Sans FB" pitchFamily="34" charset="0"/>
              </a:rPr>
              <a:t>,  that we appraise as threatening or challenging</a:t>
            </a:r>
          </a:p>
          <a:p>
            <a:pPr eaLnBrk="1" hangingPunct="1"/>
            <a:r>
              <a:rPr lang="en-US" altLang="en-US" sz="3600" dirty="0" smtClean="0">
                <a:effectLst>
                  <a:outerShdw blurRad="38100" dist="38100" dir="2700000" algn="tl">
                    <a:srgbClr val="000000">
                      <a:alpha val="43137"/>
                    </a:srgbClr>
                  </a:outerShdw>
                </a:effectLst>
                <a:latin typeface="Berlin Sans FB" pitchFamily="34" charset="0"/>
              </a:rPr>
              <a:t>Is a process of perceiving and responding</a:t>
            </a:r>
          </a:p>
          <a:p>
            <a:pPr eaLnBrk="1" hangingPunct="1"/>
            <a:r>
              <a:rPr lang="en-US" altLang="en-US" sz="3600" dirty="0" smtClean="0">
                <a:effectLst>
                  <a:outerShdw blurRad="38100" dist="38100" dir="2700000" algn="tl">
                    <a:srgbClr val="000000">
                      <a:alpha val="43137"/>
                    </a:srgbClr>
                  </a:outerShdw>
                </a:effectLst>
                <a:latin typeface="Berlin Sans FB" pitchFamily="34" charset="0"/>
              </a:rPr>
              <a:t>The response is called a stress reaction.</a:t>
            </a:r>
          </a:p>
        </p:txBody>
      </p:sp>
    </p:spTree>
    <p:extLst>
      <p:ext uri="{BB962C8B-B14F-4D97-AF65-F5344CB8AC3E}">
        <p14:creationId xmlns:p14="http://schemas.microsoft.com/office/powerpoint/2010/main" val="278742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Cognitive </a:t>
            </a:r>
            <a:r>
              <a:rPr lang="en-US" dirty="0" smtClean="0"/>
              <a:t>Theory</a:t>
            </a:r>
            <a:endParaRPr lang="en-US" dirty="0"/>
          </a:p>
        </p:txBody>
      </p:sp>
      <p:sp>
        <p:nvSpPr>
          <p:cNvPr id="5" name="Content Placeholder 4"/>
          <p:cNvSpPr>
            <a:spLocks noGrp="1"/>
          </p:cNvSpPr>
          <p:nvPr>
            <p:ph sz="half" idx="1"/>
          </p:nvPr>
        </p:nvSpPr>
        <p:spPr>
          <a:xfrm>
            <a:off x="304800" y="1219200"/>
            <a:ext cx="8648700" cy="4525963"/>
          </a:xfrm>
        </p:spPr>
        <p:txBody>
          <a:bodyPr/>
          <a:lstStyle/>
          <a:p>
            <a:r>
              <a:rPr lang="en-US" altLang="en-US" dirty="0" smtClean="0"/>
              <a:t>Combination of incentive and arousal theories.</a:t>
            </a:r>
          </a:p>
          <a:p>
            <a:r>
              <a:rPr lang="en-US" altLang="en-US" dirty="0" smtClean="0"/>
              <a:t>Motivation </a:t>
            </a:r>
            <a:r>
              <a:rPr lang="en-US" altLang="en-US" dirty="0"/>
              <a:t>results from individuals attempting to </a:t>
            </a:r>
            <a:r>
              <a:rPr lang="en-US" altLang="en-US" dirty="0">
                <a:solidFill>
                  <a:srgbClr val="FFFF00"/>
                </a:solidFill>
              </a:rPr>
              <a:t>maintain order or balance</a:t>
            </a:r>
            <a:r>
              <a:rPr lang="en-US" altLang="en-US" dirty="0"/>
              <a:t> and </a:t>
            </a:r>
            <a:r>
              <a:rPr lang="en-US" altLang="en-US" dirty="0">
                <a:solidFill>
                  <a:srgbClr val="FFFF00"/>
                </a:solidFill>
              </a:rPr>
              <a:t>an understanding of the world</a:t>
            </a:r>
            <a:r>
              <a:rPr lang="en-US" altLang="en-US" dirty="0" smtClean="0">
                <a:solidFill>
                  <a:srgbClr val="FFFF00"/>
                </a:solidFill>
              </a:rPr>
              <a:t>.</a:t>
            </a:r>
            <a:r>
              <a:rPr lang="en-US" altLang="en-US" dirty="0" smtClean="0"/>
              <a:t>	 </a:t>
            </a:r>
            <a:endParaRPr lang="en-US" altLang="en-US" dirty="0"/>
          </a:p>
          <a:p>
            <a:pPr>
              <a:buFontTx/>
              <a:buNone/>
            </a:pPr>
            <a:endParaRPr lang="en-US" altLang="en-US" sz="1000" dirty="0"/>
          </a:p>
          <a:p>
            <a:pPr lvl="1"/>
            <a:r>
              <a:rPr lang="en-US" altLang="en-US" dirty="0"/>
              <a:t>Believes that individual behavior is influenced by the way people perceive themselves and their environment</a:t>
            </a:r>
            <a:r>
              <a:rPr lang="en-US" altLang="en-US" dirty="0" smtClean="0"/>
              <a:t>.</a:t>
            </a:r>
            <a:endParaRPr lang="en-US" altLang="en-US" sz="1000" dirty="0"/>
          </a:p>
          <a:p>
            <a:pPr lvl="1"/>
            <a:r>
              <a:rPr lang="en-US" altLang="en-US" dirty="0" smtClean="0"/>
              <a:t>Takes into account effort needed to achieve goal.</a:t>
            </a:r>
          </a:p>
          <a:p>
            <a:pPr lvl="1"/>
            <a:endParaRPr lang="en-US" altLang="en-US" dirty="0"/>
          </a:p>
          <a:p>
            <a:pPr marL="457200" lvl="1" indent="0">
              <a:buNone/>
            </a:pPr>
            <a:r>
              <a:rPr lang="en-US" altLang="en-US" dirty="0"/>
              <a:t>Students are motivated to engage in learning tasks to the extent that they expect to succeed and the degree to which they value the achievement of  the task</a:t>
            </a:r>
            <a:r>
              <a:rPr lang="en-US" dirty="0" smtClean="0"/>
              <a:t>.  </a:t>
            </a:r>
          </a:p>
        </p:txBody>
      </p:sp>
      <p:sp>
        <p:nvSpPr>
          <p:cNvPr id="2" name="Slide Number Placeholder 1"/>
          <p:cNvSpPr>
            <a:spLocks noGrp="1"/>
          </p:cNvSpPr>
          <p:nvPr>
            <p:ph type="sldNum" sz="quarter" idx="12"/>
          </p:nvPr>
        </p:nvSpPr>
        <p:spPr/>
        <p:txBody>
          <a:bodyPr/>
          <a:lstStyle/>
          <a:p>
            <a:pPr>
              <a:defRPr/>
            </a:pPr>
            <a:fld id="{F9565FA7-32B1-47BC-A8DC-0DD23D88E473}" type="slidenum">
              <a:rPr lang="en-US" smtClean="0"/>
              <a:pPr>
                <a:defRPr/>
              </a:pPr>
              <a:t>7</a:t>
            </a:fld>
            <a:endParaRPr lang="en-US" dirty="0"/>
          </a:p>
        </p:txBody>
      </p:sp>
      <p:sp>
        <p:nvSpPr>
          <p:cNvPr id="3" name="Rectangle 2"/>
          <p:cNvSpPr/>
          <p:nvPr/>
        </p:nvSpPr>
        <p:spPr>
          <a:xfrm>
            <a:off x="2819399" y="2209800"/>
            <a:ext cx="5873931" cy="646331"/>
          </a:xfrm>
          <a:prstGeom prst="rect">
            <a:avLst/>
          </a:prstGeom>
        </p:spPr>
        <p:txBody>
          <a:bodyPr wrap="square">
            <a:spAutoFit/>
          </a:bodyPr>
          <a:lstStyle/>
          <a:p>
            <a:endParaRPr lang="en-US" dirty="0"/>
          </a:p>
          <a:p>
            <a:endParaRPr lang="en-US" dirty="0"/>
          </a:p>
        </p:txBody>
      </p:sp>
    </p:spTree>
    <p:extLst>
      <p:ext uri="{BB962C8B-B14F-4D97-AF65-F5344CB8AC3E}">
        <p14:creationId xmlns:p14="http://schemas.microsoft.com/office/powerpoint/2010/main" val="32034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p:cNvSpPr>
            <a:spLocks noGrp="1"/>
          </p:cNvSpPr>
          <p:nvPr>
            <p:ph type="title"/>
          </p:nvPr>
        </p:nvSpPr>
        <p:spPr>
          <a:xfrm>
            <a:off x="0" y="0"/>
            <a:ext cx="9144000" cy="1249363"/>
          </a:xfrm>
        </p:spPr>
        <p:txBody>
          <a:bodyPr>
            <a:normAutofit/>
          </a:bodyPr>
          <a:lstStyle/>
          <a:p>
            <a:pPr eaLnBrk="1" hangingPunct="1"/>
            <a:r>
              <a:rPr lang="en-US" altLang="en-US" dirty="0" smtClean="0">
                <a:latin typeface="Berlin Sans FB" panose="020E0602020502020306" pitchFamily="34" charset="0"/>
                <a:cs typeface="Arial" panose="020B0604020202020204" pitchFamily="34" charset="0"/>
              </a:rPr>
              <a:t>Stress: Some Basic Concepts</a:t>
            </a:r>
          </a:p>
        </p:txBody>
      </p:sp>
      <p:sp>
        <p:nvSpPr>
          <p:cNvPr id="120835" name="Content Placeholder 2"/>
          <p:cNvSpPr txBox="1">
            <a:spLocks/>
          </p:cNvSpPr>
          <p:nvPr/>
        </p:nvSpPr>
        <p:spPr bwMode="auto">
          <a:xfrm>
            <a:off x="381000" y="1143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en-US" altLang="en-US" sz="4000" dirty="0">
                <a:latin typeface="Berlin Sans FB" panose="020E0602020502020306" pitchFamily="34" charset="0"/>
                <a:cs typeface="Arial" panose="020B0604020202020204" pitchFamily="34" charset="0"/>
              </a:rPr>
              <a:t>Stress</a:t>
            </a:r>
          </a:p>
          <a:p>
            <a:pPr lvl="1" eaLnBrk="1" hangingPunct="1">
              <a:spcBef>
                <a:spcPct val="20000"/>
              </a:spcBef>
              <a:buFont typeface="Arial" panose="020B0604020202020204" pitchFamily="34" charset="0"/>
              <a:buChar char="–"/>
            </a:pPr>
            <a:r>
              <a:rPr lang="en-US" altLang="en-US" sz="3600" dirty="0">
                <a:latin typeface="Berlin Sans FB" panose="020E0602020502020306" pitchFamily="34" charset="0"/>
                <a:cs typeface="Arial" panose="020B0604020202020204" pitchFamily="34" charset="0"/>
              </a:rPr>
              <a:t>Stress appraisal</a:t>
            </a:r>
            <a:endParaRPr lang="en-US" altLang="en-US" sz="2800" dirty="0">
              <a:latin typeface="Berlin Sans FB" panose="020E0602020502020306" pitchFamily="34" charset="0"/>
              <a:cs typeface="Arial" panose="020B0604020202020204" pitchFamily="34" charset="0"/>
            </a:endParaRPr>
          </a:p>
        </p:txBody>
      </p:sp>
      <p:pic>
        <p:nvPicPr>
          <p:cNvPr id="120836" name="Picture 2" descr="C:\Users\KKorek\Documents\ABCFiles\2013 Myers AP 2e\Images\ImageJPGs_Module43\ImageJPGs_Module43\MyAP2e_fig_43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895600"/>
            <a:ext cx="862965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4579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What are your sources of stress?</a:t>
            </a:r>
            <a:endParaRPr lang="en-US" dirty="0">
              <a:latin typeface="Berlin Sans FB" panose="020E0602020502020306" pitchFamily="34"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xfrm>
            <a:off x="6781800" y="6291519"/>
            <a:ext cx="2133600" cy="365125"/>
          </a:xfrm>
        </p:spPr>
        <p:txBody>
          <a:bodyPr/>
          <a:lstStyle/>
          <a:p>
            <a:pPr>
              <a:defRPr/>
            </a:pPr>
            <a:fld id="{2F4F9F83-A1C2-49BC-9CB8-84D41BFD216E}" type="slidenum">
              <a:rPr lang="en-US" smtClean="0"/>
              <a:pPr>
                <a:defRPr/>
              </a:pPr>
              <a:t>71</a:t>
            </a:fld>
            <a:endParaRPr lang="en-US"/>
          </a:p>
        </p:txBody>
      </p:sp>
      <p:pic>
        <p:nvPicPr>
          <p:cNvPr id="5" name="Picture 4"/>
          <p:cNvPicPr>
            <a:picLocks noChangeAspect="1"/>
          </p:cNvPicPr>
          <p:nvPr/>
        </p:nvPicPr>
        <p:blipFill>
          <a:blip r:embed="rId2"/>
          <a:stretch>
            <a:fillRect/>
          </a:stretch>
        </p:blipFill>
        <p:spPr>
          <a:xfrm>
            <a:off x="457200" y="1326357"/>
            <a:ext cx="4343400" cy="3259288"/>
          </a:xfrm>
          <a:prstGeom prst="rect">
            <a:avLst/>
          </a:prstGeom>
        </p:spPr>
      </p:pic>
      <p:pic>
        <p:nvPicPr>
          <p:cNvPr id="6" name="Picture 5"/>
          <p:cNvPicPr>
            <a:picLocks noChangeAspect="1"/>
          </p:cNvPicPr>
          <p:nvPr/>
        </p:nvPicPr>
        <p:blipFill>
          <a:blip r:embed="rId3"/>
          <a:stretch>
            <a:fillRect/>
          </a:stretch>
        </p:blipFill>
        <p:spPr>
          <a:xfrm>
            <a:off x="4969643" y="3047282"/>
            <a:ext cx="3624313" cy="3624313"/>
          </a:xfrm>
          <a:prstGeom prst="rect">
            <a:avLst/>
          </a:prstGeom>
        </p:spPr>
      </p:pic>
      <p:pic>
        <p:nvPicPr>
          <p:cNvPr id="7" name="Picture 6"/>
          <p:cNvPicPr>
            <a:picLocks noChangeAspect="1"/>
          </p:cNvPicPr>
          <p:nvPr/>
        </p:nvPicPr>
        <p:blipFill>
          <a:blip r:embed="rId4"/>
          <a:stretch>
            <a:fillRect/>
          </a:stretch>
        </p:blipFill>
        <p:spPr>
          <a:xfrm>
            <a:off x="1111498" y="4676926"/>
            <a:ext cx="3200730" cy="2140648"/>
          </a:xfrm>
          <a:prstGeom prst="rect">
            <a:avLst/>
          </a:prstGeom>
        </p:spPr>
      </p:pic>
      <p:pic>
        <p:nvPicPr>
          <p:cNvPr id="8" name="Picture 7"/>
          <p:cNvPicPr>
            <a:picLocks noChangeAspect="1"/>
          </p:cNvPicPr>
          <p:nvPr/>
        </p:nvPicPr>
        <p:blipFill>
          <a:blip r:embed="rId5"/>
          <a:stretch>
            <a:fillRect/>
          </a:stretch>
        </p:blipFill>
        <p:spPr>
          <a:xfrm>
            <a:off x="5425358" y="1317248"/>
            <a:ext cx="2955156" cy="1980878"/>
          </a:xfrm>
          <a:prstGeom prst="rect">
            <a:avLst/>
          </a:prstGeom>
        </p:spPr>
      </p:pic>
    </p:spTree>
    <p:extLst>
      <p:ext uri="{BB962C8B-B14F-4D97-AF65-F5344CB8AC3E}">
        <p14:creationId xmlns:p14="http://schemas.microsoft.com/office/powerpoint/2010/main" val="2150127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erlin Sans FB" panose="020E0602020502020306" pitchFamily="34" charset="0"/>
              </a:rPr>
              <a:t>Stress in Gender: Is there a difference?</a:t>
            </a:r>
            <a:endParaRPr lang="en-US" dirty="0">
              <a:latin typeface="Berlin Sans FB" panose="020E0602020502020306" pitchFamily="34"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2F4F9F83-A1C2-49BC-9CB8-84D41BFD216E}" type="slidenum">
              <a:rPr lang="en-US" smtClean="0"/>
              <a:pPr>
                <a:defRPr/>
              </a:pPr>
              <a:t>72</a:t>
            </a:fld>
            <a:endParaRPr lang="en-US"/>
          </a:p>
        </p:txBody>
      </p:sp>
      <p:pic>
        <p:nvPicPr>
          <p:cNvPr id="5" name="Picture 4"/>
          <p:cNvPicPr>
            <a:picLocks noChangeAspect="1"/>
          </p:cNvPicPr>
          <p:nvPr/>
        </p:nvPicPr>
        <p:blipFill>
          <a:blip r:embed="rId2"/>
          <a:stretch>
            <a:fillRect/>
          </a:stretch>
        </p:blipFill>
        <p:spPr>
          <a:xfrm>
            <a:off x="703752" y="1647825"/>
            <a:ext cx="7736495" cy="4986960"/>
          </a:xfrm>
          <a:prstGeom prst="rect">
            <a:avLst/>
          </a:prstGeom>
        </p:spPr>
      </p:pic>
    </p:spTree>
    <p:extLst>
      <p:ext uri="{BB962C8B-B14F-4D97-AF65-F5344CB8AC3E}">
        <p14:creationId xmlns:p14="http://schemas.microsoft.com/office/powerpoint/2010/main" val="40728469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latin typeface="Berlin Sans FB" panose="020E0602020502020306" pitchFamily="34" charset="0"/>
              </a:rPr>
              <a:t>Measures of Stressors - SRRS</a:t>
            </a:r>
          </a:p>
        </p:txBody>
      </p:sp>
      <p:sp>
        <p:nvSpPr>
          <p:cNvPr id="3" name="Content Placeholder 2"/>
          <p:cNvSpPr>
            <a:spLocks noGrp="1"/>
          </p:cNvSpPr>
          <p:nvPr>
            <p:ph idx="1"/>
          </p:nvPr>
        </p:nvSpPr>
        <p:spPr>
          <a:xfrm>
            <a:off x="647700" y="1600200"/>
            <a:ext cx="7848600" cy="4724400"/>
          </a:xfrm>
        </p:spPr>
        <p:txBody>
          <a:bodyPr>
            <a:normAutofit lnSpcReduction="10000"/>
          </a:bodyPr>
          <a:lstStyle/>
          <a:p>
            <a:pPr marL="0" indent="0" eaLnBrk="1" hangingPunct="1">
              <a:buNone/>
              <a:defRPr/>
            </a:pPr>
            <a:r>
              <a:rPr lang="en-US" altLang="en-US" dirty="0" smtClean="0">
                <a:latin typeface="Berlin Sans FB" panose="020E0602020502020306" pitchFamily="34" charset="0"/>
              </a:rPr>
              <a:t>Social Readjustment Rating Scale (SRRS)</a:t>
            </a:r>
          </a:p>
          <a:p>
            <a:pPr lvl="1" eaLnBrk="1" hangingPunct="1">
              <a:defRPr/>
            </a:pPr>
            <a:r>
              <a:rPr lang="en-US" altLang="en-US" sz="2800" dirty="0" smtClean="0">
                <a:latin typeface="Berlin Sans FB" panose="020E0602020502020306" pitchFamily="34" charset="0"/>
              </a:rPr>
              <a:t>Assesses impact of major life changes</a:t>
            </a:r>
          </a:p>
          <a:p>
            <a:pPr lvl="1" eaLnBrk="1" hangingPunct="1">
              <a:defRPr/>
            </a:pPr>
            <a:r>
              <a:rPr lang="en-US" sz="2400" dirty="0">
                <a:latin typeface="Berlin Sans FB" panose="020E0602020502020306" pitchFamily="34" charset="0"/>
              </a:rPr>
              <a:t>A total of 150 or less is good, suggesting a low level of stress in your life and a low probability of developing a stress-related disorder. </a:t>
            </a:r>
            <a:endParaRPr lang="en-US" sz="2400" dirty="0" smtClean="0">
              <a:latin typeface="Berlin Sans FB" panose="020E0602020502020306" pitchFamily="34" charset="0"/>
            </a:endParaRPr>
          </a:p>
          <a:p>
            <a:pPr lvl="1" eaLnBrk="1" hangingPunct="1">
              <a:defRPr/>
            </a:pPr>
            <a:r>
              <a:rPr lang="en-US" sz="2400" dirty="0" smtClean="0">
                <a:latin typeface="Berlin Sans FB" panose="020E0602020502020306" pitchFamily="34" charset="0"/>
              </a:rPr>
              <a:t>If </a:t>
            </a:r>
            <a:r>
              <a:rPr lang="en-US" sz="2400" dirty="0">
                <a:latin typeface="Berlin Sans FB" panose="020E0602020502020306" pitchFamily="34" charset="0"/>
              </a:rPr>
              <a:t>your score is 300 or more, statistically you stand an almost 80% chance of getting sick in the near future. </a:t>
            </a:r>
            <a:endParaRPr lang="en-US" sz="2400" dirty="0" smtClean="0">
              <a:latin typeface="Berlin Sans FB" panose="020E0602020502020306" pitchFamily="34" charset="0"/>
            </a:endParaRPr>
          </a:p>
          <a:p>
            <a:pPr lvl="1" eaLnBrk="1" hangingPunct="1">
              <a:defRPr/>
            </a:pPr>
            <a:r>
              <a:rPr lang="en-US" sz="2400" dirty="0" smtClean="0">
                <a:latin typeface="Berlin Sans FB" panose="020E0602020502020306" pitchFamily="34" charset="0"/>
              </a:rPr>
              <a:t>If </a:t>
            </a:r>
            <a:r>
              <a:rPr lang="en-US" sz="2400" dirty="0">
                <a:latin typeface="Berlin Sans FB" panose="020E0602020502020306" pitchFamily="34" charset="0"/>
              </a:rPr>
              <a:t>your score is 150 to 299, the chances are about 50%. At less than 150, about 30%. </a:t>
            </a:r>
            <a:endParaRPr lang="en-US" sz="2400" dirty="0" smtClean="0">
              <a:latin typeface="Berlin Sans FB" panose="020E0602020502020306" pitchFamily="34" charset="0"/>
            </a:endParaRPr>
          </a:p>
          <a:p>
            <a:pPr lvl="1" eaLnBrk="1" hangingPunct="1">
              <a:defRPr/>
            </a:pPr>
            <a:r>
              <a:rPr lang="en-US" sz="2400" dirty="0" smtClean="0">
                <a:latin typeface="Berlin Sans FB" panose="020E0602020502020306" pitchFamily="34" charset="0"/>
              </a:rPr>
              <a:t>This </a:t>
            </a:r>
            <a:r>
              <a:rPr lang="en-US" sz="2400" dirty="0">
                <a:latin typeface="Berlin Sans FB" panose="020E0602020502020306" pitchFamily="34" charset="0"/>
              </a:rPr>
              <a:t>scale seems to suggest that change in ones life requires an effort to adapt and then an effort to regain stability.</a:t>
            </a:r>
            <a:endParaRPr lang="en-US" altLang="en-US" sz="2400" dirty="0" smtClean="0">
              <a:latin typeface="Berlin Sans FB" panose="020E0602020502020306" pitchFamily="34" charset="0"/>
            </a:endParaRPr>
          </a:p>
          <a:p>
            <a:pPr marL="0" indent="0">
              <a:buFontTx/>
              <a:buNone/>
              <a:defRPr/>
            </a:pPr>
            <a:endParaRPr lang="en-US" dirty="0"/>
          </a:p>
        </p:txBody>
      </p:sp>
    </p:spTree>
    <p:extLst>
      <p:ext uri="{BB962C8B-B14F-4D97-AF65-F5344CB8AC3E}">
        <p14:creationId xmlns:p14="http://schemas.microsoft.com/office/powerpoint/2010/main" val="3235598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12290"/>
            <a:ext cx="8229600" cy="902110"/>
          </a:xfrm>
        </p:spPr>
        <p:txBody>
          <a:bodyPr/>
          <a:lstStyle/>
          <a:p>
            <a:r>
              <a:rPr lang="en-US" altLang="en-US" dirty="0" smtClean="0">
                <a:latin typeface="Berlin Sans FB" panose="020E0602020502020306" pitchFamily="34" charset="0"/>
              </a:rPr>
              <a:t>SRRS</a:t>
            </a:r>
          </a:p>
        </p:txBody>
      </p:sp>
      <p:graphicFrame>
        <p:nvGraphicFramePr>
          <p:cNvPr id="4" name="Content Placeholder 3"/>
          <p:cNvGraphicFramePr>
            <a:graphicFrameLocks noGrp="1"/>
          </p:cNvGraphicFramePr>
          <p:nvPr>
            <p:ph idx="1"/>
            <p:extLst/>
          </p:nvPr>
        </p:nvGraphicFramePr>
        <p:xfrm>
          <a:off x="152400" y="685800"/>
          <a:ext cx="4572000" cy="6054554"/>
        </p:xfrm>
        <a:graphic>
          <a:graphicData uri="http://schemas.openxmlformats.org/drawingml/2006/table">
            <a:tbl>
              <a:tblPr>
                <a:tableStyleId>{2D5ABB26-0587-4C30-8999-92F81FD0307C}</a:tableStyleId>
              </a:tblPr>
              <a:tblGrid>
                <a:gridCol w="3957157">
                  <a:extLst>
                    <a:ext uri="{9D8B030D-6E8A-4147-A177-3AD203B41FA5}">
                      <a16:colId xmlns:a16="http://schemas.microsoft.com/office/drawing/2014/main" xmlns="" val="20000"/>
                    </a:ext>
                  </a:extLst>
                </a:gridCol>
                <a:gridCol w="614843">
                  <a:extLst>
                    <a:ext uri="{9D8B030D-6E8A-4147-A177-3AD203B41FA5}">
                      <a16:colId xmlns:a16="http://schemas.microsoft.com/office/drawing/2014/main" xmlns="" val="20001"/>
                    </a:ext>
                  </a:extLst>
                </a:gridCol>
              </a:tblGrid>
              <a:tr h="441477">
                <a:tc>
                  <a:txBody>
                    <a:bodyPr/>
                    <a:lstStyle/>
                    <a:p>
                      <a:r>
                        <a:rPr lang="en-US" sz="1600" b="1" dirty="0">
                          <a:effectLst/>
                          <a:latin typeface="Berlin Sans FB" panose="020E0602020502020306" pitchFamily="34" charset="0"/>
                        </a:rPr>
                        <a:t>Life Event</a:t>
                      </a:r>
                    </a:p>
                  </a:txBody>
                  <a:tcPr marL="7370" marR="7370" marT="7370" marB="7370" anchor="ctr"/>
                </a:tc>
                <a:tc>
                  <a:txBody>
                    <a:bodyPr/>
                    <a:lstStyle/>
                    <a:p>
                      <a:r>
                        <a:rPr lang="en-US" sz="1600" b="1" dirty="0">
                          <a:effectLst/>
                          <a:latin typeface="Berlin Sans FB" panose="020E0602020502020306" pitchFamily="34" charset="0"/>
                        </a:rPr>
                        <a:t>Value</a:t>
                      </a:r>
                    </a:p>
                  </a:txBody>
                  <a:tcPr marL="7370" marR="7370" marT="7370" marB="7370" anchor="ctr"/>
                </a:tc>
                <a:extLst>
                  <a:ext uri="{0D108BD9-81ED-4DB2-BD59-A6C34878D82A}">
                    <a16:rowId xmlns:a16="http://schemas.microsoft.com/office/drawing/2014/main" xmlns="" val="10000"/>
                  </a:ext>
                </a:extLst>
              </a:tr>
              <a:tr h="228109">
                <a:tc>
                  <a:txBody>
                    <a:bodyPr/>
                    <a:lstStyle/>
                    <a:p>
                      <a:r>
                        <a:rPr lang="en-US" sz="1600" dirty="0">
                          <a:effectLst/>
                          <a:latin typeface="Berlin Sans FB" panose="020E0602020502020306" pitchFamily="34" charset="0"/>
                        </a:rPr>
                        <a:t>Death of Spouse</a:t>
                      </a:r>
                    </a:p>
                  </a:txBody>
                  <a:tcPr marL="7370" marR="7370" marT="7370" marB="7370" anchor="ctr"/>
                </a:tc>
                <a:tc>
                  <a:txBody>
                    <a:bodyPr/>
                    <a:lstStyle/>
                    <a:p>
                      <a:r>
                        <a:rPr lang="en-US" sz="1600" dirty="0">
                          <a:effectLst/>
                          <a:latin typeface="Berlin Sans FB" panose="020E0602020502020306" pitchFamily="34" charset="0"/>
                        </a:rPr>
                        <a:t>100</a:t>
                      </a:r>
                    </a:p>
                  </a:txBody>
                  <a:tcPr marL="7370" marR="7370" marT="7370" marB="7370" anchor="ctr"/>
                </a:tc>
                <a:extLst>
                  <a:ext uri="{0D108BD9-81ED-4DB2-BD59-A6C34878D82A}">
                    <a16:rowId xmlns:a16="http://schemas.microsoft.com/office/drawing/2014/main" xmlns="" val="10001"/>
                  </a:ext>
                </a:extLst>
              </a:tr>
              <a:tr h="228109">
                <a:tc>
                  <a:txBody>
                    <a:bodyPr/>
                    <a:lstStyle/>
                    <a:p>
                      <a:r>
                        <a:rPr lang="en-US" sz="1600">
                          <a:effectLst/>
                          <a:latin typeface="Berlin Sans FB" panose="020E0602020502020306" pitchFamily="34" charset="0"/>
                        </a:rPr>
                        <a:t>Divorce</a:t>
                      </a:r>
                    </a:p>
                  </a:txBody>
                  <a:tcPr marL="7370" marR="7370" marT="7370" marB="7370" anchor="ctr"/>
                </a:tc>
                <a:tc>
                  <a:txBody>
                    <a:bodyPr/>
                    <a:lstStyle/>
                    <a:p>
                      <a:r>
                        <a:rPr lang="en-US" sz="1600" dirty="0">
                          <a:effectLst/>
                          <a:latin typeface="Berlin Sans FB" panose="020E0602020502020306" pitchFamily="34" charset="0"/>
                        </a:rPr>
                        <a:t>73</a:t>
                      </a:r>
                    </a:p>
                  </a:txBody>
                  <a:tcPr marL="7370" marR="7370" marT="7370" marB="7370" anchor="ctr"/>
                </a:tc>
                <a:extLst>
                  <a:ext uri="{0D108BD9-81ED-4DB2-BD59-A6C34878D82A}">
                    <a16:rowId xmlns:a16="http://schemas.microsoft.com/office/drawing/2014/main" xmlns="" val="10002"/>
                  </a:ext>
                </a:extLst>
              </a:tr>
              <a:tr h="228109">
                <a:tc>
                  <a:txBody>
                    <a:bodyPr/>
                    <a:lstStyle/>
                    <a:p>
                      <a:r>
                        <a:rPr lang="en-US" sz="1600">
                          <a:effectLst/>
                          <a:latin typeface="Berlin Sans FB" panose="020E0602020502020306" pitchFamily="34" charset="0"/>
                        </a:rPr>
                        <a:t>Marital separation</a:t>
                      </a:r>
                    </a:p>
                  </a:txBody>
                  <a:tcPr marL="7370" marR="7370" marT="7370" marB="7370" anchor="ctr"/>
                </a:tc>
                <a:tc>
                  <a:txBody>
                    <a:bodyPr/>
                    <a:lstStyle/>
                    <a:p>
                      <a:r>
                        <a:rPr lang="en-US" sz="1600" dirty="0">
                          <a:effectLst/>
                          <a:latin typeface="Berlin Sans FB" panose="020E0602020502020306" pitchFamily="34" charset="0"/>
                        </a:rPr>
                        <a:t>65</a:t>
                      </a:r>
                    </a:p>
                  </a:txBody>
                  <a:tcPr marL="7370" marR="7370" marT="7370" marB="7370" anchor="ctr"/>
                </a:tc>
                <a:extLst>
                  <a:ext uri="{0D108BD9-81ED-4DB2-BD59-A6C34878D82A}">
                    <a16:rowId xmlns:a16="http://schemas.microsoft.com/office/drawing/2014/main" xmlns="" val="10003"/>
                  </a:ext>
                </a:extLst>
              </a:tr>
              <a:tr h="228109">
                <a:tc>
                  <a:txBody>
                    <a:bodyPr/>
                    <a:lstStyle/>
                    <a:p>
                      <a:r>
                        <a:rPr lang="en-US" sz="1600" dirty="0">
                          <a:effectLst/>
                          <a:latin typeface="Berlin Sans FB" panose="020E0602020502020306" pitchFamily="34" charset="0"/>
                        </a:rPr>
                        <a:t>Jail term</a:t>
                      </a:r>
                    </a:p>
                  </a:txBody>
                  <a:tcPr marL="7370" marR="7370" marT="7370" marB="7370" anchor="ctr"/>
                </a:tc>
                <a:tc>
                  <a:txBody>
                    <a:bodyPr/>
                    <a:lstStyle/>
                    <a:p>
                      <a:r>
                        <a:rPr lang="en-US" sz="1600" dirty="0">
                          <a:effectLst/>
                          <a:latin typeface="Berlin Sans FB" panose="020E0602020502020306" pitchFamily="34" charset="0"/>
                        </a:rPr>
                        <a:t>63</a:t>
                      </a:r>
                    </a:p>
                  </a:txBody>
                  <a:tcPr marL="7370" marR="7370" marT="7370" marB="7370" anchor="ctr"/>
                </a:tc>
                <a:extLst>
                  <a:ext uri="{0D108BD9-81ED-4DB2-BD59-A6C34878D82A}">
                    <a16:rowId xmlns:a16="http://schemas.microsoft.com/office/drawing/2014/main" xmlns="" val="10004"/>
                  </a:ext>
                </a:extLst>
              </a:tr>
              <a:tr h="228109">
                <a:tc>
                  <a:txBody>
                    <a:bodyPr/>
                    <a:lstStyle/>
                    <a:p>
                      <a:r>
                        <a:rPr lang="en-US" sz="1600">
                          <a:effectLst/>
                          <a:latin typeface="Berlin Sans FB" panose="020E0602020502020306" pitchFamily="34" charset="0"/>
                        </a:rPr>
                        <a:t>Death of close family member</a:t>
                      </a:r>
                    </a:p>
                  </a:txBody>
                  <a:tcPr marL="7370" marR="7370" marT="7370" marB="7370" anchor="ctr"/>
                </a:tc>
                <a:tc>
                  <a:txBody>
                    <a:bodyPr/>
                    <a:lstStyle/>
                    <a:p>
                      <a:r>
                        <a:rPr lang="en-US" sz="1600" dirty="0">
                          <a:effectLst/>
                          <a:latin typeface="Berlin Sans FB" panose="020E0602020502020306" pitchFamily="34" charset="0"/>
                        </a:rPr>
                        <a:t>63</a:t>
                      </a:r>
                    </a:p>
                  </a:txBody>
                  <a:tcPr marL="7370" marR="7370" marT="7370" marB="7370" anchor="ctr"/>
                </a:tc>
                <a:extLst>
                  <a:ext uri="{0D108BD9-81ED-4DB2-BD59-A6C34878D82A}">
                    <a16:rowId xmlns:a16="http://schemas.microsoft.com/office/drawing/2014/main" xmlns="" val="10005"/>
                  </a:ext>
                </a:extLst>
              </a:tr>
              <a:tr h="228109">
                <a:tc>
                  <a:txBody>
                    <a:bodyPr/>
                    <a:lstStyle/>
                    <a:p>
                      <a:r>
                        <a:rPr lang="en-US" sz="1600">
                          <a:effectLst/>
                          <a:latin typeface="Berlin Sans FB" panose="020E0602020502020306" pitchFamily="34" charset="0"/>
                        </a:rPr>
                        <a:t>Personal injury or illness</a:t>
                      </a:r>
                    </a:p>
                  </a:txBody>
                  <a:tcPr marL="7370" marR="7370" marT="7370" marB="7370" anchor="ctr"/>
                </a:tc>
                <a:tc>
                  <a:txBody>
                    <a:bodyPr/>
                    <a:lstStyle/>
                    <a:p>
                      <a:r>
                        <a:rPr lang="en-US" sz="1600">
                          <a:effectLst/>
                          <a:latin typeface="Berlin Sans FB" panose="020E0602020502020306" pitchFamily="34" charset="0"/>
                        </a:rPr>
                        <a:t>53</a:t>
                      </a:r>
                    </a:p>
                  </a:txBody>
                  <a:tcPr marL="7370" marR="7370" marT="7370" marB="7370" anchor="ctr"/>
                </a:tc>
                <a:extLst>
                  <a:ext uri="{0D108BD9-81ED-4DB2-BD59-A6C34878D82A}">
                    <a16:rowId xmlns:a16="http://schemas.microsoft.com/office/drawing/2014/main" xmlns="" val="10006"/>
                  </a:ext>
                </a:extLst>
              </a:tr>
              <a:tr h="228109">
                <a:tc>
                  <a:txBody>
                    <a:bodyPr/>
                    <a:lstStyle/>
                    <a:p>
                      <a:r>
                        <a:rPr lang="en-US" sz="1600" dirty="0">
                          <a:effectLst/>
                          <a:latin typeface="Berlin Sans FB" panose="020E0602020502020306" pitchFamily="34" charset="0"/>
                        </a:rPr>
                        <a:t>Marriage</a:t>
                      </a:r>
                    </a:p>
                  </a:txBody>
                  <a:tcPr marL="7370" marR="7370" marT="7370" marB="7370" anchor="ctr"/>
                </a:tc>
                <a:tc>
                  <a:txBody>
                    <a:bodyPr/>
                    <a:lstStyle/>
                    <a:p>
                      <a:r>
                        <a:rPr lang="en-US" sz="1600" dirty="0">
                          <a:effectLst/>
                          <a:latin typeface="Berlin Sans FB" panose="020E0602020502020306" pitchFamily="34" charset="0"/>
                        </a:rPr>
                        <a:t>50</a:t>
                      </a:r>
                    </a:p>
                  </a:txBody>
                  <a:tcPr marL="7370" marR="7370" marT="7370" marB="7370" anchor="ctr"/>
                </a:tc>
                <a:extLst>
                  <a:ext uri="{0D108BD9-81ED-4DB2-BD59-A6C34878D82A}">
                    <a16:rowId xmlns:a16="http://schemas.microsoft.com/office/drawing/2014/main" xmlns="" val="10007"/>
                  </a:ext>
                </a:extLst>
              </a:tr>
              <a:tr h="228109">
                <a:tc>
                  <a:txBody>
                    <a:bodyPr/>
                    <a:lstStyle/>
                    <a:p>
                      <a:r>
                        <a:rPr lang="en-US" sz="1600" dirty="0">
                          <a:effectLst/>
                          <a:latin typeface="Berlin Sans FB" panose="020E0602020502020306" pitchFamily="34" charset="0"/>
                        </a:rPr>
                        <a:t>Fired at work</a:t>
                      </a:r>
                    </a:p>
                  </a:txBody>
                  <a:tcPr marL="7370" marR="7370" marT="7370" marB="7370" anchor="ctr"/>
                </a:tc>
                <a:tc>
                  <a:txBody>
                    <a:bodyPr/>
                    <a:lstStyle/>
                    <a:p>
                      <a:r>
                        <a:rPr lang="en-US" sz="1600">
                          <a:effectLst/>
                          <a:latin typeface="Berlin Sans FB" panose="020E0602020502020306" pitchFamily="34" charset="0"/>
                        </a:rPr>
                        <a:t>47</a:t>
                      </a:r>
                    </a:p>
                  </a:txBody>
                  <a:tcPr marL="7370" marR="7370" marT="7370" marB="7370" anchor="ctr"/>
                </a:tc>
                <a:extLst>
                  <a:ext uri="{0D108BD9-81ED-4DB2-BD59-A6C34878D82A}">
                    <a16:rowId xmlns:a16="http://schemas.microsoft.com/office/drawing/2014/main" xmlns="" val="10008"/>
                  </a:ext>
                </a:extLst>
              </a:tr>
              <a:tr h="228109">
                <a:tc>
                  <a:txBody>
                    <a:bodyPr/>
                    <a:lstStyle/>
                    <a:p>
                      <a:r>
                        <a:rPr lang="en-US" sz="1600" dirty="0">
                          <a:effectLst/>
                          <a:latin typeface="Berlin Sans FB" panose="020E0602020502020306" pitchFamily="34" charset="0"/>
                        </a:rPr>
                        <a:t>Marital reconciliation</a:t>
                      </a:r>
                    </a:p>
                  </a:txBody>
                  <a:tcPr marL="7370" marR="7370" marT="7370" marB="7370" anchor="ctr"/>
                </a:tc>
                <a:tc>
                  <a:txBody>
                    <a:bodyPr/>
                    <a:lstStyle/>
                    <a:p>
                      <a:r>
                        <a:rPr lang="en-US" sz="1600">
                          <a:effectLst/>
                          <a:latin typeface="Berlin Sans FB" panose="020E0602020502020306" pitchFamily="34" charset="0"/>
                        </a:rPr>
                        <a:t>45</a:t>
                      </a:r>
                    </a:p>
                  </a:txBody>
                  <a:tcPr marL="7370" marR="7370" marT="7370" marB="7370" anchor="ctr"/>
                </a:tc>
                <a:extLst>
                  <a:ext uri="{0D108BD9-81ED-4DB2-BD59-A6C34878D82A}">
                    <a16:rowId xmlns:a16="http://schemas.microsoft.com/office/drawing/2014/main" xmlns="" val="10009"/>
                  </a:ext>
                </a:extLst>
              </a:tr>
              <a:tr h="228109">
                <a:tc>
                  <a:txBody>
                    <a:bodyPr/>
                    <a:lstStyle/>
                    <a:p>
                      <a:r>
                        <a:rPr lang="en-US" sz="1600" dirty="0">
                          <a:effectLst/>
                          <a:latin typeface="Berlin Sans FB" panose="020E0602020502020306" pitchFamily="34" charset="0"/>
                        </a:rPr>
                        <a:t>Retirement</a:t>
                      </a:r>
                    </a:p>
                  </a:txBody>
                  <a:tcPr marL="7370" marR="7370" marT="7370" marB="7370" anchor="ctr"/>
                </a:tc>
                <a:tc>
                  <a:txBody>
                    <a:bodyPr/>
                    <a:lstStyle/>
                    <a:p>
                      <a:r>
                        <a:rPr lang="en-US" sz="1600">
                          <a:effectLst/>
                          <a:latin typeface="Berlin Sans FB" panose="020E0602020502020306" pitchFamily="34" charset="0"/>
                        </a:rPr>
                        <a:t>45</a:t>
                      </a:r>
                    </a:p>
                  </a:txBody>
                  <a:tcPr marL="7370" marR="7370" marT="7370" marB="7370" anchor="ctr"/>
                </a:tc>
                <a:extLst>
                  <a:ext uri="{0D108BD9-81ED-4DB2-BD59-A6C34878D82A}">
                    <a16:rowId xmlns:a16="http://schemas.microsoft.com/office/drawing/2014/main" xmlns="" val="10010"/>
                  </a:ext>
                </a:extLst>
              </a:tr>
              <a:tr h="228109">
                <a:tc>
                  <a:txBody>
                    <a:bodyPr/>
                    <a:lstStyle/>
                    <a:p>
                      <a:r>
                        <a:rPr lang="en-US" sz="1600" dirty="0">
                          <a:effectLst/>
                          <a:latin typeface="Berlin Sans FB" panose="020E0602020502020306" pitchFamily="34" charset="0"/>
                        </a:rPr>
                        <a:t>Change in health of family member</a:t>
                      </a:r>
                    </a:p>
                  </a:txBody>
                  <a:tcPr marL="7370" marR="7370" marT="7370" marB="7370" anchor="ctr"/>
                </a:tc>
                <a:tc>
                  <a:txBody>
                    <a:bodyPr/>
                    <a:lstStyle/>
                    <a:p>
                      <a:r>
                        <a:rPr lang="en-US" sz="1600" dirty="0">
                          <a:effectLst/>
                          <a:latin typeface="Berlin Sans FB" panose="020E0602020502020306" pitchFamily="34" charset="0"/>
                        </a:rPr>
                        <a:t>44</a:t>
                      </a:r>
                    </a:p>
                  </a:txBody>
                  <a:tcPr marL="7370" marR="7370" marT="7370" marB="7370" anchor="ctr"/>
                </a:tc>
                <a:extLst>
                  <a:ext uri="{0D108BD9-81ED-4DB2-BD59-A6C34878D82A}">
                    <a16:rowId xmlns:a16="http://schemas.microsoft.com/office/drawing/2014/main" xmlns="" val="10011"/>
                  </a:ext>
                </a:extLst>
              </a:tr>
              <a:tr h="228109">
                <a:tc>
                  <a:txBody>
                    <a:bodyPr/>
                    <a:lstStyle/>
                    <a:p>
                      <a:r>
                        <a:rPr lang="en-US" sz="1600">
                          <a:effectLst/>
                          <a:latin typeface="Berlin Sans FB" panose="020E0602020502020306" pitchFamily="34" charset="0"/>
                        </a:rPr>
                        <a:t>Pregnancy</a:t>
                      </a:r>
                    </a:p>
                  </a:txBody>
                  <a:tcPr marL="7370" marR="7370" marT="7370" marB="7370" anchor="ctr"/>
                </a:tc>
                <a:tc>
                  <a:txBody>
                    <a:bodyPr/>
                    <a:lstStyle/>
                    <a:p>
                      <a:r>
                        <a:rPr lang="en-US" sz="1600" dirty="0">
                          <a:effectLst/>
                          <a:latin typeface="Berlin Sans FB" panose="020E0602020502020306" pitchFamily="34" charset="0"/>
                        </a:rPr>
                        <a:t>40</a:t>
                      </a:r>
                    </a:p>
                  </a:txBody>
                  <a:tcPr marL="7370" marR="7370" marT="7370" marB="7370" anchor="ctr"/>
                </a:tc>
                <a:extLst>
                  <a:ext uri="{0D108BD9-81ED-4DB2-BD59-A6C34878D82A}">
                    <a16:rowId xmlns:a16="http://schemas.microsoft.com/office/drawing/2014/main" xmlns="" val="10012"/>
                  </a:ext>
                </a:extLst>
              </a:tr>
              <a:tr h="228109">
                <a:tc>
                  <a:txBody>
                    <a:bodyPr/>
                    <a:lstStyle/>
                    <a:p>
                      <a:r>
                        <a:rPr lang="en-US" sz="1600">
                          <a:effectLst/>
                          <a:latin typeface="Berlin Sans FB" panose="020E0602020502020306" pitchFamily="34" charset="0"/>
                        </a:rPr>
                        <a:t>Sex difficulties</a:t>
                      </a:r>
                    </a:p>
                  </a:txBody>
                  <a:tcPr marL="7370" marR="7370" marT="7370" marB="7370" anchor="ctr"/>
                </a:tc>
                <a:tc>
                  <a:txBody>
                    <a:bodyPr/>
                    <a:lstStyle/>
                    <a:p>
                      <a:r>
                        <a:rPr lang="en-US" sz="1600" dirty="0">
                          <a:effectLst/>
                          <a:latin typeface="Berlin Sans FB" panose="020E0602020502020306" pitchFamily="34" charset="0"/>
                        </a:rPr>
                        <a:t>39</a:t>
                      </a:r>
                    </a:p>
                  </a:txBody>
                  <a:tcPr marL="7370" marR="7370" marT="7370" marB="7370" anchor="ctr"/>
                </a:tc>
                <a:extLst>
                  <a:ext uri="{0D108BD9-81ED-4DB2-BD59-A6C34878D82A}">
                    <a16:rowId xmlns:a16="http://schemas.microsoft.com/office/drawing/2014/main" xmlns="" val="10013"/>
                  </a:ext>
                </a:extLst>
              </a:tr>
              <a:tr h="228109">
                <a:tc>
                  <a:txBody>
                    <a:bodyPr/>
                    <a:lstStyle/>
                    <a:p>
                      <a:r>
                        <a:rPr lang="en-US" sz="1600">
                          <a:effectLst/>
                          <a:latin typeface="Berlin Sans FB" panose="020E0602020502020306" pitchFamily="34" charset="0"/>
                        </a:rPr>
                        <a:t>Gain of new family member</a:t>
                      </a:r>
                    </a:p>
                  </a:txBody>
                  <a:tcPr marL="7370" marR="7370" marT="7370" marB="7370" anchor="ctr"/>
                </a:tc>
                <a:tc>
                  <a:txBody>
                    <a:bodyPr/>
                    <a:lstStyle/>
                    <a:p>
                      <a:r>
                        <a:rPr lang="en-US" sz="1600" dirty="0">
                          <a:effectLst/>
                          <a:latin typeface="Berlin Sans FB" panose="020E0602020502020306" pitchFamily="34" charset="0"/>
                        </a:rPr>
                        <a:t>39</a:t>
                      </a:r>
                    </a:p>
                  </a:txBody>
                  <a:tcPr marL="7370" marR="7370" marT="7370" marB="7370" anchor="ctr"/>
                </a:tc>
                <a:extLst>
                  <a:ext uri="{0D108BD9-81ED-4DB2-BD59-A6C34878D82A}">
                    <a16:rowId xmlns:a16="http://schemas.microsoft.com/office/drawing/2014/main" xmlns="" val="10014"/>
                  </a:ext>
                </a:extLst>
              </a:tr>
              <a:tr h="205603">
                <a:tc>
                  <a:txBody>
                    <a:bodyPr/>
                    <a:lstStyle/>
                    <a:p>
                      <a:r>
                        <a:rPr lang="en-US" sz="1600" dirty="0">
                          <a:effectLst/>
                          <a:latin typeface="Berlin Sans FB" panose="020E0602020502020306" pitchFamily="34" charset="0"/>
                        </a:rPr>
                        <a:t>Business readjustment</a:t>
                      </a:r>
                    </a:p>
                  </a:txBody>
                  <a:tcPr marL="7370" marR="7370" marT="7370" marB="7370" anchor="ctr"/>
                </a:tc>
                <a:tc>
                  <a:txBody>
                    <a:bodyPr/>
                    <a:lstStyle/>
                    <a:p>
                      <a:r>
                        <a:rPr lang="en-US" sz="1600" dirty="0">
                          <a:effectLst/>
                          <a:latin typeface="Berlin Sans FB" panose="020E0602020502020306" pitchFamily="34" charset="0"/>
                        </a:rPr>
                        <a:t>39</a:t>
                      </a:r>
                    </a:p>
                  </a:txBody>
                  <a:tcPr marL="7370" marR="7370" marT="7370" marB="7370" anchor="ctr"/>
                </a:tc>
                <a:extLst>
                  <a:ext uri="{0D108BD9-81ED-4DB2-BD59-A6C34878D82A}">
                    <a16:rowId xmlns:a16="http://schemas.microsoft.com/office/drawing/2014/main" xmlns="" val="10015"/>
                  </a:ext>
                </a:extLst>
              </a:tr>
              <a:tr h="228109">
                <a:tc>
                  <a:txBody>
                    <a:bodyPr/>
                    <a:lstStyle/>
                    <a:p>
                      <a:r>
                        <a:rPr lang="en-US" sz="1600">
                          <a:effectLst/>
                          <a:latin typeface="Berlin Sans FB" panose="020E0602020502020306" pitchFamily="34" charset="0"/>
                        </a:rPr>
                        <a:t>Change in financial state</a:t>
                      </a:r>
                    </a:p>
                  </a:txBody>
                  <a:tcPr marL="7370" marR="7370" marT="7370" marB="7370" anchor="ctr"/>
                </a:tc>
                <a:tc>
                  <a:txBody>
                    <a:bodyPr/>
                    <a:lstStyle/>
                    <a:p>
                      <a:r>
                        <a:rPr lang="en-US" sz="1600" dirty="0">
                          <a:effectLst/>
                          <a:latin typeface="Berlin Sans FB" panose="020E0602020502020306" pitchFamily="34" charset="0"/>
                        </a:rPr>
                        <a:t>38</a:t>
                      </a:r>
                    </a:p>
                  </a:txBody>
                  <a:tcPr marL="7370" marR="7370" marT="7370" marB="7370" anchor="ctr"/>
                </a:tc>
                <a:extLst>
                  <a:ext uri="{0D108BD9-81ED-4DB2-BD59-A6C34878D82A}">
                    <a16:rowId xmlns:a16="http://schemas.microsoft.com/office/drawing/2014/main" xmlns="" val="10016"/>
                  </a:ext>
                </a:extLst>
              </a:tr>
              <a:tr h="228109">
                <a:tc>
                  <a:txBody>
                    <a:bodyPr/>
                    <a:lstStyle/>
                    <a:p>
                      <a:r>
                        <a:rPr lang="en-US" sz="1600">
                          <a:effectLst/>
                          <a:latin typeface="Berlin Sans FB" panose="020E0602020502020306" pitchFamily="34" charset="0"/>
                        </a:rPr>
                        <a:t>Death of close friend</a:t>
                      </a:r>
                    </a:p>
                  </a:txBody>
                  <a:tcPr marL="7370" marR="7370" marT="7370" marB="7370" anchor="ctr"/>
                </a:tc>
                <a:tc>
                  <a:txBody>
                    <a:bodyPr/>
                    <a:lstStyle/>
                    <a:p>
                      <a:r>
                        <a:rPr lang="en-US" sz="1600" dirty="0">
                          <a:effectLst/>
                          <a:latin typeface="Berlin Sans FB" panose="020E0602020502020306" pitchFamily="34" charset="0"/>
                        </a:rPr>
                        <a:t>37</a:t>
                      </a:r>
                    </a:p>
                  </a:txBody>
                  <a:tcPr marL="7370" marR="7370" marT="7370" marB="7370" anchor="ctr"/>
                </a:tc>
                <a:extLst>
                  <a:ext uri="{0D108BD9-81ED-4DB2-BD59-A6C34878D82A}">
                    <a16:rowId xmlns:a16="http://schemas.microsoft.com/office/drawing/2014/main" xmlns="" val="10017"/>
                  </a:ext>
                </a:extLst>
              </a:tr>
              <a:tr h="228109">
                <a:tc>
                  <a:txBody>
                    <a:bodyPr/>
                    <a:lstStyle/>
                    <a:p>
                      <a:r>
                        <a:rPr lang="en-US" sz="1600">
                          <a:effectLst/>
                          <a:latin typeface="Berlin Sans FB" panose="020E0602020502020306" pitchFamily="34" charset="0"/>
                        </a:rPr>
                        <a:t>Change to a different line of work</a:t>
                      </a:r>
                    </a:p>
                  </a:txBody>
                  <a:tcPr marL="7370" marR="7370" marT="7370" marB="7370" anchor="ctr"/>
                </a:tc>
                <a:tc>
                  <a:txBody>
                    <a:bodyPr/>
                    <a:lstStyle/>
                    <a:p>
                      <a:r>
                        <a:rPr lang="en-US" sz="1600" dirty="0">
                          <a:effectLst/>
                          <a:latin typeface="Berlin Sans FB" panose="020E0602020502020306" pitchFamily="34" charset="0"/>
                        </a:rPr>
                        <a:t>36</a:t>
                      </a:r>
                    </a:p>
                  </a:txBody>
                  <a:tcPr marL="7370" marR="7370" marT="7370" marB="7370" anchor="ctr"/>
                </a:tc>
                <a:extLst>
                  <a:ext uri="{0D108BD9-81ED-4DB2-BD59-A6C34878D82A}">
                    <a16:rowId xmlns:a16="http://schemas.microsoft.com/office/drawing/2014/main" xmlns="" val="10018"/>
                  </a:ext>
                </a:extLst>
              </a:tr>
              <a:tr h="441477">
                <a:tc>
                  <a:txBody>
                    <a:bodyPr/>
                    <a:lstStyle/>
                    <a:p>
                      <a:r>
                        <a:rPr lang="en-US" sz="1600" dirty="0">
                          <a:effectLst/>
                          <a:latin typeface="Berlin Sans FB" panose="020E0602020502020306" pitchFamily="34" charset="0"/>
                        </a:rPr>
                        <a:t>Change in number of arguments with spouse</a:t>
                      </a:r>
                    </a:p>
                  </a:txBody>
                  <a:tcPr marL="7370" marR="7370" marT="7370" marB="7370" anchor="ctr"/>
                </a:tc>
                <a:tc>
                  <a:txBody>
                    <a:bodyPr/>
                    <a:lstStyle/>
                    <a:p>
                      <a:r>
                        <a:rPr lang="en-US" sz="1600" dirty="0">
                          <a:effectLst/>
                          <a:latin typeface="Berlin Sans FB" panose="020E0602020502020306" pitchFamily="34" charset="0"/>
                        </a:rPr>
                        <a:t>35</a:t>
                      </a:r>
                    </a:p>
                  </a:txBody>
                  <a:tcPr marL="7370" marR="7370" marT="7370" marB="7370" anchor="ctr"/>
                </a:tc>
                <a:extLst>
                  <a:ext uri="{0D108BD9-81ED-4DB2-BD59-A6C34878D82A}">
                    <a16:rowId xmlns:a16="http://schemas.microsoft.com/office/drawing/2014/main" xmlns="" val="10019"/>
                  </a:ext>
                </a:extLst>
              </a:tr>
              <a:tr h="228109">
                <a:tc>
                  <a:txBody>
                    <a:bodyPr/>
                    <a:lstStyle/>
                    <a:p>
                      <a:r>
                        <a:rPr lang="en-US" sz="1600">
                          <a:effectLst/>
                          <a:latin typeface="Berlin Sans FB" panose="020E0602020502020306" pitchFamily="34" charset="0"/>
                        </a:rPr>
                        <a:t>Home Mortgage over $100,000*</a:t>
                      </a:r>
                    </a:p>
                  </a:txBody>
                  <a:tcPr marL="7370" marR="7370" marT="7370" marB="7370" anchor="ctr"/>
                </a:tc>
                <a:tc>
                  <a:txBody>
                    <a:bodyPr/>
                    <a:lstStyle/>
                    <a:p>
                      <a:r>
                        <a:rPr lang="en-US" sz="1600" dirty="0">
                          <a:effectLst/>
                          <a:latin typeface="Berlin Sans FB" panose="020E0602020502020306" pitchFamily="34" charset="0"/>
                        </a:rPr>
                        <a:t>31</a:t>
                      </a:r>
                    </a:p>
                  </a:txBody>
                  <a:tcPr marL="7370" marR="7370" marT="7370" marB="7370" anchor="ctr"/>
                </a:tc>
                <a:extLst>
                  <a:ext uri="{0D108BD9-81ED-4DB2-BD59-A6C34878D82A}">
                    <a16:rowId xmlns:a16="http://schemas.microsoft.com/office/drawing/2014/main" xmlns="" val="10020"/>
                  </a:ext>
                </a:extLst>
              </a:tr>
              <a:tr h="228109">
                <a:tc>
                  <a:txBody>
                    <a:bodyPr/>
                    <a:lstStyle/>
                    <a:p>
                      <a:r>
                        <a:rPr lang="en-US" sz="1600">
                          <a:effectLst/>
                          <a:latin typeface="Berlin Sans FB" panose="020E0602020502020306" pitchFamily="34" charset="0"/>
                        </a:rPr>
                        <a:t>Foreclosure or mortgage or loan</a:t>
                      </a:r>
                    </a:p>
                  </a:txBody>
                  <a:tcPr marL="7370" marR="7370" marT="7370" marB="7370" anchor="ctr"/>
                </a:tc>
                <a:tc>
                  <a:txBody>
                    <a:bodyPr/>
                    <a:lstStyle/>
                    <a:p>
                      <a:r>
                        <a:rPr lang="en-US" sz="1600" dirty="0">
                          <a:effectLst/>
                          <a:latin typeface="Berlin Sans FB" panose="020E0602020502020306" pitchFamily="34" charset="0"/>
                        </a:rPr>
                        <a:t>30</a:t>
                      </a:r>
                    </a:p>
                  </a:txBody>
                  <a:tcPr marL="7370" marR="7370" marT="7370" marB="7370" anchor="ctr"/>
                </a:tc>
                <a:extLst>
                  <a:ext uri="{0D108BD9-81ED-4DB2-BD59-A6C34878D82A}">
                    <a16:rowId xmlns:a16="http://schemas.microsoft.com/office/drawing/2014/main" xmlns="" val="10021"/>
                  </a:ext>
                </a:extLst>
              </a:tr>
            </a:tbl>
          </a:graphicData>
        </a:graphic>
      </p:graphicFrame>
      <p:graphicFrame>
        <p:nvGraphicFramePr>
          <p:cNvPr id="5" name="Table 4"/>
          <p:cNvGraphicFramePr>
            <a:graphicFrameLocks noGrp="1"/>
          </p:cNvGraphicFramePr>
          <p:nvPr>
            <p:extLst/>
          </p:nvPr>
        </p:nvGraphicFramePr>
        <p:xfrm>
          <a:off x="4876800" y="742716"/>
          <a:ext cx="4038600" cy="6054216"/>
        </p:xfrm>
        <a:graphic>
          <a:graphicData uri="http://schemas.openxmlformats.org/drawingml/2006/table">
            <a:tbl>
              <a:tblPr>
                <a:tableStyleId>{2D5ABB26-0587-4C30-8999-92F81FD0307C}</a:tableStyleId>
              </a:tblPr>
              <a:tblGrid>
                <a:gridCol w="3642659">
                  <a:extLst>
                    <a:ext uri="{9D8B030D-6E8A-4147-A177-3AD203B41FA5}">
                      <a16:colId xmlns:a16="http://schemas.microsoft.com/office/drawing/2014/main" xmlns="" val="20000"/>
                    </a:ext>
                  </a:extLst>
                </a:gridCol>
                <a:gridCol w="395941">
                  <a:extLst>
                    <a:ext uri="{9D8B030D-6E8A-4147-A177-3AD203B41FA5}">
                      <a16:colId xmlns:a16="http://schemas.microsoft.com/office/drawing/2014/main" xmlns="" val="20001"/>
                    </a:ext>
                  </a:extLst>
                </a:gridCol>
              </a:tblGrid>
              <a:tr h="228042">
                <a:tc>
                  <a:txBody>
                    <a:bodyPr/>
                    <a:lstStyle/>
                    <a:p>
                      <a:r>
                        <a:rPr lang="en-US" sz="1600" dirty="0">
                          <a:effectLst/>
                          <a:latin typeface="Berlin Sans FB" panose="020E0602020502020306" pitchFamily="34" charset="0"/>
                        </a:rPr>
                        <a:t>Change in responsibilities at work</a:t>
                      </a:r>
                    </a:p>
                  </a:txBody>
                  <a:tcPr marL="7370" marR="7370" marT="7368" marB="7368" anchor="ctr"/>
                </a:tc>
                <a:tc>
                  <a:txBody>
                    <a:bodyPr/>
                    <a:lstStyle/>
                    <a:p>
                      <a:r>
                        <a:rPr lang="en-US" sz="1600">
                          <a:effectLst/>
                          <a:latin typeface="Berlin Sans FB" panose="020E0602020502020306" pitchFamily="34" charset="0"/>
                        </a:rPr>
                        <a:t>29</a:t>
                      </a:r>
                    </a:p>
                  </a:txBody>
                  <a:tcPr marL="7370" marR="7370" marT="7368" marB="7368" anchor="ctr"/>
                </a:tc>
                <a:extLst>
                  <a:ext uri="{0D108BD9-81ED-4DB2-BD59-A6C34878D82A}">
                    <a16:rowId xmlns:a16="http://schemas.microsoft.com/office/drawing/2014/main" xmlns="" val="10000"/>
                  </a:ext>
                </a:extLst>
              </a:tr>
              <a:tr h="228042">
                <a:tc>
                  <a:txBody>
                    <a:bodyPr/>
                    <a:lstStyle/>
                    <a:p>
                      <a:r>
                        <a:rPr lang="en-US" sz="1600" dirty="0">
                          <a:effectLst/>
                          <a:latin typeface="Berlin Sans FB" panose="020E0602020502020306" pitchFamily="34" charset="0"/>
                        </a:rPr>
                        <a:t>Son or daughter leaving home</a:t>
                      </a:r>
                    </a:p>
                  </a:txBody>
                  <a:tcPr marL="7370" marR="7370" marT="7368" marB="7368" anchor="ctr"/>
                </a:tc>
                <a:tc>
                  <a:txBody>
                    <a:bodyPr/>
                    <a:lstStyle/>
                    <a:p>
                      <a:r>
                        <a:rPr lang="en-US" sz="1600">
                          <a:effectLst/>
                          <a:latin typeface="Berlin Sans FB" panose="020E0602020502020306" pitchFamily="34" charset="0"/>
                        </a:rPr>
                        <a:t>29</a:t>
                      </a:r>
                    </a:p>
                  </a:txBody>
                  <a:tcPr marL="7370" marR="7370" marT="7368" marB="7368" anchor="ctr"/>
                </a:tc>
                <a:extLst>
                  <a:ext uri="{0D108BD9-81ED-4DB2-BD59-A6C34878D82A}">
                    <a16:rowId xmlns:a16="http://schemas.microsoft.com/office/drawing/2014/main" xmlns="" val="10001"/>
                  </a:ext>
                </a:extLst>
              </a:tr>
              <a:tr h="228042">
                <a:tc>
                  <a:txBody>
                    <a:bodyPr/>
                    <a:lstStyle/>
                    <a:p>
                      <a:r>
                        <a:rPr lang="en-US" sz="1600" dirty="0">
                          <a:effectLst/>
                          <a:latin typeface="Berlin Sans FB" panose="020E0602020502020306" pitchFamily="34" charset="0"/>
                        </a:rPr>
                        <a:t>Trouble with in-laws</a:t>
                      </a:r>
                    </a:p>
                  </a:txBody>
                  <a:tcPr marL="7370" marR="7370" marT="7368" marB="7368" anchor="ctr"/>
                </a:tc>
                <a:tc>
                  <a:txBody>
                    <a:bodyPr/>
                    <a:lstStyle/>
                    <a:p>
                      <a:r>
                        <a:rPr lang="en-US" sz="1600" dirty="0">
                          <a:effectLst/>
                          <a:latin typeface="Berlin Sans FB" panose="020E0602020502020306" pitchFamily="34" charset="0"/>
                        </a:rPr>
                        <a:t>29</a:t>
                      </a:r>
                    </a:p>
                  </a:txBody>
                  <a:tcPr marL="7370" marR="7370" marT="7368" marB="7368" anchor="ctr"/>
                </a:tc>
                <a:extLst>
                  <a:ext uri="{0D108BD9-81ED-4DB2-BD59-A6C34878D82A}">
                    <a16:rowId xmlns:a16="http://schemas.microsoft.com/office/drawing/2014/main" xmlns="" val="10002"/>
                  </a:ext>
                </a:extLst>
              </a:tr>
              <a:tr h="228042">
                <a:tc>
                  <a:txBody>
                    <a:bodyPr/>
                    <a:lstStyle/>
                    <a:p>
                      <a:r>
                        <a:rPr lang="en-US" sz="1600" dirty="0">
                          <a:effectLst/>
                          <a:latin typeface="Berlin Sans FB" panose="020E0602020502020306" pitchFamily="34" charset="0"/>
                        </a:rPr>
                        <a:t>Outstanding personal achievement</a:t>
                      </a:r>
                    </a:p>
                  </a:txBody>
                  <a:tcPr marL="7370" marR="7370" marT="7368" marB="7368" anchor="ctr"/>
                </a:tc>
                <a:tc>
                  <a:txBody>
                    <a:bodyPr/>
                    <a:lstStyle/>
                    <a:p>
                      <a:r>
                        <a:rPr lang="en-US" sz="1600" dirty="0">
                          <a:effectLst/>
                          <a:latin typeface="Berlin Sans FB" panose="020E0602020502020306" pitchFamily="34" charset="0"/>
                        </a:rPr>
                        <a:t>28</a:t>
                      </a:r>
                    </a:p>
                  </a:txBody>
                  <a:tcPr marL="7370" marR="7370" marT="7368" marB="7368" anchor="ctr"/>
                </a:tc>
                <a:extLst>
                  <a:ext uri="{0D108BD9-81ED-4DB2-BD59-A6C34878D82A}">
                    <a16:rowId xmlns:a16="http://schemas.microsoft.com/office/drawing/2014/main" xmlns="" val="10003"/>
                  </a:ext>
                </a:extLst>
              </a:tr>
              <a:tr h="228042">
                <a:tc>
                  <a:txBody>
                    <a:bodyPr/>
                    <a:lstStyle/>
                    <a:p>
                      <a:r>
                        <a:rPr lang="en-US" sz="1600" dirty="0">
                          <a:effectLst/>
                          <a:latin typeface="Berlin Sans FB" panose="020E0602020502020306" pitchFamily="34" charset="0"/>
                        </a:rPr>
                        <a:t>Spouse begins or stops work</a:t>
                      </a:r>
                    </a:p>
                  </a:txBody>
                  <a:tcPr marL="7370" marR="7370" marT="7368" marB="7368" anchor="ctr"/>
                </a:tc>
                <a:tc>
                  <a:txBody>
                    <a:bodyPr/>
                    <a:lstStyle/>
                    <a:p>
                      <a:r>
                        <a:rPr lang="en-US" sz="1600" dirty="0">
                          <a:effectLst/>
                          <a:latin typeface="Berlin Sans FB" panose="020E0602020502020306" pitchFamily="34" charset="0"/>
                        </a:rPr>
                        <a:t>26</a:t>
                      </a:r>
                    </a:p>
                  </a:txBody>
                  <a:tcPr marL="7370" marR="7370" marT="7368" marB="7368" anchor="ctr"/>
                </a:tc>
                <a:extLst>
                  <a:ext uri="{0D108BD9-81ED-4DB2-BD59-A6C34878D82A}">
                    <a16:rowId xmlns:a16="http://schemas.microsoft.com/office/drawing/2014/main" xmlns="" val="10004"/>
                  </a:ext>
                </a:extLst>
              </a:tr>
              <a:tr h="228042">
                <a:tc>
                  <a:txBody>
                    <a:bodyPr/>
                    <a:lstStyle/>
                    <a:p>
                      <a:r>
                        <a:rPr lang="en-US" sz="1600" dirty="0">
                          <a:effectLst/>
                          <a:latin typeface="Berlin Sans FB" panose="020E0602020502020306" pitchFamily="34" charset="0"/>
                        </a:rPr>
                        <a:t>Begin or end school</a:t>
                      </a:r>
                    </a:p>
                  </a:txBody>
                  <a:tcPr marL="7370" marR="7370" marT="7368" marB="7368" anchor="ctr"/>
                </a:tc>
                <a:tc>
                  <a:txBody>
                    <a:bodyPr/>
                    <a:lstStyle/>
                    <a:p>
                      <a:r>
                        <a:rPr lang="en-US" sz="1600" dirty="0">
                          <a:effectLst/>
                          <a:latin typeface="Berlin Sans FB" panose="020E0602020502020306" pitchFamily="34" charset="0"/>
                        </a:rPr>
                        <a:t>26</a:t>
                      </a:r>
                    </a:p>
                  </a:txBody>
                  <a:tcPr marL="7370" marR="7370" marT="7368" marB="7368" anchor="ctr"/>
                </a:tc>
                <a:extLst>
                  <a:ext uri="{0D108BD9-81ED-4DB2-BD59-A6C34878D82A}">
                    <a16:rowId xmlns:a16="http://schemas.microsoft.com/office/drawing/2014/main" xmlns="" val="10005"/>
                  </a:ext>
                </a:extLst>
              </a:tr>
              <a:tr h="228042">
                <a:tc>
                  <a:txBody>
                    <a:bodyPr/>
                    <a:lstStyle/>
                    <a:p>
                      <a:r>
                        <a:rPr lang="en-US" sz="1600" dirty="0">
                          <a:effectLst/>
                          <a:latin typeface="Berlin Sans FB" panose="020E0602020502020306" pitchFamily="34" charset="0"/>
                        </a:rPr>
                        <a:t>Change in living conditions</a:t>
                      </a:r>
                    </a:p>
                  </a:txBody>
                  <a:tcPr marL="7370" marR="7370" marT="7368" marB="7368" anchor="ctr"/>
                </a:tc>
                <a:tc>
                  <a:txBody>
                    <a:bodyPr/>
                    <a:lstStyle/>
                    <a:p>
                      <a:r>
                        <a:rPr lang="en-US" sz="1600" dirty="0">
                          <a:effectLst/>
                          <a:latin typeface="Berlin Sans FB" panose="020E0602020502020306" pitchFamily="34" charset="0"/>
                        </a:rPr>
                        <a:t>25</a:t>
                      </a:r>
                    </a:p>
                  </a:txBody>
                  <a:tcPr marL="7370" marR="7370" marT="7368" marB="7368" anchor="ctr"/>
                </a:tc>
                <a:extLst>
                  <a:ext uri="{0D108BD9-81ED-4DB2-BD59-A6C34878D82A}">
                    <a16:rowId xmlns:a16="http://schemas.microsoft.com/office/drawing/2014/main" xmlns="" val="10006"/>
                  </a:ext>
                </a:extLst>
              </a:tr>
              <a:tr h="228042">
                <a:tc>
                  <a:txBody>
                    <a:bodyPr/>
                    <a:lstStyle/>
                    <a:p>
                      <a:r>
                        <a:rPr lang="en-US" sz="1600" dirty="0">
                          <a:effectLst/>
                          <a:latin typeface="Berlin Sans FB" panose="020E0602020502020306" pitchFamily="34" charset="0"/>
                        </a:rPr>
                        <a:t>Revision of personal habits</a:t>
                      </a:r>
                    </a:p>
                  </a:txBody>
                  <a:tcPr marL="7370" marR="7370" marT="7368" marB="7368" anchor="ctr"/>
                </a:tc>
                <a:tc>
                  <a:txBody>
                    <a:bodyPr/>
                    <a:lstStyle/>
                    <a:p>
                      <a:r>
                        <a:rPr lang="en-US" sz="1600">
                          <a:effectLst/>
                          <a:latin typeface="Berlin Sans FB" panose="020E0602020502020306" pitchFamily="34" charset="0"/>
                        </a:rPr>
                        <a:t>24</a:t>
                      </a:r>
                    </a:p>
                  </a:txBody>
                  <a:tcPr marL="7370" marR="7370" marT="7368" marB="7368" anchor="ctr"/>
                </a:tc>
                <a:extLst>
                  <a:ext uri="{0D108BD9-81ED-4DB2-BD59-A6C34878D82A}">
                    <a16:rowId xmlns:a16="http://schemas.microsoft.com/office/drawing/2014/main" xmlns="" val="10007"/>
                  </a:ext>
                </a:extLst>
              </a:tr>
              <a:tr h="228042">
                <a:tc>
                  <a:txBody>
                    <a:bodyPr/>
                    <a:lstStyle/>
                    <a:p>
                      <a:r>
                        <a:rPr lang="en-US" sz="1600" dirty="0">
                          <a:effectLst/>
                          <a:latin typeface="Berlin Sans FB" panose="020E0602020502020306" pitchFamily="34" charset="0"/>
                        </a:rPr>
                        <a:t>Trouble with boss</a:t>
                      </a:r>
                    </a:p>
                  </a:txBody>
                  <a:tcPr marL="7370" marR="7370" marT="7368" marB="7368" anchor="ctr"/>
                </a:tc>
                <a:tc>
                  <a:txBody>
                    <a:bodyPr/>
                    <a:lstStyle/>
                    <a:p>
                      <a:r>
                        <a:rPr lang="en-US" sz="1600" dirty="0">
                          <a:effectLst/>
                          <a:latin typeface="Berlin Sans FB" panose="020E0602020502020306" pitchFamily="34" charset="0"/>
                        </a:rPr>
                        <a:t>23</a:t>
                      </a:r>
                    </a:p>
                  </a:txBody>
                  <a:tcPr marL="7370" marR="7370" marT="7368" marB="7368" anchor="ctr"/>
                </a:tc>
                <a:extLst>
                  <a:ext uri="{0D108BD9-81ED-4DB2-BD59-A6C34878D82A}">
                    <a16:rowId xmlns:a16="http://schemas.microsoft.com/office/drawing/2014/main" xmlns="" val="10008"/>
                  </a:ext>
                </a:extLst>
              </a:tr>
              <a:tr h="228042">
                <a:tc>
                  <a:txBody>
                    <a:bodyPr/>
                    <a:lstStyle/>
                    <a:p>
                      <a:r>
                        <a:rPr lang="en-US" sz="1600" dirty="0">
                          <a:effectLst/>
                          <a:latin typeface="Berlin Sans FB" panose="020E0602020502020306" pitchFamily="34" charset="0"/>
                        </a:rPr>
                        <a:t>Change in work hours or conditions</a:t>
                      </a:r>
                    </a:p>
                  </a:txBody>
                  <a:tcPr marL="7370" marR="7370" marT="7368" marB="7368" anchor="ctr"/>
                </a:tc>
                <a:tc>
                  <a:txBody>
                    <a:bodyPr/>
                    <a:lstStyle/>
                    <a:p>
                      <a:r>
                        <a:rPr lang="en-US" sz="1600" dirty="0">
                          <a:effectLst/>
                          <a:latin typeface="Berlin Sans FB" panose="020E0602020502020306" pitchFamily="34" charset="0"/>
                        </a:rPr>
                        <a:t>20</a:t>
                      </a:r>
                    </a:p>
                  </a:txBody>
                  <a:tcPr marL="7370" marR="7370" marT="7368" marB="7368" anchor="ctr"/>
                </a:tc>
                <a:extLst>
                  <a:ext uri="{0D108BD9-81ED-4DB2-BD59-A6C34878D82A}">
                    <a16:rowId xmlns:a16="http://schemas.microsoft.com/office/drawing/2014/main" xmlns="" val="10009"/>
                  </a:ext>
                </a:extLst>
              </a:tr>
              <a:tr h="228042">
                <a:tc>
                  <a:txBody>
                    <a:bodyPr/>
                    <a:lstStyle/>
                    <a:p>
                      <a:r>
                        <a:rPr lang="en-US" sz="1600" dirty="0">
                          <a:effectLst/>
                          <a:latin typeface="Berlin Sans FB" panose="020E0602020502020306" pitchFamily="34" charset="0"/>
                        </a:rPr>
                        <a:t>Change in residence</a:t>
                      </a:r>
                    </a:p>
                  </a:txBody>
                  <a:tcPr marL="7370" marR="7370" marT="7368" marB="7368" anchor="ctr"/>
                </a:tc>
                <a:tc>
                  <a:txBody>
                    <a:bodyPr/>
                    <a:lstStyle/>
                    <a:p>
                      <a:r>
                        <a:rPr lang="en-US" sz="1600">
                          <a:effectLst/>
                          <a:latin typeface="Berlin Sans FB" panose="020E0602020502020306" pitchFamily="34" charset="0"/>
                        </a:rPr>
                        <a:t>20</a:t>
                      </a:r>
                    </a:p>
                  </a:txBody>
                  <a:tcPr marL="7370" marR="7370" marT="7368" marB="7368" anchor="ctr"/>
                </a:tc>
                <a:extLst>
                  <a:ext uri="{0D108BD9-81ED-4DB2-BD59-A6C34878D82A}">
                    <a16:rowId xmlns:a16="http://schemas.microsoft.com/office/drawing/2014/main" xmlns="" val="10010"/>
                  </a:ext>
                </a:extLst>
              </a:tr>
              <a:tr h="228042">
                <a:tc>
                  <a:txBody>
                    <a:bodyPr/>
                    <a:lstStyle/>
                    <a:p>
                      <a:r>
                        <a:rPr lang="en-US" sz="1600" dirty="0">
                          <a:effectLst/>
                          <a:latin typeface="Berlin Sans FB" panose="020E0602020502020306" pitchFamily="34" charset="0"/>
                        </a:rPr>
                        <a:t>Change in schools</a:t>
                      </a:r>
                    </a:p>
                  </a:txBody>
                  <a:tcPr marL="7370" marR="7370" marT="7368" marB="7368" anchor="ctr"/>
                </a:tc>
                <a:tc>
                  <a:txBody>
                    <a:bodyPr/>
                    <a:lstStyle/>
                    <a:p>
                      <a:r>
                        <a:rPr lang="en-US" sz="1600" dirty="0">
                          <a:effectLst/>
                          <a:latin typeface="Berlin Sans FB" panose="020E0602020502020306" pitchFamily="34" charset="0"/>
                        </a:rPr>
                        <a:t>20</a:t>
                      </a:r>
                    </a:p>
                  </a:txBody>
                  <a:tcPr marL="7370" marR="7370" marT="7368" marB="7368" anchor="ctr"/>
                </a:tc>
                <a:extLst>
                  <a:ext uri="{0D108BD9-81ED-4DB2-BD59-A6C34878D82A}">
                    <a16:rowId xmlns:a16="http://schemas.microsoft.com/office/drawing/2014/main" xmlns="" val="10011"/>
                  </a:ext>
                </a:extLst>
              </a:tr>
              <a:tr h="228042">
                <a:tc>
                  <a:txBody>
                    <a:bodyPr/>
                    <a:lstStyle/>
                    <a:p>
                      <a:r>
                        <a:rPr lang="en-US" sz="1600" dirty="0">
                          <a:effectLst/>
                          <a:latin typeface="Berlin Sans FB" panose="020E0602020502020306" pitchFamily="34" charset="0"/>
                        </a:rPr>
                        <a:t>Change in recreation</a:t>
                      </a:r>
                    </a:p>
                  </a:txBody>
                  <a:tcPr marL="7370" marR="7370" marT="7368" marB="7368" anchor="ctr"/>
                </a:tc>
                <a:tc>
                  <a:txBody>
                    <a:bodyPr/>
                    <a:lstStyle/>
                    <a:p>
                      <a:r>
                        <a:rPr lang="en-US" sz="1600" dirty="0">
                          <a:effectLst/>
                          <a:latin typeface="Berlin Sans FB" panose="020E0602020502020306" pitchFamily="34" charset="0"/>
                        </a:rPr>
                        <a:t>19</a:t>
                      </a:r>
                    </a:p>
                  </a:txBody>
                  <a:tcPr marL="7370" marR="7370" marT="7368" marB="7368" anchor="ctr"/>
                </a:tc>
                <a:extLst>
                  <a:ext uri="{0D108BD9-81ED-4DB2-BD59-A6C34878D82A}">
                    <a16:rowId xmlns:a16="http://schemas.microsoft.com/office/drawing/2014/main" xmlns="" val="10012"/>
                  </a:ext>
                </a:extLst>
              </a:tr>
              <a:tr h="228042">
                <a:tc>
                  <a:txBody>
                    <a:bodyPr/>
                    <a:lstStyle/>
                    <a:p>
                      <a:r>
                        <a:rPr lang="en-US" sz="1600" dirty="0">
                          <a:effectLst/>
                          <a:latin typeface="Berlin Sans FB" panose="020E0602020502020306" pitchFamily="34" charset="0"/>
                        </a:rPr>
                        <a:t>Change in church activities</a:t>
                      </a:r>
                    </a:p>
                  </a:txBody>
                  <a:tcPr marL="7370" marR="7370" marT="7368" marB="7368" anchor="ctr"/>
                </a:tc>
                <a:tc>
                  <a:txBody>
                    <a:bodyPr/>
                    <a:lstStyle/>
                    <a:p>
                      <a:r>
                        <a:rPr lang="en-US" sz="1600" dirty="0">
                          <a:effectLst/>
                          <a:latin typeface="Berlin Sans FB" panose="020E0602020502020306" pitchFamily="34" charset="0"/>
                        </a:rPr>
                        <a:t>19</a:t>
                      </a:r>
                    </a:p>
                  </a:txBody>
                  <a:tcPr marL="7370" marR="7370" marT="7368" marB="7368" anchor="ctr"/>
                </a:tc>
                <a:extLst>
                  <a:ext uri="{0D108BD9-81ED-4DB2-BD59-A6C34878D82A}">
                    <a16:rowId xmlns:a16="http://schemas.microsoft.com/office/drawing/2014/main" xmlns="" val="10013"/>
                  </a:ext>
                </a:extLst>
              </a:tr>
              <a:tr h="228042">
                <a:tc>
                  <a:txBody>
                    <a:bodyPr/>
                    <a:lstStyle/>
                    <a:p>
                      <a:r>
                        <a:rPr lang="en-US" sz="1600" dirty="0">
                          <a:effectLst/>
                          <a:latin typeface="Berlin Sans FB" panose="020E0602020502020306" pitchFamily="34" charset="0"/>
                        </a:rPr>
                        <a:t>Change in social activities</a:t>
                      </a:r>
                    </a:p>
                  </a:txBody>
                  <a:tcPr marL="7370" marR="7370" marT="7368" marB="7368" anchor="ctr"/>
                </a:tc>
                <a:tc>
                  <a:txBody>
                    <a:bodyPr/>
                    <a:lstStyle/>
                    <a:p>
                      <a:r>
                        <a:rPr lang="en-US" sz="1600" dirty="0">
                          <a:effectLst/>
                          <a:latin typeface="Berlin Sans FB" panose="020E0602020502020306" pitchFamily="34" charset="0"/>
                        </a:rPr>
                        <a:t>18</a:t>
                      </a:r>
                    </a:p>
                  </a:txBody>
                  <a:tcPr marL="7370" marR="7370" marT="7368" marB="7368" anchor="ctr"/>
                </a:tc>
                <a:extLst>
                  <a:ext uri="{0D108BD9-81ED-4DB2-BD59-A6C34878D82A}">
                    <a16:rowId xmlns:a16="http://schemas.microsoft.com/office/drawing/2014/main" xmlns="" val="10014"/>
                  </a:ext>
                </a:extLst>
              </a:tr>
              <a:tr h="441348">
                <a:tc>
                  <a:txBody>
                    <a:bodyPr/>
                    <a:lstStyle/>
                    <a:p>
                      <a:r>
                        <a:rPr lang="en-US" sz="1600" dirty="0">
                          <a:effectLst/>
                          <a:latin typeface="Berlin Sans FB" panose="020E0602020502020306" pitchFamily="34" charset="0"/>
                        </a:rPr>
                        <a:t>Mortgage or loan of less than $100,000*</a:t>
                      </a:r>
                    </a:p>
                  </a:txBody>
                  <a:tcPr marL="7370" marR="7370" marT="7368" marB="7368" anchor="ctr"/>
                </a:tc>
                <a:tc>
                  <a:txBody>
                    <a:bodyPr/>
                    <a:lstStyle/>
                    <a:p>
                      <a:r>
                        <a:rPr lang="en-US" sz="1600" dirty="0">
                          <a:effectLst/>
                          <a:latin typeface="Berlin Sans FB" panose="020E0602020502020306" pitchFamily="34" charset="0"/>
                        </a:rPr>
                        <a:t>17</a:t>
                      </a:r>
                    </a:p>
                  </a:txBody>
                  <a:tcPr marL="7370" marR="7370" marT="7368" marB="7368" anchor="ctr"/>
                </a:tc>
                <a:extLst>
                  <a:ext uri="{0D108BD9-81ED-4DB2-BD59-A6C34878D82A}">
                    <a16:rowId xmlns:a16="http://schemas.microsoft.com/office/drawing/2014/main" xmlns="" val="10015"/>
                  </a:ext>
                </a:extLst>
              </a:tr>
              <a:tr h="228042">
                <a:tc>
                  <a:txBody>
                    <a:bodyPr/>
                    <a:lstStyle/>
                    <a:p>
                      <a:r>
                        <a:rPr lang="en-US" sz="1600" dirty="0">
                          <a:effectLst/>
                          <a:latin typeface="Berlin Sans FB" panose="020E0602020502020306" pitchFamily="34" charset="0"/>
                        </a:rPr>
                        <a:t>Change in sleeping habits</a:t>
                      </a:r>
                    </a:p>
                  </a:txBody>
                  <a:tcPr marL="7370" marR="7370" marT="7368" marB="7368" anchor="ctr"/>
                </a:tc>
                <a:tc>
                  <a:txBody>
                    <a:bodyPr/>
                    <a:lstStyle/>
                    <a:p>
                      <a:r>
                        <a:rPr lang="en-US" sz="1600" dirty="0">
                          <a:effectLst/>
                          <a:latin typeface="Berlin Sans FB" panose="020E0602020502020306" pitchFamily="34" charset="0"/>
                        </a:rPr>
                        <a:t>16</a:t>
                      </a:r>
                    </a:p>
                  </a:txBody>
                  <a:tcPr marL="7370" marR="7370" marT="7368" marB="7368" anchor="ctr"/>
                </a:tc>
                <a:extLst>
                  <a:ext uri="{0D108BD9-81ED-4DB2-BD59-A6C34878D82A}">
                    <a16:rowId xmlns:a16="http://schemas.microsoft.com/office/drawing/2014/main" xmlns="" val="10016"/>
                  </a:ext>
                </a:extLst>
              </a:tr>
              <a:tr h="441348">
                <a:tc>
                  <a:txBody>
                    <a:bodyPr/>
                    <a:lstStyle/>
                    <a:p>
                      <a:r>
                        <a:rPr lang="en-US" sz="1600" dirty="0">
                          <a:effectLst/>
                          <a:latin typeface="Berlin Sans FB" panose="020E0602020502020306" pitchFamily="34" charset="0"/>
                        </a:rPr>
                        <a:t>Change in number of family get-togethers</a:t>
                      </a:r>
                    </a:p>
                  </a:txBody>
                  <a:tcPr marL="7370" marR="7370" marT="7368" marB="7368" anchor="ctr"/>
                </a:tc>
                <a:tc>
                  <a:txBody>
                    <a:bodyPr/>
                    <a:lstStyle/>
                    <a:p>
                      <a:r>
                        <a:rPr lang="en-US" sz="1600" dirty="0">
                          <a:effectLst/>
                          <a:latin typeface="Berlin Sans FB" panose="020E0602020502020306" pitchFamily="34" charset="0"/>
                        </a:rPr>
                        <a:t>15</a:t>
                      </a:r>
                    </a:p>
                  </a:txBody>
                  <a:tcPr marL="7370" marR="7370" marT="7368" marB="7368" anchor="ctr"/>
                </a:tc>
                <a:extLst>
                  <a:ext uri="{0D108BD9-81ED-4DB2-BD59-A6C34878D82A}">
                    <a16:rowId xmlns:a16="http://schemas.microsoft.com/office/drawing/2014/main" xmlns="" val="10017"/>
                  </a:ext>
                </a:extLst>
              </a:tr>
              <a:tr h="228042">
                <a:tc>
                  <a:txBody>
                    <a:bodyPr/>
                    <a:lstStyle/>
                    <a:p>
                      <a:r>
                        <a:rPr lang="en-US" sz="1600" dirty="0">
                          <a:effectLst/>
                          <a:latin typeface="Berlin Sans FB" panose="020E0602020502020306" pitchFamily="34" charset="0"/>
                        </a:rPr>
                        <a:t>Change in eating habits</a:t>
                      </a:r>
                    </a:p>
                  </a:txBody>
                  <a:tcPr marL="7370" marR="7370" marT="7368" marB="7368" anchor="ctr"/>
                </a:tc>
                <a:tc>
                  <a:txBody>
                    <a:bodyPr/>
                    <a:lstStyle/>
                    <a:p>
                      <a:r>
                        <a:rPr lang="en-US" sz="1600" dirty="0">
                          <a:effectLst/>
                          <a:latin typeface="Berlin Sans FB" panose="020E0602020502020306" pitchFamily="34" charset="0"/>
                        </a:rPr>
                        <a:t>15</a:t>
                      </a:r>
                    </a:p>
                  </a:txBody>
                  <a:tcPr marL="7370" marR="7370" marT="7368" marB="7368" anchor="ctr"/>
                </a:tc>
                <a:extLst>
                  <a:ext uri="{0D108BD9-81ED-4DB2-BD59-A6C34878D82A}">
                    <a16:rowId xmlns:a16="http://schemas.microsoft.com/office/drawing/2014/main" xmlns="" val="10018"/>
                  </a:ext>
                </a:extLst>
              </a:tr>
              <a:tr h="228042">
                <a:tc>
                  <a:txBody>
                    <a:bodyPr/>
                    <a:lstStyle/>
                    <a:p>
                      <a:r>
                        <a:rPr lang="en-US" sz="1600" dirty="0">
                          <a:effectLst/>
                          <a:latin typeface="Berlin Sans FB" panose="020E0602020502020306" pitchFamily="34" charset="0"/>
                        </a:rPr>
                        <a:t>Single person living alone</a:t>
                      </a:r>
                    </a:p>
                  </a:txBody>
                  <a:tcPr marL="7370" marR="7370" marT="7368" marB="7368" anchor="ctr"/>
                </a:tc>
                <a:tc>
                  <a:txBody>
                    <a:bodyPr/>
                    <a:lstStyle/>
                    <a:p>
                      <a:r>
                        <a:rPr lang="en-US" sz="1600" dirty="0">
                          <a:effectLst/>
                          <a:latin typeface="Berlin Sans FB" panose="020E0602020502020306" pitchFamily="34" charset="0"/>
                        </a:rPr>
                        <a:t>**</a:t>
                      </a:r>
                    </a:p>
                  </a:txBody>
                  <a:tcPr marL="7370" marR="7370" marT="7368" marB="7368" anchor="ctr"/>
                </a:tc>
                <a:extLst>
                  <a:ext uri="{0D108BD9-81ED-4DB2-BD59-A6C34878D82A}">
                    <a16:rowId xmlns:a16="http://schemas.microsoft.com/office/drawing/2014/main" xmlns="" val="10019"/>
                  </a:ext>
                </a:extLst>
              </a:tr>
              <a:tr h="228042">
                <a:tc>
                  <a:txBody>
                    <a:bodyPr/>
                    <a:lstStyle/>
                    <a:p>
                      <a:r>
                        <a:rPr lang="en-US" sz="1600" dirty="0">
                          <a:effectLst/>
                          <a:latin typeface="Berlin Sans FB" panose="020E0602020502020306" pitchFamily="34" charset="0"/>
                        </a:rPr>
                        <a:t>Other- describe</a:t>
                      </a:r>
                    </a:p>
                  </a:txBody>
                  <a:tcPr marL="7370" marR="7370" marT="7368" marB="7368" anchor="ctr"/>
                </a:tc>
                <a:tc>
                  <a:txBody>
                    <a:bodyPr/>
                    <a:lstStyle/>
                    <a:p>
                      <a:r>
                        <a:rPr lang="en-US" sz="1600" dirty="0">
                          <a:effectLst/>
                          <a:latin typeface="Berlin Sans FB" panose="020E0602020502020306" pitchFamily="34" charset="0"/>
                        </a:rPr>
                        <a:t>**</a:t>
                      </a:r>
                    </a:p>
                  </a:txBody>
                  <a:tcPr marL="7370" marR="7370" marT="7368" marB="7368" anchor="ctr"/>
                </a:tc>
                <a:extLst>
                  <a:ext uri="{0D108BD9-81ED-4DB2-BD59-A6C34878D82A}">
                    <a16:rowId xmlns:a16="http://schemas.microsoft.com/office/drawing/2014/main" xmlns="" val="10020"/>
                  </a:ext>
                </a:extLst>
              </a:tr>
              <a:tr h="228042">
                <a:tc>
                  <a:txBody>
                    <a:bodyPr/>
                    <a:lstStyle/>
                    <a:p>
                      <a:pPr algn="r"/>
                      <a:r>
                        <a:rPr lang="en-US" sz="1600" dirty="0">
                          <a:effectLst/>
                          <a:latin typeface="Berlin Sans FB" panose="020E0602020502020306" pitchFamily="34" charset="0"/>
                        </a:rPr>
                        <a:t>Total:</a:t>
                      </a:r>
                    </a:p>
                  </a:txBody>
                  <a:tcPr marL="7370" marR="7370" marT="7368" marB="7368" anchor="ctr"/>
                </a:tc>
                <a:tc>
                  <a:txBody>
                    <a:bodyPr/>
                    <a:lstStyle/>
                    <a:p>
                      <a:r>
                        <a:rPr lang="en-US" sz="1600" dirty="0">
                          <a:effectLst/>
                          <a:latin typeface="Berlin Sans FB" panose="020E0602020502020306" pitchFamily="34" charset="0"/>
                        </a:rPr>
                        <a:t> </a:t>
                      </a:r>
                    </a:p>
                  </a:txBody>
                  <a:tcPr marL="7370" marR="7370" marT="7368" marB="7368" anchor="ctr"/>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138403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274638"/>
            <a:ext cx="9144000" cy="1143000"/>
          </a:xfrm>
        </p:spPr>
        <p:txBody>
          <a:bodyPr>
            <a:normAutofit fontScale="90000"/>
          </a:bodyPr>
          <a:lstStyle/>
          <a:p>
            <a:r>
              <a:rPr lang="en-US" altLang="en-US" sz="4000" dirty="0" smtClean="0">
                <a:latin typeface="Berlin Sans FB" panose="020E0602020502020306" pitchFamily="34" charset="0"/>
              </a:rPr>
              <a:t>College Undergraduate Stress Scale (CUSS) </a:t>
            </a:r>
            <a:endParaRPr lang="en-US" altLang="en-US" dirty="0" smtClean="0">
              <a:latin typeface="Berlin Sans FB" panose="020E0602020502020306" pitchFamily="34" charset="0"/>
            </a:endParaRPr>
          </a:p>
        </p:txBody>
      </p:sp>
      <p:sp>
        <p:nvSpPr>
          <p:cNvPr id="24579" name="Content Placeholder 2"/>
          <p:cNvSpPr>
            <a:spLocks noGrp="1"/>
          </p:cNvSpPr>
          <p:nvPr>
            <p:ph idx="1"/>
          </p:nvPr>
        </p:nvSpPr>
        <p:spPr>
          <a:xfrm>
            <a:off x="228600" y="1295400"/>
            <a:ext cx="4343400" cy="5181600"/>
          </a:xfrm>
        </p:spPr>
        <p:txBody>
          <a:bodyPr>
            <a:normAutofit/>
          </a:bodyPr>
          <a:lstStyle/>
          <a:p>
            <a:r>
              <a:rPr lang="en-US" altLang="en-US" dirty="0" smtClean="0">
                <a:latin typeface="Berlin Sans FB" panose="020E0602020502020306" pitchFamily="34" charset="0"/>
              </a:rPr>
              <a:t>The average score is 1247 with scores ranging from 182 to 2571.  The normal range is from 800 to 1700.  </a:t>
            </a:r>
          </a:p>
          <a:p>
            <a:r>
              <a:rPr lang="en-US" altLang="en-US" dirty="0" smtClean="0">
                <a:latin typeface="Berlin Sans FB" panose="020E0602020502020306" pitchFamily="34" charset="0"/>
              </a:rPr>
              <a:t>The average college student experiences 15 to 20 stressful events a year.</a:t>
            </a:r>
          </a:p>
        </p:txBody>
      </p:sp>
      <p:pic>
        <p:nvPicPr>
          <p:cNvPr id="3" name="Picture 2"/>
          <p:cNvPicPr>
            <a:picLocks noChangeAspect="1"/>
          </p:cNvPicPr>
          <p:nvPr/>
        </p:nvPicPr>
        <p:blipFill rotWithShape="1">
          <a:blip r:embed="rId2"/>
          <a:srcRect t="4445" r="49167" b="5555"/>
          <a:stretch/>
        </p:blipFill>
        <p:spPr>
          <a:xfrm>
            <a:off x="4800600" y="1204834"/>
            <a:ext cx="4038600" cy="5362731"/>
          </a:xfrm>
          <a:prstGeom prst="rect">
            <a:avLst/>
          </a:prstGeom>
        </p:spPr>
      </p:pic>
    </p:spTree>
    <p:extLst>
      <p:ext uri="{BB962C8B-B14F-4D97-AF65-F5344CB8AC3E}">
        <p14:creationId xmlns:p14="http://schemas.microsoft.com/office/powerpoint/2010/main" val="24236879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Berlin Sans FB" panose="020E0602020502020306" pitchFamily="34" charset="0"/>
              </a:rPr>
              <a:t>Stress in Age:  Is there a difference?</a:t>
            </a:r>
            <a:endParaRPr lang="en-US" dirty="0">
              <a:latin typeface="Berlin Sans FB" panose="020E0602020502020306" pitchFamily="34" charset="0"/>
            </a:endParaRPr>
          </a:p>
        </p:txBody>
      </p:sp>
      <p:sp>
        <p:nvSpPr>
          <p:cNvPr id="3" name="Content Placeholder 2"/>
          <p:cNvSpPr>
            <a:spLocks noGrp="1"/>
          </p:cNvSpPr>
          <p:nvPr>
            <p:ph idx="1"/>
          </p:nvPr>
        </p:nvSpPr>
        <p:spPr>
          <a:xfrm>
            <a:off x="380636" y="5411788"/>
            <a:ext cx="8229600" cy="944562"/>
          </a:xfrm>
        </p:spPr>
        <p:txBody>
          <a:bodyPr>
            <a:normAutofit fontScale="92500" lnSpcReduction="10000"/>
          </a:bodyPr>
          <a:lstStyle/>
          <a:p>
            <a:pPr marL="0" indent="0">
              <a:buNone/>
            </a:pPr>
            <a:r>
              <a:rPr lang="en-US" dirty="0" smtClean="0">
                <a:latin typeface="Berlin Sans FB" panose="020E0602020502020306" pitchFamily="34" charset="0"/>
              </a:rPr>
              <a:t>Remember – PERCEPTION of stress.  As we age, our emotional responses tend to be less extreme.</a:t>
            </a:r>
            <a:endParaRPr lang="en-US" dirty="0">
              <a:latin typeface="Berlin Sans FB" panose="020E0602020502020306" pitchFamily="34" charset="0"/>
            </a:endParaRPr>
          </a:p>
        </p:txBody>
      </p:sp>
      <p:sp>
        <p:nvSpPr>
          <p:cNvPr id="4" name="Slide Number Placeholder 3"/>
          <p:cNvSpPr>
            <a:spLocks noGrp="1"/>
          </p:cNvSpPr>
          <p:nvPr>
            <p:ph type="sldNum" sz="quarter" idx="12"/>
          </p:nvPr>
        </p:nvSpPr>
        <p:spPr/>
        <p:txBody>
          <a:bodyPr/>
          <a:lstStyle/>
          <a:p>
            <a:pPr>
              <a:defRPr/>
            </a:pPr>
            <a:fld id="{2F4F9F83-A1C2-49BC-9CB8-84D41BFD216E}" type="slidenum">
              <a:rPr lang="en-US" smtClean="0"/>
              <a:pPr>
                <a:defRPr/>
              </a:pPr>
              <a:t>76</a:t>
            </a:fld>
            <a:endParaRPr lang="en-US"/>
          </a:p>
        </p:txBody>
      </p:sp>
      <p:pic>
        <p:nvPicPr>
          <p:cNvPr id="5" name="Picture 4"/>
          <p:cNvPicPr>
            <a:picLocks noChangeAspect="1"/>
          </p:cNvPicPr>
          <p:nvPr/>
        </p:nvPicPr>
        <p:blipFill>
          <a:blip r:embed="rId2"/>
          <a:stretch>
            <a:fillRect/>
          </a:stretch>
        </p:blipFill>
        <p:spPr>
          <a:xfrm>
            <a:off x="304073" y="1554165"/>
            <a:ext cx="8382727" cy="3627436"/>
          </a:xfrm>
          <a:prstGeom prst="rect">
            <a:avLst/>
          </a:prstGeom>
        </p:spPr>
      </p:pic>
    </p:spTree>
    <p:extLst>
      <p:ext uri="{BB962C8B-B14F-4D97-AF65-F5344CB8AC3E}">
        <p14:creationId xmlns:p14="http://schemas.microsoft.com/office/powerpoint/2010/main" val="20513011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Stress and Stressors</a:t>
            </a:r>
          </a:p>
        </p:txBody>
      </p:sp>
      <p:sp>
        <p:nvSpPr>
          <p:cNvPr id="8195" name="Rectangle 3"/>
          <p:cNvSpPr>
            <a:spLocks noGrp="1" noChangeArrowheads="1"/>
          </p:cNvSpPr>
          <p:nvPr>
            <p:ph type="body" sz="half" idx="1"/>
          </p:nvPr>
        </p:nvSpPr>
        <p:spPr>
          <a:xfrm>
            <a:off x="519113" y="1585913"/>
            <a:ext cx="8077200" cy="1843087"/>
          </a:xfrm>
        </p:spPr>
        <p:txBody>
          <a:bodyPr/>
          <a:lstStyle/>
          <a:p>
            <a:pPr marL="0" indent="0" algn="ctr" eaLnBrk="1" hangingPunct="1">
              <a:buFont typeface="Wingdings" pitchFamily="2" charset="2"/>
              <a:buNone/>
            </a:pPr>
            <a:r>
              <a:rPr lang="en-US" altLang="en-US" sz="2800" dirty="0" smtClean="0">
                <a:latin typeface="Berlin Sans FB" pitchFamily="34" charset="0"/>
              </a:rPr>
              <a:t>Stress is a slippery concept. At times it is the stimulus (missing an appointment) and at other times it is a response (sweating while taking a test).</a:t>
            </a:r>
          </a:p>
        </p:txBody>
      </p:sp>
      <p:pic>
        <p:nvPicPr>
          <p:cNvPr id="2" name="Picture 1"/>
          <p:cNvPicPr>
            <a:picLocks noChangeAspect="1"/>
          </p:cNvPicPr>
          <p:nvPr/>
        </p:nvPicPr>
        <p:blipFill>
          <a:blip r:embed="rId3"/>
          <a:stretch>
            <a:fillRect/>
          </a:stretch>
        </p:blipFill>
        <p:spPr>
          <a:xfrm>
            <a:off x="2514600" y="3124200"/>
            <a:ext cx="4572000" cy="3248526"/>
          </a:xfrm>
          <a:prstGeom prst="rect">
            <a:avLst/>
          </a:prstGeom>
        </p:spPr>
      </p:pic>
    </p:spTree>
    <p:extLst>
      <p:ext uri="{BB962C8B-B14F-4D97-AF65-F5344CB8AC3E}">
        <p14:creationId xmlns:p14="http://schemas.microsoft.com/office/powerpoint/2010/main" val="3277475402"/>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Stress categories</a:t>
            </a:r>
            <a:endParaRPr lang="en-US" dirty="0">
              <a:latin typeface="Berlin Sans FB" panose="020E0602020502020306" pitchFamily="34" charset="0"/>
            </a:endParaRPr>
          </a:p>
        </p:txBody>
      </p:sp>
      <p:sp>
        <p:nvSpPr>
          <p:cNvPr id="3" name="Content Placeholder 2"/>
          <p:cNvSpPr>
            <a:spLocks noGrp="1"/>
          </p:cNvSpPr>
          <p:nvPr>
            <p:ph idx="1"/>
          </p:nvPr>
        </p:nvSpPr>
        <p:spPr>
          <a:xfrm>
            <a:off x="457200" y="1417638"/>
            <a:ext cx="8458200" cy="4525963"/>
          </a:xfrm>
        </p:spPr>
        <p:txBody>
          <a:bodyPr/>
          <a:lstStyle/>
          <a:p>
            <a:r>
              <a:rPr lang="en-US" dirty="0" smtClean="0">
                <a:solidFill>
                  <a:srgbClr val="FFFF00"/>
                </a:solidFill>
                <a:latin typeface="Berlin Sans FB" pitchFamily="34" charset="0"/>
              </a:rPr>
              <a:t>Biogenic</a:t>
            </a:r>
            <a:r>
              <a:rPr lang="en-US" dirty="0">
                <a:latin typeface="Berlin Sans FB" pitchFamily="34" charset="0"/>
              </a:rPr>
              <a:t> </a:t>
            </a:r>
            <a:r>
              <a:rPr lang="en-US" dirty="0" smtClean="0">
                <a:solidFill>
                  <a:srgbClr val="FFFF00"/>
                </a:solidFill>
                <a:latin typeface="Berlin Sans FB" pitchFamily="34" charset="0"/>
              </a:rPr>
              <a:t>Stressors:</a:t>
            </a:r>
          </a:p>
          <a:p>
            <a:pPr lvl="1"/>
            <a:r>
              <a:rPr lang="en-US" dirty="0" smtClean="0">
                <a:latin typeface="Berlin Sans FB" pitchFamily="34" charset="0"/>
              </a:rPr>
              <a:t>Stimulants - </a:t>
            </a:r>
            <a:r>
              <a:rPr lang="en-US" dirty="0">
                <a:latin typeface="Berlin Sans FB" pitchFamily="34" charset="0"/>
              </a:rPr>
              <a:t>cause stress by virtue of the biochemical actions they exert on the human </a:t>
            </a:r>
            <a:r>
              <a:rPr lang="en-US" dirty="0" smtClean="0">
                <a:latin typeface="Berlin Sans FB" pitchFamily="34" charset="0"/>
              </a:rPr>
              <a:t>body</a:t>
            </a:r>
          </a:p>
          <a:p>
            <a:pPr lvl="1"/>
            <a:r>
              <a:rPr lang="en-US" dirty="0" smtClean="0">
                <a:latin typeface="Berlin Sans FB" pitchFamily="34" charset="0"/>
              </a:rPr>
              <a:t>Coffee, Nicotine, Amphetamine, </a:t>
            </a:r>
            <a:r>
              <a:rPr lang="en-US" dirty="0">
                <a:latin typeface="Berlin Sans FB" pitchFamily="34" charset="0"/>
              </a:rPr>
              <a:t>Chocolate.</a:t>
            </a:r>
          </a:p>
        </p:txBody>
      </p:sp>
      <p:pic>
        <p:nvPicPr>
          <p:cNvPr id="4" name="Picture 3"/>
          <p:cNvPicPr>
            <a:picLocks noChangeAspect="1"/>
          </p:cNvPicPr>
          <p:nvPr/>
        </p:nvPicPr>
        <p:blipFill>
          <a:blip r:embed="rId2"/>
          <a:stretch>
            <a:fillRect/>
          </a:stretch>
        </p:blipFill>
        <p:spPr>
          <a:xfrm>
            <a:off x="1343025" y="3810000"/>
            <a:ext cx="6457950" cy="2735880"/>
          </a:xfrm>
          <a:prstGeom prst="rect">
            <a:avLst/>
          </a:prstGeom>
        </p:spPr>
      </p:pic>
    </p:spTree>
    <p:extLst>
      <p:ext uri="{BB962C8B-B14F-4D97-AF65-F5344CB8AC3E}">
        <p14:creationId xmlns:p14="http://schemas.microsoft.com/office/powerpoint/2010/main" val="8924818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rlin Sans FB" panose="020E0602020502020306" pitchFamily="34" charset="0"/>
              </a:rPr>
              <a:t>Stress categories</a:t>
            </a:r>
          </a:p>
        </p:txBody>
      </p:sp>
      <p:sp>
        <p:nvSpPr>
          <p:cNvPr id="3" name="Content Placeholder 2"/>
          <p:cNvSpPr>
            <a:spLocks noGrp="1"/>
          </p:cNvSpPr>
          <p:nvPr>
            <p:ph idx="1"/>
          </p:nvPr>
        </p:nvSpPr>
        <p:spPr>
          <a:xfrm>
            <a:off x="457200" y="1524000"/>
            <a:ext cx="8229600" cy="4525963"/>
          </a:xfrm>
        </p:spPr>
        <p:txBody>
          <a:bodyPr>
            <a:normAutofit/>
          </a:bodyPr>
          <a:lstStyle/>
          <a:p>
            <a:r>
              <a:rPr lang="en-US" dirty="0" smtClean="0">
                <a:solidFill>
                  <a:srgbClr val="FFFF00"/>
                </a:solidFill>
                <a:latin typeface="Berlin Sans FB" pitchFamily="34" charset="0"/>
              </a:rPr>
              <a:t>Psychosocial Stressors:</a:t>
            </a:r>
            <a:endParaRPr lang="en-US" dirty="0">
              <a:solidFill>
                <a:srgbClr val="FFFF00"/>
              </a:solidFill>
              <a:latin typeface="Berlin Sans FB" pitchFamily="34" charset="0"/>
            </a:endParaRPr>
          </a:p>
          <a:p>
            <a:pPr lvl="1"/>
            <a:r>
              <a:rPr lang="en-US" dirty="0" smtClean="0">
                <a:latin typeface="Berlin Sans FB" pitchFamily="34" charset="0"/>
              </a:rPr>
              <a:t>Combination </a:t>
            </a:r>
            <a:r>
              <a:rPr lang="en-US" dirty="0">
                <a:latin typeface="Berlin Sans FB" pitchFamily="34" charset="0"/>
              </a:rPr>
              <a:t>of an individuals thought processes as well as social circumstances imposed on him or her, e.g. meeting a deadline, being assigned to a new mission. </a:t>
            </a:r>
            <a:endParaRPr lang="en-US" dirty="0" smtClean="0">
              <a:latin typeface="Berlin Sans FB" pitchFamily="34" charset="0"/>
            </a:endParaRPr>
          </a:p>
          <a:p>
            <a:pPr lvl="1"/>
            <a:r>
              <a:rPr lang="en-US" dirty="0" smtClean="0">
                <a:latin typeface="Berlin Sans FB" pitchFamily="34" charset="0"/>
              </a:rPr>
              <a:t>Each </a:t>
            </a:r>
            <a:r>
              <a:rPr lang="en-US" dirty="0">
                <a:latin typeface="Berlin Sans FB" pitchFamily="34" charset="0"/>
              </a:rPr>
              <a:t>person handles stress in different ways depending on their perception</a:t>
            </a:r>
          </a:p>
          <a:p>
            <a:endParaRPr lang="en-US" dirty="0">
              <a:latin typeface="Berlin Sans FB" pitchFamily="34" charset="0"/>
            </a:endParaRPr>
          </a:p>
        </p:txBody>
      </p:sp>
      <p:pic>
        <p:nvPicPr>
          <p:cNvPr id="4" name="Picture 3"/>
          <p:cNvPicPr>
            <a:picLocks noChangeAspect="1"/>
          </p:cNvPicPr>
          <p:nvPr/>
        </p:nvPicPr>
        <p:blipFill rotWithShape="1">
          <a:blip r:embed="rId2"/>
          <a:srcRect r="6835" b="6826"/>
          <a:stretch/>
        </p:blipFill>
        <p:spPr>
          <a:xfrm>
            <a:off x="3338512" y="4876800"/>
            <a:ext cx="2466975" cy="1863725"/>
          </a:xfrm>
          <a:prstGeom prst="rect">
            <a:avLst/>
          </a:prstGeom>
        </p:spPr>
      </p:pic>
    </p:spTree>
    <p:extLst>
      <p:ext uri="{BB962C8B-B14F-4D97-AF65-F5344CB8AC3E}">
        <p14:creationId xmlns:p14="http://schemas.microsoft.com/office/powerpoint/2010/main" val="2244451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Hierarchy of </a:t>
            </a:r>
            <a:r>
              <a:rPr lang="en-US" sz="4000" dirty="0" smtClean="0"/>
              <a:t>Motives</a:t>
            </a:r>
            <a:endParaRPr lang="en-US" sz="4000" dirty="0" smtClean="0">
              <a:latin typeface="Berlin Sans FB" pitchFamily="34" charset="0"/>
            </a:endParaRPr>
          </a:p>
        </p:txBody>
      </p:sp>
      <p:sp>
        <p:nvSpPr>
          <p:cNvPr id="12292" name="Rectangle 3"/>
          <p:cNvSpPr>
            <a:spLocks noGrp="1" noChangeArrowheads="1"/>
          </p:cNvSpPr>
          <p:nvPr>
            <p:ph type="body" sz="half" idx="1"/>
          </p:nvPr>
        </p:nvSpPr>
        <p:spPr>
          <a:xfrm>
            <a:off x="381000" y="1600200"/>
            <a:ext cx="4191000" cy="4038600"/>
          </a:xfrm>
        </p:spPr>
        <p:txBody>
          <a:bodyPr/>
          <a:lstStyle/>
          <a:p>
            <a:pPr marL="0" indent="0" algn="ctr" eaLnBrk="1" hangingPunct="1">
              <a:buFont typeface="Wingdings" pitchFamily="2" charset="2"/>
              <a:buNone/>
            </a:pPr>
            <a:r>
              <a:rPr lang="en-US" altLang="en-US" sz="2800" dirty="0" smtClean="0">
                <a:latin typeface="Berlin Sans FB" pitchFamily="34" charset="0"/>
              </a:rPr>
              <a:t>Abraham Maslow suggested some needs have priority over others. Physiological needs like breathing, thirst and hunger come before psychological needs like achievement, self-esteem and need for recognition.</a:t>
            </a:r>
          </a:p>
        </p:txBody>
      </p:sp>
      <p:pic>
        <p:nvPicPr>
          <p:cNvPr id="12293" name="Picture 4" descr="pho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1600200"/>
            <a:ext cx="31242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4" name="Text Box 5"/>
          <p:cNvSpPr txBox="1">
            <a:spLocks noChangeArrowheads="1"/>
          </p:cNvSpPr>
          <p:nvPr/>
        </p:nvSpPr>
        <p:spPr bwMode="auto">
          <a:xfrm>
            <a:off x="5897563" y="5791200"/>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Berlin Sans FB" pitchFamily="34" charset="0"/>
              </a:rPr>
              <a:t>(1908-1970)</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Stressful Life Events</a:t>
            </a:r>
            <a:endParaRPr lang="en-US" sz="4000" dirty="0" smtClean="0">
              <a:solidFill>
                <a:schemeClr val="tx1"/>
              </a:solidFill>
              <a:latin typeface="Berlin Sans FB" pitchFamily="34" charset="0"/>
            </a:endParaRPr>
          </a:p>
        </p:txBody>
      </p:sp>
      <p:sp>
        <p:nvSpPr>
          <p:cNvPr id="20483" name="Rectangle 3"/>
          <p:cNvSpPr>
            <a:spLocks noGrp="1" noChangeArrowheads="1"/>
          </p:cNvSpPr>
          <p:nvPr>
            <p:ph idx="1"/>
          </p:nvPr>
        </p:nvSpPr>
        <p:spPr>
          <a:xfrm>
            <a:off x="381000" y="1566863"/>
            <a:ext cx="8458200" cy="4986337"/>
          </a:xfrm>
        </p:spPr>
        <p:txBody>
          <a:bodyPr>
            <a:normAutofit/>
          </a:bodyPr>
          <a:lstStyle/>
          <a:p>
            <a:pPr marL="0" indent="0" algn="ctr" eaLnBrk="1" hangingPunct="1">
              <a:buFont typeface="Wingdings" pitchFamily="2" charset="2"/>
              <a:buNone/>
            </a:pPr>
            <a:r>
              <a:rPr lang="en-US" altLang="en-US" sz="2800" dirty="0" smtClean="0">
                <a:solidFill>
                  <a:srgbClr val="FFFF00"/>
                </a:solidFill>
                <a:latin typeface="Berlin Sans FB" pitchFamily="34" charset="0"/>
              </a:rPr>
              <a:t>Catastrophic Events: </a:t>
            </a:r>
            <a:r>
              <a:rPr lang="en-US" altLang="en-US" sz="2800" dirty="0" smtClean="0">
                <a:latin typeface="Berlin Sans FB" pitchFamily="34" charset="0"/>
              </a:rPr>
              <a:t>earthquakes, combat stress, floods lead individuals becoming depressed, sleepless, and anxious.</a:t>
            </a:r>
          </a:p>
          <a:p>
            <a:pPr marL="0" indent="0" algn="ctr" eaLnBrk="1" hangingPunct="1">
              <a:buFont typeface="Wingdings" pitchFamily="2" charset="2"/>
              <a:buNone/>
            </a:pPr>
            <a:endParaRPr lang="en-US" altLang="en-US" sz="2800" dirty="0">
              <a:latin typeface="Berlin Sans FB" pitchFamily="34" charset="0"/>
            </a:endParaRPr>
          </a:p>
          <a:p>
            <a:pPr marL="0" lvl="0" indent="0" algn="ctr">
              <a:buNone/>
            </a:pPr>
            <a:r>
              <a:rPr lang="en-US" altLang="en-US" sz="2800" dirty="0" smtClean="0">
                <a:solidFill>
                  <a:srgbClr val="FFFF00"/>
                </a:solidFill>
                <a:latin typeface="Berlin Sans FB" pitchFamily="34" charset="0"/>
              </a:rPr>
              <a:t>Significant Changes: </a:t>
            </a:r>
            <a:r>
              <a:rPr lang="en-US" altLang="en-US" sz="2800" dirty="0" smtClean="0">
                <a:solidFill>
                  <a:prstClr val="white"/>
                </a:solidFill>
                <a:latin typeface="Berlin Sans FB" pitchFamily="34" charset="0"/>
              </a:rPr>
              <a:t>Death </a:t>
            </a:r>
            <a:r>
              <a:rPr lang="en-US" altLang="en-US" sz="2800" dirty="0">
                <a:solidFill>
                  <a:prstClr val="white"/>
                </a:solidFill>
                <a:latin typeface="Berlin Sans FB" pitchFamily="34" charset="0"/>
              </a:rPr>
              <a:t>of a loved one, divorce, loss of job, </a:t>
            </a:r>
            <a:r>
              <a:rPr lang="en-US" altLang="en-US" sz="2800" dirty="0" smtClean="0">
                <a:solidFill>
                  <a:prstClr val="white"/>
                </a:solidFill>
                <a:latin typeface="Berlin Sans FB" pitchFamily="34" charset="0"/>
              </a:rPr>
              <a:t>promotion.</a:t>
            </a:r>
          </a:p>
          <a:p>
            <a:pPr marL="0" lvl="0" indent="0" algn="ctr">
              <a:buNone/>
            </a:pPr>
            <a:endParaRPr lang="en-US" altLang="en-US" sz="2800" dirty="0">
              <a:solidFill>
                <a:prstClr val="white"/>
              </a:solidFill>
              <a:latin typeface="Berlin Sans FB" pitchFamily="34" charset="0"/>
            </a:endParaRPr>
          </a:p>
          <a:p>
            <a:pPr marL="0" lvl="0" indent="0" algn="ctr">
              <a:buNone/>
            </a:pPr>
            <a:r>
              <a:rPr lang="en-US" altLang="en-US" sz="2800" dirty="0" smtClean="0">
                <a:solidFill>
                  <a:prstClr val="white"/>
                </a:solidFill>
                <a:latin typeface="Berlin Sans FB" pitchFamily="34" charset="0"/>
              </a:rPr>
              <a:t>This can lead to </a:t>
            </a:r>
            <a:r>
              <a:rPr lang="en-US" altLang="en-US" sz="2800" dirty="0" smtClean="0">
                <a:solidFill>
                  <a:srgbClr val="FFFF00"/>
                </a:solidFill>
                <a:latin typeface="Berlin Sans FB" pitchFamily="34" charset="0"/>
              </a:rPr>
              <a:t>“</a:t>
            </a:r>
            <a:r>
              <a:rPr lang="en-US" altLang="en-US" sz="2800" u="sng" dirty="0" smtClean="0">
                <a:solidFill>
                  <a:srgbClr val="FFFF00"/>
                </a:solidFill>
                <a:latin typeface="Berlin Sans FB" pitchFamily="34" charset="0"/>
              </a:rPr>
              <a:t>acute</a:t>
            </a:r>
            <a:r>
              <a:rPr lang="en-US" altLang="en-US" sz="2800" dirty="0" smtClean="0">
                <a:solidFill>
                  <a:srgbClr val="FFFF00"/>
                </a:solidFill>
                <a:latin typeface="Berlin Sans FB" pitchFamily="34" charset="0"/>
              </a:rPr>
              <a:t>” stress </a:t>
            </a:r>
            <a:r>
              <a:rPr lang="en-US" altLang="en-US" sz="2800" dirty="0" smtClean="0">
                <a:solidFill>
                  <a:prstClr val="white"/>
                </a:solidFill>
                <a:latin typeface="Berlin Sans FB" pitchFamily="34" charset="0"/>
              </a:rPr>
              <a:t>- </a:t>
            </a:r>
            <a:r>
              <a:rPr lang="en-US" altLang="en-US" sz="2800" dirty="0">
                <a:solidFill>
                  <a:prstClr val="white"/>
                </a:solidFill>
                <a:latin typeface="Berlin Sans FB" pitchFamily="34" charset="0"/>
              </a:rPr>
              <a:t>may leave individual vulnerable to </a:t>
            </a:r>
            <a:r>
              <a:rPr lang="en-US" altLang="en-US" sz="2800" dirty="0" smtClean="0">
                <a:solidFill>
                  <a:prstClr val="white"/>
                </a:solidFill>
                <a:latin typeface="Berlin Sans FB" pitchFamily="34" charset="0"/>
              </a:rPr>
              <a:t>death or illness in the weeks following the event.</a:t>
            </a:r>
            <a:endParaRPr lang="en-US" altLang="en-US" sz="2800" dirty="0">
              <a:solidFill>
                <a:prstClr val="white"/>
              </a:solidFill>
              <a:latin typeface="Berlin Sans FB" pitchFamily="34" charset="0"/>
            </a:endParaRPr>
          </a:p>
          <a:p>
            <a:pPr marL="0" indent="0" algn="ctr" eaLnBrk="1" hangingPunct="1">
              <a:buFont typeface="Wingdings" pitchFamily="2" charset="2"/>
              <a:buNone/>
            </a:pPr>
            <a:endParaRPr lang="en-US" altLang="en-US" sz="2800" dirty="0" smtClean="0">
              <a:latin typeface="Berlin Sans FB" pitchFamily="34" charset="0"/>
            </a:endParaRPr>
          </a:p>
        </p:txBody>
      </p:sp>
    </p:spTree>
    <p:extLst>
      <p:ext uri="{BB962C8B-B14F-4D97-AF65-F5344CB8AC3E}">
        <p14:creationId xmlns:p14="http://schemas.microsoft.com/office/powerpoint/2010/main" val="431900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Daily Hassles</a:t>
            </a:r>
            <a:endParaRPr lang="en-US" sz="4000" dirty="0" smtClean="0">
              <a:solidFill>
                <a:schemeClr val="tx1"/>
              </a:solidFill>
              <a:latin typeface="Berlin Sans FB" pitchFamily="34" charset="0"/>
            </a:endParaRPr>
          </a:p>
        </p:txBody>
      </p:sp>
      <p:sp>
        <p:nvSpPr>
          <p:cNvPr id="22531" name="Rectangle 3"/>
          <p:cNvSpPr>
            <a:spLocks noGrp="1" noChangeArrowheads="1"/>
          </p:cNvSpPr>
          <p:nvPr>
            <p:ph idx="1"/>
          </p:nvPr>
        </p:nvSpPr>
        <p:spPr>
          <a:xfrm>
            <a:off x="152400" y="1585913"/>
            <a:ext cx="8839200" cy="3367087"/>
          </a:xfrm>
        </p:spPr>
        <p:txBody>
          <a:bodyPr>
            <a:normAutofit/>
          </a:bodyPr>
          <a:lstStyle/>
          <a:p>
            <a:pPr marL="0" indent="0" algn="ctr" eaLnBrk="1" hangingPunct="1">
              <a:buFont typeface="Wingdings" pitchFamily="2" charset="2"/>
              <a:buNone/>
            </a:pPr>
            <a:r>
              <a:rPr lang="en-US" altLang="en-US" sz="2800" dirty="0" smtClean="0">
                <a:latin typeface="Berlin Sans FB" pitchFamily="34" charset="0"/>
              </a:rPr>
              <a:t>Rush hour traffic, long lines, job stress, burnout are most significant sources of stress and can damage health</a:t>
            </a:r>
          </a:p>
          <a:p>
            <a:pPr marL="0" indent="0" algn="ctr" eaLnBrk="1" hangingPunct="1">
              <a:buFont typeface="Wingdings" pitchFamily="2" charset="2"/>
              <a:buNone/>
            </a:pPr>
            <a:endParaRPr lang="en-US" sz="2800" dirty="0">
              <a:latin typeface="Berlin Sans FB" pitchFamily="34" charset="0"/>
            </a:endParaRPr>
          </a:p>
          <a:p>
            <a:pPr marL="0" indent="0" algn="ctr" eaLnBrk="1" hangingPunct="1">
              <a:buFont typeface="Wingdings" pitchFamily="2" charset="2"/>
              <a:buNone/>
            </a:pPr>
            <a:r>
              <a:rPr lang="en-US" sz="2800" dirty="0" smtClean="0">
                <a:latin typeface="Berlin Sans FB" pitchFamily="34" charset="0"/>
              </a:rPr>
              <a:t>This can lead to </a:t>
            </a:r>
            <a:r>
              <a:rPr lang="en-US" sz="2800" dirty="0" smtClean="0">
                <a:solidFill>
                  <a:srgbClr val="FFFF00"/>
                </a:solidFill>
                <a:latin typeface="Berlin Sans FB" pitchFamily="34" charset="0"/>
              </a:rPr>
              <a:t>“</a:t>
            </a:r>
            <a:r>
              <a:rPr lang="en-US" sz="2800" u="sng" dirty="0" smtClean="0">
                <a:solidFill>
                  <a:srgbClr val="FFFF00"/>
                </a:solidFill>
                <a:latin typeface="Berlin Sans FB" pitchFamily="34" charset="0"/>
              </a:rPr>
              <a:t>chronic</a:t>
            </a:r>
            <a:r>
              <a:rPr lang="en-US" sz="2800" dirty="0" smtClean="0">
                <a:solidFill>
                  <a:srgbClr val="FFFF00"/>
                </a:solidFill>
                <a:latin typeface="Berlin Sans FB" pitchFamily="34" charset="0"/>
              </a:rPr>
              <a:t>” stress </a:t>
            </a:r>
            <a:r>
              <a:rPr lang="en-US" sz="2800" dirty="0" smtClean="0">
                <a:latin typeface="Berlin Sans FB" pitchFamily="34" charset="0"/>
              </a:rPr>
              <a:t>– depression, decreased performance, and cynicism</a:t>
            </a:r>
          </a:p>
          <a:p>
            <a:pPr marL="0" indent="0" algn="ctr" eaLnBrk="1" hangingPunct="1">
              <a:buFont typeface="Wingdings" pitchFamily="2" charset="2"/>
              <a:buNone/>
            </a:pPr>
            <a:r>
              <a:rPr lang="en-US" sz="2800" dirty="0" smtClean="0">
                <a:latin typeface="Berlin Sans FB" pitchFamily="34" charset="0"/>
              </a:rPr>
              <a:t>Also leads to hypertension, depressed immune system, increased risk of heart attack, and weight gain.</a:t>
            </a:r>
          </a:p>
        </p:txBody>
      </p:sp>
      <p:pic>
        <p:nvPicPr>
          <p:cNvPr id="2" name="Picture 1"/>
          <p:cNvPicPr>
            <a:picLocks noChangeAspect="1"/>
          </p:cNvPicPr>
          <p:nvPr/>
        </p:nvPicPr>
        <p:blipFill>
          <a:blip r:embed="rId2"/>
          <a:stretch>
            <a:fillRect/>
          </a:stretch>
        </p:blipFill>
        <p:spPr>
          <a:xfrm>
            <a:off x="3276600" y="5029200"/>
            <a:ext cx="2286000" cy="1714500"/>
          </a:xfrm>
          <a:prstGeom prst="rect">
            <a:avLst/>
          </a:prstGeom>
        </p:spPr>
      </p:pic>
    </p:spTree>
    <p:extLst>
      <p:ext uri="{BB962C8B-B14F-4D97-AF65-F5344CB8AC3E}">
        <p14:creationId xmlns:p14="http://schemas.microsoft.com/office/powerpoint/2010/main" val="57338698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Uplifts</a:t>
            </a:r>
            <a:endParaRPr lang="en-US" dirty="0">
              <a:latin typeface="Berlin Sans FB" panose="020E0602020502020306" pitchFamily="34" charset="0"/>
            </a:endParaRPr>
          </a:p>
        </p:txBody>
      </p:sp>
      <p:sp>
        <p:nvSpPr>
          <p:cNvPr id="3" name="Content Placeholder 2"/>
          <p:cNvSpPr>
            <a:spLocks noGrp="1"/>
          </p:cNvSpPr>
          <p:nvPr>
            <p:ph idx="1"/>
          </p:nvPr>
        </p:nvSpPr>
        <p:spPr>
          <a:xfrm>
            <a:off x="457200" y="1295400"/>
            <a:ext cx="5181600" cy="5181600"/>
          </a:xfrm>
        </p:spPr>
        <p:txBody>
          <a:bodyPr>
            <a:normAutofit lnSpcReduction="10000"/>
          </a:bodyPr>
          <a:lstStyle/>
          <a:p>
            <a:r>
              <a:rPr lang="en-US" dirty="0" smtClean="0">
                <a:latin typeface="Berlin Sans FB" panose="020E0602020502020306" pitchFamily="34" charset="0"/>
              </a:rPr>
              <a:t>Opposed to daily hassles, we experience uplifts</a:t>
            </a:r>
          </a:p>
          <a:p>
            <a:pPr lvl="1"/>
            <a:r>
              <a:rPr lang="en-US" dirty="0" smtClean="0">
                <a:latin typeface="Berlin Sans FB" panose="020E0602020502020306" pitchFamily="34" charset="0"/>
              </a:rPr>
              <a:t>Pleasant, satisfying experiences</a:t>
            </a:r>
          </a:p>
          <a:p>
            <a:pPr lvl="1"/>
            <a:r>
              <a:rPr lang="en-US" dirty="0" smtClean="0">
                <a:latin typeface="Berlin Sans FB" panose="020E0602020502020306" pitchFamily="34" charset="0"/>
              </a:rPr>
              <a:t>May serve as buffers against hassles</a:t>
            </a:r>
            <a:endParaRPr lang="en-US" dirty="0">
              <a:latin typeface="Berlin Sans FB" panose="020E0602020502020306" pitchFamily="34" charset="0"/>
            </a:endParaRPr>
          </a:p>
          <a:p>
            <a:r>
              <a:rPr lang="en-US" dirty="0" smtClean="0">
                <a:latin typeface="Berlin Sans FB" panose="020E0602020502020306" pitchFamily="34" charset="0"/>
              </a:rPr>
              <a:t>According to Lazarus, Stress neither resides in the person nor the situation; it depends on the transaction between the two.</a:t>
            </a:r>
            <a:endParaRPr lang="en-US" dirty="0">
              <a:latin typeface="Berlin Sans FB" panose="020E0602020502020306" pitchFamily="34" charset="0"/>
            </a:endParaRPr>
          </a:p>
        </p:txBody>
      </p:sp>
      <p:sp>
        <p:nvSpPr>
          <p:cNvPr id="4" name="Slide Number Placeholder 3"/>
          <p:cNvSpPr>
            <a:spLocks noGrp="1"/>
          </p:cNvSpPr>
          <p:nvPr>
            <p:ph type="sldNum" sz="quarter" idx="12"/>
          </p:nvPr>
        </p:nvSpPr>
        <p:spPr/>
        <p:txBody>
          <a:bodyPr/>
          <a:lstStyle/>
          <a:p>
            <a:pPr>
              <a:defRPr/>
            </a:pPr>
            <a:fld id="{2F4F9F83-A1C2-49BC-9CB8-84D41BFD216E}" type="slidenum">
              <a:rPr lang="en-US" smtClean="0"/>
              <a:pPr>
                <a:defRPr/>
              </a:pPr>
              <a:t>82</a:t>
            </a:fld>
            <a:endParaRPr lang="en-US"/>
          </a:p>
        </p:txBody>
      </p:sp>
      <p:pic>
        <p:nvPicPr>
          <p:cNvPr id="5" name="Picture 4"/>
          <p:cNvPicPr>
            <a:picLocks noChangeAspect="1"/>
          </p:cNvPicPr>
          <p:nvPr/>
        </p:nvPicPr>
        <p:blipFill>
          <a:blip r:embed="rId2"/>
          <a:stretch>
            <a:fillRect/>
          </a:stretch>
        </p:blipFill>
        <p:spPr>
          <a:xfrm>
            <a:off x="5791200" y="1450295"/>
            <a:ext cx="3095625" cy="3893868"/>
          </a:xfrm>
          <a:prstGeom prst="rect">
            <a:avLst/>
          </a:prstGeom>
        </p:spPr>
      </p:pic>
    </p:spTree>
    <p:extLst>
      <p:ext uri="{BB962C8B-B14F-4D97-AF65-F5344CB8AC3E}">
        <p14:creationId xmlns:p14="http://schemas.microsoft.com/office/powerpoint/2010/main" val="18466190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bwMode="auto">
          <a:xfrm>
            <a:off x="457200" y="5032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latin typeface="Berlin Sans FB" pitchFamily="34" charset="0"/>
              </a:rPr>
              <a:t>Types of Internal Conflicts by </a:t>
            </a:r>
            <a:r>
              <a:rPr lang="en-US" dirty="0" err="1" smtClean="0">
                <a:latin typeface="Berlin Sans FB" pitchFamily="34" charset="0"/>
              </a:rPr>
              <a:t>Lewin</a:t>
            </a:r>
            <a:endParaRPr lang="en-US" dirty="0" smtClean="0">
              <a:latin typeface="Berlin Sans FB" pitchFamily="34" charset="0"/>
            </a:endParaRPr>
          </a:p>
        </p:txBody>
      </p:sp>
      <p:sp>
        <p:nvSpPr>
          <p:cNvPr id="6" name="Content Placeholder 2"/>
          <p:cNvSpPr>
            <a:spLocks noGrp="1"/>
          </p:cNvSpPr>
          <p:nvPr/>
        </p:nvSpPr>
        <p:spPr bwMode="auto">
          <a:xfrm>
            <a:off x="457200" y="1828799"/>
            <a:ext cx="4229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nSpc>
                <a:spcPct val="80000"/>
              </a:lnSpc>
              <a:buFont typeface="Arial" charset="0"/>
              <a:buAutoNum type="arabicPeriod"/>
            </a:pPr>
            <a:r>
              <a:rPr lang="en-US" sz="2500" dirty="0" smtClean="0">
                <a:solidFill>
                  <a:srgbClr val="FFFF00"/>
                </a:solidFill>
                <a:latin typeface="Berlin Sans FB" pitchFamily="34" charset="0"/>
              </a:rPr>
              <a:t>Approach-approach: </a:t>
            </a:r>
            <a:r>
              <a:rPr lang="en-US" sz="2500" dirty="0" smtClean="0">
                <a:latin typeface="Berlin Sans FB" pitchFamily="34" charset="0"/>
              </a:rPr>
              <a:t>choice must be made between two attractive choices.</a:t>
            </a:r>
          </a:p>
          <a:p>
            <a:pPr marL="514350" indent="-514350">
              <a:lnSpc>
                <a:spcPct val="80000"/>
              </a:lnSpc>
              <a:buFont typeface="Arial" charset="0"/>
              <a:buAutoNum type="arabicPeriod"/>
            </a:pPr>
            <a:r>
              <a:rPr lang="en-US" sz="2500" dirty="0" smtClean="0">
                <a:solidFill>
                  <a:srgbClr val="FFFF00"/>
                </a:solidFill>
                <a:latin typeface="Berlin Sans FB" pitchFamily="34" charset="0"/>
              </a:rPr>
              <a:t>Avoidance-avoidance: </a:t>
            </a:r>
            <a:r>
              <a:rPr lang="en-US" sz="2500" dirty="0" smtClean="0">
                <a:latin typeface="Berlin Sans FB" pitchFamily="34" charset="0"/>
              </a:rPr>
              <a:t>choice must be made between two unattractive choices.</a:t>
            </a:r>
          </a:p>
          <a:p>
            <a:pPr marL="514350" indent="-514350">
              <a:lnSpc>
                <a:spcPct val="80000"/>
              </a:lnSpc>
              <a:buFont typeface="Arial" charset="0"/>
              <a:buAutoNum type="arabicPeriod"/>
            </a:pPr>
            <a:r>
              <a:rPr lang="en-US" sz="2500" dirty="0" smtClean="0">
                <a:solidFill>
                  <a:srgbClr val="FFFF00"/>
                </a:solidFill>
                <a:latin typeface="Berlin Sans FB" pitchFamily="34" charset="0"/>
              </a:rPr>
              <a:t>Approach-avoidance:</a:t>
            </a:r>
            <a:r>
              <a:rPr lang="en-US" sz="2500" dirty="0" smtClean="0">
                <a:latin typeface="Berlin Sans FB" pitchFamily="34" charset="0"/>
              </a:rPr>
              <a:t> a choice must be made about whether or not to pursue a single goal that has both attractive and unattractive aspects. </a:t>
            </a:r>
            <a:r>
              <a:rPr lang="en-US" sz="2500" dirty="0" smtClean="0">
                <a:solidFill>
                  <a:srgbClr val="FFFF00"/>
                </a:solidFill>
                <a:latin typeface="Berlin Sans FB" pitchFamily="34" charset="0"/>
              </a:rPr>
              <a:t>(Multiple Approach-avoidance)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6650" y="2481262"/>
            <a:ext cx="37401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9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Stress and Illness</a:t>
            </a:r>
          </a:p>
        </p:txBody>
      </p:sp>
      <p:sp>
        <p:nvSpPr>
          <p:cNvPr id="7170" name="Rectangle 2"/>
          <p:cNvSpPr>
            <a:spLocks noGrp="1" noChangeArrowheads="1"/>
          </p:cNvSpPr>
          <p:nvPr>
            <p:ph idx="1"/>
          </p:nvPr>
        </p:nvSpPr>
        <p:spPr>
          <a:xfrm>
            <a:off x="381000" y="1600199"/>
            <a:ext cx="4391025" cy="4495800"/>
          </a:xfrm>
        </p:spPr>
        <p:txBody>
          <a:bodyPr>
            <a:normAutofit lnSpcReduction="10000"/>
          </a:bodyPr>
          <a:lstStyle/>
          <a:p>
            <a:pPr marL="0" indent="0" algn="ctr" eaLnBrk="1" hangingPunct="1">
              <a:buFont typeface="Wingdings" pitchFamily="2" charset="2"/>
              <a:buNone/>
            </a:pPr>
            <a:r>
              <a:rPr lang="en-US" altLang="en-US" sz="2800" dirty="0" smtClean="0">
                <a:latin typeface="Berlin Sans FB" pitchFamily="34" charset="0"/>
              </a:rPr>
              <a:t>Stress can be </a:t>
            </a:r>
            <a:r>
              <a:rPr lang="en-US" altLang="en-US" sz="2800" dirty="0" smtClean="0">
                <a:solidFill>
                  <a:srgbClr val="FFFF00"/>
                </a:solidFill>
                <a:latin typeface="Berlin Sans FB" pitchFamily="34" charset="0"/>
              </a:rPr>
              <a:t>adaptive</a:t>
            </a:r>
            <a:r>
              <a:rPr lang="en-US" altLang="en-US" sz="2800" dirty="0" smtClean="0">
                <a:latin typeface="Berlin Sans FB" pitchFamily="34" charset="0"/>
              </a:rPr>
              <a:t> – in a fearful (stress causing) situation we can run away and save our lives. Stress can be </a:t>
            </a:r>
            <a:r>
              <a:rPr lang="en-US" altLang="en-US" sz="2800" dirty="0" smtClean="0">
                <a:solidFill>
                  <a:srgbClr val="FFFF00"/>
                </a:solidFill>
                <a:latin typeface="Berlin Sans FB" pitchFamily="34" charset="0"/>
              </a:rPr>
              <a:t>maladaptive</a:t>
            </a:r>
            <a:r>
              <a:rPr lang="en-US" altLang="en-US" sz="2800" dirty="0" smtClean="0">
                <a:latin typeface="Berlin Sans FB" pitchFamily="34" charset="0"/>
              </a:rPr>
              <a:t> – if it is prolonged (chronic stress) it increases the risk of illness and health problems.</a:t>
            </a:r>
          </a:p>
          <a:p>
            <a:pPr marL="0" indent="0" algn="ctr" eaLnBrk="1" hangingPunct="1">
              <a:buFont typeface="Wingdings" pitchFamily="2" charset="2"/>
              <a:buNone/>
            </a:pPr>
            <a:endParaRPr lang="en-US" altLang="en-US" sz="2800" dirty="0">
              <a:effectLst>
                <a:outerShdw blurRad="38100" dist="38100" dir="2700000" algn="tl">
                  <a:srgbClr val="000000">
                    <a:alpha val="43137"/>
                  </a:srgbClr>
                </a:outerShdw>
              </a:effectLst>
              <a:latin typeface="Berlin Sans FB" pitchFamily="34" charset="0"/>
            </a:endParaRPr>
          </a:p>
          <a:p>
            <a:pPr marL="0" indent="0" algn="ctr" eaLnBrk="1" hangingPunct="1">
              <a:buFont typeface="Wingdings" pitchFamily="2" charset="2"/>
              <a:buNone/>
            </a:pPr>
            <a:r>
              <a:rPr lang="en-US" altLang="en-US" sz="2800" dirty="0" smtClean="0">
                <a:solidFill>
                  <a:srgbClr val="FFFF00"/>
                </a:solidFill>
                <a:latin typeface="Berlin Sans FB" pitchFamily="34" charset="0"/>
              </a:rPr>
              <a:t>Eustress vs. Distress</a:t>
            </a:r>
          </a:p>
        </p:txBody>
      </p:sp>
      <p:pic>
        <p:nvPicPr>
          <p:cNvPr id="2" name="Picture 1"/>
          <p:cNvPicPr>
            <a:picLocks noChangeAspect="1"/>
          </p:cNvPicPr>
          <p:nvPr/>
        </p:nvPicPr>
        <p:blipFill>
          <a:blip r:embed="rId2"/>
          <a:stretch>
            <a:fillRect/>
          </a:stretch>
        </p:blipFill>
        <p:spPr>
          <a:xfrm>
            <a:off x="4996509" y="1600199"/>
            <a:ext cx="3614091" cy="4213877"/>
          </a:xfrm>
          <a:prstGeom prst="rect">
            <a:avLst/>
          </a:prstGeom>
        </p:spPr>
      </p:pic>
    </p:spTree>
    <p:extLst>
      <p:ext uri="{BB962C8B-B14F-4D97-AF65-F5344CB8AC3E}">
        <p14:creationId xmlns:p14="http://schemas.microsoft.com/office/powerpoint/2010/main" val="3492305452"/>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Stress and Causes of Death</a:t>
            </a:r>
          </a:p>
        </p:txBody>
      </p:sp>
      <p:sp>
        <p:nvSpPr>
          <p:cNvPr id="4099" name="Rectangle 3"/>
          <p:cNvSpPr>
            <a:spLocks noGrp="1" noChangeArrowheads="1"/>
          </p:cNvSpPr>
          <p:nvPr>
            <p:ph type="body" sz="half" idx="1"/>
          </p:nvPr>
        </p:nvSpPr>
        <p:spPr>
          <a:xfrm>
            <a:off x="557213" y="1585913"/>
            <a:ext cx="8001000" cy="1447800"/>
          </a:xfrm>
        </p:spPr>
        <p:txBody>
          <a:bodyPr/>
          <a:lstStyle/>
          <a:p>
            <a:pPr marL="0" indent="0" algn="ctr" eaLnBrk="1" hangingPunct="1">
              <a:buFontTx/>
              <a:buNone/>
            </a:pPr>
            <a:r>
              <a:rPr lang="en-US" sz="2800" dirty="0" smtClean="0">
                <a:latin typeface="Berlin Sans FB" pitchFamily="34" charset="0"/>
              </a:rPr>
              <a:t>Prolonged stress – together with unhealthy behaviors – can increase our risk for today's four leading diseases.</a:t>
            </a:r>
          </a:p>
        </p:txBody>
      </p:sp>
      <p:pic>
        <p:nvPicPr>
          <p:cNvPr id="4100" name="Picture 4" descr="Stress 190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717800" y="2971800"/>
            <a:ext cx="3609975" cy="3659188"/>
          </a:xfrm>
          <a:noFill/>
        </p:spPr>
      </p:pic>
      <p:pic>
        <p:nvPicPr>
          <p:cNvPr id="1710085" name="Picture 5" descr="Stress 200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741613" y="2990850"/>
            <a:ext cx="3775075" cy="3654425"/>
          </a:xfrm>
          <a:noFill/>
        </p:spPr>
      </p:pic>
    </p:spTree>
    <p:extLst>
      <p:ext uri="{BB962C8B-B14F-4D97-AF65-F5344CB8AC3E}">
        <p14:creationId xmlns:p14="http://schemas.microsoft.com/office/powerpoint/2010/main" val="752587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710085"/>
                                        </p:tgtEl>
                                      </p:cBhvr>
                                    </p:animEffect>
                                    <p:set>
                                      <p:cBhvr>
                                        <p:cTn id="7" dur="1" fill="hold">
                                          <p:stCondLst>
                                            <p:cond delay="499"/>
                                          </p:stCondLst>
                                        </p:cTn>
                                        <p:tgtEl>
                                          <p:spTgt spid="1710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6477000" y="2819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2400" dirty="0">
              <a:latin typeface="Berlin Sans FB" pitchFamily="34" charset="0"/>
            </a:endParaRPr>
          </a:p>
        </p:txBody>
      </p:sp>
      <p:sp>
        <p:nvSpPr>
          <p:cNvPr id="5123" name="Rectangle 3"/>
          <p:cNvSpPr>
            <a:spLocks noGrp="1" noChangeArrowheads="1"/>
          </p:cNvSpPr>
          <p:nvPr>
            <p:ph type="title"/>
          </p:nvPr>
        </p:nvSpPr>
        <p:spPr>
          <a:xfrm>
            <a:off x="685800" y="276225"/>
            <a:ext cx="7772400" cy="1143000"/>
          </a:xfrm>
        </p:spPr>
        <p:txBody>
          <a:bodyPr/>
          <a:lstStyle/>
          <a:p>
            <a:pPr eaLnBrk="1" hangingPunct="1"/>
            <a:r>
              <a:rPr lang="en-US" altLang="en-US" sz="4000" dirty="0" smtClean="0">
                <a:latin typeface="Berlin Sans FB" pitchFamily="34" charset="0"/>
              </a:rPr>
              <a:t>Behavioral Medicine</a:t>
            </a:r>
            <a:endParaRPr lang="en-US" sz="4000" dirty="0" smtClean="0">
              <a:latin typeface="Berlin Sans FB" pitchFamily="34" charset="0"/>
            </a:endParaRPr>
          </a:p>
        </p:txBody>
      </p:sp>
      <p:sp>
        <p:nvSpPr>
          <p:cNvPr id="5124" name="Rectangle 4"/>
          <p:cNvSpPr>
            <a:spLocks noChangeArrowheads="1"/>
          </p:cNvSpPr>
          <p:nvPr/>
        </p:nvSpPr>
        <p:spPr bwMode="auto">
          <a:xfrm>
            <a:off x="571500" y="1585913"/>
            <a:ext cx="7977188"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800" dirty="0">
                <a:latin typeface="Berlin Sans FB" pitchFamily="34" charset="0"/>
              </a:rPr>
              <a:t>Centers for Disease Control (CDC) proclaim that half of the deaths in the US are due to people’s </a:t>
            </a:r>
            <a:r>
              <a:rPr lang="en-US" sz="2800" dirty="0">
                <a:solidFill>
                  <a:srgbClr val="FFFF00"/>
                </a:solidFill>
                <a:latin typeface="Berlin Sans FB" pitchFamily="34" charset="0"/>
              </a:rPr>
              <a:t>behaviors </a:t>
            </a:r>
            <a:r>
              <a:rPr lang="en-US" sz="2800" dirty="0">
                <a:latin typeface="Berlin Sans FB" pitchFamily="34" charset="0"/>
              </a:rPr>
              <a:t>(smoking, alcoholism, unprotected sex, insufficient exercise, drugs and poor nutrition).</a:t>
            </a:r>
          </a:p>
        </p:txBody>
      </p:sp>
      <p:sp>
        <p:nvSpPr>
          <p:cNvPr id="1712133" name="Rectangle 5"/>
          <p:cNvSpPr>
            <a:spLocks noChangeArrowheads="1"/>
          </p:cNvSpPr>
          <p:nvPr/>
        </p:nvSpPr>
        <p:spPr bwMode="auto">
          <a:xfrm>
            <a:off x="582613" y="4191000"/>
            <a:ext cx="7977187"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800" dirty="0">
                <a:latin typeface="Berlin Sans FB" pitchFamily="34" charset="0"/>
              </a:rPr>
              <a:t>Psychologists and physicians have thus developed an interdisciplinary field of </a:t>
            </a:r>
            <a:r>
              <a:rPr lang="en-US" sz="2800" dirty="0">
                <a:solidFill>
                  <a:srgbClr val="FFFF00"/>
                </a:solidFill>
                <a:latin typeface="Berlin Sans FB" pitchFamily="34" charset="0"/>
              </a:rPr>
              <a:t>behavioral medicine </a:t>
            </a:r>
            <a:r>
              <a:rPr lang="en-US" sz="2800" dirty="0">
                <a:latin typeface="Berlin Sans FB" pitchFamily="34" charset="0"/>
              </a:rPr>
              <a:t>that integrates behavioral and medical knowledge.</a:t>
            </a:r>
          </a:p>
        </p:txBody>
      </p:sp>
    </p:spTree>
    <p:extLst>
      <p:ext uri="{BB962C8B-B14F-4D97-AF65-F5344CB8AC3E}">
        <p14:creationId xmlns:p14="http://schemas.microsoft.com/office/powerpoint/2010/main" val="36680209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12133"/>
                                        </p:tgtEl>
                                        <p:attrNameLst>
                                          <p:attrName>style.visibility</p:attrName>
                                        </p:attrNameLst>
                                      </p:cBhvr>
                                      <p:to>
                                        <p:strVal val="visible"/>
                                      </p:to>
                                    </p:set>
                                    <p:animEffect transition="in" filter="dissolve">
                                      <p:cBhvr>
                                        <p:cTn id="7" dur="500"/>
                                        <p:tgtEl>
                                          <p:spTgt spid="1712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213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477000" y="2819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2400" dirty="0">
              <a:latin typeface="Berlin Sans FB" pitchFamily="34" charset="0"/>
            </a:endParaRPr>
          </a:p>
        </p:txBody>
      </p:sp>
      <p:sp>
        <p:nvSpPr>
          <p:cNvPr id="6147" name="Rectangle 3"/>
          <p:cNvSpPr>
            <a:spLocks noGrp="1" noChangeArrowheads="1"/>
          </p:cNvSpPr>
          <p:nvPr>
            <p:ph type="title"/>
          </p:nvPr>
        </p:nvSpPr>
        <p:spPr>
          <a:xfrm>
            <a:off x="685800" y="276225"/>
            <a:ext cx="7772400" cy="1143000"/>
          </a:xfrm>
        </p:spPr>
        <p:txBody>
          <a:bodyPr/>
          <a:lstStyle/>
          <a:p>
            <a:pPr eaLnBrk="1" hangingPunct="1"/>
            <a:r>
              <a:rPr lang="en-US" altLang="en-US" sz="4000" dirty="0" smtClean="0">
                <a:latin typeface="Berlin Sans FB" pitchFamily="34" charset="0"/>
              </a:rPr>
              <a:t>Health Psychology</a:t>
            </a:r>
            <a:endParaRPr lang="en-US" sz="4000" dirty="0" smtClean="0">
              <a:latin typeface="Berlin Sans FB" pitchFamily="34" charset="0"/>
            </a:endParaRPr>
          </a:p>
        </p:txBody>
      </p:sp>
      <p:sp>
        <p:nvSpPr>
          <p:cNvPr id="6148" name="Rectangle 4"/>
          <p:cNvSpPr>
            <a:spLocks noChangeArrowheads="1"/>
          </p:cNvSpPr>
          <p:nvPr/>
        </p:nvSpPr>
        <p:spPr bwMode="auto">
          <a:xfrm>
            <a:off x="471488" y="1585913"/>
            <a:ext cx="818673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800" dirty="0">
                <a:solidFill>
                  <a:srgbClr val="FFFF00"/>
                </a:solidFill>
                <a:latin typeface="Berlin Sans FB" pitchFamily="34" charset="0"/>
              </a:rPr>
              <a:t>Health psychology </a:t>
            </a:r>
            <a:r>
              <a:rPr lang="en-US" sz="2800" dirty="0">
                <a:latin typeface="Berlin Sans FB" pitchFamily="34" charset="0"/>
              </a:rPr>
              <a:t>is a field of psychology that contributes to behavioral medicine. The field studies stress-related aspects of disease and asks:</a:t>
            </a:r>
          </a:p>
        </p:txBody>
      </p:sp>
      <p:sp>
        <p:nvSpPr>
          <p:cNvPr id="6149" name="Rectangle 5"/>
          <p:cNvSpPr>
            <a:spLocks noChangeArrowheads="1"/>
          </p:cNvSpPr>
          <p:nvPr/>
        </p:nvSpPr>
        <p:spPr bwMode="auto">
          <a:xfrm>
            <a:off x="1028700" y="3290888"/>
            <a:ext cx="708660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FontTx/>
              <a:buAutoNum type="arabicPeriod"/>
            </a:pPr>
            <a:r>
              <a:rPr lang="en-US" sz="2400" dirty="0">
                <a:latin typeface="Berlin Sans FB" pitchFamily="34" charset="0"/>
              </a:rPr>
              <a:t>How do emotions and personality factors influence risk of disease?</a:t>
            </a:r>
          </a:p>
          <a:p>
            <a:pPr marL="457200" indent="-457200">
              <a:spcBef>
                <a:spcPct val="20000"/>
              </a:spcBef>
              <a:buFontTx/>
              <a:buAutoNum type="arabicPeriod"/>
            </a:pPr>
            <a:r>
              <a:rPr lang="en-US" sz="2400" dirty="0">
                <a:latin typeface="Berlin Sans FB" pitchFamily="34" charset="0"/>
              </a:rPr>
              <a:t>What attitudes and behaviors prevent illness and promote health and well-being?</a:t>
            </a:r>
          </a:p>
          <a:p>
            <a:pPr marL="457200" indent="-457200">
              <a:spcBef>
                <a:spcPct val="20000"/>
              </a:spcBef>
              <a:buFontTx/>
              <a:buAutoNum type="arabicPeriod"/>
            </a:pPr>
            <a:r>
              <a:rPr lang="en-US" sz="2400" dirty="0">
                <a:latin typeface="Berlin Sans FB" pitchFamily="34" charset="0"/>
              </a:rPr>
              <a:t>How our perceptions determine stress?</a:t>
            </a:r>
          </a:p>
          <a:p>
            <a:pPr marL="457200" indent="-457200">
              <a:spcBef>
                <a:spcPct val="20000"/>
              </a:spcBef>
              <a:buFontTx/>
              <a:buAutoNum type="arabicPeriod"/>
            </a:pPr>
            <a:r>
              <a:rPr lang="en-US" sz="2400" dirty="0">
                <a:latin typeface="Berlin Sans FB" pitchFamily="34" charset="0"/>
              </a:rPr>
              <a:t>How can we reduce or control stress?</a:t>
            </a:r>
          </a:p>
        </p:txBody>
      </p:sp>
    </p:spTree>
    <p:extLst>
      <p:ext uri="{BB962C8B-B14F-4D97-AF65-F5344CB8AC3E}">
        <p14:creationId xmlns:p14="http://schemas.microsoft.com/office/powerpoint/2010/main" val="681120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80988"/>
            <a:ext cx="7772400" cy="1143000"/>
          </a:xfrm>
        </p:spPr>
        <p:txBody>
          <a:bodyPr/>
          <a:lstStyle/>
          <a:p>
            <a:pPr eaLnBrk="1" hangingPunct="1"/>
            <a:r>
              <a:rPr lang="en-US" altLang="en-US" sz="4000" dirty="0" smtClean="0">
                <a:solidFill>
                  <a:schemeClr val="tx1"/>
                </a:solidFill>
                <a:latin typeface="Berlin Sans FB" pitchFamily="34" charset="0"/>
              </a:rPr>
              <a:t>The Stress Response System</a:t>
            </a:r>
            <a:endParaRPr lang="en-US" sz="4000" dirty="0" smtClean="0">
              <a:solidFill>
                <a:schemeClr val="tx1"/>
              </a:solidFill>
              <a:latin typeface="Berlin Sans FB" pitchFamily="34" charset="0"/>
            </a:endParaRPr>
          </a:p>
        </p:txBody>
      </p:sp>
      <p:pic>
        <p:nvPicPr>
          <p:cNvPr id="12291" name="Picture 3"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1600200"/>
            <a:ext cx="3913188" cy="4648200"/>
          </a:xfrm>
          <a:noFill/>
        </p:spPr>
      </p:pic>
      <p:sp>
        <p:nvSpPr>
          <p:cNvPr id="12292" name="Rectangle 4"/>
          <p:cNvSpPr>
            <a:spLocks noChangeArrowheads="1"/>
          </p:cNvSpPr>
          <p:nvPr/>
        </p:nvSpPr>
        <p:spPr bwMode="auto">
          <a:xfrm>
            <a:off x="0" y="1423988"/>
            <a:ext cx="4953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sz="3200" dirty="0" smtClean="0">
                <a:latin typeface="Berlin Sans FB" pitchFamily="34" charset="0"/>
              </a:rPr>
              <a:t>Short term stress:</a:t>
            </a:r>
          </a:p>
          <a:p>
            <a:pPr algn="ctr">
              <a:spcBef>
                <a:spcPct val="20000"/>
              </a:spcBef>
              <a:buFont typeface="Wingdings" pitchFamily="2" charset="2"/>
              <a:buNone/>
            </a:pPr>
            <a:r>
              <a:rPr lang="en-US" sz="2800" dirty="0" smtClean="0">
                <a:solidFill>
                  <a:srgbClr val="FFFF00"/>
                </a:solidFill>
                <a:latin typeface="Berlin Sans FB" pitchFamily="34" charset="0"/>
              </a:rPr>
              <a:t>Fight-or-flight </a:t>
            </a:r>
            <a:r>
              <a:rPr lang="en-US" sz="2800" dirty="0" smtClean="0">
                <a:latin typeface="Berlin Sans FB" pitchFamily="34" charset="0"/>
              </a:rPr>
              <a:t>(Walter Cannon) </a:t>
            </a:r>
          </a:p>
          <a:p>
            <a:pPr algn="ctr">
              <a:spcBef>
                <a:spcPct val="20000"/>
              </a:spcBef>
              <a:buFont typeface="Wingdings" pitchFamily="2" charset="2"/>
              <a:buNone/>
            </a:pPr>
            <a:r>
              <a:rPr lang="en-US" sz="2800" dirty="0">
                <a:solidFill>
                  <a:prstClr val="white"/>
                </a:solidFill>
                <a:latin typeface="Berlin Sans FB" pitchFamily="34" charset="0"/>
              </a:rPr>
              <a:t>Basic instinct for survival. </a:t>
            </a:r>
            <a:r>
              <a:rPr lang="en-US" sz="2800" dirty="0" smtClean="0">
                <a:latin typeface="Berlin Sans FB" pitchFamily="34" charset="0"/>
              </a:rPr>
              <a:t>Sympathetic nervous system engaged.  Production of </a:t>
            </a:r>
            <a:r>
              <a:rPr lang="en-US" sz="2800" i="1" dirty="0" smtClean="0">
                <a:latin typeface="Berlin Sans FB" pitchFamily="34" charset="0"/>
              </a:rPr>
              <a:t>epinephrine</a:t>
            </a:r>
            <a:r>
              <a:rPr lang="en-US" sz="2800" dirty="0" smtClean="0">
                <a:latin typeface="Berlin Sans FB" pitchFamily="34" charset="0"/>
              </a:rPr>
              <a:t> </a:t>
            </a:r>
            <a:r>
              <a:rPr lang="en-US" sz="2800" dirty="0">
                <a:latin typeface="Berlin Sans FB" pitchFamily="34" charset="0"/>
              </a:rPr>
              <a:t>and </a:t>
            </a:r>
            <a:r>
              <a:rPr lang="en-US" sz="2800" i="1" dirty="0">
                <a:latin typeface="Berlin Sans FB" pitchFamily="34" charset="0"/>
              </a:rPr>
              <a:t>norepinephrine</a:t>
            </a:r>
            <a:r>
              <a:rPr lang="en-US" sz="2800" dirty="0">
                <a:latin typeface="Berlin Sans FB" pitchFamily="34" charset="0"/>
              </a:rPr>
              <a:t> from inner adrenal </a:t>
            </a:r>
            <a:r>
              <a:rPr lang="en-US" sz="2800" dirty="0" smtClean="0">
                <a:latin typeface="Berlin Sans FB" pitchFamily="34" charset="0"/>
              </a:rPr>
              <a:t>glands.  Increase </a:t>
            </a:r>
            <a:r>
              <a:rPr lang="en-US" sz="2800" dirty="0">
                <a:latin typeface="Berlin Sans FB" pitchFamily="34" charset="0"/>
              </a:rPr>
              <a:t>heart and respiration rates, </a:t>
            </a:r>
            <a:r>
              <a:rPr lang="en-US" sz="2800" dirty="0" smtClean="0">
                <a:latin typeface="Berlin Sans FB" pitchFamily="34" charset="0"/>
              </a:rPr>
              <a:t>mobilize </a:t>
            </a:r>
            <a:r>
              <a:rPr lang="en-US" sz="2800" dirty="0">
                <a:latin typeface="Berlin Sans FB" pitchFamily="34" charset="0"/>
              </a:rPr>
              <a:t>sugar and fat and </a:t>
            </a:r>
            <a:r>
              <a:rPr lang="en-US" sz="2800" dirty="0" smtClean="0">
                <a:latin typeface="Berlin Sans FB" pitchFamily="34" charset="0"/>
              </a:rPr>
              <a:t>dull </a:t>
            </a:r>
            <a:r>
              <a:rPr lang="en-US" sz="2800" dirty="0">
                <a:latin typeface="Berlin Sans FB" pitchFamily="34" charset="0"/>
              </a:rPr>
              <a:t>pain.</a:t>
            </a:r>
          </a:p>
        </p:txBody>
      </p:sp>
    </p:spTree>
    <p:extLst>
      <p:ext uri="{BB962C8B-B14F-4D97-AF65-F5344CB8AC3E}">
        <p14:creationId xmlns:p14="http://schemas.microsoft.com/office/powerpoint/2010/main" val="135890538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671513" y="271463"/>
            <a:ext cx="7772400" cy="1143000"/>
          </a:xfrm>
        </p:spPr>
        <p:txBody>
          <a:bodyPr/>
          <a:lstStyle/>
          <a:p>
            <a:pPr eaLnBrk="1" hangingPunct="1"/>
            <a:r>
              <a:rPr lang="en-US" altLang="en-US" sz="4000" dirty="0" smtClean="0">
                <a:solidFill>
                  <a:schemeClr val="tx1"/>
                </a:solidFill>
                <a:latin typeface="Berlin Sans FB" pitchFamily="34" charset="0"/>
              </a:rPr>
              <a:t>The Stress Response System</a:t>
            </a:r>
            <a:endParaRPr lang="en-US" sz="4000" dirty="0" smtClean="0">
              <a:solidFill>
                <a:schemeClr val="tx1"/>
              </a:solidFill>
              <a:latin typeface="Berlin Sans FB" pitchFamily="34" charset="0"/>
            </a:endParaRPr>
          </a:p>
        </p:txBody>
      </p:sp>
      <p:pic>
        <p:nvPicPr>
          <p:cNvPr id="13316" name="Picture 4" descr="Adrenals"/>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828800" y="5105400"/>
            <a:ext cx="1315489" cy="1576676"/>
          </a:xfrm>
          <a:noFill/>
        </p:spPr>
      </p:pic>
      <p:pic>
        <p:nvPicPr>
          <p:cNvPr id="13314" name="Picture 2" descr="figure-39-0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876800" y="1600200"/>
            <a:ext cx="4041664" cy="4699610"/>
          </a:xfrm>
          <a:noFill/>
        </p:spPr>
      </p:pic>
      <p:sp>
        <p:nvSpPr>
          <p:cNvPr id="13317" name="Rectangle 5"/>
          <p:cNvSpPr>
            <a:spLocks noChangeArrowheads="1"/>
          </p:cNvSpPr>
          <p:nvPr/>
        </p:nvSpPr>
        <p:spPr bwMode="auto">
          <a:xfrm>
            <a:off x="200544" y="1462441"/>
            <a:ext cx="4572000" cy="364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Font typeface="Wingdings" pitchFamily="2" charset="2"/>
              <a:buNone/>
            </a:pPr>
            <a:r>
              <a:rPr lang="en-US" sz="3200" dirty="0" smtClean="0">
                <a:latin typeface="Berlin Sans FB" pitchFamily="34" charset="0"/>
              </a:rPr>
              <a:t>Long term stress:</a:t>
            </a:r>
          </a:p>
          <a:p>
            <a:pPr algn="ctr">
              <a:spcBef>
                <a:spcPct val="20000"/>
              </a:spcBef>
              <a:buFont typeface="Wingdings" pitchFamily="2" charset="2"/>
              <a:buNone/>
            </a:pPr>
            <a:r>
              <a:rPr lang="en-US" sz="2800" dirty="0" smtClean="0">
                <a:latin typeface="Berlin Sans FB" pitchFamily="34" charset="0"/>
              </a:rPr>
              <a:t>Extended exposure to stress.  (Hans </a:t>
            </a:r>
            <a:r>
              <a:rPr lang="en-US" sz="2800" dirty="0" err="1" smtClean="0">
                <a:latin typeface="Berlin Sans FB" pitchFamily="34" charset="0"/>
              </a:rPr>
              <a:t>Selye</a:t>
            </a:r>
            <a:r>
              <a:rPr lang="en-US" sz="2800" dirty="0" smtClean="0">
                <a:latin typeface="Berlin Sans FB" pitchFamily="34" charset="0"/>
              </a:rPr>
              <a:t>) The </a:t>
            </a:r>
            <a:r>
              <a:rPr lang="en-US" sz="2800" dirty="0">
                <a:latin typeface="Berlin Sans FB" pitchFamily="34" charset="0"/>
              </a:rPr>
              <a:t>hypothalamus and the pituitary gland also respond to stress </a:t>
            </a:r>
            <a:r>
              <a:rPr lang="en-US" sz="2800" dirty="0" smtClean="0">
                <a:latin typeface="Berlin Sans FB" pitchFamily="34" charset="0"/>
              </a:rPr>
              <a:t>by </a:t>
            </a:r>
            <a:r>
              <a:rPr lang="en-US" sz="2800" dirty="0">
                <a:latin typeface="Berlin Sans FB" pitchFamily="34" charset="0"/>
              </a:rPr>
              <a:t>triggering outer adrenal glands to secrete </a:t>
            </a:r>
            <a:r>
              <a:rPr lang="en-US" sz="2800" i="1" dirty="0">
                <a:solidFill>
                  <a:srgbClr val="FFFF00"/>
                </a:solidFill>
                <a:latin typeface="Berlin Sans FB" pitchFamily="34" charset="0"/>
              </a:rPr>
              <a:t>glucocorticoids</a:t>
            </a:r>
            <a:r>
              <a:rPr lang="en-US" sz="2800" dirty="0">
                <a:solidFill>
                  <a:srgbClr val="FFFF00"/>
                </a:solidFill>
                <a:latin typeface="Berlin Sans FB" pitchFamily="34" charset="0"/>
              </a:rPr>
              <a:t> (cortisol).</a:t>
            </a:r>
          </a:p>
        </p:txBody>
      </p:sp>
    </p:spTree>
    <p:extLst>
      <p:ext uri="{BB962C8B-B14F-4D97-AF65-F5344CB8AC3E}">
        <p14:creationId xmlns:p14="http://schemas.microsoft.com/office/powerpoint/2010/main" val="265244031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09600" y="-304800"/>
            <a:ext cx="7772400" cy="1143000"/>
          </a:xfrm>
        </p:spPr>
        <p:txBody>
          <a:bodyPr/>
          <a:lstStyle/>
          <a:p>
            <a:pPr eaLnBrk="1" hangingPunct="1"/>
            <a:r>
              <a:rPr lang="en-US" sz="4000" dirty="0" smtClean="0">
                <a:latin typeface="Berlin Sans FB" pitchFamily="34" charset="0"/>
              </a:rPr>
              <a:t>Hierarchy of Needs</a:t>
            </a:r>
          </a:p>
        </p:txBody>
      </p:sp>
      <p:pic>
        <p:nvPicPr>
          <p:cNvPr id="13316" name="Picture 3" descr="MyersPsy8e_fi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668035"/>
            <a:ext cx="7052024" cy="61899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ight Bracket 1"/>
          <p:cNvSpPr/>
          <p:nvPr/>
        </p:nvSpPr>
        <p:spPr>
          <a:xfrm>
            <a:off x="6286500" y="5029200"/>
            <a:ext cx="1346200" cy="1676400"/>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ket 4"/>
          <p:cNvSpPr/>
          <p:nvPr/>
        </p:nvSpPr>
        <p:spPr>
          <a:xfrm>
            <a:off x="5638800" y="2514600"/>
            <a:ext cx="1320800" cy="1676400"/>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848600" y="5334000"/>
            <a:ext cx="1219200" cy="646331"/>
          </a:xfrm>
          <a:prstGeom prst="rect">
            <a:avLst/>
          </a:prstGeom>
          <a:noFill/>
        </p:spPr>
        <p:txBody>
          <a:bodyPr wrap="square" rtlCol="0">
            <a:spAutoFit/>
          </a:bodyPr>
          <a:lstStyle/>
          <a:p>
            <a:r>
              <a:rPr lang="en-US" dirty="0" smtClean="0"/>
              <a:t>Physical</a:t>
            </a:r>
          </a:p>
          <a:p>
            <a:r>
              <a:rPr lang="en-US" dirty="0" smtClean="0"/>
              <a:t>Needs</a:t>
            </a:r>
            <a:endParaRPr lang="en-US" dirty="0"/>
          </a:p>
        </p:txBody>
      </p:sp>
      <p:sp>
        <p:nvSpPr>
          <p:cNvPr id="7" name="TextBox 6"/>
          <p:cNvSpPr txBox="1"/>
          <p:nvPr/>
        </p:nvSpPr>
        <p:spPr>
          <a:xfrm>
            <a:off x="7239000" y="3029634"/>
            <a:ext cx="1828800" cy="646331"/>
          </a:xfrm>
          <a:prstGeom prst="rect">
            <a:avLst/>
          </a:prstGeom>
          <a:noFill/>
        </p:spPr>
        <p:txBody>
          <a:bodyPr wrap="square" rtlCol="0">
            <a:spAutoFit/>
          </a:bodyPr>
          <a:lstStyle/>
          <a:p>
            <a:r>
              <a:rPr lang="en-US" dirty="0" smtClean="0"/>
              <a:t>Psychological</a:t>
            </a:r>
          </a:p>
          <a:p>
            <a:r>
              <a:rPr lang="en-US" dirty="0" smtClean="0"/>
              <a:t>Needs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altLang="en-US" dirty="0">
                <a:solidFill>
                  <a:srgbClr val="FFFF00"/>
                </a:solidFill>
                <a:latin typeface="Berlin Sans FB" pitchFamily="34" charset="0"/>
              </a:rPr>
              <a:t>General Adaptation </a:t>
            </a:r>
            <a:r>
              <a:rPr lang="en-US" altLang="en-US" dirty="0" smtClean="0">
                <a:solidFill>
                  <a:srgbClr val="FFFF00"/>
                </a:solidFill>
                <a:latin typeface="Berlin Sans FB" pitchFamily="34" charset="0"/>
              </a:rPr>
              <a:t>Syndrome</a:t>
            </a:r>
            <a:br>
              <a:rPr lang="en-US" altLang="en-US" dirty="0" smtClean="0">
                <a:solidFill>
                  <a:srgbClr val="FFFF00"/>
                </a:solidFill>
                <a:latin typeface="Berlin Sans FB" pitchFamily="34" charset="0"/>
              </a:rPr>
            </a:br>
            <a:r>
              <a:rPr lang="en-US" altLang="en-US" dirty="0" smtClean="0">
                <a:solidFill>
                  <a:srgbClr val="FFFF00"/>
                </a:solidFill>
                <a:latin typeface="Berlin Sans FB" pitchFamily="34" charset="0"/>
              </a:rPr>
              <a:t>(GAS)</a:t>
            </a:r>
          </a:p>
        </p:txBody>
      </p:sp>
      <p:sp>
        <p:nvSpPr>
          <p:cNvPr id="14339" name="Rectangle 3"/>
          <p:cNvSpPr>
            <a:spLocks noGrp="1" noChangeArrowheads="1"/>
          </p:cNvSpPr>
          <p:nvPr>
            <p:ph idx="1"/>
          </p:nvPr>
        </p:nvSpPr>
        <p:spPr>
          <a:xfrm>
            <a:off x="152400" y="1600200"/>
            <a:ext cx="8839200" cy="4525963"/>
          </a:xfrm>
        </p:spPr>
        <p:txBody>
          <a:bodyPr>
            <a:normAutofit/>
          </a:bodyPr>
          <a:lstStyle/>
          <a:p>
            <a:pPr eaLnBrk="1" hangingPunct="1"/>
            <a:r>
              <a:rPr lang="en-US" altLang="en-US" sz="3600" dirty="0" err="1" smtClean="0">
                <a:latin typeface="Berlin Sans FB" pitchFamily="34" charset="0"/>
              </a:rPr>
              <a:t>Selye</a:t>
            </a:r>
            <a:r>
              <a:rPr lang="en-US" altLang="en-US" sz="3600" dirty="0" smtClean="0">
                <a:latin typeface="Berlin Sans FB" pitchFamily="34" charset="0"/>
              </a:rPr>
              <a:t> researched recurring responses to stress.  Long term stress.</a:t>
            </a:r>
            <a:endParaRPr lang="en-US" altLang="en-US" sz="3600" dirty="0" smtClean="0">
              <a:solidFill>
                <a:srgbClr val="FFFF00"/>
              </a:solidFill>
              <a:latin typeface="Berlin Sans FB" pitchFamily="34" charset="0"/>
            </a:endParaRPr>
          </a:p>
          <a:p>
            <a:r>
              <a:rPr lang="en-US" altLang="en-US" sz="3600" dirty="0" smtClean="0">
                <a:latin typeface="Berlin Sans FB" pitchFamily="34" charset="0"/>
              </a:rPr>
              <a:t>Concept </a:t>
            </a:r>
            <a:r>
              <a:rPr lang="en-US" altLang="en-US" sz="3600" dirty="0">
                <a:latin typeface="Berlin Sans FB" pitchFamily="34" charset="0"/>
              </a:rPr>
              <a:t>of the body’s adaptive response to stress in three stages</a:t>
            </a:r>
          </a:p>
          <a:p>
            <a:pPr lvl="1"/>
            <a:r>
              <a:rPr lang="en-US" altLang="en-US" sz="3200" dirty="0">
                <a:latin typeface="Berlin Sans FB" pitchFamily="34" charset="0"/>
              </a:rPr>
              <a:t> Alarm</a:t>
            </a:r>
          </a:p>
          <a:p>
            <a:pPr lvl="1"/>
            <a:r>
              <a:rPr lang="en-US" altLang="en-US" sz="3200" dirty="0">
                <a:latin typeface="Berlin Sans FB" pitchFamily="34" charset="0"/>
              </a:rPr>
              <a:t> Resistance</a:t>
            </a:r>
          </a:p>
          <a:p>
            <a:pPr lvl="1"/>
            <a:r>
              <a:rPr lang="en-US" altLang="en-US" sz="3200" dirty="0">
                <a:latin typeface="Berlin Sans FB" pitchFamily="34" charset="0"/>
              </a:rPr>
              <a:t> Exhaustion</a:t>
            </a:r>
          </a:p>
          <a:p>
            <a:pPr eaLnBrk="1" hangingPunct="1"/>
            <a:endParaRPr lang="en-US" altLang="en-US" sz="3600" dirty="0" smtClean="0">
              <a:latin typeface="Berlin Sans FB" pitchFamily="34" charset="0"/>
            </a:endParaRPr>
          </a:p>
        </p:txBody>
      </p:sp>
      <p:pic>
        <p:nvPicPr>
          <p:cNvPr id="2" name="Picture 1"/>
          <p:cNvPicPr>
            <a:picLocks noChangeAspect="1"/>
          </p:cNvPicPr>
          <p:nvPr/>
        </p:nvPicPr>
        <p:blipFill>
          <a:blip r:embed="rId2"/>
          <a:stretch>
            <a:fillRect/>
          </a:stretch>
        </p:blipFill>
        <p:spPr>
          <a:xfrm>
            <a:off x="4572000" y="3627839"/>
            <a:ext cx="4191000" cy="2829158"/>
          </a:xfrm>
          <a:prstGeom prst="rect">
            <a:avLst/>
          </a:prstGeom>
        </p:spPr>
      </p:pic>
    </p:spTree>
    <p:extLst>
      <p:ext uri="{BB962C8B-B14F-4D97-AF65-F5344CB8AC3E}">
        <p14:creationId xmlns:p14="http://schemas.microsoft.com/office/powerpoint/2010/main" val="111408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dirty="0" smtClean="0">
                <a:latin typeface="Berlin Sans FB" pitchFamily="34" charset="0"/>
              </a:rPr>
              <a:t>General Adaptation Syndrome</a:t>
            </a:r>
          </a:p>
        </p:txBody>
      </p:sp>
      <p:sp>
        <p:nvSpPr>
          <p:cNvPr id="16387" name="Rectangle 3"/>
          <p:cNvSpPr>
            <a:spLocks noGrp="1" noChangeArrowheads="1"/>
          </p:cNvSpPr>
          <p:nvPr>
            <p:ph idx="1"/>
          </p:nvPr>
        </p:nvSpPr>
        <p:spPr>
          <a:xfrm>
            <a:off x="457200" y="1600200"/>
            <a:ext cx="8001000" cy="4525963"/>
          </a:xfrm>
        </p:spPr>
        <p:txBody>
          <a:bodyPr/>
          <a:lstStyle/>
          <a:p>
            <a:pPr eaLnBrk="1" hangingPunct="1"/>
            <a:r>
              <a:rPr lang="en-US" altLang="en-US" sz="3600" dirty="0" err="1" smtClean="0">
                <a:latin typeface="Berlin Sans FB" pitchFamily="34" charset="0"/>
              </a:rPr>
              <a:t>Selye</a:t>
            </a:r>
            <a:r>
              <a:rPr lang="en-US" altLang="en-US" sz="3600" dirty="0" smtClean="0">
                <a:latin typeface="Berlin Sans FB" pitchFamily="34" charset="0"/>
              </a:rPr>
              <a:t> found human body to cope well with temporary stress – not long-term</a:t>
            </a:r>
          </a:p>
          <a:p>
            <a:pPr lvl="1"/>
            <a:r>
              <a:rPr lang="en-US" altLang="en-US" sz="3200" dirty="0" smtClean="0">
                <a:latin typeface="Berlin Sans FB" pitchFamily="34" charset="0"/>
              </a:rPr>
              <a:t>Stress ages the body – telomeres</a:t>
            </a:r>
          </a:p>
          <a:p>
            <a:r>
              <a:rPr lang="en-US" altLang="en-US" sz="3600" dirty="0" smtClean="0">
                <a:latin typeface="Berlin Sans FB" pitchFamily="34" charset="0"/>
              </a:rPr>
              <a:t>Found adaptive behaviors to help</a:t>
            </a:r>
          </a:p>
          <a:p>
            <a:pPr lvl="1"/>
            <a:r>
              <a:rPr lang="en-US" altLang="en-US" sz="3200" dirty="0" smtClean="0">
                <a:latin typeface="Berlin Sans FB" pitchFamily="34" charset="0"/>
              </a:rPr>
              <a:t>Tend and Befriend (more likely female)</a:t>
            </a:r>
          </a:p>
          <a:p>
            <a:pPr lvl="1"/>
            <a:r>
              <a:rPr lang="en-US" altLang="en-US" sz="3200" dirty="0" smtClean="0">
                <a:latin typeface="Berlin Sans FB" pitchFamily="34" charset="0"/>
              </a:rPr>
              <a:t>Conserve energy – “Deer in Headlights”</a:t>
            </a:r>
          </a:p>
          <a:p>
            <a:pPr marL="457200" lvl="1" indent="0">
              <a:buNone/>
            </a:pPr>
            <a:endParaRPr lang="en-US" altLang="en-US" sz="3200" dirty="0" smtClean="0">
              <a:latin typeface="Berlin Sans FB" pitchFamily="34" charset="0"/>
            </a:endParaRPr>
          </a:p>
        </p:txBody>
      </p:sp>
    </p:spTree>
    <p:extLst>
      <p:ext uri="{BB962C8B-B14F-4D97-AF65-F5344CB8AC3E}">
        <p14:creationId xmlns:p14="http://schemas.microsoft.com/office/powerpoint/2010/main" val="31100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1981200"/>
            <a:ext cx="6553200" cy="1740989"/>
          </a:xfrm>
          <a:prstGeom prst="rect">
            <a:avLst/>
          </a:prstGeom>
        </p:spPr>
        <p:txBody>
          <a:bodyPr wrap="square">
            <a:spAutoFit/>
          </a:bodyPr>
          <a:lstStyle/>
          <a:p>
            <a:pPr marL="342900" marR="0" lvl="0" indent="-342900">
              <a:lnSpc>
                <a:spcPct val="115000"/>
              </a:lnSpc>
              <a:spcBef>
                <a:spcPts val="0"/>
              </a:spcBef>
              <a:spcAft>
                <a:spcPts val="0"/>
              </a:spcAft>
              <a:buFont typeface="Symbol"/>
              <a:buChar char=""/>
            </a:pPr>
            <a:r>
              <a:rPr lang="en-US" sz="3200" dirty="0">
                <a:effectLst>
                  <a:outerShdw blurRad="38100" dist="38100" dir="2700000" algn="tl">
                    <a:srgbClr val="000000">
                      <a:alpha val="43137"/>
                    </a:srgbClr>
                  </a:outerShdw>
                </a:effectLst>
                <a:latin typeface="Berlin Sans FB" pitchFamily="34" charset="0"/>
                <a:ea typeface="Times New Roman"/>
                <a:cs typeface="Times New Roman"/>
              </a:rPr>
              <a:t>Stress and the </a:t>
            </a: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heart</a:t>
            </a:r>
          </a:p>
          <a:p>
            <a:pPr marL="342900" marR="0" lvl="0" indent="-342900">
              <a:lnSpc>
                <a:spcPct val="115000"/>
              </a:lnSpc>
              <a:spcBef>
                <a:spcPts val="0"/>
              </a:spcBef>
              <a:spcAft>
                <a:spcPts val="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Stress and the immune system</a:t>
            </a:r>
            <a:endParaRPr lang="en-US" sz="3200" dirty="0">
              <a:effectLst>
                <a:outerShdw blurRad="38100" dist="38100" dir="2700000" algn="tl">
                  <a:srgbClr val="000000">
                    <a:alpha val="43137"/>
                  </a:srgbClr>
                </a:outerShdw>
              </a:effectLst>
              <a:latin typeface="Berlin Sans FB" pitchFamily="34" charset="0"/>
              <a:ea typeface="Times New Roman"/>
              <a:cs typeface="Times New Roman"/>
            </a:endParaRPr>
          </a:p>
          <a:p>
            <a:pPr marL="342900" marR="0" lvl="0" indent="-342900">
              <a:lnSpc>
                <a:spcPct val="115000"/>
              </a:lnSpc>
              <a:spcBef>
                <a:spcPts val="0"/>
              </a:spcBef>
              <a:spcAft>
                <a:spcPts val="1000"/>
              </a:spcAft>
              <a:buFont typeface="Symbol"/>
              <a:buChar char=""/>
            </a:pPr>
            <a:r>
              <a:rPr lang="en-US" sz="3200" dirty="0" smtClean="0">
                <a:effectLst>
                  <a:outerShdw blurRad="38100" dist="38100" dir="2700000" algn="tl">
                    <a:srgbClr val="000000">
                      <a:alpha val="43137"/>
                    </a:srgbClr>
                  </a:outerShdw>
                </a:effectLst>
                <a:latin typeface="Berlin Sans FB" pitchFamily="34" charset="0"/>
                <a:ea typeface="Times New Roman"/>
                <a:cs typeface="Times New Roman"/>
              </a:rPr>
              <a:t>Stress and the brain</a:t>
            </a:r>
          </a:p>
        </p:txBody>
      </p:sp>
      <p:sp>
        <p:nvSpPr>
          <p:cNvPr id="3" name="Title 1"/>
          <p:cNvSpPr>
            <a:spLocks noGrp="1"/>
          </p:cNvSpPr>
          <p:nvPr/>
        </p:nvSpPr>
        <p:spPr bwMode="auto">
          <a:xfrm>
            <a:off x="457200" y="762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smtClean="0">
                <a:latin typeface="Berlin Sans FB" pitchFamily="34" charset="0"/>
              </a:rPr>
              <a:t>Stress and health</a:t>
            </a:r>
          </a:p>
        </p:txBody>
      </p:sp>
      <p:pic>
        <p:nvPicPr>
          <p:cNvPr id="2" name="Picture 1"/>
          <p:cNvPicPr>
            <a:picLocks noChangeAspect="1"/>
          </p:cNvPicPr>
          <p:nvPr/>
        </p:nvPicPr>
        <p:blipFill>
          <a:blip r:embed="rId2"/>
          <a:stretch>
            <a:fillRect/>
          </a:stretch>
        </p:blipFill>
        <p:spPr>
          <a:xfrm>
            <a:off x="4648200" y="4128911"/>
            <a:ext cx="4207933" cy="2212170"/>
          </a:xfrm>
          <a:prstGeom prst="rect">
            <a:avLst/>
          </a:prstGeom>
        </p:spPr>
      </p:pic>
      <p:pic>
        <p:nvPicPr>
          <p:cNvPr id="5" name="Picture 4"/>
          <p:cNvPicPr>
            <a:picLocks noChangeAspect="1"/>
          </p:cNvPicPr>
          <p:nvPr/>
        </p:nvPicPr>
        <p:blipFill>
          <a:blip r:embed="rId3"/>
          <a:stretch>
            <a:fillRect/>
          </a:stretch>
        </p:blipFill>
        <p:spPr>
          <a:xfrm>
            <a:off x="338835" y="4128911"/>
            <a:ext cx="4233165" cy="2212170"/>
          </a:xfrm>
          <a:prstGeom prst="rect">
            <a:avLst/>
          </a:prstGeom>
        </p:spPr>
      </p:pic>
    </p:spTree>
    <p:extLst>
      <p:ext uri="{BB962C8B-B14F-4D97-AF65-F5344CB8AC3E}">
        <p14:creationId xmlns:p14="http://schemas.microsoft.com/office/powerpoint/2010/main" val="4723953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 and the Heart</a:t>
            </a:r>
            <a:endParaRPr lang="en-US" sz="4000" dirty="0" smtClean="0">
              <a:solidFill>
                <a:schemeClr val="tx1"/>
              </a:solidFill>
              <a:latin typeface="Berlin Sans FB" pitchFamily="34" charset="0"/>
            </a:endParaRPr>
          </a:p>
        </p:txBody>
      </p:sp>
      <p:sp>
        <p:nvSpPr>
          <p:cNvPr id="23555" name="Rectangle 3"/>
          <p:cNvSpPr>
            <a:spLocks noGrp="1" noChangeArrowheads="1"/>
          </p:cNvSpPr>
          <p:nvPr>
            <p:ph type="body" sz="half" idx="1"/>
          </p:nvPr>
        </p:nvSpPr>
        <p:spPr>
          <a:xfrm>
            <a:off x="533400" y="1447800"/>
            <a:ext cx="8077200" cy="1447800"/>
          </a:xfrm>
        </p:spPr>
        <p:txBody>
          <a:bodyPr/>
          <a:lstStyle/>
          <a:p>
            <a:pPr marL="0" indent="0" algn="ctr" eaLnBrk="1" hangingPunct="1">
              <a:buFont typeface="Wingdings" pitchFamily="2" charset="2"/>
              <a:buNone/>
            </a:pPr>
            <a:r>
              <a:rPr lang="en-US" altLang="en-US" sz="2800" dirty="0" smtClean="0">
                <a:latin typeface="Berlin Sans FB" pitchFamily="34" charset="0"/>
              </a:rPr>
              <a:t>Stress that leads to elevated blood pressure results in </a:t>
            </a:r>
            <a:r>
              <a:rPr lang="en-US" altLang="en-US" sz="2800" dirty="0" smtClean="0">
                <a:solidFill>
                  <a:srgbClr val="FFFF00"/>
                </a:solidFill>
                <a:latin typeface="Berlin Sans FB" pitchFamily="34" charset="0"/>
              </a:rPr>
              <a:t>Coronary Heart Diseases </a:t>
            </a:r>
            <a:r>
              <a:rPr lang="en-US" altLang="en-US" sz="2800" dirty="0" smtClean="0">
                <a:latin typeface="Berlin Sans FB" pitchFamily="34" charset="0"/>
              </a:rPr>
              <a:t>clogging of the vessels that nourish the heart muscle.</a:t>
            </a:r>
            <a:endParaRPr lang="en-US" sz="2800" dirty="0" smtClean="0">
              <a:latin typeface="Berlin Sans FB" pitchFamily="34" charset="0"/>
            </a:endParaRPr>
          </a:p>
        </p:txBody>
      </p:sp>
      <p:pic>
        <p:nvPicPr>
          <p:cNvPr id="23556" name="Picture 4" descr="coratmi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33638" y="2773363"/>
            <a:ext cx="4276725" cy="2917825"/>
          </a:xfrm>
          <a:noFill/>
        </p:spPr>
      </p:pic>
      <p:sp>
        <p:nvSpPr>
          <p:cNvPr id="23557" name="Text Box 5"/>
          <p:cNvSpPr txBox="1">
            <a:spLocks noChangeArrowheads="1"/>
          </p:cNvSpPr>
          <p:nvPr/>
        </p:nvSpPr>
        <p:spPr bwMode="auto">
          <a:xfrm>
            <a:off x="419620" y="3886200"/>
            <a:ext cx="18293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Plaque in</a:t>
            </a:r>
          </a:p>
          <a:p>
            <a:pPr algn="ctr" eaLnBrk="1" hangingPunct="1"/>
            <a:r>
              <a:rPr lang="en-US" sz="2000" dirty="0">
                <a:latin typeface="Berlin Sans FB" pitchFamily="34" charset="0"/>
              </a:rPr>
              <a:t>coronary artery</a:t>
            </a:r>
          </a:p>
        </p:txBody>
      </p:sp>
      <p:sp>
        <p:nvSpPr>
          <p:cNvPr id="23558" name="Line 6"/>
          <p:cNvSpPr>
            <a:spLocks noChangeShapeType="1"/>
          </p:cNvSpPr>
          <p:nvPr/>
        </p:nvSpPr>
        <p:spPr bwMode="auto">
          <a:xfrm>
            <a:off x="1905000" y="4648200"/>
            <a:ext cx="1371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Berlin Sans FB" pitchFamily="34" charset="0"/>
            </a:endParaRPr>
          </a:p>
        </p:txBody>
      </p:sp>
      <p:sp>
        <p:nvSpPr>
          <p:cNvPr id="23559" name="Text Box 7"/>
          <p:cNvSpPr txBox="1">
            <a:spLocks noChangeArrowheads="1"/>
          </p:cNvSpPr>
          <p:nvPr/>
        </p:nvSpPr>
        <p:spPr bwMode="auto">
          <a:xfrm>
            <a:off x="7313347" y="4038600"/>
            <a:ext cx="10070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Artery</a:t>
            </a:r>
          </a:p>
          <a:p>
            <a:pPr algn="ctr" eaLnBrk="1" hangingPunct="1"/>
            <a:r>
              <a:rPr lang="en-US" sz="2000" dirty="0">
                <a:latin typeface="Berlin Sans FB" pitchFamily="34" charset="0"/>
              </a:rPr>
              <a:t>clogged</a:t>
            </a:r>
          </a:p>
        </p:txBody>
      </p:sp>
      <p:sp>
        <p:nvSpPr>
          <p:cNvPr id="23560" name="Line 8"/>
          <p:cNvSpPr>
            <a:spLocks noChangeShapeType="1"/>
          </p:cNvSpPr>
          <p:nvPr/>
        </p:nvSpPr>
        <p:spPr bwMode="auto">
          <a:xfrm flipH="1">
            <a:off x="6172200" y="4267200"/>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Berlin Sans FB" pitchFamily="34" charset="0"/>
            </a:endParaRPr>
          </a:p>
        </p:txBody>
      </p:sp>
    </p:spTree>
    <p:extLst>
      <p:ext uri="{BB962C8B-B14F-4D97-AF65-F5344CB8AC3E}">
        <p14:creationId xmlns:p14="http://schemas.microsoft.com/office/powerpoint/2010/main" val="409589499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Personality Types</a:t>
            </a:r>
          </a:p>
        </p:txBody>
      </p:sp>
      <p:sp>
        <p:nvSpPr>
          <p:cNvPr id="24579" name="Rectangle 3"/>
          <p:cNvSpPr>
            <a:spLocks noGrp="1" noChangeArrowheads="1"/>
          </p:cNvSpPr>
          <p:nvPr>
            <p:ph type="body" sz="half" idx="1"/>
          </p:nvPr>
        </p:nvSpPr>
        <p:spPr>
          <a:xfrm>
            <a:off x="557213" y="1600200"/>
            <a:ext cx="8010525" cy="1828800"/>
          </a:xfrm>
        </p:spPr>
        <p:txBody>
          <a:bodyPr/>
          <a:lstStyle/>
          <a:p>
            <a:pPr marL="0" indent="0" algn="ctr" eaLnBrk="1" hangingPunct="1">
              <a:buFont typeface="Wingdings" pitchFamily="2" charset="2"/>
              <a:buNone/>
            </a:pPr>
            <a:r>
              <a:rPr lang="en-US" altLang="en-US" sz="2800" dirty="0" smtClean="0">
                <a:solidFill>
                  <a:srgbClr val="FFFF00"/>
                </a:solidFill>
                <a:latin typeface="Berlin Sans FB" pitchFamily="34" charset="0"/>
              </a:rPr>
              <a:t>Type A</a:t>
            </a:r>
            <a:r>
              <a:rPr lang="en-US" altLang="en-US" sz="2800" dirty="0" smtClean="0">
                <a:solidFill>
                  <a:schemeClr val="bg1"/>
                </a:solidFill>
                <a:latin typeface="Berlin Sans FB" pitchFamily="34" charset="0"/>
              </a:rPr>
              <a:t> </a:t>
            </a:r>
            <a:r>
              <a:rPr lang="en-US" altLang="en-US" sz="2800" dirty="0" err="1" smtClean="0">
                <a:latin typeface="Berlin Sans FB" pitchFamily="34" charset="0"/>
              </a:rPr>
              <a:t>a</a:t>
            </a:r>
            <a:r>
              <a:rPr lang="en-US" altLang="en-US" sz="2800" dirty="0" smtClean="0">
                <a:latin typeface="Berlin Sans FB" pitchFamily="34" charset="0"/>
              </a:rPr>
              <a:t> term used for competitive, hard-driving, impatient, verbally aggressive, and anger-prone people. </a:t>
            </a:r>
            <a:r>
              <a:rPr lang="en-US" altLang="en-US" sz="2800" dirty="0" smtClean="0">
                <a:solidFill>
                  <a:srgbClr val="FFFF00"/>
                </a:solidFill>
                <a:latin typeface="Berlin Sans FB" pitchFamily="34" charset="0"/>
              </a:rPr>
              <a:t>Type B </a:t>
            </a:r>
            <a:r>
              <a:rPr lang="en-US" altLang="en-US" sz="2800" dirty="0" smtClean="0">
                <a:latin typeface="Berlin Sans FB" pitchFamily="34" charset="0"/>
              </a:rPr>
              <a:t>easygoing, relaxed people (Friedman and </a:t>
            </a:r>
            <a:r>
              <a:rPr lang="en-US" altLang="en-US" sz="2800" dirty="0" err="1" smtClean="0">
                <a:latin typeface="Berlin Sans FB" pitchFamily="34" charset="0"/>
              </a:rPr>
              <a:t>Rosenman</a:t>
            </a:r>
            <a:r>
              <a:rPr lang="en-US" altLang="en-US" sz="2800" dirty="0" smtClean="0">
                <a:latin typeface="Berlin Sans FB" pitchFamily="34" charset="0"/>
              </a:rPr>
              <a:t>, 1974).</a:t>
            </a:r>
            <a:endParaRPr lang="en-US" sz="2800" dirty="0" smtClean="0">
              <a:latin typeface="Berlin Sans FB" pitchFamily="34" charset="0"/>
            </a:endParaRPr>
          </a:p>
        </p:txBody>
      </p:sp>
      <p:sp>
        <p:nvSpPr>
          <p:cNvPr id="24580" name="Text Box 4"/>
          <p:cNvSpPr txBox="1">
            <a:spLocks noChangeArrowheads="1"/>
          </p:cNvSpPr>
          <p:nvPr/>
        </p:nvSpPr>
        <p:spPr bwMode="auto">
          <a:xfrm>
            <a:off x="2313216" y="4648200"/>
            <a:ext cx="45159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Berlin Sans FB" pitchFamily="34" charset="0"/>
              </a:rPr>
              <a:t>Type A are more likely to develop</a:t>
            </a:r>
          </a:p>
          <a:p>
            <a:pPr algn="ctr" eaLnBrk="1" hangingPunct="1"/>
            <a:r>
              <a:rPr lang="en-US" sz="2400" dirty="0">
                <a:latin typeface="Berlin Sans FB" pitchFamily="34" charset="0"/>
              </a:rPr>
              <a:t>coronary heart disease.</a:t>
            </a:r>
          </a:p>
        </p:txBody>
      </p:sp>
    </p:spTree>
    <p:extLst>
      <p:ext uri="{BB962C8B-B14F-4D97-AF65-F5344CB8AC3E}">
        <p14:creationId xmlns:p14="http://schemas.microsoft.com/office/powerpoint/2010/main" val="342831519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Pessimism and Heart Disease</a:t>
            </a:r>
          </a:p>
        </p:txBody>
      </p:sp>
      <p:sp>
        <p:nvSpPr>
          <p:cNvPr id="25603" name="Rectangle 3"/>
          <p:cNvSpPr>
            <a:spLocks noGrp="1" noChangeArrowheads="1"/>
          </p:cNvSpPr>
          <p:nvPr>
            <p:ph type="body" sz="half" idx="1"/>
          </p:nvPr>
        </p:nvSpPr>
        <p:spPr>
          <a:xfrm>
            <a:off x="557213" y="1600200"/>
            <a:ext cx="8010525" cy="1828800"/>
          </a:xfrm>
        </p:spPr>
        <p:txBody>
          <a:bodyPr/>
          <a:lstStyle/>
          <a:p>
            <a:pPr marL="0" indent="0" algn="ctr" eaLnBrk="1" hangingPunct="1">
              <a:buFont typeface="Wingdings" pitchFamily="2" charset="2"/>
              <a:buNone/>
            </a:pPr>
            <a:r>
              <a:rPr lang="en-US" altLang="en-US" sz="2800" dirty="0" smtClean="0">
                <a:latin typeface="Berlin Sans FB" pitchFamily="34" charset="0"/>
              </a:rPr>
              <a:t>Pessimistic adult men are twice as likely to develop heart disease over a 10 year period (</a:t>
            </a:r>
            <a:r>
              <a:rPr lang="en-US" altLang="en-US" sz="2800" dirty="0" err="1" smtClean="0">
                <a:latin typeface="Berlin Sans FB" pitchFamily="34" charset="0"/>
              </a:rPr>
              <a:t>Kubzansky</a:t>
            </a:r>
            <a:r>
              <a:rPr lang="en-US" altLang="en-US" sz="2800" dirty="0" smtClean="0">
                <a:latin typeface="Berlin Sans FB" pitchFamily="34" charset="0"/>
              </a:rPr>
              <a:t> et al., 2001).</a:t>
            </a:r>
            <a:endParaRPr lang="en-US" sz="2800" dirty="0" smtClean="0">
              <a:latin typeface="Berlin Sans FB" pitchFamily="34" charset="0"/>
            </a:endParaRPr>
          </a:p>
        </p:txBody>
      </p:sp>
      <p:pic>
        <p:nvPicPr>
          <p:cNvPr id="25604" name="Picture 4" descr="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76400" y="3209925"/>
            <a:ext cx="5638800" cy="3251200"/>
          </a:xfrm>
          <a:noFill/>
        </p:spPr>
      </p:pic>
    </p:spTree>
    <p:extLst>
      <p:ext uri="{BB962C8B-B14F-4D97-AF65-F5344CB8AC3E}">
        <p14:creationId xmlns:p14="http://schemas.microsoft.com/office/powerpoint/2010/main" val="383460014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anose="020E0602020502020306" pitchFamily="34" charset="0"/>
              </a:rPr>
              <a:t>Stress and Anger</a:t>
            </a:r>
            <a:endParaRPr lang="en-US" dirty="0">
              <a:latin typeface="Berlin Sans FB" panose="020E0602020502020306" pitchFamily="34" charset="0"/>
            </a:endParaRPr>
          </a:p>
        </p:txBody>
      </p:sp>
      <p:sp>
        <p:nvSpPr>
          <p:cNvPr id="3" name="Content Placeholder 2"/>
          <p:cNvSpPr>
            <a:spLocks noGrp="1"/>
          </p:cNvSpPr>
          <p:nvPr>
            <p:ph idx="1"/>
          </p:nvPr>
        </p:nvSpPr>
        <p:spPr/>
        <p:txBody>
          <a:bodyPr/>
          <a:lstStyle/>
          <a:p>
            <a:r>
              <a:rPr lang="en-US" dirty="0" smtClean="0">
                <a:latin typeface="Berlin Sans FB" panose="020E0602020502020306" pitchFamily="34" charset="0"/>
              </a:rPr>
              <a:t>When </a:t>
            </a:r>
            <a:r>
              <a:rPr lang="en-US" dirty="0">
                <a:latin typeface="Berlin Sans FB" panose="020E0602020502020306" pitchFamily="34" charset="0"/>
              </a:rPr>
              <a:t>the stress is too much and is no longer a </a:t>
            </a:r>
            <a:r>
              <a:rPr lang="en-US" dirty="0" smtClean="0">
                <a:latin typeface="Berlin Sans FB" panose="020E0602020502020306" pitchFamily="34" charset="0"/>
              </a:rPr>
              <a:t>motivator, there is an anger outburst.</a:t>
            </a:r>
          </a:p>
          <a:p>
            <a:r>
              <a:rPr lang="en-US" dirty="0" smtClean="0">
                <a:latin typeface="Berlin Sans FB" panose="020E0602020502020306" pitchFamily="34" charset="0"/>
              </a:rPr>
              <a:t> </a:t>
            </a:r>
            <a:r>
              <a:rPr lang="en-US" dirty="0">
                <a:latin typeface="Berlin Sans FB" panose="020E0602020502020306" pitchFamily="34" charset="0"/>
              </a:rPr>
              <a:t>You can think of this as when there is a combination of stressors and things just keep piling up. </a:t>
            </a:r>
          </a:p>
        </p:txBody>
      </p:sp>
      <p:sp>
        <p:nvSpPr>
          <p:cNvPr id="4" name="Slide Number Placeholder 3"/>
          <p:cNvSpPr>
            <a:spLocks noGrp="1"/>
          </p:cNvSpPr>
          <p:nvPr>
            <p:ph type="sldNum" sz="quarter" idx="12"/>
          </p:nvPr>
        </p:nvSpPr>
        <p:spPr/>
        <p:txBody>
          <a:bodyPr/>
          <a:lstStyle/>
          <a:p>
            <a:pPr>
              <a:defRPr/>
            </a:pPr>
            <a:fld id="{2F4F9F83-A1C2-49BC-9CB8-84D41BFD216E}" type="slidenum">
              <a:rPr lang="en-US" smtClean="0"/>
              <a:pPr>
                <a:defRPr/>
              </a:pPr>
              <a:t>96</a:t>
            </a:fld>
            <a:endParaRPr lang="en-US"/>
          </a:p>
        </p:txBody>
      </p:sp>
      <p:pic>
        <p:nvPicPr>
          <p:cNvPr id="5" name="Picture 4"/>
          <p:cNvPicPr>
            <a:picLocks noChangeAspect="1"/>
          </p:cNvPicPr>
          <p:nvPr/>
        </p:nvPicPr>
        <p:blipFill>
          <a:blip r:embed="rId2"/>
          <a:stretch>
            <a:fillRect/>
          </a:stretch>
        </p:blipFill>
        <p:spPr>
          <a:xfrm>
            <a:off x="2971800" y="3962400"/>
            <a:ext cx="3886200" cy="2586089"/>
          </a:xfrm>
          <a:prstGeom prst="rect">
            <a:avLst/>
          </a:prstGeom>
        </p:spPr>
      </p:pic>
    </p:spTree>
    <p:extLst>
      <p:ext uri="{BB962C8B-B14F-4D97-AF65-F5344CB8AC3E}">
        <p14:creationId xmlns:p14="http://schemas.microsoft.com/office/powerpoint/2010/main" val="34281123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pPr eaLnBrk="1" hangingPunct="1"/>
            <a:r>
              <a:rPr lang="en-US" altLang="en-US" sz="4000" dirty="0" smtClean="0">
                <a:solidFill>
                  <a:schemeClr val="tx1"/>
                </a:solidFill>
                <a:latin typeface="Berlin Sans FB" pitchFamily="34" charset="0"/>
              </a:rPr>
              <a:t>Stress and the Immune System</a:t>
            </a:r>
            <a:endParaRPr lang="en-US" sz="4000" dirty="0" smtClean="0">
              <a:solidFill>
                <a:schemeClr val="tx1"/>
              </a:solidFill>
              <a:latin typeface="Berlin Sans FB" pitchFamily="34" charset="0"/>
            </a:endParaRPr>
          </a:p>
        </p:txBody>
      </p:sp>
      <p:sp>
        <p:nvSpPr>
          <p:cNvPr id="27651" name="Rectangle 3"/>
          <p:cNvSpPr>
            <a:spLocks noGrp="1" noChangeArrowheads="1"/>
          </p:cNvSpPr>
          <p:nvPr>
            <p:ph type="body" sz="half" idx="1"/>
          </p:nvPr>
        </p:nvSpPr>
        <p:spPr>
          <a:xfrm>
            <a:off x="152400" y="1143000"/>
            <a:ext cx="8610600" cy="2895600"/>
          </a:xfrm>
        </p:spPr>
        <p:txBody>
          <a:bodyPr>
            <a:normAutofit/>
          </a:bodyPr>
          <a:lstStyle/>
          <a:p>
            <a:pPr marL="0" indent="0" algn="ctr" eaLnBrk="1" hangingPunct="1">
              <a:buFont typeface="Wingdings" pitchFamily="2" charset="2"/>
              <a:buNone/>
            </a:pPr>
            <a:r>
              <a:rPr lang="en-US" altLang="en-US" sz="2800" dirty="0" smtClean="0">
                <a:solidFill>
                  <a:srgbClr val="FFFF00"/>
                </a:solidFill>
                <a:latin typeface="Berlin Sans FB" pitchFamily="34" charset="0"/>
              </a:rPr>
              <a:t>B lymphocytes </a:t>
            </a:r>
            <a:r>
              <a:rPr lang="en-US" altLang="en-US" sz="2800" dirty="0" smtClean="0">
                <a:latin typeface="Berlin Sans FB" pitchFamily="34" charset="0"/>
              </a:rPr>
              <a:t>fight bacterial infections, </a:t>
            </a:r>
          </a:p>
          <a:p>
            <a:pPr marL="0" indent="0" algn="ctr" eaLnBrk="1" hangingPunct="1">
              <a:buFont typeface="Wingdings" pitchFamily="2" charset="2"/>
              <a:buNone/>
            </a:pPr>
            <a:r>
              <a:rPr lang="en-US" altLang="en-US" sz="2800" dirty="0" smtClean="0">
                <a:solidFill>
                  <a:srgbClr val="FFFF00"/>
                </a:solidFill>
                <a:latin typeface="Berlin Sans FB" pitchFamily="34" charset="0"/>
              </a:rPr>
              <a:t>T lymphocytes </a:t>
            </a:r>
            <a:r>
              <a:rPr lang="en-US" altLang="en-US" sz="2800" dirty="0" smtClean="0">
                <a:latin typeface="Berlin Sans FB" pitchFamily="34" charset="0"/>
              </a:rPr>
              <a:t>attack cancer cells, viruses, and</a:t>
            </a:r>
          </a:p>
          <a:p>
            <a:pPr marL="0" indent="0" algn="ctr" eaLnBrk="1" hangingPunct="1">
              <a:buFont typeface="Wingdings" pitchFamily="2" charset="2"/>
              <a:buNone/>
            </a:pPr>
            <a:r>
              <a:rPr lang="en-US" altLang="en-US" sz="2800" dirty="0" smtClean="0">
                <a:latin typeface="Berlin Sans FB" pitchFamily="34" charset="0"/>
              </a:rPr>
              <a:t> </a:t>
            </a:r>
            <a:r>
              <a:rPr lang="en-US" altLang="en-US" sz="2800" dirty="0" smtClean="0">
                <a:solidFill>
                  <a:srgbClr val="FFFF00"/>
                </a:solidFill>
                <a:latin typeface="Berlin Sans FB" pitchFamily="34" charset="0"/>
              </a:rPr>
              <a:t>microphages</a:t>
            </a:r>
            <a:r>
              <a:rPr lang="en-US" altLang="en-US" sz="2800" dirty="0" smtClean="0">
                <a:latin typeface="Berlin Sans FB" pitchFamily="34" charset="0"/>
              </a:rPr>
              <a:t> ingest foreign substances. During stress</a:t>
            </a:r>
          </a:p>
          <a:p>
            <a:pPr marL="0" indent="0" algn="ctr" eaLnBrk="1" hangingPunct="1">
              <a:buFont typeface="Wingdings" pitchFamily="2" charset="2"/>
              <a:buNone/>
            </a:pPr>
            <a:r>
              <a:rPr lang="en-US" altLang="en-US" sz="2800" dirty="0" smtClean="0">
                <a:latin typeface="Berlin Sans FB" pitchFamily="34" charset="0"/>
              </a:rPr>
              <a:t> energy is mobilized away from the immune system </a:t>
            </a:r>
          </a:p>
          <a:p>
            <a:pPr marL="0" indent="0" algn="ctr" eaLnBrk="1" hangingPunct="1">
              <a:buFont typeface="Wingdings" pitchFamily="2" charset="2"/>
              <a:buNone/>
            </a:pPr>
            <a:r>
              <a:rPr lang="en-US" altLang="en-US" sz="2800" dirty="0" smtClean="0">
                <a:latin typeface="Berlin Sans FB" pitchFamily="34" charset="0"/>
              </a:rPr>
              <a:t>making it vulnerable.</a:t>
            </a:r>
            <a:endParaRPr lang="en-US" sz="2800" dirty="0" smtClean="0">
              <a:latin typeface="Berlin Sans FB" pitchFamily="34" charset="0"/>
            </a:endParaRPr>
          </a:p>
        </p:txBody>
      </p:sp>
      <p:pic>
        <p:nvPicPr>
          <p:cNvPr id="27652" name="Picture 4" descr="Lymphocyte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5759" b="4607"/>
          <a:stretch>
            <a:fillRect/>
          </a:stretch>
        </p:blipFill>
        <p:spPr>
          <a:xfrm>
            <a:off x="1066800" y="4038600"/>
            <a:ext cx="3443288" cy="2514600"/>
          </a:xfrm>
          <a:noFill/>
        </p:spPr>
      </p:pic>
      <p:pic>
        <p:nvPicPr>
          <p:cNvPr id="27653" name="Picture 5" descr="MyersPsy8e_fi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34000" y="4038600"/>
            <a:ext cx="2587625" cy="2514600"/>
          </a:xfrm>
          <a:noFill/>
        </p:spPr>
      </p:pic>
      <p:sp>
        <p:nvSpPr>
          <p:cNvPr id="27654" name="Text Box 6"/>
          <p:cNvSpPr txBox="1">
            <a:spLocks noChangeArrowheads="1"/>
          </p:cNvSpPr>
          <p:nvPr/>
        </p:nvSpPr>
        <p:spPr bwMode="auto">
          <a:xfrm rot="5400000">
            <a:off x="6714128" y="5077053"/>
            <a:ext cx="26356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err="1">
                <a:latin typeface="Berlin Sans FB" pitchFamily="34" charset="0"/>
              </a:rPr>
              <a:t>Lennart</a:t>
            </a:r>
            <a:r>
              <a:rPr lang="en-US" sz="800" dirty="0">
                <a:latin typeface="Berlin Sans FB" pitchFamily="34" charset="0"/>
              </a:rPr>
              <a:t> Nilsson/ </a:t>
            </a:r>
            <a:r>
              <a:rPr lang="en-US" sz="800" dirty="0" err="1">
                <a:latin typeface="Berlin Sans FB" pitchFamily="34" charset="0"/>
              </a:rPr>
              <a:t>Boehringer</a:t>
            </a:r>
            <a:r>
              <a:rPr lang="en-US" sz="800" dirty="0">
                <a:latin typeface="Berlin Sans FB" pitchFamily="34" charset="0"/>
              </a:rPr>
              <a:t> </a:t>
            </a:r>
            <a:r>
              <a:rPr lang="en-US" sz="800" dirty="0" err="1">
                <a:latin typeface="Berlin Sans FB" pitchFamily="34" charset="0"/>
              </a:rPr>
              <a:t>Ingelhein</a:t>
            </a:r>
            <a:r>
              <a:rPr lang="en-US" sz="800" dirty="0">
                <a:latin typeface="Berlin Sans FB" pitchFamily="34" charset="0"/>
              </a:rPr>
              <a:t> International GmbH</a:t>
            </a:r>
          </a:p>
        </p:txBody>
      </p:sp>
    </p:spTree>
    <p:extLst>
      <p:ext uri="{BB962C8B-B14F-4D97-AF65-F5344CB8AC3E}">
        <p14:creationId xmlns:p14="http://schemas.microsoft.com/office/powerpoint/2010/main" val="76299312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 and Colds</a:t>
            </a:r>
            <a:endParaRPr lang="en-US" sz="4000" dirty="0" smtClean="0">
              <a:solidFill>
                <a:schemeClr val="tx1"/>
              </a:solidFill>
              <a:latin typeface="Berlin Sans FB" pitchFamily="34" charset="0"/>
            </a:endParaRPr>
          </a:p>
        </p:txBody>
      </p:sp>
      <p:sp>
        <p:nvSpPr>
          <p:cNvPr id="28675" name="Rectangle 3"/>
          <p:cNvSpPr>
            <a:spLocks noGrp="1" noChangeArrowheads="1"/>
          </p:cNvSpPr>
          <p:nvPr>
            <p:ph type="body" sz="half" idx="1"/>
          </p:nvPr>
        </p:nvSpPr>
        <p:spPr>
          <a:xfrm>
            <a:off x="519113" y="1447800"/>
            <a:ext cx="8077200" cy="1676400"/>
          </a:xfrm>
        </p:spPr>
        <p:txBody>
          <a:bodyPr/>
          <a:lstStyle/>
          <a:p>
            <a:pPr marL="0" indent="0" algn="ctr" eaLnBrk="1" hangingPunct="1">
              <a:buFont typeface="Wingdings" pitchFamily="2" charset="2"/>
              <a:buNone/>
            </a:pPr>
            <a:r>
              <a:rPr lang="en-US" altLang="en-US" sz="2800" dirty="0" smtClean="0">
                <a:latin typeface="Berlin Sans FB" pitchFamily="34" charset="0"/>
              </a:rPr>
              <a:t>People with highest life stress scores were also most vulnerable when experimentally exposed to a cold virus.</a:t>
            </a:r>
            <a:endParaRPr lang="en-US" sz="2800" dirty="0" smtClean="0">
              <a:latin typeface="Berlin Sans FB" pitchFamily="34" charset="0"/>
            </a:endParaRPr>
          </a:p>
        </p:txBody>
      </p:sp>
      <p:pic>
        <p:nvPicPr>
          <p:cNvPr id="28676" name="Picture 4" descr="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00300" y="2971800"/>
            <a:ext cx="4343400" cy="3368675"/>
          </a:xfrm>
          <a:noFill/>
        </p:spPr>
      </p:pic>
    </p:spTree>
    <p:extLst>
      <p:ext uri="{BB962C8B-B14F-4D97-AF65-F5344CB8AC3E}">
        <p14:creationId xmlns:p14="http://schemas.microsoft.com/office/powerpoint/2010/main" val="63458529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Stress &amp; Susceptibility to Disease</a:t>
            </a:r>
            <a:endParaRPr lang="en-US" sz="4000" dirty="0" smtClean="0">
              <a:solidFill>
                <a:schemeClr val="tx1"/>
              </a:solidFill>
              <a:latin typeface="Berlin Sans FB" pitchFamily="34" charset="0"/>
            </a:endParaRPr>
          </a:p>
        </p:txBody>
      </p:sp>
      <p:sp>
        <p:nvSpPr>
          <p:cNvPr id="26627" name="Rectangle 3"/>
          <p:cNvSpPr>
            <a:spLocks noGrp="1" noChangeArrowheads="1"/>
          </p:cNvSpPr>
          <p:nvPr>
            <p:ph type="body" sz="half" idx="1"/>
          </p:nvPr>
        </p:nvSpPr>
        <p:spPr>
          <a:xfrm>
            <a:off x="519113" y="1447800"/>
            <a:ext cx="8077200" cy="2362200"/>
          </a:xfrm>
        </p:spPr>
        <p:txBody>
          <a:bodyPr/>
          <a:lstStyle/>
          <a:p>
            <a:pPr marL="0" indent="0" algn="ctr" eaLnBrk="1" hangingPunct="1">
              <a:buFont typeface="Wingdings" pitchFamily="2" charset="2"/>
              <a:buNone/>
            </a:pPr>
            <a:r>
              <a:rPr lang="en-US" altLang="en-US" sz="2800" dirty="0" smtClean="0">
                <a:latin typeface="Berlin Sans FB" pitchFamily="34" charset="0"/>
              </a:rPr>
              <a:t>Psychophysical illness is any stress-related physical illness, such as hypertension or headaches. </a:t>
            </a:r>
            <a:r>
              <a:rPr lang="en-US" altLang="en-US" sz="2800" dirty="0" smtClean="0">
                <a:solidFill>
                  <a:srgbClr val="FFFF00"/>
                </a:solidFill>
                <a:latin typeface="Berlin Sans FB" pitchFamily="34" charset="0"/>
              </a:rPr>
              <a:t>Hypochondriasis</a:t>
            </a:r>
            <a:r>
              <a:rPr lang="en-US" altLang="en-US" sz="2800" dirty="0" smtClean="0">
                <a:latin typeface="Berlin Sans FB" pitchFamily="34" charset="0"/>
              </a:rPr>
              <a:t> – misinterpreting normal physical sensations as symptoms of disease.</a:t>
            </a:r>
            <a:endParaRPr lang="en-US" sz="2800" dirty="0" smtClean="0">
              <a:latin typeface="Berlin Sans FB" pitchFamily="34" charset="0"/>
            </a:endParaRPr>
          </a:p>
        </p:txBody>
      </p:sp>
      <p:pic>
        <p:nvPicPr>
          <p:cNvPr id="2" name="Picture 1"/>
          <p:cNvPicPr>
            <a:picLocks noChangeAspect="1"/>
          </p:cNvPicPr>
          <p:nvPr/>
        </p:nvPicPr>
        <p:blipFill>
          <a:blip r:embed="rId3"/>
          <a:stretch>
            <a:fillRect/>
          </a:stretch>
        </p:blipFill>
        <p:spPr>
          <a:xfrm>
            <a:off x="2843213" y="3429000"/>
            <a:ext cx="3429000" cy="2914650"/>
          </a:xfrm>
          <a:prstGeom prst="rect">
            <a:avLst/>
          </a:prstGeom>
        </p:spPr>
      </p:pic>
    </p:spTree>
    <p:extLst>
      <p:ext uri="{BB962C8B-B14F-4D97-AF65-F5344CB8AC3E}">
        <p14:creationId xmlns:p14="http://schemas.microsoft.com/office/powerpoint/2010/main" val="282629440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24236</TotalTime>
  <Words>7283</Words>
  <Application>Microsoft Office PowerPoint</Application>
  <PresentationFormat>On-screen Show (4:3)</PresentationFormat>
  <Paragraphs>917</Paragraphs>
  <Slides>140</Slides>
  <Notes>67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140</vt:i4>
      </vt:variant>
    </vt:vector>
  </HeadingPairs>
  <TitlesOfParts>
    <vt:vector size="149" baseType="lpstr">
      <vt:lpstr>Arial</vt:lpstr>
      <vt:lpstr>Berlin Sans FB</vt:lpstr>
      <vt:lpstr>Palatino Linotype</vt:lpstr>
      <vt:lpstr>Symbol</vt:lpstr>
      <vt:lpstr>Tahoma</vt:lpstr>
      <vt:lpstr>Times</vt:lpstr>
      <vt:lpstr>Times New Roman</vt:lpstr>
      <vt:lpstr>Wingdings</vt:lpstr>
      <vt:lpstr>Default Design</vt:lpstr>
      <vt:lpstr>Introduction to Motivation  </vt:lpstr>
      <vt:lpstr>Motivation</vt:lpstr>
      <vt:lpstr>Instincts &amp; Evolutionary Psychology</vt:lpstr>
      <vt:lpstr>Drive-Reduction Theory</vt:lpstr>
      <vt:lpstr>Incentive Theory</vt:lpstr>
      <vt:lpstr>Arousal Theory</vt:lpstr>
      <vt:lpstr>Cognitive Theory</vt:lpstr>
      <vt:lpstr>Hierarchy of Motives</vt:lpstr>
      <vt:lpstr>Hierarchy of Needs</vt:lpstr>
      <vt:lpstr>Hunger </vt:lpstr>
      <vt:lpstr>Hunger</vt:lpstr>
      <vt:lpstr>The Physiology of Hunger</vt:lpstr>
      <vt:lpstr>Body Chemistry: Glucose</vt:lpstr>
      <vt:lpstr>The Brain: Glucose</vt:lpstr>
      <vt:lpstr>Hypothalamic Centers</vt:lpstr>
      <vt:lpstr>Hypothalamic Centers</vt:lpstr>
      <vt:lpstr>Hypothalamus &amp; Hormones</vt:lpstr>
      <vt:lpstr>Hypothalamus: Set-Point Theory</vt:lpstr>
      <vt:lpstr>The Psychology of Hunger</vt:lpstr>
      <vt:lpstr>Memory and Hunger</vt:lpstr>
      <vt:lpstr>Eating Disorders</vt:lpstr>
      <vt:lpstr>Eating Disorders</vt:lpstr>
      <vt:lpstr>Obesity</vt:lpstr>
      <vt:lpstr>Summary</vt:lpstr>
      <vt:lpstr>The Benefits of Belonging</vt:lpstr>
      <vt:lpstr>The Pain of Being Shut Out</vt:lpstr>
      <vt:lpstr>Connecting and Social Networking Mobile Networks and Social Media</vt:lpstr>
      <vt:lpstr>Connecting and Social Networking The Social Effects of Social Networking</vt:lpstr>
      <vt:lpstr>Motivation at Work</vt:lpstr>
      <vt:lpstr>Attitudes Towards Work</vt:lpstr>
      <vt:lpstr>What Motivates Us?</vt:lpstr>
      <vt:lpstr>Work and Satisfaction</vt:lpstr>
      <vt:lpstr>Industrial-Organizational (I/O) Psychology</vt:lpstr>
      <vt:lpstr>Harnessing Strengths</vt:lpstr>
      <vt:lpstr>Motivation through Leadership</vt:lpstr>
      <vt:lpstr>Theories of Management X, Y, Z</vt:lpstr>
      <vt:lpstr>Satisfaction &amp; Engagement</vt:lpstr>
      <vt:lpstr>AP Info</vt:lpstr>
      <vt:lpstr>More AP info…</vt:lpstr>
      <vt:lpstr>Introduction to Emotion</vt:lpstr>
      <vt:lpstr>Theories of Emotion</vt:lpstr>
      <vt:lpstr>Historical Emotion Theories</vt:lpstr>
      <vt:lpstr>Two-Factor Theory</vt:lpstr>
      <vt:lpstr>PowerPoint Presentation</vt:lpstr>
      <vt:lpstr>Cognition and Emotion</vt:lpstr>
      <vt:lpstr>Embodied Emotion Emotions and the Autonomic Nervous System</vt:lpstr>
      <vt:lpstr>Embodied Emotion</vt:lpstr>
      <vt:lpstr>Arousal and Performance  (remember Yerkes-Dodson??)</vt:lpstr>
      <vt:lpstr>Physiological Similarities</vt:lpstr>
      <vt:lpstr>The Expression of Emotion:  Nonverbal Communication</vt:lpstr>
      <vt:lpstr>Emotions are Adaptive</vt:lpstr>
      <vt:lpstr>Gender, Emotion, and Nonverbal Behavior</vt:lpstr>
      <vt:lpstr>Culture and Emotional Expression</vt:lpstr>
      <vt:lpstr>PowerPoint Presentation</vt:lpstr>
      <vt:lpstr>Dimensions of Emotion</vt:lpstr>
      <vt:lpstr>Fear</vt:lpstr>
      <vt:lpstr>Anger</vt:lpstr>
      <vt:lpstr>Catharsis Hypothesis</vt:lpstr>
      <vt:lpstr>Emotional Ups and Downs</vt:lpstr>
      <vt:lpstr>Happiness</vt:lpstr>
      <vt:lpstr>Happiness &amp; Satisfaction</vt:lpstr>
      <vt:lpstr>Happiness &amp; Prior Experience</vt:lpstr>
      <vt:lpstr>PowerPoint Presentation</vt:lpstr>
      <vt:lpstr>Happiness &amp; Others’ Attainments</vt:lpstr>
      <vt:lpstr>Analyzing Emotion</vt:lpstr>
      <vt:lpstr>AP Info…</vt:lpstr>
      <vt:lpstr>More AP info…</vt:lpstr>
      <vt:lpstr>Stress</vt:lpstr>
      <vt:lpstr>Stress</vt:lpstr>
      <vt:lpstr>Stress: Some Basic Concepts</vt:lpstr>
      <vt:lpstr>What are your sources of stress?</vt:lpstr>
      <vt:lpstr>Stress in Gender: Is there a difference?</vt:lpstr>
      <vt:lpstr>Measures of Stressors - SRRS</vt:lpstr>
      <vt:lpstr>SRRS</vt:lpstr>
      <vt:lpstr>College Undergraduate Stress Scale (CUSS) </vt:lpstr>
      <vt:lpstr>Stress in Age:  Is there a difference?</vt:lpstr>
      <vt:lpstr>Stress and Stressors</vt:lpstr>
      <vt:lpstr>Stress categories</vt:lpstr>
      <vt:lpstr>Stress categories</vt:lpstr>
      <vt:lpstr>Stressful Life Events</vt:lpstr>
      <vt:lpstr>Daily Hassles</vt:lpstr>
      <vt:lpstr>Uplifts</vt:lpstr>
      <vt:lpstr>PowerPoint Presentation</vt:lpstr>
      <vt:lpstr>Stress and Illness</vt:lpstr>
      <vt:lpstr>Stress and Causes of Death</vt:lpstr>
      <vt:lpstr>Behavioral Medicine</vt:lpstr>
      <vt:lpstr>Health Psychology</vt:lpstr>
      <vt:lpstr>The Stress Response System</vt:lpstr>
      <vt:lpstr>The Stress Response System</vt:lpstr>
      <vt:lpstr>General Adaptation Syndrome (GAS)</vt:lpstr>
      <vt:lpstr>General Adaptation Syndrome</vt:lpstr>
      <vt:lpstr>PowerPoint Presentation</vt:lpstr>
      <vt:lpstr>Stress and the Heart</vt:lpstr>
      <vt:lpstr>Personality Types</vt:lpstr>
      <vt:lpstr>Pessimism and Heart Disease</vt:lpstr>
      <vt:lpstr>Stress and Anger</vt:lpstr>
      <vt:lpstr>Stress and the Immune System</vt:lpstr>
      <vt:lpstr>Stress and Colds</vt:lpstr>
      <vt:lpstr>Stress &amp; Susceptibility to Disease</vt:lpstr>
      <vt:lpstr>Stress and AIDS</vt:lpstr>
      <vt:lpstr>Stress and Cancer</vt:lpstr>
      <vt:lpstr>Stress and the Brain</vt:lpstr>
      <vt:lpstr>Health-Related Consequences</vt:lpstr>
      <vt:lpstr>Coping With Stress  </vt:lpstr>
      <vt:lpstr>Managing Stress</vt:lpstr>
      <vt:lpstr>Strategies For Alleviating Stress</vt:lpstr>
      <vt:lpstr>Sense of Control (Rotter)</vt:lpstr>
      <vt:lpstr>Explanatory Style (Seligman)</vt:lpstr>
      <vt:lpstr>Social Support</vt:lpstr>
      <vt:lpstr>Aerobic Exercise</vt:lpstr>
      <vt:lpstr>Biofeedback, Relaxation and Meditation</vt:lpstr>
      <vt:lpstr>Life-Style</vt:lpstr>
      <vt:lpstr>Spirituality &amp; Faith Communities</vt:lpstr>
      <vt:lpstr>Intervening Factors</vt:lpstr>
      <vt:lpstr>Flow</vt:lpstr>
      <vt:lpstr>Managing Stress: Summary</vt:lpstr>
      <vt:lpstr>Stress</vt:lpstr>
      <vt:lpstr>Modifying Illness-Related Behaviors</vt:lpstr>
      <vt:lpstr>Why People Smoke</vt:lpstr>
      <vt:lpstr>Why People Smoke</vt:lpstr>
      <vt:lpstr>Biopsychosocial Factors: Smoking</vt:lpstr>
      <vt:lpstr>Helping Smokers Quit</vt:lpstr>
      <vt:lpstr>Ways to Quit Smoking</vt:lpstr>
      <vt:lpstr>Smoking Abstinence Programs</vt:lpstr>
      <vt:lpstr>Do Programs Work?</vt:lpstr>
      <vt:lpstr>Trading Risks</vt:lpstr>
      <vt:lpstr>Obesity and Weight Control</vt:lpstr>
      <vt:lpstr>Body Mass Index (BMI)</vt:lpstr>
      <vt:lpstr>Obesity and Mortality</vt:lpstr>
      <vt:lpstr>Social Effects of Obesity</vt:lpstr>
      <vt:lpstr>Physiology of Obesity</vt:lpstr>
      <vt:lpstr>Set Points and Metabolism</vt:lpstr>
      <vt:lpstr>The Genetic Factor</vt:lpstr>
      <vt:lpstr>Activity</vt:lpstr>
      <vt:lpstr>Food Consumption</vt:lpstr>
      <vt:lpstr>Losing Weight</vt:lpstr>
      <vt:lpstr>Plan to Lose Weight</vt:lpstr>
      <vt:lpstr>Alternative Medicine</vt:lpstr>
      <vt:lpstr>AP info…</vt:lpstr>
      <vt:lpstr>More AP info…</vt:lpstr>
    </vt:vector>
  </TitlesOfParts>
  <Company>hsu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and Scope of Psychology Module 1</dc:title>
  <dc:creator>HSU</dc:creator>
  <cp:lastModifiedBy>Walton, Yushever</cp:lastModifiedBy>
  <cp:revision>340</cp:revision>
  <dcterms:created xsi:type="dcterms:W3CDTF">2005-12-22T19:06:43Z</dcterms:created>
  <dcterms:modified xsi:type="dcterms:W3CDTF">2019-08-14T18:59:11Z</dcterms:modified>
</cp:coreProperties>
</file>