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2" r:id="rId4"/>
    <p:sldId id="258" r:id="rId5"/>
    <p:sldId id="259" r:id="rId6"/>
    <p:sldId id="260" r:id="rId7"/>
    <p:sldId id="261" r:id="rId8"/>
    <p:sldId id="263" r:id="rId9"/>
    <p:sldId id="265" r:id="rId10"/>
    <p:sldId id="266" r:id="rId11"/>
    <p:sldId id="267" r:id="rId12"/>
  </p:sldIdLst>
  <p:sldSz cx="9144000" cy="6858000" type="screen4x3"/>
  <p:notesSz cx="6858000" cy="91440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FBEF3E4-1C9B-41E8-8602-1FC0AE542B2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B57C39-EE39-49A2-9598-C830740E4DD2}" type="slidenum">
              <a:rPr lang="en-US"/>
              <a:pPr/>
              <a:t>4</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6A46D3-3A94-425B-AACC-87A566A4BE83}" type="slidenum">
              <a:rPr lang="en-US"/>
              <a:pPr/>
              <a:t>9</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21AAFF-5DE4-4240-B495-227497BEDE1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060C37D-9192-4C03-A267-08C9B90621A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8CE138A-5E11-4726-BAA3-39C48B8F6DB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857BA905-7A15-483B-8065-FC8755A7F56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97B4051-50D1-4E1B-9E65-AD2C3D1E31E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D9FE2E-9757-41E8-B38D-2BC7F9C4032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58E4597-B2A4-438D-82C3-4F2D9A32C97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3828C7F-D28D-45C7-9245-F99778D0542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10536C7-36FE-44E6-BFE4-098AD42F00A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01E14A1-FB82-4553-B5F9-71DE7772C69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938EAC7-F68A-49F5-BCC2-3DF5D4BD671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2D08B5C-DD12-4287-B2CA-674CC630BBA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6D592B-8BBD-4659-933A-84504BC1B39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0AA7B0A-8143-4EB3-9B21-C26CF987558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smtClean="0"/>
              <a:t>Alexander </a:t>
            </a:r>
            <a:r>
              <a:rPr lang="en-US" smtClean="0"/>
              <a:t>the Great</a:t>
            </a:r>
            <a:endParaRPr lang="en-US" dirty="0"/>
          </a:p>
        </p:txBody>
      </p:sp>
      <p:sp>
        <p:nvSpPr>
          <p:cNvPr id="2053" name="Rectangle 5"/>
          <p:cNvSpPr>
            <a:spLocks noGrp="1" noChangeArrowheads="1"/>
          </p:cNvSpPr>
          <p:nvPr>
            <p:ph type="body" sz="half" idx="1"/>
          </p:nvPr>
        </p:nvSpPr>
        <p:spPr>
          <a:xfrm>
            <a:off x="457200" y="1600200"/>
            <a:ext cx="4038600" cy="5029200"/>
          </a:xfrm>
        </p:spPr>
        <p:txBody>
          <a:bodyPr/>
          <a:lstStyle/>
          <a:p>
            <a:pPr>
              <a:lnSpc>
                <a:spcPct val="80000"/>
              </a:lnSpc>
              <a:buFontTx/>
              <a:buNone/>
            </a:pPr>
            <a:r>
              <a:rPr lang="en-US" sz="2400" b="1" u="sng" dirty="0"/>
              <a:t>Aim/Goal: </a:t>
            </a:r>
            <a:r>
              <a:rPr lang="en-US" sz="2400" dirty="0"/>
              <a:t>Was Alexander the Great a hero or a villain? </a:t>
            </a:r>
            <a:endParaRPr lang="en-US" sz="2400" b="1" u="sng" dirty="0"/>
          </a:p>
          <a:p>
            <a:pPr>
              <a:lnSpc>
                <a:spcPct val="80000"/>
              </a:lnSpc>
              <a:buFontTx/>
              <a:buNone/>
            </a:pPr>
            <a:r>
              <a:rPr lang="en-US" sz="2400" b="1" u="sng" dirty="0"/>
              <a:t>Do Now: </a:t>
            </a:r>
            <a:r>
              <a:rPr lang="en-US" sz="2400" dirty="0"/>
              <a:t>Look at the images and explain what you see in a few sentences. </a:t>
            </a:r>
            <a:endParaRPr lang="en-US" sz="2400" b="1" u="sng" dirty="0"/>
          </a:p>
          <a:p>
            <a:pPr>
              <a:lnSpc>
                <a:spcPct val="80000"/>
              </a:lnSpc>
              <a:buFontTx/>
              <a:buNone/>
            </a:pPr>
            <a:r>
              <a:rPr lang="en-US" sz="2400" b="1" u="sng" dirty="0" smtClean="0"/>
              <a:t>Homework: </a:t>
            </a:r>
            <a:r>
              <a:rPr lang="en-US" sz="2400" dirty="0" smtClean="0"/>
              <a:t>Is a man, such as Alexander, who spreads the ideas of others to new areas of the world, more important than those men who developed the ideas? Support your opinion in at least two paragraphs.</a:t>
            </a:r>
            <a:endParaRPr lang="en-US" sz="2400" b="1" u="sng" dirty="0"/>
          </a:p>
        </p:txBody>
      </p:sp>
      <p:sp>
        <p:nvSpPr>
          <p:cNvPr id="2054" name="Rectangle 6"/>
          <p:cNvSpPr>
            <a:spLocks noGrp="1" noChangeArrowheads="1"/>
          </p:cNvSpPr>
          <p:nvPr>
            <p:ph sz="quarter" idx="2"/>
          </p:nvPr>
        </p:nvSpPr>
        <p:spPr/>
        <p:txBody>
          <a:bodyPr/>
          <a:lstStyle/>
          <a:p>
            <a:endParaRPr lang="en-US" sz="2400"/>
          </a:p>
        </p:txBody>
      </p:sp>
      <p:sp>
        <p:nvSpPr>
          <p:cNvPr id="2055" name="Rectangle 7"/>
          <p:cNvSpPr>
            <a:spLocks noGrp="1" noChangeArrowheads="1"/>
          </p:cNvSpPr>
          <p:nvPr>
            <p:ph sz="quarter" idx="3"/>
          </p:nvPr>
        </p:nvSpPr>
        <p:spPr/>
        <p:txBody>
          <a:bodyPr/>
          <a:lstStyle/>
          <a:p>
            <a:endParaRPr lang="en-US" sz="2400"/>
          </a:p>
        </p:txBody>
      </p:sp>
      <p:pic>
        <p:nvPicPr>
          <p:cNvPr id="2057" name="Picture 9" descr="superman"/>
          <p:cNvPicPr>
            <a:picLocks noChangeAspect="1" noChangeArrowheads="1"/>
          </p:cNvPicPr>
          <p:nvPr/>
        </p:nvPicPr>
        <p:blipFill>
          <a:blip r:embed="rId2"/>
          <a:srcRect/>
          <a:stretch>
            <a:fillRect/>
          </a:stretch>
        </p:blipFill>
        <p:spPr bwMode="auto">
          <a:xfrm>
            <a:off x="4343400" y="1143000"/>
            <a:ext cx="4800600" cy="2819400"/>
          </a:xfrm>
          <a:prstGeom prst="rect">
            <a:avLst/>
          </a:prstGeom>
          <a:noFill/>
        </p:spPr>
      </p:pic>
      <p:pic>
        <p:nvPicPr>
          <p:cNvPr id="2059" name="Picture 11" descr="villain"/>
          <p:cNvPicPr>
            <a:picLocks noChangeAspect="1" noChangeArrowheads="1"/>
          </p:cNvPicPr>
          <p:nvPr/>
        </p:nvPicPr>
        <p:blipFill>
          <a:blip r:embed="rId3"/>
          <a:srcRect/>
          <a:stretch>
            <a:fillRect/>
          </a:stretch>
        </p:blipFill>
        <p:spPr bwMode="auto">
          <a:xfrm>
            <a:off x="4724400" y="4038600"/>
            <a:ext cx="4419600" cy="2819400"/>
          </a:xfrm>
          <a:prstGeom prst="rect">
            <a:avLst/>
          </a:prstGeom>
          <a:noFill/>
        </p:spPr>
      </p:pic>
      <p:sp>
        <p:nvSpPr>
          <p:cNvPr id="2060" name="Text Box 12"/>
          <p:cNvSpPr txBox="1">
            <a:spLocks noChangeArrowheads="1"/>
          </p:cNvSpPr>
          <p:nvPr/>
        </p:nvSpPr>
        <p:spPr bwMode="auto">
          <a:xfrm>
            <a:off x="4343400" y="1143000"/>
            <a:ext cx="1111250" cy="366712"/>
          </a:xfrm>
          <a:prstGeom prst="rect">
            <a:avLst/>
          </a:prstGeom>
          <a:noFill/>
          <a:ln w="9525">
            <a:noFill/>
            <a:miter lim="800000"/>
            <a:headEnd/>
            <a:tailEnd/>
          </a:ln>
          <a:effectLst/>
        </p:spPr>
        <p:txBody>
          <a:bodyPr wrap="none">
            <a:spAutoFit/>
          </a:bodyPr>
          <a:lstStyle/>
          <a:p>
            <a:r>
              <a:rPr lang="en-US" dirty="0"/>
              <a:t>IMAGE 1</a:t>
            </a:r>
          </a:p>
        </p:txBody>
      </p:sp>
      <p:sp>
        <p:nvSpPr>
          <p:cNvPr id="2061" name="Text Box 13"/>
          <p:cNvSpPr txBox="1">
            <a:spLocks noChangeArrowheads="1"/>
          </p:cNvSpPr>
          <p:nvPr/>
        </p:nvSpPr>
        <p:spPr bwMode="auto">
          <a:xfrm>
            <a:off x="4572000" y="3886200"/>
            <a:ext cx="1111250" cy="366712"/>
          </a:xfrm>
          <a:prstGeom prst="rect">
            <a:avLst/>
          </a:prstGeom>
          <a:noFill/>
          <a:ln w="9525">
            <a:noFill/>
            <a:miter lim="800000"/>
            <a:headEnd/>
            <a:tailEnd/>
          </a:ln>
          <a:effectLst/>
        </p:spPr>
        <p:txBody>
          <a:bodyPr wrap="none">
            <a:spAutoFit/>
          </a:bodyPr>
          <a:lstStyle/>
          <a:p>
            <a:r>
              <a:rPr lang="en-US" dirty="0"/>
              <a:t>IMAGE 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Notes Continued:</a:t>
            </a:r>
          </a:p>
        </p:txBody>
      </p:sp>
      <p:sp>
        <p:nvSpPr>
          <p:cNvPr id="21507" name="Rectangle 3"/>
          <p:cNvSpPr>
            <a:spLocks noGrp="1" noChangeArrowheads="1"/>
          </p:cNvSpPr>
          <p:nvPr>
            <p:ph type="body" idx="1"/>
          </p:nvPr>
        </p:nvSpPr>
        <p:spPr/>
        <p:txBody>
          <a:bodyPr/>
          <a:lstStyle/>
          <a:p>
            <a:pPr>
              <a:lnSpc>
                <a:spcPct val="80000"/>
              </a:lnSpc>
              <a:buFontTx/>
              <a:buNone/>
            </a:pPr>
            <a:r>
              <a:rPr lang="en-US" sz="2000"/>
              <a:t>B. Builder of a Huge Empire</a:t>
            </a:r>
          </a:p>
          <a:p>
            <a:pPr>
              <a:lnSpc>
                <a:spcPct val="80000"/>
              </a:lnSpc>
              <a:buFontTx/>
              <a:buNone/>
            </a:pPr>
            <a:r>
              <a:rPr lang="en-US" sz="2000"/>
              <a:t>	1. Conquered (to take over) Persian Empire to the east of Greece as well as parts of Asia and Africa. Wanted to conquer the world.</a:t>
            </a:r>
          </a:p>
          <a:p>
            <a:pPr>
              <a:lnSpc>
                <a:spcPct val="80000"/>
              </a:lnSpc>
              <a:buFontTx/>
              <a:buNone/>
            </a:pPr>
            <a:r>
              <a:rPr lang="en-US" sz="2000"/>
              <a:t>	2. Those enemies who surrendered without a fight were treated with mercy and kindness; those who fought back were destroyed.</a:t>
            </a:r>
          </a:p>
          <a:p>
            <a:pPr>
              <a:lnSpc>
                <a:spcPct val="80000"/>
              </a:lnSpc>
              <a:buFontTx/>
              <a:buNone/>
            </a:pPr>
            <a:r>
              <a:rPr lang="en-US" sz="2000"/>
              <a:t>C. Accomplishments</a:t>
            </a:r>
          </a:p>
          <a:p>
            <a:pPr>
              <a:lnSpc>
                <a:spcPct val="80000"/>
              </a:lnSpc>
              <a:buFontTx/>
              <a:buNone/>
            </a:pPr>
            <a:r>
              <a:rPr lang="en-US" sz="2000"/>
              <a:t>	1. Hellenization, which is the spread of Greek culture and learning to conquered areas.</a:t>
            </a:r>
          </a:p>
          <a:p>
            <a:pPr>
              <a:lnSpc>
                <a:spcPct val="80000"/>
              </a:lnSpc>
              <a:buFontTx/>
              <a:buNone/>
            </a:pPr>
            <a:r>
              <a:rPr lang="en-US" sz="2000"/>
              <a:t>	2. Cultural diffusion, which was the spread of Asian and African ideas into Greek society.</a:t>
            </a:r>
          </a:p>
          <a:p>
            <a:pPr>
              <a:lnSpc>
                <a:spcPct val="80000"/>
              </a:lnSpc>
              <a:buFontTx/>
              <a:buNone/>
            </a:pPr>
            <a:r>
              <a:rPr lang="en-US" sz="2000"/>
              <a:t>D. Death</a:t>
            </a:r>
          </a:p>
          <a:p>
            <a:pPr>
              <a:lnSpc>
                <a:spcPct val="80000"/>
              </a:lnSpc>
              <a:buFontTx/>
              <a:buNone/>
            </a:pPr>
            <a:r>
              <a:rPr lang="en-US" sz="2000"/>
              <a:t>	1. At the age of 33, he either died from alcoholism, malaria or a broken heart after his army refused to fight any more.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Summary Question:</a:t>
            </a:r>
          </a:p>
        </p:txBody>
      </p:sp>
      <p:sp>
        <p:nvSpPr>
          <p:cNvPr id="22531" name="Rectangle 3"/>
          <p:cNvSpPr>
            <a:spLocks noGrp="1" noChangeArrowheads="1"/>
          </p:cNvSpPr>
          <p:nvPr>
            <p:ph type="body" idx="1"/>
          </p:nvPr>
        </p:nvSpPr>
        <p:spPr/>
        <p:txBody>
          <a:bodyPr/>
          <a:lstStyle/>
          <a:p>
            <a:pPr>
              <a:buFontTx/>
              <a:buNone/>
            </a:pPr>
            <a:r>
              <a:rPr lang="en-US"/>
              <a:t>In your opinion, was Alexander the Great a hero (good) or a villain (bad)?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DEFINITIONS:</a:t>
            </a:r>
          </a:p>
        </p:txBody>
      </p:sp>
      <p:sp>
        <p:nvSpPr>
          <p:cNvPr id="3076" name="Rectangle 4"/>
          <p:cNvSpPr>
            <a:spLocks noGrp="1" noChangeArrowheads="1"/>
          </p:cNvSpPr>
          <p:nvPr>
            <p:ph type="body" sz="half" idx="1"/>
          </p:nvPr>
        </p:nvSpPr>
        <p:spPr/>
        <p:txBody>
          <a:bodyPr/>
          <a:lstStyle/>
          <a:p>
            <a:pPr>
              <a:buFontTx/>
              <a:buNone/>
            </a:pPr>
            <a:r>
              <a:rPr lang="en-US" sz="2800" b="1" u="sng"/>
              <a:t>Hero:</a:t>
            </a:r>
            <a:r>
              <a:rPr lang="en-US" sz="2800"/>
              <a:t> someone who does good things.</a:t>
            </a:r>
          </a:p>
          <a:p>
            <a:pPr>
              <a:buFontTx/>
              <a:buNone/>
            </a:pPr>
            <a:r>
              <a:rPr lang="en-US" sz="2800" b="1" u="sng"/>
              <a:t>Villain:</a:t>
            </a:r>
            <a:r>
              <a:rPr lang="en-US" sz="2800"/>
              <a:t> someone who does bad things; evil</a:t>
            </a:r>
          </a:p>
        </p:txBody>
      </p:sp>
      <p:sp>
        <p:nvSpPr>
          <p:cNvPr id="3077" name="Rectangle 5"/>
          <p:cNvSpPr>
            <a:spLocks noGrp="1" noChangeArrowheads="1"/>
          </p:cNvSpPr>
          <p:nvPr>
            <p:ph sz="half" idx="2"/>
          </p:nvPr>
        </p:nvSpPr>
        <p:spPr/>
        <p:txBody>
          <a:bodyPr/>
          <a:lstStyle/>
          <a:p>
            <a:endParaRPr lang="en-US" sz="2800"/>
          </a:p>
        </p:txBody>
      </p:sp>
      <p:pic>
        <p:nvPicPr>
          <p:cNvPr id="3079" name="Picture 7" descr="112-alexander-the-great"/>
          <p:cNvPicPr>
            <a:picLocks noChangeAspect="1" noChangeArrowheads="1"/>
          </p:cNvPicPr>
          <p:nvPr/>
        </p:nvPicPr>
        <p:blipFill>
          <a:blip r:embed="rId2"/>
          <a:srcRect/>
          <a:stretch>
            <a:fillRect/>
          </a:stretch>
        </p:blipFill>
        <p:spPr bwMode="auto">
          <a:xfrm>
            <a:off x="4648200" y="1600200"/>
            <a:ext cx="4495800" cy="5257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n-US"/>
          </a:p>
        </p:txBody>
      </p:sp>
      <p:sp>
        <p:nvSpPr>
          <p:cNvPr id="14339" name="Rectangle 3"/>
          <p:cNvSpPr>
            <a:spLocks noGrp="1" noChangeArrowheads="1"/>
          </p:cNvSpPr>
          <p:nvPr>
            <p:ph type="body" idx="1"/>
          </p:nvPr>
        </p:nvSpPr>
        <p:spPr/>
        <p:txBody>
          <a:bodyPr/>
          <a:lstStyle/>
          <a:p>
            <a:endParaRPr lang="en-US"/>
          </a:p>
        </p:txBody>
      </p:sp>
      <p:pic>
        <p:nvPicPr>
          <p:cNvPr id="14341" name="Picture 5" descr="alexanderempiremap_large"/>
          <p:cNvPicPr>
            <a:picLocks noChangeAspect="1" noChangeArrowheads="1"/>
          </p:cNvPicPr>
          <p:nvPr/>
        </p:nvPicPr>
        <p:blipFill>
          <a:blip r:embed="rId2"/>
          <a:srcRect/>
          <a:stretch>
            <a:fillRect/>
          </a:stretch>
        </p:blipFill>
        <p:spPr bwMode="auto">
          <a:xfrm>
            <a:off x="0" y="0"/>
            <a:ext cx="9058275" cy="5638800"/>
          </a:xfrm>
          <a:prstGeom prst="rect">
            <a:avLst/>
          </a:prstGeom>
          <a:noFill/>
        </p:spPr>
      </p:pic>
      <p:sp>
        <p:nvSpPr>
          <p:cNvPr id="14342" name="Text Box 6"/>
          <p:cNvSpPr txBox="1">
            <a:spLocks noChangeArrowheads="1"/>
          </p:cNvSpPr>
          <p:nvPr/>
        </p:nvSpPr>
        <p:spPr bwMode="auto">
          <a:xfrm>
            <a:off x="288925" y="5675313"/>
            <a:ext cx="7715250" cy="641350"/>
          </a:xfrm>
          <a:prstGeom prst="rect">
            <a:avLst/>
          </a:prstGeom>
          <a:noFill/>
          <a:ln w="9525">
            <a:noFill/>
            <a:miter lim="800000"/>
            <a:headEnd/>
            <a:tailEnd/>
          </a:ln>
          <a:effectLst/>
        </p:spPr>
        <p:txBody>
          <a:bodyPr wrap="none">
            <a:spAutoFit/>
          </a:bodyPr>
          <a:lstStyle/>
          <a:p>
            <a:r>
              <a:rPr lang="en-US"/>
              <a:t>HOW MANY CONTINENTS DID ALEXANDER THE GREAT CONQUER? </a:t>
            </a:r>
          </a:p>
          <a:p>
            <a:r>
              <a:rPr lang="en-US"/>
              <a:t>LIST THEM.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151"/>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Notes:</a:t>
            </a:r>
          </a:p>
        </p:txBody>
      </p:sp>
      <p:sp>
        <p:nvSpPr>
          <p:cNvPr id="9222" name="Rectangle 6"/>
          <p:cNvSpPr>
            <a:spLocks noGrp="1" noChangeArrowheads="1"/>
          </p:cNvSpPr>
          <p:nvPr>
            <p:ph type="body" sz="half" idx="1"/>
          </p:nvPr>
        </p:nvSpPr>
        <p:spPr/>
        <p:txBody>
          <a:bodyPr/>
          <a:lstStyle/>
          <a:p>
            <a:pPr marL="711200" indent="-711200">
              <a:buFontTx/>
              <a:buAutoNum type="romanUcPeriod"/>
            </a:pPr>
            <a:r>
              <a:rPr lang="en-US" sz="2400"/>
              <a:t>Alexander the Great</a:t>
            </a:r>
          </a:p>
          <a:p>
            <a:pPr marL="711200" indent="-711200">
              <a:buFontTx/>
              <a:buNone/>
            </a:pPr>
            <a:r>
              <a:rPr lang="en-US" sz="2400"/>
              <a:t>	A. Early Childhood</a:t>
            </a:r>
          </a:p>
          <a:p>
            <a:pPr marL="711200" indent="-711200">
              <a:buFontTx/>
              <a:buNone/>
            </a:pPr>
            <a:r>
              <a:rPr lang="en-US" sz="2400"/>
              <a:t>		1. Son of Greek Macedonian king, Philip II. </a:t>
            </a:r>
          </a:p>
          <a:p>
            <a:pPr marL="711200" indent="-711200">
              <a:buFontTx/>
              <a:buNone/>
            </a:pPr>
            <a:r>
              <a:rPr lang="en-US" sz="2400"/>
              <a:t>		2. He wanted to prove himself to his father.</a:t>
            </a:r>
          </a:p>
          <a:p>
            <a:pPr marL="711200" indent="-711200">
              <a:buFontTx/>
              <a:buNone/>
            </a:pPr>
            <a:r>
              <a:rPr lang="en-US" sz="2400"/>
              <a:t>		3. Had his father assassinated (killed). </a:t>
            </a:r>
          </a:p>
        </p:txBody>
      </p:sp>
      <p:sp>
        <p:nvSpPr>
          <p:cNvPr id="9223" name="Rectangle 7"/>
          <p:cNvSpPr>
            <a:spLocks noGrp="1" noChangeArrowheads="1"/>
          </p:cNvSpPr>
          <p:nvPr>
            <p:ph sz="quarter" idx="2"/>
          </p:nvPr>
        </p:nvSpPr>
        <p:spPr/>
        <p:txBody>
          <a:bodyPr/>
          <a:lstStyle/>
          <a:p>
            <a:endParaRPr lang="en-US" sz="2400"/>
          </a:p>
        </p:txBody>
      </p:sp>
      <p:sp>
        <p:nvSpPr>
          <p:cNvPr id="9224" name="Rectangle 8"/>
          <p:cNvSpPr>
            <a:spLocks noGrp="1" noChangeArrowheads="1"/>
          </p:cNvSpPr>
          <p:nvPr>
            <p:ph sz="quarter" idx="3"/>
          </p:nvPr>
        </p:nvSpPr>
        <p:spPr/>
        <p:txBody>
          <a:bodyPr/>
          <a:lstStyle/>
          <a:p>
            <a:endParaRPr lang="en-US" sz="2400"/>
          </a:p>
        </p:txBody>
      </p:sp>
      <p:pic>
        <p:nvPicPr>
          <p:cNvPr id="9226" name="Picture 10" descr="philip"/>
          <p:cNvPicPr>
            <a:picLocks noChangeAspect="1" noChangeArrowheads="1"/>
          </p:cNvPicPr>
          <p:nvPr/>
        </p:nvPicPr>
        <p:blipFill>
          <a:blip r:embed="rId2"/>
          <a:srcRect/>
          <a:stretch>
            <a:fillRect/>
          </a:stretch>
        </p:blipFill>
        <p:spPr bwMode="auto">
          <a:xfrm>
            <a:off x="4648200" y="1600200"/>
            <a:ext cx="4038600" cy="5257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ACTIVITY:</a:t>
            </a:r>
          </a:p>
        </p:txBody>
      </p:sp>
      <p:sp>
        <p:nvSpPr>
          <p:cNvPr id="12291" name="Rectangle 3"/>
          <p:cNvSpPr>
            <a:spLocks noGrp="1" noChangeArrowheads="1"/>
          </p:cNvSpPr>
          <p:nvPr>
            <p:ph type="body" idx="1"/>
          </p:nvPr>
        </p:nvSpPr>
        <p:spPr/>
        <p:txBody>
          <a:bodyPr/>
          <a:lstStyle/>
          <a:p>
            <a:pPr>
              <a:lnSpc>
                <a:spcPct val="80000"/>
              </a:lnSpc>
              <a:buFontTx/>
              <a:buNone/>
            </a:pPr>
            <a:r>
              <a:rPr lang="en-US" sz="1600"/>
              <a:t>DOCUMENT #1</a:t>
            </a:r>
          </a:p>
          <a:p>
            <a:pPr>
              <a:lnSpc>
                <a:spcPct val="80000"/>
              </a:lnSpc>
              <a:buFontTx/>
              <a:buNone/>
            </a:pPr>
            <a:r>
              <a:rPr lang="en-US" sz="1600"/>
              <a:t>“The Hellenistic Age lasted from 323 BC – 30 BC. Greek knowledge, culture, and customs were spread throughout much of the ancient world. The driving force behind this spreading of Greek civilization was Alexander the Great who died in 323 BC.”</a:t>
            </a:r>
          </a:p>
          <a:p>
            <a:pPr>
              <a:lnSpc>
                <a:spcPct val="80000"/>
              </a:lnSpc>
              <a:buFontTx/>
              <a:buNone/>
            </a:pPr>
            <a:endParaRPr lang="en-US" sz="1600"/>
          </a:p>
          <a:p>
            <a:pPr>
              <a:lnSpc>
                <a:spcPct val="80000"/>
              </a:lnSpc>
              <a:buFontTx/>
              <a:buNone/>
            </a:pPr>
            <a:r>
              <a:rPr lang="en-US" sz="1600"/>
              <a:t>According to document #1, what was Alexander the Great’s main accomplishment?</a:t>
            </a:r>
          </a:p>
          <a:p>
            <a:pPr>
              <a:lnSpc>
                <a:spcPct val="80000"/>
              </a:lnSpc>
              <a:buFontTx/>
              <a:buNone/>
            </a:pPr>
            <a:r>
              <a:rPr lang="en-US" sz="1600"/>
              <a:t>_______________________________________________________________________</a:t>
            </a:r>
          </a:p>
          <a:p>
            <a:pPr>
              <a:lnSpc>
                <a:spcPct val="80000"/>
              </a:lnSpc>
              <a:buFontTx/>
              <a:buNone/>
            </a:pPr>
            <a:r>
              <a:rPr lang="en-US" sz="1600"/>
              <a:t>DOCUMENT #2</a:t>
            </a:r>
          </a:p>
          <a:p>
            <a:pPr>
              <a:lnSpc>
                <a:spcPct val="80000"/>
              </a:lnSpc>
              <a:buFontTx/>
              <a:buNone/>
            </a:pPr>
            <a:r>
              <a:rPr lang="en-US" sz="1600"/>
              <a:t>“At age 33, using only men and horses, Alexander had placed almost a million square miles under his control. Everywhere his army went, whether Egypt or Afghanistan, Pakistan, India, or Turkey, Alexander and his army of Greeks were victorious. Alexander had truly deserved his title, at least as a military commander.”</a:t>
            </a:r>
          </a:p>
          <a:p>
            <a:pPr>
              <a:lnSpc>
                <a:spcPct val="80000"/>
              </a:lnSpc>
              <a:buFontTx/>
              <a:buNone/>
            </a:pPr>
            <a:endParaRPr lang="en-US" sz="1600"/>
          </a:p>
          <a:p>
            <a:pPr>
              <a:lnSpc>
                <a:spcPct val="80000"/>
              </a:lnSpc>
              <a:buFontTx/>
              <a:buNone/>
            </a:pPr>
            <a:r>
              <a:rPr lang="en-US" sz="1600"/>
              <a:t>According to document #2, why did Alexander the Great earn his title?</a:t>
            </a:r>
          </a:p>
          <a:p>
            <a:pPr>
              <a:lnSpc>
                <a:spcPct val="80000"/>
              </a:lnSpc>
              <a:buFontTx/>
              <a:buNone/>
            </a:pPr>
            <a:r>
              <a:rPr lang="en-US" sz="1600"/>
              <a:t>_______________________________________________________________________</a:t>
            </a:r>
          </a:p>
          <a:p>
            <a:pPr>
              <a:lnSpc>
                <a:spcPct val="80000"/>
              </a:lnSpc>
              <a:buFontTx/>
              <a:buNone/>
            </a:pPr>
            <a:r>
              <a:rPr lang="en-US" sz="1600"/>
              <a:t>_______________________________________________________________________</a:t>
            </a:r>
          </a:p>
          <a:p>
            <a:pPr>
              <a:lnSpc>
                <a:spcPct val="80000"/>
              </a:lnSpc>
              <a:buFontTx/>
              <a:buNone/>
            </a:pPr>
            <a:r>
              <a:rPr lang="en-US" sz="1600"/>
              <a:t>_______________________________________________________________________</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REGENTS BASED QUESTION</a:t>
            </a:r>
          </a:p>
        </p:txBody>
      </p:sp>
      <p:sp>
        <p:nvSpPr>
          <p:cNvPr id="13315" name="Rectangle 3"/>
          <p:cNvSpPr>
            <a:spLocks noGrp="1" noChangeArrowheads="1"/>
          </p:cNvSpPr>
          <p:nvPr>
            <p:ph type="body" idx="1"/>
          </p:nvPr>
        </p:nvSpPr>
        <p:spPr>
          <a:xfrm>
            <a:off x="381000" y="1600200"/>
            <a:ext cx="8229600" cy="4525963"/>
          </a:xfrm>
        </p:spPr>
        <p:txBody>
          <a:bodyPr/>
          <a:lstStyle/>
          <a:p>
            <a:pPr>
              <a:buFontTx/>
              <a:buNone/>
            </a:pPr>
            <a:endParaRPr lang="en-US"/>
          </a:p>
        </p:txBody>
      </p:sp>
      <p:pic>
        <p:nvPicPr>
          <p:cNvPr id="13319" name="Picture 7" descr="HellenisticCivilization-06"/>
          <p:cNvPicPr>
            <a:picLocks noChangeAspect="1" noChangeArrowheads="1"/>
          </p:cNvPicPr>
          <p:nvPr/>
        </p:nvPicPr>
        <p:blipFill>
          <a:blip r:embed="rId2"/>
          <a:srcRect/>
          <a:stretch>
            <a:fillRect/>
          </a:stretch>
        </p:blipFill>
        <p:spPr bwMode="auto">
          <a:xfrm>
            <a:off x="304800" y="1600200"/>
            <a:ext cx="6543675" cy="3400425"/>
          </a:xfrm>
          <a:prstGeom prst="rect">
            <a:avLst/>
          </a:prstGeom>
          <a:noFill/>
        </p:spPr>
      </p:pic>
      <p:sp>
        <p:nvSpPr>
          <p:cNvPr id="13320" name="Text Box 8"/>
          <p:cNvSpPr txBox="1">
            <a:spLocks noChangeArrowheads="1"/>
          </p:cNvSpPr>
          <p:nvPr/>
        </p:nvSpPr>
        <p:spPr bwMode="auto">
          <a:xfrm>
            <a:off x="441325" y="5065713"/>
            <a:ext cx="7994650" cy="1190625"/>
          </a:xfrm>
          <a:prstGeom prst="rect">
            <a:avLst/>
          </a:prstGeom>
          <a:noFill/>
          <a:ln w="9525">
            <a:noFill/>
            <a:miter lim="800000"/>
            <a:headEnd/>
            <a:tailEnd/>
          </a:ln>
          <a:effectLst/>
        </p:spPr>
        <p:txBody>
          <a:bodyPr wrap="none">
            <a:spAutoFit/>
          </a:bodyPr>
          <a:lstStyle/>
          <a:p>
            <a:pPr marL="342900" indent="-342900"/>
            <a:r>
              <a:rPr lang="en-US"/>
              <a:t>Which leader is most closely associated with the accomplishments shown by </a:t>
            </a:r>
          </a:p>
          <a:p>
            <a:pPr marL="342900" indent="-342900"/>
            <a:r>
              <a:rPr lang="en-US"/>
              <a:t>The illustration?</a:t>
            </a:r>
          </a:p>
          <a:p>
            <a:pPr marL="342900" indent="-342900">
              <a:buFontTx/>
              <a:buAutoNum type="alphaUcParenR"/>
            </a:pPr>
            <a:r>
              <a:rPr lang="en-US"/>
              <a:t>Charlemagne				C) Alexander the Great</a:t>
            </a:r>
          </a:p>
          <a:p>
            <a:pPr marL="342900" indent="-342900">
              <a:buFontTx/>
              <a:buAutoNum type="alphaUcParenR"/>
            </a:pPr>
            <a:r>
              <a:rPr lang="en-US"/>
              <a:t>Suleiman the Magnificent		D) Mansa Musa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ACTIVITY:</a:t>
            </a:r>
          </a:p>
        </p:txBody>
      </p:sp>
      <p:sp>
        <p:nvSpPr>
          <p:cNvPr id="16387" name="Rectangle 3"/>
          <p:cNvSpPr>
            <a:spLocks noGrp="1" noChangeArrowheads="1"/>
          </p:cNvSpPr>
          <p:nvPr>
            <p:ph type="body" idx="1"/>
          </p:nvPr>
        </p:nvSpPr>
        <p:spPr/>
        <p:txBody>
          <a:bodyPr/>
          <a:lstStyle/>
          <a:p>
            <a:pPr>
              <a:lnSpc>
                <a:spcPct val="80000"/>
              </a:lnSpc>
              <a:buFontTx/>
              <a:buNone/>
            </a:pPr>
            <a:r>
              <a:rPr lang="en-US" sz="1400"/>
              <a:t>DOCUMENT #3</a:t>
            </a:r>
          </a:p>
          <a:p>
            <a:pPr>
              <a:lnSpc>
                <a:spcPct val="80000"/>
              </a:lnSpc>
              <a:buFontTx/>
              <a:buNone/>
            </a:pPr>
            <a:r>
              <a:rPr lang="en-US" sz="1400"/>
              <a:t>“Those who surrendered quickly to Alexander were often showed mercy and generosity. The Phoenician towns of Gaza and Tyre, however refused to surrender. After nine months of attacks, Alexander and his army burst into the walled cities. Eight thousand enemy soldiers were slaughtered, two thousands Tyrian soldiers were crucified, remaining women and children were all sold into slavery, and the ancient cities</a:t>
            </a:r>
          </a:p>
          <a:p>
            <a:pPr>
              <a:lnSpc>
                <a:spcPct val="80000"/>
              </a:lnSpc>
              <a:buFontTx/>
              <a:buNone/>
            </a:pPr>
            <a:r>
              <a:rPr lang="en-US" sz="1400"/>
              <a:t>	were totally destroyed.”</a:t>
            </a:r>
          </a:p>
          <a:p>
            <a:pPr>
              <a:lnSpc>
                <a:spcPct val="80000"/>
              </a:lnSpc>
              <a:buFontTx/>
              <a:buNone/>
            </a:pPr>
            <a:endParaRPr lang="en-US" sz="1400"/>
          </a:p>
          <a:p>
            <a:pPr>
              <a:lnSpc>
                <a:spcPct val="80000"/>
              </a:lnSpc>
              <a:buFontTx/>
              <a:buNone/>
            </a:pPr>
            <a:r>
              <a:rPr lang="en-US" sz="1400"/>
              <a:t>According to document #3, why were the two cities of Tyre and Gaza destroyed?</a:t>
            </a:r>
          </a:p>
          <a:p>
            <a:pPr>
              <a:lnSpc>
                <a:spcPct val="80000"/>
              </a:lnSpc>
              <a:buFontTx/>
              <a:buNone/>
            </a:pPr>
            <a:r>
              <a:rPr lang="en-US" sz="1400"/>
              <a:t>_________________________________________________________________________________</a:t>
            </a:r>
          </a:p>
          <a:p>
            <a:pPr>
              <a:lnSpc>
                <a:spcPct val="80000"/>
              </a:lnSpc>
              <a:buFontTx/>
              <a:buNone/>
            </a:pPr>
            <a:r>
              <a:rPr lang="en-US" sz="1400"/>
              <a:t>_________________________________________________________________________________</a:t>
            </a:r>
          </a:p>
          <a:p>
            <a:pPr>
              <a:lnSpc>
                <a:spcPct val="80000"/>
              </a:lnSpc>
              <a:buFontTx/>
              <a:buNone/>
            </a:pPr>
            <a:endParaRPr lang="en-US" sz="1400"/>
          </a:p>
          <a:p>
            <a:pPr>
              <a:lnSpc>
                <a:spcPct val="80000"/>
              </a:lnSpc>
              <a:buFontTx/>
              <a:buNone/>
            </a:pPr>
            <a:r>
              <a:rPr lang="en-US" sz="1400"/>
              <a:t>DOCUMENT #4</a:t>
            </a:r>
          </a:p>
          <a:p>
            <a:pPr>
              <a:lnSpc>
                <a:spcPct val="80000"/>
              </a:lnSpc>
              <a:buFontTx/>
              <a:buNone/>
            </a:pPr>
            <a:r>
              <a:rPr lang="en-US" sz="1400"/>
              <a:t>“It was not Alexander’s plan to ransack Asia like a robber, or to ruin it… but to bring all of the kingdom</a:t>
            </a:r>
          </a:p>
          <a:p>
            <a:pPr>
              <a:lnSpc>
                <a:spcPct val="80000"/>
              </a:lnSpc>
              <a:buFontTx/>
              <a:buNone/>
            </a:pPr>
            <a:r>
              <a:rPr lang="en-US" sz="1400"/>
              <a:t>of Earth under one form of government, and to make one nation of mankind… one law all over the</a:t>
            </a:r>
          </a:p>
          <a:p>
            <a:pPr>
              <a:lnSpc>
                <a:spcPct val="80000"/>
              </a:lnSpc>
              <a:buFontTx/>
              <a:buNone/>
            </a:pPr>
            <a:r>
              <a:rPr lang="en-US" sz="1400"/>
              <a:t>world, and one form of justice… the common light of universal government.”</a:t>
            </a:r>
          </a:p>
          <a:p>
            <a:pPr>
              <a:lnSpc>
                <a:spcPct val="80000"/>
              </a:lnSpc>
              <a:buFontTx/>
              <a:buNone/>
            </a:pPr>
            <a:endParaRPr lang="en-US" sz="1400"/>
          </a:p>
          <a:p>
            <a:pPr>
              <a:lnSpc>
                <a:spcPct val="80000"/>
              </a:lnSpc>
              <a:buFontTx/>
              <a:buNone/>
            </a:pPr>
            <a:r>
              <a:rPr lang="en-US" sz="1400"/>
              <a:t>According to document #4, why was Alexander attacking different kingdoms in Asia?</a:t>
            </a:r>
          </a:p>
          <a:p>
            <a:pPr>
              <a:lnSpc>
                <a:spcPct val="80000"/>
              </a:lnSpc>
              <a:buFontTx/>
              <a:buNone/>
            </a:pPr>
            <a:r>
              <a:rPr lang="en-US" sz="1400"/>
              <a:t>_________________________________________________________________________________</a:t>
            </a:r>
          </a:p>
          <a:p>
            <a:pPr>
              <a:lnSpc>
                <a:spcPct val="80000"/>
              </a:lnSpc>
              <a:buFontTx/>
              <a:buNone/>
            </a:pPr>
            <a:r>
              <a:rPr lang="en-US" sz="1400"/>
              <a:t>_________________________________________________________________________________</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p151"/>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0058PHOTO" val=""/>
  <p:tag name="MMPROD_10058LOGO"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MMPROD_UIDATA" val="&lt;database version=&quot;7.0&quot;&gt;&lt;object type=&quot;1&quot; unique_id=&quot;10001&quot;&gt;&lt;property id=&quot;20139&quot; value=&quot;%n. %s&quot;/&gt;&lt;property id=&quot;20141&quot; value=&quot;GS3.Unit 1.4.Alexander the Great&quot;/&gt;&lt;property id=&quot;20144&quot; value=&quot;1&quot;/&gt;&lt;property id=&quot;20146&quot; value=&quot;0&quot;/&gt;&lt;property id=&quot;20147&quot; value=&quot;1&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E:\Global3pdfs\Global.3.Power.Points\UNIT 1\GS3.Unit 1.4.Alexander the Great.pptx\Presenter&quot;/&gt;&lt;property id=&quot;20250&quot; value=&quot;0&quot;/&gt;&lt;property id=&quot;20251&quot; value=&quot;0&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 - &amp;quot;Alexander the Great&amp;quot;&quot;/&gt;&lt;property id=&quot;20303&quot; value=&quot;Urban Koi&quot;/&gt;&lt;property id=&quot;20307&quot; value=&quot;256&quot;/&gt;&lt;property id=&quot;20309&quot; value=&quot;10058&quot;/&gt;&lt;/object&gt;&lt;object type=&quot;3&quot; unique_id=&quot;10005&quot;&gt;&lt;property id=&quot;20148&quot; value=&quot;5&quot;/&gt;&lt;property id=&quot;20300&quot; value=&quot;Slide 2 - &amp;quot;DEFINITIONS:&amp;quot;&quot;/&gt;&lt;property id=&quot;20303&quot; value=&quot;Urban Koi&quot;/&gt;&lt;property id=&quot;20307&quot; value=&quot;257&quot;/&gt;&lt;property id=&quot;20309&quot; value=&quot;10058&quot;/&gt;&lt;/object&gt;&lt;object type=&quot;3&quot; unique_id=&quot;10006&quot;&gt;&lt;property id=&quot;20148&quot; value=&quot;5&quot;/&gt;&lt;property id=&quot;20300&quot; value=&quot;Slide 3&quot;/&gt;&lt;property id=&quot;20303&quot; value=&quot;Urban Koi&quot;/&gt;&lt;property id=&quot;20307&quot; value=&quot;262&quot;/&gt;&lt;property id=&quot;20309&quot; value=&quot;10058&quot;/&gt;&lt;/object&gt;&lt;object type=&quot;3&quot; unique_id=&quot;10007&quot;&gt;&lt;property id=&quot;20148&quot; value=&quot;5&quot;/&gt;&lt;property id=&quot;20300&quot; value=&quot;Slide 4&quot;/&gt;&lt;property id=&quot;20303&quot; value=&quot;Urban Koi&quot;/&gt;&lt;property id=&quot;20307&quot; value=&quot;258&quot;/&gt;&lt;property id=&quot;20309&quot; value=&quot;10058&quot;/&gt;&lt;/object&gt;&lt;object type=&quot;3&quot; unique_id=&quot;10008&quot;&gt;&lt;property id=&quot;20148&quot; value=&quot;5&quot;/&gt;&lt;property id=&quot;20300&quot; value=&quot;Slide 5 - &amp;quot;Notes:&amp;quot;&quot;/&gt;&lt;property id=&quot;20303&quot; value=&quot;Urban Koi&quot;/&gt;&lt;property id=&quot;20307&quot; value=&quot;259&quot;/&gt;&lt;property id=&quot;20309&quot; value=&quot;10058&quot;/&gt;&lt;/object&gt;&lt;object type=&quot;3&quot; unique_id=&quot;10009&quot;&gt;&lt;property id=&quot;20148&quot; value=&quot;5&quot;/&gt;&lt;property id=&quot;20300&quot; value=&quot;Slide 6 - &amp;quot;ACTIVITY:&amp;quot;&quot;/&gt;&lt;property id=&quot;20303&quot; value=&quot;Urban Koi&quot;/&gt;&lt;property id=&quot;20307&quot; value=&quot;260&quot;/&gt;&lt;property id=&quot;20309&quot; value=&quot;10058&quot;/&gt;&lt;/object&gt;&lt;object type=&quot;3&quot; unique_id=&quot;10010&quot;&gt;&lt;property id=&quot;20148&quot; value=&quot;5&quot;/&gt;&lt;property id=&quot;20300&quot; value=&quot;Slide 7 - &amp;quot;REGENTS BASED QUESTION&amp;quot;&quot;/&gt;&lt;property id=&quot;20303&quot; value=&quot;Urban Koi&quot;/&gt;&lt;property id=&quot;20307&quot; value=&quot;261&quot;/&gt;&lt;property id=&quot;20309&quot; value=&quot;10058&quot;/&gt;&lt;/object&gt;&lt;object type=&quot;3&quot; unique_id=&quot;10011&quot;&gt;&lt;property id=&quot;20148&quot; value=&quot;5&quot;/&gt;&lt;property id=&quot;20300&quot; value=&quot;Slide 8 - &amp;quot;ACTIVITY:&amp;quot;&quot;/&gt;&lt;property id=&quot;20303&quot; value=&quot;Urban Koi&quot;/&gt;&lt;property id=&quot;20307&quot; value=&quot;263&quot;/&gt;&lt;property id=&quot;20309&quot; value=&quot;10058&quot;/&gt;&lt;/object&gt;&lt;object type=&quot;3&quot; unique_id=&quot;10012&quot;&gt;&lt;property id=&quot;20148&quot; value=&quot;5&quot;/&gt;&lt;property id=&quot;20300&quot; value=&quot;Slide 9&quot;/&gt;&lt;property id=&quot;20303&quot; value=&quot;Urban Koi&quot;/&gt;&lt;property id=&quot;20307&quot; value=&quot;265&quot;/&gt;&lt;property id=&quot;20309&quot; value=&quot;10058&quot;/&gt;&lt;/object&gt;&lt;object type=&quot;3&quot; unique_id=&quot;10013&quot;&gt;&lt;property id=&quot;20148&quot; value=&quot;5&quot;/&gt;&lt;property id=&quot;20300&quot; value=&quot;Slide 10 - &amp;quot;Notes Continued:&amp;quot;&quot;/&gt;&lt;property id=&quot;20303&quot; value=&quot;Urban Koi&quot;/&gt;&lt;property id=&quot;20307&quot; value=&quot;266&quot;/&gt;&lt;property id=&quot;20309&quot; value=&quot;10058&quot;/&gt;&lt;/object&gt;&lt;object type=&quot;3&quot; unique_id=&quot;10014&quot;&gt;&lt;property id=&quot;20148&quot; value=&quot;5&quot;/&gt;&lt;property id=&quot;20300&quot; value=&quot;Slide 11 - &amp;quot;Summary Question:&amp;quot;&quot;/&gt;&lt;property id=&quot;20303&quot; value=&quot;Urban Koi&quot;/&gt;&lt;property id=&quot;20307&quot; value=&quot;267&quot;/&gt;&lt;property id=&quot;20309&quot; value=&quot;10058&quot;/&gt;&lt;/object&gt;&lt;/object&gt;&lt;object type=&quot;10&quot; unique_id=&quot;10054&quot;&gt;&lt;object type=&quot;11&quot; unique_id=&quot;10055&quot;&gt;&lt;property id=&quot;20180&quot; value=&quot;1&quot;/&gt;&lt;property id=&quot;20181&quot; value=&quot;1&quot;/&gt;&lt;property id=&quot;20182&quot; value=&quot;0&quot;/&gt;&lt;property id=&quot;20183&quot; value=&quot;1&quot;/&gt;&lt;/object&gt;&lt;object type=&quot;12&quot; unique_id=&quot;10057&quot;&gt;&lt;/object&gt;&lt;/object&gt;&lt;object type=&quot;4&quot; unique_id=&quot;10056&quot;&gt;&lt;object type=&quot;5&quot; unique_id=&quot;10058&quot;&gt;&lt;property id=&quot;20149&quot; value=&quot;Urban Koi&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393</Words>
  <Application>Microsoft Office PowerPoint</Application>
  <PresentationFormat>On-screen Show (4:3)</PresentationFormat>
  <Paragraphs>65</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Alexander the Great</vt:lpstr>
      <vt:lpstr>DEFINITIONS:</vt:lpstr>
      <vt:lpstr>Slide 3</vt:lpstr>
      <vt:lpstr>Slide 4</vt:lpstr>
      <vt:lpstr>Notes:</vt:lpstr>
      <vt:lpstr>ACTIVITY:</vt:lpstr>
      <vt:lpstr>REGENTS BASED QUESTION</vt:lpstr>
      <vt:lpstr>ACTIVITY:</vt:lpstr>
      <vt:lpstr>Slide 9</vt:lpstr>
      <vt:lpstr>Notes Continued:</vt:lpstr>
      <vt:lpstr>Summary Question:</vt:lpstr>
    </vt:vector>
  </TitlesOfParts>
  <Company>DOE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DOE</dc:creator>
  <cp:lastModifiedBy>DOE</cp:lastModifiedBy>
  <cp:revision>7</cp:revision>
  <dcterms:created xsi:type="dcterms:W3CDTF">2009-09-24T00:05:12Z</dcterms:created>
  <dcterms:modified xsi:type="dcterms:W3CDTF">2010-08-09T16:06:49Z</dcterms:modified>
</cp:coreProperties>
</file>