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ms-office.legacyDiagramTex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Lst>
  <p:sldSz cx="9144000" cy="6858000" type="screen4x3"/>
  <p:notesSz cx="6858000" cy="9144000"/>
  <p:custDataLst>
    <p:tags r:id="rId13"/>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microsoft.com/office/2006/relationships/legacyDocTextInfo" Target="legacyDocTextInfo.bin"/><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4" Type="http://schemas.microsoft.com/office/2006/relationships/legacyDiagramText" Target="legacyDiagramText4.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1427D83-1A98-42B1-A867-2B5E4D99180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2FEE877-EB2B-46BB-B23A-C4BC4199CF9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11F926B-B91B-476E-9DA8-D31408B1AA4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6D031101-3AFD-429B-B96F-D99F27E760BF}"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743775BE-2B09-499B-9FC9-16C814256931}"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4B44C6CB-CB67-41F2-96C9-44E855FEFC4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DC2DE6E-1754-45C9-9645-9254B25C269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61A12B4-AC82-490C-AC5B-295569E0166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86FA8F7-B07E-44E3-A91A-2D43E5BE329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2AFB795-6BE1-4A33-8B8B-4AA2E537D73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DB6F3DE-F2E2-4813-B126-5FEE2BEEA26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202CA05-A5BA-4E86-B9B3-EA3DAD65CA7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6BB4E7E-9497-4962-8A6F-839942BBEAA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76DD91A-010A-42CA-B02E-A1CBEC22716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326652F-01CF-43DC-9CE3-DCDE2C46978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2.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t>Contribution of ancient Rome</a:t>
            </a:r>
            <a:endParaRPr lang="en-US" dirty="0"/>
          </a:p>
        </p:txBody>
      </p:sp>
      <p:sp>
        <p:nvSpPr>
          <p:cNvPr id="2053" name="Rectangle 5"/>
          <p:cNvSpPr>
            <a:spLocks noGrp="1" noChangeArrowheads="1"/>
          </p:cNvSpPr>
          <p:nvPr>
            <p:ph type="body" idx="1"/>
          </p:nvPr>
        </p:nvSpPr>
        <p:spPr/>
        <p:txBody>
          <a:bodyPr/>
          <a:lstStyle/>
          <a:p>
            <a:pPr>
              <a:buFontTx/>
              <a:buNone/>
            </a:pPr>
            <a:r>
              <a:rPr lang="en-US" b="1" u="sng" dirty="0"/>
              <a:t>Aim/Goals:</a:t>
            </a:r>
            <a:r>
              <a:rPr lang="en-US" dirty="0"/>
              <a:t> How did Rome leave its mark on World History?</a:t>
            </a:r>
          </a:p>
          <a:p>
            <a:pPr>
              <a:buFontTx/>
              <a:buNone/>
            </a:pPr>
            <a:r>
              <a:rPr lang="en-US" b="1" u="sng" dirty="0"/>
              <a:t>Do Now</a:t>
            </a:r>
            <a:r>
              <a:rPr lang="en-US" b="1" u="sng" dirty="0" smtClean="0"/>
              <a:t>:</a:t>
            </a:r>
            <a:r>
              <a:rPr lang="en-US" dirty="0" smtClean="0"/>
              <a:t> “</a:t>
            </a:r>
            <a:r>
              <a:rPr lang="en-US" i="1" u="sng" dirty="0" smtClean="0"/>
              <a:t>All Roads lead to Rome.” </a:t>
            </a:r>
            <a:r>
              <a:rPr lang="en-US" dirty="0" smtClean="0"/>
              <a:t>In two sentences explain what this quote means.</a:t>
            </a:r>
            <a:endParaRPr lang="en-US" i="1" dirty="0"/>
          </a:p>
          <a:p>
            <a:pPr>
              <a:buFontTx/>
              <a:buNone/>
            </a:pPr>
            <a:r>
              <a:rPr lang="en-US" b="1" u="sng" dirty="0" smtClean="0"/>
              <a:t>Homework</a:t>
            </a:r>
            <a:r>
              <a:rPr lang="en-US" dirty="0" smtClean="0"/>
              <a:t>: Write an ad in which you try to convince the people of another country to become part of the </a:t>
            </a:r>
            <a:r>
              <a:rPr lang="en-US" smtClean="0"/>
              <a:t>roman Empire.</a:t>
            </a:r>
            <a:endParaRPr lang="en-US" dirty="0"/>
          </a:p>
        </p:txBody>
      </p:sp>
      <p:pic>
        <p:nvPicPr>
          <p:cNvPr id="2055" name="Picture 7" descr="ambrussum_roman_road"/>
          <p:cNvPicPr>
            <a:picLocks noChangeAspect="1" noChangeArrowheads="1"/>
          </p:cNvPicPr>
          <p:nvPr/>
        </p:nvPicPr>
        <p:blipFill>
          <a:blip r:embed="rId2"/>
          <a:srcRect/>
          <a:stretch>
            <a:fillRect/>
          </a:stretch>
        </p:blipFill>
        <p:spPr bwMode="auto">
          <a:xfrm>
            <a:off x="0" y="5257800"/>
            <a:ext cx="9144000" cy="16002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Document #2</a:t>
            </a:r>
          </a:p>
        </p:txBody>
      </p:sp>
      <p:graphicFrame>
        <p:nvGraphicFramePr>
          <p:cNvPr id="18437" name="Organization Chart 5"/>
          <p:cNvGraphicFramePr>
            <a:graphicFrameLocks/>
          </p:cNvGraphicFramePr>
          <p:nvPr>
            <p:ph idx="1"/>
            <p:custDataLst>
              <p:tags r:id="rId2"/>
            </p:custDataLst>
          </p:nvPr>
        </p:nvGraphicFramePr>
        <p:xfrm>
          <a:off x="457200" y="1600200"/>
          <a:ext cx="8229600" cy="4525963"/>
        </p:xfrm>
        <a:graphic>
          <a:graphicData uri="http://schemas.openxmlformats.org/drawingml/2006/compatibility">
            <com:legacyDrawing xmlns:com="http://schemas.openxmlformats.org/drawingml/2006/compatibility" spid="_x0000_s18437"/>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Document #3</a:t>
            </a:r>
          </a:p>
        </p:txBody>
      </p:sp>
      <p:sp>
        <p:nvSpPr>
          <p:cNvPr id="20483" name="Rectangle 3"/>
          <p:cNvSpPr>
            <a:spLocks noGrp="1" noChangeArrowheads="1"/>
          </p:cNvSpPr>
          <p:nvPr>
            <p:ph type="body" idx="1"/>
          </p:nvPr>
        </p:nvSpPr>
        <p:spPr/>
        <p:txBody>
          <a:bodyPr/>
          <a:lstStyle/>
          <a:p>
            <a:pPr>
              <a:buFontTx/>
              <a:buNone/>
            </a:pPr>
            <a:endParaRPr lang="en-US" sz="2400"/>
          </a:p>
        </p:txBody>
      </p:sp>
      <p:pic>
        <p:nvPicPr>
          <p:cNvPr id="20485" name="Picture 5" descr="branches"/>
          <p:cNvPicPr>
            <a:picLocks noChangeAspect="1" noChangeArrowheads="1"/>
          </p:cNvPicPr>
          <p:nvPr/>
        </p:nvPicPr>
        <p:blipFill>
          <a:blip r:embed="rId2"/>
          <a:srcRect/>
          <a:stretch>
            <a:fillRect/>
          </a:stretch>
        </p:blipFill>
        <p:spPr bwMode="auto">
          <a:xfrm>
            <a:off x="0" y="1600200"/>
            <a:ext cx="9144000" cy="3352800"/>
          </a:xfrm>
          <a:prstGeom prst="rect">
            <a:avLst/>
          </a:prstGeom>
          <a:noFill/>
        </p:spPr>
      </p:pic>
      <p:sp>
        <p:nvSpPr>
          <p:cNvPr id="20486" name="Text Box 6"/>
          <p:cNvSpPr txBox="1">
            <a:spLocks noChangeArrowheads="1"/>
          </p:cNvSpPr>
          <p:nvPr/>
        </p:nvSpPr>
        <p:spPr bwMode="auto">
          <a:xfrm>
            <a:off x="441325" y="5065713"/>
            <a:ext cx="8439150" cy="641350"/>
          </a:xfrm>
          <a:prstGeom prst="rect">
            <a:avLst/>
          </a:prstGeom>
          <a:noFill/>
          <a:ln w="9525">
            <a:noFill/>
            <a:miter lim="800000"/>
            <a:headEnd/>
            <a:tailEnd/>
          </a:ln>
          <a:effectLst/>
        </p:spPr>
        <p:txBody>
          <a:bodyPr wrap="none">
            <a:spAutoFit/>
          </a:bodyPr>
          <a:lstStyle/>
          <a:p>
            <a:r>
              <a:rPr lang="en-US"/>
              <a:t>Approves the                              Makes the laws                            Applies the laws</a:t>
            </a:r>
          </a:p>
          <a:p>
            <a:r>
              <a:rPr lang="en-US"/>
              <a:t>laws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z="4000"/>
              <a:t>ROME HAS GIVEN THE WORLD:</a:t>
            </a:r>
          </a:p>
        </p:txBody>
      </p:sp>
      <p:sp>
        <p:nvSpPr>
          <p:cNvPr id="5123" name="Rectangle 3"/>
          <p:cNvSpPr>
            <a:spLocks noGrp="1" noChangeArrowheads="1"/>
          </p:cNvSpPr>
          <p:nvPr>
            <p:ph type="body" idx="1"/>
          </p:nvPr>
        </p:nvSpPr>
        <p:spPr/>
        <p:txBody>
          <a:bodyPr/>
          <a:lstStyle/>
          <a:p>
            <a:pPr>
              <a:buFontTx/>
              <a:buNone/>
            </a:pPr>
            <a:r>
              <a:rPr lang="en-US"/>
              <a:t>1. </a:t>
            </a:r>
          </a:p>
          <a:p>
            <a:pPr>
              <a:buFontTx/>
              <a:buNone/>
            </a:pPr>
            <a:r>
              <a:rPr lang="en-US"/>
              <a:t>2.</a:t>
            </a:r>
          </a:p>
          <a:p>
            <a:pPr>
              <a:buFontTx/>
              <a:buNone/>
            </a:pPr>
            <a:r>
              <a:rPr lang="en-US"/>
              <a:t>3.</a:t>
            </a:r>
          </a:p>
          <a:p>
            <a:pPr>
              <a:buFontTx/>
              <a:buNone/>
            </a:pPr>
            <a:r>
              <a:rPr lang="en-US"/>
              <a:t>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p:txBody>
          <a:bodyPr/>
          <a:lstStyle/>
          <a:p>
            <a:r>
              <a:rPr lang="en-US"/>
              <a:t>ART</a:t>
            </a:r>
          </a:p>
        </p:txBody>
      </p:sp>
      <p:sp>
        <p:nvSpPr>
          <p:cNvPr id="6149" name="Rectangle 5"/>
          <p:cNvSpPr>
            <a:spLocks noGrp="1" noChangeArrowheads="1"/>
          </p:cNvSpPr>
          <p:nvPr>
            <p:ph type="body" sz="half" idx="1"/>
          </p:nvPr>
        </p:nvSpPr>
        <p:spPr/>
        <p:txBody>
          <a:bodyPr/>
          <a:lstStyle/>
          <a:p>
            <a:pPr>
              <a:buFontTx/>
              <a:buNone/>
            </a:pPr>
            <a:r>
              <a:rPr lang="en-US" sz="2800"/>
              <a:t>1. Roman sculptors believed in realism. They created work exactly how the person looked. Whereas, the Greeks made everyone perfect. </a:t>
            </a:r>
          </a:p>
        </p:txBody>
      </p:sp>
      <p:sp>
        <p:nvSpPr>
          <p:cNvPr id="6150" name="Rectangle 6"/>
          <p:cNvSpPr>
            <a:spLocks noGrp="1" noChangeArrowheads="1"/>
          </p:cNvSpPr>
          <p:nvPr>
            <p:ph sz="half" idx="2"/>
          </p:nvPr>
        </p:nvSpPr>
        <p:spPr/>
        <p:txBody>
          <a:bodyPr/>
          <a:lstStyle/>
          <a:p>
            <a:endParaRPr lang="en-US" sz="2800"/>
          </a:p>
        </p:txBody>
      </p:sp>
      <p:pic>
        <p:nvPicPr>
          <p:cNvPr id="6152" name="Picture 8" descr="595"/>
          <p:cNvPicPr>
            <a:picLocks noChangeAspect="1" noChangeArrowheads="1"/>
          </p:cNvPicPr>
          <p:nvPr/>
        </p:nvPicPr>
        <p:blipFill>
          <a:blip r:embed="rId2"/>
          <a:srcRect/>
          <a:stretch>
            <a:fillRect/>
          </a:stretch>
        </p:blipFill>
        <p:spPr bwMode="auto">
          <a:xfrm>
            <a:off x="4648200" y="1143000"/>
            <a:ext cx="4495800" cy="5715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Architecture</a:t>
            </a:r>
          </a:p>
        </p:txBody>
      </p:sp>
      <p:sp>
        <p:nvSpPr>
          <p:cNvPr id="8196" name="Rectangle 4"/>
          <p:cNvSpPr>
            <a:spLocks noGrp="1" noChangeArrowheads="1"/>
          </p:cNvSpPr>
          <p:nvPr>
            <p:ph type="body" sz="half" idx="1"/>
          </p:nvPr>
        </p:nvSpPr>
        <p:spPr/>
        <p:txBody>
          <a:bodyPr/>
          <a:lstStyle/>
          <a:p>
            <a:pPr marL="533400" indent="-533400">
              <a:lnSpc>
                <a:spcPct val="90000"/>
              </a:lnSpc>
              <a:buFontTx/>
              <a:buAutoNum type="arabicPeriod"/>
            </a:pPr>
            <a:r>
              <a:rPr lang="en-US" sz="2800"/>
              <a:t>Romans building used Greek columns which made them imitators (copy cats).</a:t>
            </a:r>
          </a:p>
          <a:p>
            <a:pPr marL="533400" indent="-533400">
              <a:lnSpc>
                <a:spcPct val="90000"/>
              </a:lnSpc>
              <a:buFontTx/>
              <a:buAutoNum type="arabicPeriod"/>
            </a:pPr>
            <a:r>
              <a:rPr lang="en-US" sz="2800"/>
              <a:t>Made immense (huge) palaces, temples, and stadiums. </a:t>
            </a:r>
          </a:p>
          <a:p>
            <a:pPr marL="533400" indent="-533400">
              <a:lnSpc>
                <a:spcPct val="90000"/>
              </a:lnSpc>
              <a:buFontTx/>
              <a:buAutoNum type="arabicPeriod"/>
            </a:pPr>
            <a:r>
              <a:rPr lang="en-US" sz="2800"/>
              <a:t>Created arches (Think McDonald’s)</a:t>
            </a:r>
          </a:p>
        </p:txBody>
      </p:sp>
      <p:sp>
        <p:nvSpPr>
          <p:cNvPr id="8197" name="Rectangle 5"/>
          <p:cNvSpPr>
            <a:spLocks noGrp="1" noChangeArrowheads="1"/>
          </p:cNvSpPr>
          <p:nvPr>
            <p:ph sz="half" idx="2"/>
          </p:nvPr>
        </p:nvSpPr>
        <p:spPr/>
        <p:txBody>
          <a:bodyPr/>
          <a:lstStyle/>
          <a:p>
            <a:pPr>
              <a:lnSpc>
                <a:spcPct val="90000"/>
              </a:lnSpc>
            </a:pPr>
            <a:endParaRPr lang="en-US" sz="2800"/>
          </a:p>
        </p:txBody>
      </p:sp>
      <p:pic>
        <p:nvPicPr>
          <p:cNvPr id="8199" name="Picture 7" descr="colosseum"/>
          <p:cNvPicPr>
            <a:picLocks noChangeAspect="1" noChangeArrowheads="1"/>
          </p:cNvPicPr>
          <p:nvPr/>
        </p:nvPicPr>
        <p:blipFill>
          <a:blip r:embed="rId2"/>
          <a:srcRect/>
          <a:stretch>
            <a:fillRect/>
          </a:stretch>
        </p:blipFill>
        <p:spPr bwMode="auto">
          <a:xfrm>
            <a:off x="4448175" y="1295400"/>
            <a:ext cx="4695825" cy="55626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GOLDEN ARCHES</a:t>
            </a:r>
          </a:p>
        </p:txBody>
      </p:sp>
      <p:sp>
        <p:nvSpPr>
          <p:cNvPr id="10243" name="Rectangle 3"/>
          <p:cNvSpPr>
            <a:spLocks noGrp="1" noChangeArrowheads="1"/>
          </p:cNvSpPr>
          <p:nvPr>
            <p:ph type="body" idx="1"/>
          </p:nvPr>
        </p:nvSpPr>
        <p:spPr/>
        <p:txBody>
          <a:bodyPr/>
          <a:lstStyle/>
          <a:p>
            <a:endParaRPr lang="en-US"/>
          </a:p>
        </p:txBody>
      </p:sp>
      <p:pic>
        <p:nvPicPr>
          <p:cNvPr id="10245" name="Picture 5" descr="mcdonalds-logo"/>
          <p:cNvPicPr>
            <a:picLocks noChangeAspect="1" noChangeArrowheads="1"/>
          </p:cNvPicPr>
          <p:nvPr/>
        </p:nvPicPr>
        <p:blipFill>
          <a:blip r:embed="rId2"/>
          <a:srcRect/>
          <a:stretch>
            <a:fillRect/>
          </a:stretch>
        </p:blipFill>
        <p:spPr bwMode="auto">
          <a:xfrm>
            <a:off x="533400" y="1219200"/>
            <a:ext cx="8001000" cy="56388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ENGINEERING</a:t>
            </a:r>
          </a:p>
        </p:txBody>
      </p:sp>
      <p:sp>
        <p:nvSpPr>
          <p:cNvPr id="11268" name="Rectangle 4"/>
          <p:cNvSpPr>
            <a:spLocks noGrp="1" noChangeArrowheads="1"/>
          </p:cNvSpPr>
          <p:nvPr>
            <p:ph type="body" sz="half" idx="1"/>
          </p:nvPr>
        </p:nvSpPr>
        <p:spPr/>
        <p:txBody>
          <a:bodyPr/>
          <a:lstStyle/>
          <a:p>
            <a:pPr marL="533400" indent="-533400">
              <a:buFontTx/>
              <a:buAutoNum type="arabicPeriod"/>
            </a:pPr>
            <a:r>
              <a:rPr lang="en-US" sz="2800"/>
              <a:t>Built roads, bridges, and harbors (water; ships; trade).</a:t>
            </a:r>
          </a:p>
          <a:p>
            <a:pPr marL="533400" indent="-533400">
              <a:buFontTx/>
              <a:buAutoNum type="arabicPeriod"/>
            </a:pPr>
            <a:r>
              <a:rPr lang="en-US" sz="2800"/>
              <a:t>Aqueducts, which were bridge like stone structures that brought water from the hills to Roman cities.</a:t>
            </a:r>
          </a:p>
        </p:txBody>
      </p:sp>
      <p:sp>
        <p:nvSpPr>
          <p:cNvPr id="11269" name="Rectangle 5"/>
          <p:cNvSpPr>
            <a:spLocks noGrp="1" noChangeArrowheads="1"/>
          </p:cNvSpPr>
          <p:nvPr>
            <p:ph sz="quarter" idx="2"/>
          </p:nvPr>
        </p:nvSpPr>
        <p:spPr/>
        <p:txBody>
          <a:bodyPr/>
          <a:lstStyle/>
          <a:p>
            <a:endParaRPr lang="en-US" sz="2400"/>
          </a:p>
        </p:txBody>
      </p:sp>
      <p:sp>
        <p:nvSpPr>
          <p:cNvPr id="11270" name="Rectangle 6"/>
          <p:cNvSpPr>
            <a:spLocks noGrp="1" noChangeArrowheads="1"/>
          </p:cNvSpPr>
          <p:nvPr>
            <p:ph sz="quarter" idx="3"/>
          </p:nvPr>
        </p:nvSpPr>
        <p:spPr/>
        <p:txBody>
          <a:bodyPr/>
          <a:lstStyle/>
          <a:p>
            <a:endParaRPr lang="en-US" sz="2400"/>
          </a:p>
        </p:txBody>
      </p:sp>
      <p:pic>
        <p:nvPicPr>
          <p:cNvPr id="11272" name="Picture 8" descr="pont_du_gard"/>
          <p:cNvPicPr>
            <a:picLocks noChangeAspect="1" noChangeArrowheads="1"/>
          </p:cNvPicPr>
          <p:nvPr/>
        </p:nvPicPr>
        <p:blipFill>
          <a:blip r:embed="rId2"/>
          <a:srcRect/>
          <a:stretch>
            <a:fillRect/>
          </a:stretch>
        </p:blipFill>
        <p:spPr bwMode="auto">
          <a:xfrm>
            <a:off x="4495800" y="1295400"/>
            <a:ext cx="4648200" cy="5562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The Twelve Tables</a:t>
            </a:r>
          </a:p>
        </p:txBody>
      </p:sp>
      <p:sp>
        <p:nvSpPr>
          <p:cNvPr id="14340" name="Rectangle 4"/>
          <p:cNvSpPr>
            <a:spLocks noGrp="1" noChangeArrowheads="1"/>
          </p:cNvSpPr>
          <p:nvPr>
            <p:ph type="body" sz="half" idx="1"/>
          </p:nvPr>
        </p:nvSpPr>
        <p:spPr/>
        <p:txBody>
          <a:bodyPr/>
          <a:lstStyle/>
          <a:p>
            <a:endParaRPr lang="en-US" sz="2800"/>
          </a:p>
        </p:txBody>
      </p:sp>
      <p:sp>
        <p:nvSpPr>
          <p:cNvPr id="14341" name="Rectangle 5"/>
          <p:cNvSpPr>
            <a:spLocks noGrp="1" noChangeArrowheads="1"/>
          </p:cNvSpPr>
          <p:nvPr>
            <p:ph sz="half" idx="2"/>
          </p:nvPr>
        </p:nvSpPr>
        <p:spPr/>
        <p:txBody>
          <a:bodyPr/>
          <a:lstStyle/>
          <a:p>
            <a:endParaRPr lang="en-US" sz="2800"/>
          </a:p>
        </p:txBody>
      </p:sp>
      <p:pic>
        <p:nvPicPr>
          <p:cNvPr id="14343" name="Picture 7" descr="12tables"/>
          <p:cNvPicPr>
            <a:picLocks noChangeAspect="1" noChangeArrowheads="1"/>
          </p:cNvPicPr>
          <p:nvPr/>
        </p:nvPicPr>
        <p:blipFill>
          <a:blip r:embed="rId2"/>
          <a:srcRect/>
          <a:stretch>
            <a:fillRect/>
          </a:stretch>
        </p:blipFill>
        <p:spPr bwMode="auto">
          <a:xfrm>
            <a:off x="0" y="1371600"/>
            <a:ext cx="9144000" cy="54864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z="4000"/>
              <a:t>Activity: </a:t>
            </a:r>
            <a:r>
              <a:rPr lang="en-US" sz="2400"/>
              <a:t/>
            </a:r>
            <a:br>
              <a:rPr lang="en-US" sz="2400"/>
            </a:br>
            <a:r>
              <a:rPr lang="en-US" sz="2400"/>
              <a:t>Read aloud Document #1 (Twelve Tables)</a:t>
            </a:r>
            <a:endParaRPr lang="en-US" sz="4000"/>
          </a:p>
        </p:txBody>
      </p:sp>
      <p:sp>
        <p:nvSpPr>
          <p:cNvPr id="13315" name="Rectangle 3"/>
          <p:cNvSpPr>
            <a:spLocks noGrp="1" noChangeArrowheads="1"/>
          </p:cNvSpPr>
          <p:nvPr>
            <p:ph type="body" idx="1"/>
          </p:nvPr>
        </p:nvSpPr>
        <p:spPr/>
        <p:txBody>
          <a:bodyPr/>
          <a:lstStyle/>
          <a:p>
            <a:pPr>
              <a:lnSpc>
                <a:spcPct val="80000"/>
              </a:lnSpc>
              <a:buFontTx/>
              <a:buNone/>
            </a:pPr>
            <a:endParaRPr lang="en-US" sz="2400"/>
          </a:p>
          <a:p>
            <a:pPr>
              <a:lnSpc>
                <a:spcPct val="80000"/>
              </a:lnSpc>
              <a:buFontTx/>
              <a:buNone/>
            </a:pPr>
            <a:r>
              <a:rPr lang="en-US" sz="2400"/>
              <a:t>1. Ms. Gluck steals five dollars and is sentenced to three years in jail. Mr. McKeon commits the same crime and is sentenced to only three months in jail. Is this system of justice fair? Why? </a:t>
            </a:r>
          </a:p>
          <a:p>
            <a:pPr>
              <a:lnSpc>
                <a:spcPct val="80000"/>
              </a:lnSpc>
              <a:buFontTx/>
              <a:buNone/>
            </a:pPr>
            <a:r>
              <a:rPr lang="en-US" sz="2400"/>
              <a:t>2. What happens in America if a child is born deformed (damaged)? </a:t>
            </a:r>
          </a:p>
          <a:p>
            <a:pPr>
              <a:lnSpc>
                <a:spcPct val="80000"/>
              </a:lnSpc>
              <a:buFontTx/>
              <a:buNone/>
            </a:pPr>
            <a:r>
              <a:rPr lang="en-US" sz="2400"/>
              <a:t>3. Rhianna needs a witness in court that Chris Brown gave her a beat down. Ms. Gluck saw him beat her but she doesn’t want to get involved. What will happen in a court of law? </a:t>
            </a:r>
          </a:p>
          <a:p>
            <a:pPr>
              <a:lnSpc>
                <a:spcPct val="80000"/>
              </a:lnSpc>
              <a:buFontTx/>
              <a:buNone/>
            </a:pPr>
            <a:r>
              <a:rPr lang="en-US" sz="2400"/>
              <a:t>4. Your next door neighbor has a huge tree and it is leaning on your property. What can you do? </a:t>
            </a:r>
          </a:p>
          <a:p>
            <a:pPr>
              <a:lnSpc>
                <a:spcPct val="80000"/>
              </a:lnSpc>
            </a:pPr>
            <a:endParaRPr lang="en-US"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The Senate</a:t>
            </a:r>
          </a:p>
        </p:txBody>
      </p:sp>
      <p:sp>
        <p:nvSpPr>
          <p:cNvPr id="16388" name="Rectangle 4"/>
          <p:cNvSpPr>
            <a:spLocks noGrp="1" noChangeArrowheads="1"/>
          </p:cNvSpPr>
          <p:nvPr>
            <p:ph sz="half" idx="1"/>
          </p:nvPr>
        </p:nvSpPr>
        <p:spPr/>
        <p:txBody>
          <a:bodyPr/>
          <a:lstStyle/>
          <a:p>
            <a:endParaRPr lang="en-US"/>
          </a:p>
        </p:txBody>
      </p:sp>
      <p:sp>
        <p:nvSpPr>
          <p:cNvPr id="16389" name="Rectangle 5"/>
          <p:cNvSpPr>
            <a:spLocks noGrp="1" noChangeArrowheads="1"/>
          </p:cNvSpPr>
          <p:nvPr>
            <p:ph sz="half" idx="2"/>
          </p:nvPr>
        </p:nvSpPr>
        <p:spPr/>
        <p:txBody>
          <a:bodyPr/>
          <a:lstStyle/>
          <a:p>
            <a:endParaRPr lang="en-US"/>
          </a:p>
        </p:txBody>
      </p:sp>
      <p:pic>
        <p:nvPicPr>
          <p:cNvPr id="16391" name="Picture 7" descr="roman_senate"/>
          <p:cNvPicPr>
            <a:picLocks noChangeAspect="1" noChangeArrowheads="1"/>
          </p:cNvPicPr>
          <p:nvPr/>
        </p:nvPicPr>
        <p:blipFill>
          <a:blip r:embed="rId2"/>
          <a:srcRect/>
          <a:stretch>
            <a:fillRect/>
          </a:stretch>
        </p:blipFill>
        <p:spPr bwMode="auto">
          <a:xfrm>
            <a:off x="0" y="1447800"/>
            <a:ext cx="4457700" cy="5410200"/>
          </a:xfrm>
          <a:prstGeom prst="rect">
            <a:avLst/>
          </a:prstGeom>
          <a:noFill/>
        </p:spPr>
      </p:pic>
      <p:pic>
        <p:nvPicPr>
          <p:cNvPr id="16393" name="Picture 9" descr="us_senate_session_chamber"/>
          <p:cNvPicPr>
            <a:picLocks noChangeAspect="1" noChangeArrowheads="1"/>
          </p:cNvPicPr>
          <p:nvPr/>
        </p:nvPicPr>
        <p:blipFill>
          <a:blip r:embed="rId3"/>
          <a:srcRect/>
          <a:stretch>
            <a:fillRect/>
          </a:stretch>
        </p:blipFill>
        <p:spPr bwMode="auto">
          <a:xfrm>
            <a:off x="4648200" y="1295400"/>
            <a:ext cx="4495800" cy="5562600"/>
          </a:xfrm>
          <a:prstGeom prst="rect">
            <a:avLst/>
          </a:prstGeom>
          <a:noFill/>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10019PHOTO" val=""/>
  <p:tag name="MMPROD_10019LOGO" val=""/>
  <p:tag name="MMPROD_THEME_BG_IMAGE"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8L2NvbmZpZ3VyYXRpb24+DQo="/>
  <p:tag name="MMPROD_UIDATA" val="&lt;database version=&quot;7.0&quot;&gt;&lt;object type=&quot;1&quot; unique_id=&quot;10001&quot;&gt;&lt;property id=&quot;20139&quot; value=&quot;%n. %s&quot;/&gt;&lt;property id=&quot;20141&quot; value=&quot;GS3.Unit 2.6.2.Roman Contributions&quot;/&gt;&lt;property id=&quot;20144&quot; value=&quot;1&quot;/&gt;&lt;property id=&quot;20146&quot; value=&quot;0&quot;/&gt;&lt;property id=&quot;20147&quot; value=&quot;1&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224&quot; value=&quot;E:\Global3pdfs\Global.3.Power.Points\UNIT 2\GS3.Unit 2.6.2.Roman Contributions.pptx\Presenter&quot;/&gt;&lt;property id=&quot;20250&quot; value=&quot;0&quot;/&gt;&lt;property id=&quot;20251&quot; value=&quot;0&quot;/&gt;&lt;property id=&quot;20259&quot; value=&quot;0&quot;/&gt;&lt;object type=&quot;10&quot; unique_id=&quot;10002&quot;&gt;&lt;object type=&quot;11&quot; unique_id=&quot;10003&quot;&gt;&lt;property id=&quot;20180&quot; value=&quot;1&quot;/&gt;&lt;property id=&quot;20181&quot; value=&quot;1&quot;/&gt;&lt;property id=&quot;20182&quot; value=&quot;0&quot;/&gt;&lt;property id=&quot;20183&quot; value=&quot;1&quot;/&gt;&lt;/object&gt;&lt;object type=&quot;12&quot; unique_id=&quot;10018&quot;&gt;&lt;/object&gt;&lt;/object&gt;&lt;object type=&quot;4&quot; unique_id=&quot;10004&quot;&gt;&lt;object type=&quot;5&quot; unique_id=&quot;10019&quot;&gt;&lt;property id=&quot;20149&quot; value=&quot;Urban Koi&quot;/&gt;&lt;/object&gt;&lt;/object&gt;&lt;object type=&quot;2&quot; unique_id=&quot;10005&quot;&gt;&lt;object type=&quot;3&quot; unique_id=&quot;10006&quot;&gt;&lt;property id=&quot;20148&quot; value=&quot;5&quot;/&gt;&lt;property id=&quot;20300&quot; value=&quot;Slide 1 - &amp;quot;Contribution of ancient Rome&amp;quot;&quot;/&gt;&lt;property id=&quot;20303&quot; value=&quot;Urban Koi&quot;/&gt;&lt;property id=&quot;20307&quot; value=&quot;256&quot;/&gt;&lt;property id=&quot;20309&quot; value=&quot;10019&quot;/&gt;&lt;/object&gt;&lt;object type=&quot;3&quot; unique_id=&quot;10007&quot;&gt;&lt;property id=&quot;20148&quot; value=&quot;5&quot;/&gt;&lt;property id=&quot;20300&quot; value=&quot;Slide 2 - &amp;quot;ROME HAS GIVEN THE WORLD:&amp;quot;&quot;/&gt;&lt;property id=&quot;20303&quot; value=&quot;Urban Koi&quot;/&gt;&lt;property id=&quot;20307&quot; value=&quot;257&quot;/&gt;&lt;property id=&quot;20309&quot; value=&quot;10019&quot;/&gt;&lt;/object&gt;&lt;object type=&quot;3&quot; unique_id=&quot;10008&quot;&gt;&lt;property id=&quot;20148&quot; value=&quot;5&quot;/&gt;&lt;property id=&quot;20300&quot; value=&quot;Slide 3 - &amp;quot;ART&amp;quot;&quot;/&gt;&lt;property id=&quot;20303&quot; value=&quot;Urban Koi&quot;/&gt;&lt;property id=&quot;20307&quot; value=&quot;258&quot;/&gt;&lt;property id=&quot;20309&quot; value=&quot;10019&quot;/&gt;&lt;/object&gt;&lt;object type=&quot;3&quot; unique_id=&quot;10009&quot;&gt;&lt;property id=&quot;20148&quot; value=&quot;5&quot;/&gt;&lt;property id=&quot;20300&quot; value=&quot;Slide 4 - &amp;quot;Architecture&amp;quot;&quot;/&gt;&lt;property id=&quot;20303&quot; value=&quot;Urban Koi&quot;/&gt;&lt;property id=&quot;20307&quot; value=&quot;259&quot;/&gt;&lt;property id=&quot;20309&quot; value=&quot;10019&quot;/&gt;&lt;/object&gt;&lt;object type=&quot;3&quot; unique_id=&quot;10010&quot;&gt;&lt;property id=&quot;20148&quot; value=&quot;5&quot;/&gt;&lt;property id=&quot;20300&quot; value=&quot;Slide 5 - &amp;quot;GOLDEN ARCHES&amp;quot;&quot;/&gt;&lt;property id=&quot;20303&quot; value=&quot;Urban Koi&quot;/&gt;&lt;property id=&quot;20307&quot; value=&quot;260&quot;/&gt;&lt;property id=&quot;20309&quot; value=&quot;10019&quot;/&gt;&lt;/object&gt;&lt;object type=&quot;3&quot; unique_id=&quot;10011&quot;&gt;&lt;property id=&quot;20148&quot; value=&quot;5&quot;/&gt;&lt;property id=&quot;20300&quot; value=&quot;Slide 6 - &amp;quot;ENGINEERING&amp;quot;&quot;/&gt;&lt;property id=&quot;20303&quot; value=&quot;Urban Koi&quot;/&gt;&lt;property id=&quot;20307&quot; value=&quot;261&quot;/&gt;&lt;property id=&quot;20309&quot; value=&quot;10019&quot;/&gt;&lt;/object&gt;&lt;object type=&quot;3&quot; unique_id=&quot;10012&quot;&gt;&lt;property id=&quot;20148&quot; value=&quot;5&quot;/&gt;&lt;property id=&quot;20300&quot; value=&quot;Slide 7 - &amp;quot;The Twelve Tables&amp;quot;&quot;/&gt;&lt;property id=&quot;20303&quot; value=&quot;Urban Koi&quot;/&gt;&lt;property id=&quot;20307&quot; value=&quot;263&quot;/&gt;&lt;property id=&quot;20309&quot; value=&quot;10019&quot;/&gt;&lt;/object&gt;&lt;object type=&quot;3&quot; unique_id=&quot;10013&quot;&gt;&lt;property id=&quot;20148&quot; value=&quot;5&quot;/&gt;&lt;property id=&quot;20300&quot; value=&quot;Slide 8 - &amp;quot;Activity: &amp;#x0D;&amp;#x0A;Read aloud Document #1 (Twelve Tables)&amp;quot;&quot;/&gt;&lt;property id=&quot;20303&quot; value=&quot;Urban Koi&quot;/&gt;&lt;property id=&quot;20307&quot; value=&quot;262&quot;/&gt;&lt;property id=&quot;20309&quot; value=&quot;10019&quot;/&gt;&lt;/object&gt;&lt;object type=&quot;3&quot; unique_id=&quot;10014&quot;&gt;&lt;property id=&quot;20148&quot; value=&quot;5&quot;/&gt;&lt;property id=&quot;20300&quot; value=&quot;Slide 9 - &amp;quot;The Senate&amp;quot;&quot;/&gt;&lt;property id=&quot;20303&quot; value=&quot;Urban Koi&quot;/&gt;&lt;property id=&quot;20307&quot; value=&quot;264&quot;/&gt;&lt;property id=&quot;20309&quot; value=&quot;10019&quot;/&gt;&lt;/object&gt;&lt;object type=&quot;3&quot; unique_id=&quot;10015&quot;&gt;&lt;property id=&quot;20148&quot; value=&quot;5&quot;/&gt;&lt;property id=&quot;20300&quot; value=&quot;Slide 10 - &amp;quot;Document #2&amp;quot;&quot;/&gt;&lt;property id=&quot;20303&quot; value=&quot;Urban Koi&quot;/&gt;&lt;property id=&quot;20307&quot; value=&quot;265&quot;/&gt;&lt;property id=&quot;20309&quot; value=&quot;10019&quot;/&gt;&lt;/object&gt;&lt;object type=&quot;3&quot; unique_id=&quot;10016&quot;&gt;&lt;property id=&quot;20148&quot; value=&quot;5&quot;/&gt;&lt;property id=&quot;20300&quot; value=&quot;Slide 11 - &amp;quot;Document #3&amp;quot;&quot;/&gt;&lt;property id=&quot;20303&quot; value=&quot;Urban Koi&quot;/&gt;&lt;property id=&quot;20307&quot; value=&quot;266&quot;/&gt;&lt;property id=&quot;20309&quot; value=&quot;10019&quot;/&gt;&lt;/object&gt;&lt;/object&gt;&lt;object type=&quot;8&quot; unique_id=&quot;10017&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RESENTER_SHAPEINFO" val="&lt;ThreeDShapeInfo&gt;&lt;uuid val=&quot;{4D093681-12E7-45B9-9626-0923DB20ABB0}&quot;/&gt;&lt;filename val=&quot;E:\Global3pdfs\Global.3.Power.Points\UNIT 2\GS3.Unit 2.6.2.Roman Contributions.pptx\Presenter\data\asimages\{4D093681-12E7-45B9-9626-0923DB20ABB0}.png&quot;/&gt;&lt;hasEffects val=&quot;1&quot;/&gt;&lt;left val=&quot;35.28&quot;/&gt;&lt;top val=&quot;125.28&quot;/&gt;&lt;width val=&quot;651.36&quot;/&gt;&lt;height val=&quot;359.76&quot;/&gt;&lt;/ThreeDShapeInfo&gt;"/>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456</TotalTime>
  <Words>318</Words>
  <Application>Microsoft Office PowerPoint</Application>
  <PresentationFormat>On-screen Show (4:3)</PresentationFormat>
  <Paragraphs>35</Paragraphs>
  <Slides>11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Default Design</vt:lpstr>
      <vt:lpstr>Contribution of ancient Rome</vt:lpstr>
      <vt:lpstr>ROME HAS GIVEN THE WORLD:</vt:lpstr>
      <vt:lpstr>ART</vt:lpstr>
      <vt:lpstr>Architecture</vt:lpstr>
      <vt:lpstr>GOLDEN ARCHES</vt:lpstr>
      <vt:lpstr>ENGINEERING</vt:lpstr>
      <vt:lpstr>The Twelve Tables</vt:lpstr>
      <vt:lpstr>Activity:  Read aloud Document #1 (Twelve Tables)</vt:lpstr>
      <vt:lpstr>The Senate</vt:lpstr>
      <vt:lpstr>Document #2</vt:lpstr>
      <vt:lpstr>Document #3</vt:lpstr>
    </vt:vector>
  </TitlesOfParts>
  <Company>DOE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Tuesday, September 13, 2009</dc:title>
  <dc:creator>DOE</dc:creator>
  <cp:lastModifiedBy>DOE</cp:lastModifiedBy>
  <cp:revision>6</cp:revision>
  <dcterms:created xsi:type="dcterms:W3CDTF">2009-10-07T00:46:35Z</dcterms:created>
  <dcterms:modified xsi:type="dcterms:W3CDTF">2010-08-09T16:16:56Z</dcterms:modified>
</cp:coreProperties>
</file>