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Default Extension="wmf" ContentType="image/x-wmf"/>
  <Override PartName="/ppt/tags/tag3.xml" ContentType="application/vnd.openxmlformats-officedocument.presentationml.tags+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70" r:id="rId3"/>
    <p:sldId id="275" r:id="rId4"/>
    <p:sldId id="273" r:id="rId5"/>
    <p:sldId id="276" r:id="rId6"/>
    <p:sldId id="277" r:id="rId7"/>
    <p:sldId id="279" r:id="rId8"/>
    <p:sldId id="280" r:id="rId9"/>
    <p:sldId id="281" r:id="rId10"/>
    <p:sldId id="286" r:id="rId11"/>
    <p:sldId id="287" r:id="rId12"/>
    <p:sldId id="282" r:id="rId13"/>
    <p:sldId id="284" r:id="rId14"/>
    <p:sldId id="260" r:id="rId15"/>
    <p:sldId id="261" r:id="rId16"/>
    <p:sldId id="288" r:id="rId17"/>
    <p:sldId id="289" r:id="rId18"/>
  </p:sldIdLst>
  <p:sldSz cx="9144000" cy="6858000" type="screen4x3"/>
  <p:notesSz cx="6858000" cy="9144000"/>
  <p:custDataLst>
    <p:tags r:id="rId21"/>
  </p:custDataLst>
  <p:defaultTextStyle>
    <a:defPPr>
      <a:defRPr lang="en-US"/>
    </a:defPPr>
    <a:lvl1pPr algn="l" rtl="0" eaLnBrk="0" fontAlgn="base" hangingPunct="0">
      <a:spcBef>
        <a:spcPct val="0"/>
      </a:spcBef>
      <a:spcAft>
        <a:spcPct val="0"/>
      </a:spcAft>
      <a:defRPr sz="2400" kern="1200">
        <a:solidFill>
          <a:srgbClr val="3366FF"/>
        </a:solidFill>
        <a:latin typeface="Impact" pitchFamily="34" charset="0"/>
        <a:ea typeface="+mn-ea"/>
        <a:cs typeface="+mn-cs"/>
      </a:defRPr>
    </a:lvl1pPr>
    <a:lvl2pPr marL="457200" algn="l" rtl="0" eaLnBrk="0" fontAlgn="base" hangingPunct="0">
      <a:spcBef>
        <a:spcPct val="0"/>
      </a:spcBef>
      <a:spcAft>
        <a:spcPct val="0"/>
      </a:spcAft>
      <a:defRPr sz="2400" kern="1200">
        <a:solidFill>
          <a:srgbClr val="3366FF"/>
        </a:solidFill>
        <a:latin typeface="Impact" pitchFamily="34" charset="0"/>
        <a:ea typeface="+mn-ea"/>
        <a:cs typeface="+mn-cs"/>
      </a:defRPr>
    </a:lvl2pPr>
    <a:lvl3pPr marL="914400" algn="l" rtl="0" eaLnBrk="0" fontAlgn="base" hangingPunct="0">
      <a:spcBef>
        <a:spcPct val="0"/>
      </a:spcBef>
      <a:spcAft>
        <a:spcPct val="0"/>
      </a:spcAft>
      <a:defRPr sz="2400" kern="1200">
        <a:solidFill>
          <a:srgbClr val="3366FF"/>
        </a:solidFill>
        <a:latin typeface="Impact" pitchFamily="34" charset="0"/>
        <a:ea typeface="+mn-ea"/>
        <a:cs typeface="+mn-cs"/>
      </a:defRPr>
    </a:lvl3pPr>
    <a:lvl4pPr marL="1371600" algn="l" rtl="0" eaLnBrk="0" fontAlgn="base" hangingPunct="0">
      <a:spcBef>
        <a:spcPct val="0"/>
      </a:spcBef>
      <a:spcAft>
        <a:spcPct val="0"/>
      </a:spcAft>
      <a:defRPr sz="2400" kern="1200">
        <a:solidFill>
          <a:srgbClr val="3366FF"/>
        </a:solidFill>
        <a:latin typeface="Impact" pitchFamily="34" charset="0"/>
        <a:ea typeface="+mn-ea"/>
        <a:cs typeface="+mn-cs"/>
      </a:defRPr>
    </a:lvl4pPr>
    <a:lvl5pPr marL="1828800" algn="l" rtl="0" eaLnBrk="0" fontAlgn="base" hangingPunct="0">
      <a:spcBef>
        <a:spcPct val="0"/>
      </a:spcBef>
      <a:spcAft>
        <a:spcPct val="0"/>
      </a:spcAft>
      <a:defRPr sz="2400" kern="1200">
        <a:solidFill>
          <a:srgbClr val="3366FF"/>
        </a:solidFill>
        <a:latin typeface="Impact" pitchFamily="34" charset="0"/>
        <a:ea typeface="+mn-ea"/>
        <a:cs typeface="+mn-cs"/>
      </a:defRPr>
    </a:lvl5pPr>
    <a:lvl6pPr marL="2286000" algn="l" defTabSz="914400" rtl="0" eaLnBrk="1" latinLnBrk="0" hangingPunct="1">
      <a:defRPr sz="2400" kern="1200">
        <a:solidFill>
          <a:srgbClr val="3366FF"/>
        </a:solidFill>
        <a:latin typeface="Impact" pitchFamily="34" charset="0"/>
        <a:ea typeface="+mn-ea"/>
        <a:cs typeface="+mn-cs"/>
      </a:defRPr>
    </a:lvl6pPr>
    <a:lvl7pPr marL="2743200" algn="l" defTabSz="914400" rtl="0" eaLnBrk="1" latinLnBrk="0" hangingPunct="1">
      <a:defRPr sz="2400" kern="1200">
        <a:solidFill>
          <a:srgbClr val="3366FF"/>
        </a:solidFill>
        <a:latin typeface="Impact" pitchFamily="34" charset="0"/>
        <a:ea typeface="+mn-ea"/>
        <a:cs typeface="+mn-cs"/>
      </a:defRPr>
    </a:lvl7pPr>
    <a:lvl8pPr marL="3200400" algn="l" defTabSz="914400" rtl="0" eaLnBrk="1" latinLnBrk="0" hangingPunct="1">
      <a:defRPr sz="2400" kern="1200">
        <a:solidFill>
          <a:srgbClr val="3366FF"/>
        </a:solidFill>
        <a:latin typeface="Impact" pitchFamily="34" charset="0"/>
        <a:ea typeface="+mn-ea"/>
        <a:cs typeface="+mn-cs"/>
      </a:defRPr>
    </a:lvl8pPr>
    <a:lvl9pPr marL="3657600" algn="l" defTabSz="914400" rtl="0" eaLnBrk="1" latinLnBrk="0" hangingPunct="1">
      <a:defRPr sz="2400" kern="1200">
        <a:solidFill>
          <a:srgbClr val="3366FF"/>
        </a:solidFill>
        <a:latin typeface="Impact"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3333FF"/>
    <a:srgbClr val="FF33FF"/>
    <a:srgbClr val="CC00CC"/>
    <a:srgbClr val="9900FF"/>
    <a:srgbClr val="FFFF66"/>
    <a:srgbClr val="A50000"/>
    <a:srgbClr val="F20000"/>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7" autoAdjust="0"/>
    <p:restoredTop sz="94617" autoAdjust="0"/>
  </p:normalViewPr>
  <p:slideViewPr>
    <p:cSldViewPr>
      <p:cViewPr varScale="1">
        <p:scale>
          <a:sx n="74" d="100"/>
          <a:sy n="74" d="100"/>
        </p:scale>
        <p:origin x="-10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a:lvl1pPr>
          </a:lstStyle>
          <a:p>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lvl1pPr>
          </a:lstStyle>
          <a:p>
            <a:endParaRPr lang="en-US"/>
          </a:p>
        </p:txBody>
      </p:sp>
      <p:sp>
        <p:nvSpPr>
          <p:cNvPr id="2052" name="Rectangle 4"/>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a:lvl1pPr>
          </a:lstStyle>
          <a:p>
            <a:endParaRPr lang="en-US"/>
          </a:p>
        </p:txBody>
      </p:sp>
      <p:sp>
        <p:nvSpPr>
          <p:cNvPr id="20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lvl1pPr>
          </a:lstStyle>
          <a:p>
            <a:fld id="{58A5009A-3D6D-4314-9996-5A8FB3F8F63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88489C-DFA7-4961-9A67-CB286D011C55}" type="slidenum">
              <a:rPr lang="en-US"/>
              <a:pPr/>
              <a:t>1</a:t>
            </a:fld>
            <a:endParaRPr lang="en-US"/>
          </a:p>
        </p:txBody>
      </p:sp>
      <p:sp>
        <p:nvSpPr>
          <p:cNvPr id="4098" name="Rectangle 2"/>
          <p:cNvSpPr>
            <a:spLocks noGrp="1" noRot="1" noChangeAspect="1" noChangeArrowheads="1" noTextEdit="1"/>
          </p:cNvSpPr>
          <p:nvPr>
            <p:ph type="sldImg"/>
          </p:nvPr>
        </p:nvSpPr>
        <p:spPr>
          <a:xfrm>
            <a:off x="1150938" y="692150"/>
            <a:ext cx="4556125" cy="3416300"/>
          </a:xfrm>
          <a:ln cap="flat"/>
        </p:spPr>
      </p:sp>
      <p:sp>
        <p:nvSpPr>
          <p:cNvPr id="409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4068B0-63B8-4440-A023-0554FB0BF9CB}" type="slidenum">
              <a:rPr lang="en-US"/>
              <a:pPr/>
              <a:t>4</a:t>
            </a:fld>
            <a:endParaRPr lang="en-US"/>
          </a:p>
        </p:txBody>
      </p:sp>
      <p:sp>
        <p:nvSpPr>
          <p:cNvPr id="43010" name="Rectangle 2"/>
          <p:cNvSpPr>
            <a:spLocks noGrp="1" noRot="1" noChangeAspect="1" noChangeArrowheads="1" noTextEdit="1"/>
          </p:cNvSpPr>
          <p:nvPr>
            <p:ph type="sldImg"/>
          </p:nvPr>
        </p:nvSpPr>
        <p:spPr>
          <a:xfrm>
            <a:off x="1150938" y="692150"/>
            <a:ext cx="4556125" cy="3416300"/>
          </a:xfrm>
          <a:ln cap="flat"/>
        </p:spPr>
      </p:sp>
      <p:sp>
        <p:nvSpPr>
          <p:cNvPr id="4301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469BCA-60FB-4535-B036-FBACEF1F216F}" type="slidenum">
              <a:rPr lang="en-US"/>
              <a:pPr/>
              <a:t>7</a:t>
            </a:fld>
            <a:endParaRPr lang="en-US"/>
          </a:p>
        </p:txBody>
      </p:sp>
      <p:sp>
        <p:nvSpPr>
          <p:cNvPr id="55298" name="Rectangle 2"/>
          <p:cNvSpPr>
            <a:spLocks noGrp="1" noRot="1" noChangeAspect="1" noChangeArrowheads="1" noTextEdit="1"/>
          </p:cNvSpPr>
          <p:nvPr>
            <p:ph type="sldImg"/>
          </p:nvPr>
        </p:nvSpPr>
        <p:spPr>
          <a:xfrm>
            <a:off x="1150938" y="692150"/>
            <a:ext cx="4556125" cy="3416300"/>
          </a:xfrm>
          <a:ln cap="flat"/>
        </p:spPr>
      </p:sp>
      <p:sp>
        <p:nvSpPr>
          <p:cNvPr id="5529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2C3F38-5B36-4F59-B532-254EBD86B13C}" type="slidenum">
              <a:rPr lang="en-US"/>
              <a:pPr/>
              <a:t>14</a:t>
            </a:fld>
            <a:endParaRPr lang="en-US"/>
          </a:p>
        </p:txBody>
      </p:sp>
      <p:sp>
        <p:nvSpPr>
          <p:cNvPr id="10242" name="Rectangle 2"/>
          <p:cNvSpPr>
            <a:spLocks noGrp="1" noRot="1" noChangeAspect="1" noChangeArrowheads="1" noTextEdit="1"/>
          </p:cNvSpPr>
          <p:nvPr>
            <p:ph type="sldImg"/>
          </p:nvPr>
        </p:nvSpPr>
        <p:spPr>
          <a:xfrm>
            <a:off x="1150938" y="692150"/>
            <a:ext cx="4556125" cy="3416300"/>
          </a:xfrm>
          <a:ln cap="flat"/>
        </p:spPr>
      </p:sp>
      <p:sp>
        <p:nvSpPr>
          <p:cNvPr id="1024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F5253C-3205-4056-8D56-A54DC5B89C43}" type="slidenum">
              <a:rPr lang="en-US"/>
              <a:pPr/>
              <a:t>15</a:t>
            </a:fld>
            <a:endParaRPr lang="en-US"/>
          </a:p>
        </p:txBody>
      </p:sp>
      <p:sp>
        <p:nvSpPr>
          <p:cNvPr id="12290" name="Rectangle 2"/>
          <p:cNvSpPr>
            <a:spLocks noGrp="1" noRot="1" noChangeAspect="1" noChangeArrowheads="1" noTextEdit="1"/>
          </p:cNvSpPr>
          <p:nvPr>
            <p:ph type="sldImg"/>
          </p:nvPr>
        </p:nvSpPr>
        <p:spPr>
          <a:xfrm>
            <a:off x="1150938" y="692150"/>
            <a:ext cx="4556125" cy="3416300"/>
          </a:xfrm>
          <a:ln cap="flat"/>
        </p:spPr>
      </p:sp>
      <p:sp>
        <p:nvSpPr>
          <p:cNvPr id="12291" name="Rectangle 3"/>
          <p:cNvSpPr>
            <a:spLocks noGrp="1" noChangeArrowheads="1"/>
          </p:cNvSpPr>
          <p:nvPr>
            <p:ph type="body" idx="1"/>
          </p:nvPr>
        </p:nvSpPr>
        <p:spPr>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FB41938-D94E-493D-9716-47C80CEE20D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92A7A0C-6630-47FD-9355-32213CCFB04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24AC21E-21FF-4419-BD4E-C37D3AFC88BC}"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619B01C9-5632-453A-9528-449DCCEC5391}"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a:lvl1pPr>
          </a:lstStyle>
          <a:p>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a:lvl1pPr>
          </a:lstStyle>
          <a:p>
            <a:fld id="{CC81680C-7363-4A08-BBC4-208CA8BFCD31}"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half" idx="3"/>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a:lvl1pPr>
          </a:lstStyle>
          <a:p>
            <a:fld id="{6F2097A3-7FD4-4C28-8EC0-4D9B5C402AB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E4D7DD8-28AB-435D-BA4D-59693F47C59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2B1D07D-5AEF-40D3-92D0-5CFBB269D90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3655373-7934-4421-90DA-E7AF849F9EB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89E4995-300B-45C7-B297-B4DBD66BC2A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E8677BC-B02E-4EC0-8F96-4C74CCEE877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60009F5-FEA8-4E8E-A524-6E2E524AF042}"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9164388-152F-4BC1-A8B3-8346C257310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A7DA80D-1086-44F7-9E23-2823B08DFFE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9966FF"/>
            </a:gs>
            <a:gs pos="50000">
              <a:srgbClr val="00CCFF"/>
            </a:gs>
            <a:gs pos="100000">
              <a:srgbClr val="9966FF"/>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solidFill>
                  <a:schemeClr val="tx1"/>
                </a:solidFill>
                <a:latin typeface="+mn-lt"/>
              </a:defRPr>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solidFill>
                  <a:schemeClr val="tx1"/>
                </a:solidFill>
                <a:latin typeface="+mn-lt"/>
              </a:defRPr>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solidFill>
                  <a:schemeClr val="tx1"/>
                </a:solidFill>
                <a:latin typeface="+mn-lt"/>
              </a:defRPr>
            </a:lvl1pPr>
          </a:lstStyle>
          <a:p>
            <a:fld id="{ADB35C81-CA1B-4BC5-A405-7102C3D8D1D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emebers.aol.com/bkdonnclass/romelife.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3.xml"/><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6.wmf"/></Relationships>
</file>

<file path=ppt/slides/_rels/slide15.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9.wmf"/><Relationship Id="rId4" Type="http://schemas.openxmlformats.org/officeDocument/2006/relationships/image" Target="../media/image18.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4.xml"/><Relationship Id="rId1" Type="http://schemas.openxmlformats.org/officeDocument/2006/relationships/tags" Target="../tags/tag2.xml"/><Relationship Id="rId4" Type="http://schemas.openxmlformats.org/officeDocument/2006/relationships/image" Target="../media/image1.w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3.wmf"/><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noFill/>
          <a:ln/>
        </p:spPr>
        <p:txBody>
          <a:bodyPr/>
          <a:lstStyle/>
          <a:p>
            <a:r>
              <a:rPr lang="en-US" dirty="0" smtClean="0"/>
              <a:t>Life in Rome</a:t>
            </a:r>
            <a:endParaRPr lang="en-US" dirty="0"/>
          </a:p>
        </p:txBody>
      </p:sp>
      <p:sp>
        <p:nvSpPr>
          <p:cNvPr id="3075" name="Rectangle 3"/>
          <p:cNvSpPr>
            <a:spLocks noGrp="1" noChangeArrowheads="1"/>
          </p:cNvSpPr>
          <p:nvPr>
            <p:ph type="body" idx="1"/>
          </p:nvPr>
        </p:nvSpPr>
        <p:spPr/>
        <p:txBody>
          <a:bodyPr/>
          <a:lstStyle/>
          <a:p>
            <a:pPr>
              <a:lnSpc>
                <a:spcPct val="90000"/>
              </a:lnSpc>
              <a:buFontTx/>
              <a:buNone/>
            </a:pPr>
            <a:r>
              <a:rPr lang="en-US" b="1" u="sng" dirty="0"/>
              <a:t>Aim/Goals:</a:t>
            </a:r>
            <a:r>
              <a:rPr lang="en-US" dirty="0"/>
              <a:t> How did the Romans live in ancient Rome? </a:t>
            </a:r>
          </a:p>
          <a:p>
            <a:pPr>
              <a:lnSpc>
                <a:spcPct val="90000"/>
              </a:lnSpc>
              <a:buFontTx/>
              <a:buNone/>
            </a:pPr>
            <a:r>
              <a:rPr lang="en-US" b="1" u="sng" dirty="0"/>
              <a:t>Do Now:</a:t>
            </a:r>
            <a:r>
              <a:rPr lang="en-US" dirty="0"/>
              <a:t> What did you eat for breakfast today? What will you eat for lunch?</a:t>
            </a:r>
          </a:p>
          <a:p>
            <a:pPr>
              <a:lnSpc>
                <a:spcPct val="90000"/>
              </a:lnSpc>
              <a:buFontTx/>
              <a:buNone/>
            </a:pPr>
            <a:r>
              <a:rPr lang="en-US" b="1" u="sng" dirty="0" smtClean="0"/>
              <a:t>Homework: </a:t>
            </a:r>
            <a:r>
              <a:rPr lang="en-US" dirty="0" smtClean="0"/>
              <a:t>Using the website provided below as a source </a:t>
            </a:r>
            <a:r>
              <a:rPr lang="en-US" dirty="0" smtClean="0">
                <a:hlinkClick r:id="rId3"/>
              </a:rPr>
              <a:t>www.memebers.aol.com/bkdonnclass/romelife.html</a:t>
            </a:r>
            <a:r>
              <a:rPr lang="en-US" dirty="0" smtClean="0"/>
              <a:t> write a letter to your friend Mr. Pappas in Greece explaining how you live your daily life in </a:t>
            </a:r>
            <a:r>
              <a:rPr lang="en-US" smtClean="0"/>
              <a:t>ancient Rome. </a:t>
            </a:r>
            <a:endParaRPr lang="en-US" dirty="0"/>
          </a:p>
        </p:txBody>
      </p:sp>
    </p:spTree>
  </p:cSld>
  <p:clrMapOvr>
    <a:masterClrMapping/>
  </p:clrMapOvr>
  <p:transition spd="slow" advTm="5000">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endParaRPr lang="en-US"/>
          </a:p>
        </p:txBody>
      </p:sp>
      <p:sp>
        <p:nvSpPr>
          <p:cNvPr id="67587" name="Rectangle 3"/>
          <p:cNvSpPr>
            <a:spLocks noGrp="1" noChangeArrowheads="1"/>
          </p:cNvSpPr>
          <p:nvPr>
            <p:ph type="body" idx="1"/>
          </p:nvPr>
        </p:nvSpPr>
        <p:spPr/>
        <p:txBody>
          <a:bodyPr/>
          <a:lstStyle/>
          <a:p>
            <a:pPr>
              <a:lnSpc>
                <a:spcPct val="90000"/>
              </a:lnSpc>
              <a:buFontTx/>
              <a:buBlip>
                <a:blip r:embed="rId3"/>
              </a:buBlip>
            </a:pPr>
            <a:r>
              <a:rPr lang="en-US">
                <a:solidFill>
                  <a:srgbClr val="A50000"/>
                </a:solidFill>
                <a:latin typeface="Curlz MT" pitchFamily="82" charset="0"/>
              </a:rPr>
              <a:t>Most Romans lived in Apartments called insulae. These were many stories high.</a:t>
            </a:r>
          </a:p>
          <a:p>
            <a:pPr>
              <a:lnSpc>
                <a:spcPct val="90000"/>
              </a:lnSpc>
              <a:buFontTx/>
              <a:buBlip>
                <a:blip r:embed="rId3"/>
              </a:buBlip>
            </a:pPr>
            <a:r>
              <a:rPr lang="en-US">
                <a:solidFill>
                  <a:srgbClr val="A50000"/>
                </a:solidFill>
                <a:latin typeface="Curlz MT" pitchFamily="82" charset="0"/>
              </a:rPr>
              <a:t>Rich Romans also had a country house called a villa.</a:t>
            </a:r>
          </a:p>
          <a:p>
            <a:pPr>
              <a:lnSpc>
                <a:spcPct val="90000"/>
              </a:lnSpc>
              <a:buFontTx/>
              <a:buBlip>
                <a:blip r:embed="rId3"/>
              </a:buBlip>
            </a:pPr>
            <a:r>
              <a:rPr lang="en-US">
                <a:solidFill>
                  <a:srgbClr val="A50000"/>
                </a:solidFill>
                <a:latin typeface="Curlz MT" pitchFamily="82" charset="0"/>
              </a:rPr>
              <a:t>They used the villa to escape from the noisy city of Rome.</a:t>
            </a:r>
          </a:p>
          <a:p>
            <a:pPr>
              <a:lnSpc>
                <a:spcPct val="90000"/>
              </a:lnSpc>
              <a:buFontTx/>
              <a:buBlip>
                <a:blip r:embed="rId3"/>
              </a:buBlip>
            </a:pPr>
            <a:r>
              <a:rPr lang="en-US">
                <a:solidFill>
                  <a:srgbClr val="A50000"/>
                </a:solidFill>
                <a:latin typeface="Curlz MT" pitchFamily="82" charset="0"/>
              </a:rPr>
              <a:t>Most housing included a dining room, baths, bakery, kitchen, bedrooms, and a courtyard.</a:t>
            </a:r>
          </a:p>
          <a:p>
            <a:pPr>
              <a:lnSpc>
                <a:spcPct val="90000"/>
              </a:lnSpc>
              <a:buFontTx/>
              <a:buNone/>
            </a:pPr>
            <a:endParaRPr lang="en-US">
              <a:solidFill>
                <a:srgbClr val="A50000"/>
              </a:solidFill>
              <a:latin typeface="Curlz MT" pitchFamily="82" charset="0"/>
            </a:endParaRPr>
          </a:p>
        </p:txBody>
      </p:sp>
      <p:sp>
        <p:nvSpPr>
          <p:cNvPr id="67588" name="WordArt 4"/>
          <p:cNvSpPr>
            <a:spLocks noChangeArrowheads="1" noChangeShapeType="1" noTextEdit="1"/>
          </p:cNvSpPr>
          <p:nvPr>
            <p:custDataLst>
              <p:tags r:id="rId1"/>
            </p:custDataLst>
          </p:nvPr>
        </p:nvSpPr>
        <p:spPr bwMode="auto">
          <a:xfrm>
            <a:off x="3048000" y="838200"/>
            <a:ext cx="2895600" cy="930275"/>
          </a:xfrm>
          <a:prstGeom prst="rect">
            <a:avLst/>
          </a:prstGeom>
        </p:spPr>
        <p:txBody>
          <a:bodyPr wrap="none" fromWordArt="1">
            <a:prstTxWarp prst="textDoubleWave1">
              <a:avLst>
                <a:gd name="adj1" fmla="val 6500"/>
                <a:gd name="adj2" fmla="val 0"/>
              </a:avLst>
            </a:prstTxWarp>
          </a:bodyPr>
          <a:lstStyle/>
          <a:p>
            <a:pPr algn="ctr"/>
            <a:r>
              <a:rPr lang="en-US" sz="4800" kern="10" spc="-480">
                <a:ln w="12700">
                  <a:solidFill>
                    <a:srgbClr val="000099"/>
                  </a:solidFill>
                  <a:round/>
                  <a:headEnd type="none" w="sm" len="sm"/>
                  <a:tailEnd type="none" w="sm" len="sm"/>
                </a:ln>
                <a:solidFill>
                  <a:srgbClr val="FFFF00"/>
                </a:solidFill>
                <a:effectLst>
                  <a:outerShdw dist="125724" dir="18900000" algn="ctr" rotWithShape="0">
                    <a:srgbClr val="000099"/>
                  </a:outerShdw>
                </a:effectLst>
                <a:latin typeface="Curlz MT"/>
              </a:rPr>
              <a:t>Housing</a:t>
            </a:r>
          </a:p>
        </p:txBody>
      </p:sp>
    </p:spTree>
  </p:cSld>
  <p:clrMapOvr>
    <a:masterClrMapping/>
  </p:clrMapOvr>
  <p:transition spd="slow" advTm="30000">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nodePh="1">
                                  <p:stCondLst>
                                    <p:cond delay="0"/>
                                  </p:stCondLst>
                                  <p:endCondLst>
                                    <p:cond evt="begin" delay="0">
                                      <p:tn val="5"/>
                                    </p:cond>
                                  </p:endCondLst>
                                  <p:childTnLst>
                                    <p:set>
                                      <p:cBhvr>
                                        <p:cTn id="6" dur="1" fill="hold">
                                          <p:stCondLst>
                                            <p:cond delay="0"/>
                                          </p:stCondLst>
                                        </p:cTn>
                                        <p:tgtEl>
                                          <p:spTgt spid="67586"/>
                                        </p:tgtEl>
                                        <p:attrNameLst>
                                          <p:attrName>style.visibility</p:attrName>
                                        </p:attrNameLst>
                                      </p:cBhvr>
                                      <p:to>
                                        <p:strVal val="visible"/>
                                      </p:to>
                                    </p:set>
                                    <p:anim calcmode="lin" valueType="num">
                                      <p:cBhvr>
                                        <p:cTn id="7" dur="500" fill="hold"/>
                                        <p:tgtEl>
                                          <p:spTgt spid="67586"/>
                                        </p:tgtEl>
                                        <p:attrNameLst>
                                          <p:attrName>ppt_w</p:attrName>
                                        </p:attrNameLst>
                                      </p:cBhvr>
                                      <p:tavLst>
                                        <p:tav tm="0">
                                          <p:val>
                                            <p:fltVal val="0"/>
                                          </p:val>
                                        </p:tav>
                                        <p:tav tm="100000">
                                          <p:val>
                                            <p:strVal val="#ppt_w"/>
                                          </p:val>
                                        </p:tav>
                                      </p:tavLst>
                                    </p:anim>
                                    <p:anim calcmode="lin" valueType="num">
                                      <p:cBhvr>
                                        <p:cTn id="8" dur="500" fill="hold"/>
                                        <p:tgtEl>
                                          <p:spTgt spid="67586"/>
                                        </p:tgtEl>
                                        <p:attrNameLst>
                                          <p:attrName>ppt_h</p:attrName>
                                        </p:attrNameLst>
                                      </p:cBhvr>
                                      <p:tavLst>
                                        <p:tav tm="0">
                                          <p:val>
                                            <p:fltVal val="0"/>
                                          </p:val>
                                        </p:tav>
                                        <p:tav tm="100000">
                                          <p:val>
                                            <p:strVal val="#ppt_h"/>
                                          </p:val>
                                        </p:tav>
                                      </p:tavLst>
                                    </p:anim>
                                    <p:anim calcmode="lin" valueType="num">
                                      <p:cBhvr>
                                        <p:cTn id="9" dur="500" fill="hold"/>
                                        <p:tgtEl>
                                          <p:spTgt spid="67586"/>
                                        </p:tgtEl>
                                        <p:attrNameLst>
                                          <p:attrName>style.rotation</p:attrName>
                                        </p:attrNameLst>
                                      </p:cBhvr>
                                      <p:tavLst>
                                        <p:tav tm="0">
                                          <p:val>
                                            <p:fltVal val="360"/>
                                          </p:val>
                                        </p:tav>
                                        <p:tav tm="100000">
                                          <p:val>
                                            <p:fltVal val="0"/>
                                          </p:val>
                                        </p:tav>
                                      </p:tavLst>
                                    </p:anim>
                                    <p:animEffect transition="in" filter="fade">
                                      <p:cBhvr>
                                        <p:cTn id="10" dur="500"/>
                                        <p:tgtEl>
                                          <p:spTgt spid="67586"/>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67587">
                                            <p:txEl>
                                              <p:pRg st="0" end="0"/>
                                            </p:txEl>
                                          </p:spTgt>
                                        </p:tgtEl>
                                        <p:attrNameLst>
                                          <p:attrName>style.visibility</p:attrName>
                                        </p:attrNameLst>
                                      </p:cBhvr>
                                      <p:to>
                                        <p:strVal val="visible"/>
                                      </p:to>
                                    </p:set>
                                    <p:anim calcmode="lin" valueType="num">
                                      <p:cBhvr>
                                        <p:cTn id="15" dur="500" fill="hold"/>
                                        <p:tgtEl>
                                          <p:spTgt spid="67587">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67587">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67587">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67587">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iterate type="lt">
                                    <p:tmPct val="10000"/>
                                  </p:iterate>
                                  <p:childTnLst>
                                    <p:set>
                                      <p:cBhvr>
                                        <p:cTn id="22" dur="1" fill="hold">
                                          <p:stCondLst>
                                            <p:cond delay="0"/>
                                          </p:stCondLst>
                                        </p:cTn>
                                        <p:tgtEl>
                                          <p:spTgt spid="67587">
                                            <p:txEl>
                                              <p:pRg st="1" end="1"/>
                                            </p:txEl>
                                          </p:spTgt>
                                        </p:tgtEl>
                                        <p:attrNameLst>
                                          <p:attrName>style.visibility</p:attrName>
                                        </p:attrNameLst>
                                      </p:cBhvr>
                                      <p:to>
                                        <p:strVal val="visible"/>
                                      </p:to>
                                    </p:set>
                                    <p:anim calcmode="lin" valueType="num">
                                      <p:cBhvr>
                                        <p:cTn id="23" dur="500" fill="hold"/>
                                        <p:tgtEl>
                                          <p:spTgt spid="67587">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67587">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67587">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67587">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iterate type="lt">
                                    <p:tmPct val="10000"/>
                                  </p:iterate>
                                  <p:childTnLst>
                                    <p:set>
                                      <p:cBhvr>
                                        <p:cTn id="30" dur="1" fill="hold">
                                          <p:stCondLst>
                                            <p:cond delay="0"/>
                                          </p:stCondLst>
                                        </p:cTn>
                                        <p:tgtEl>
                                          <p:spTgt spid="67587">
                                            <p:txEl>
                                              <p:pRg st="2" end="2"/>
                                            </p:txEl>
                                          </p:spTgt>
                                        </p:tgtEl>
                                        <p:attrNameLst>
                                          <p:attrName>style.visibility</p:attrName>
                                        </p:attrNameLst>
                                      </p:cBhvr>
                                      <p:to>
                                        <p:strVal val="visible"/>
                                      </p:to>
                                    </p:set>
                                    <p:anim calcmode="lin" valueType="num">
                                      <p:cBhvr>
                                        <p:cTn id="31" dur="500" fill="hold"/>
                                        <p:tgtEl>
                                          <p:spTgt spid="67587">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67587">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67587">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67587">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grpId="0" nodeType="clickEffect">
                                  <p:stCondLst>
                                    <p:cond delay="0"/>
                                  </p:stCondLst>
                                  <p:iterate type="lt">
                                    <p:tmPct val="10000"/>
                                  </p:iterate>
                                  <p:childTnLst>
                                    <p:set>
                                      <p:cBhvr>
                                        <p:cTn id="38" dur="1" fill="hold">
                                          <p:stCondLst>
                                            <p:cond delay="0"/>
                                          </p:stCondLst>
                                        </p:cTn>
                                        <p:tgtEl>
                                          <p:spTgt spid="67587">
                                            <p:txEl>
                                              <p:pRg st="3" end="3"/>
                                            </p:txEl>
                                          </p:spTgt>
                                        </p:tgtEl>
                                        <p:attrNameLst>
                                          <p:attrName>style.visibility</p:attrName>
                                        </p:attrNameLst>
                                      </p:cBhvr>
                                      <p:to>
                                        <p:strVal val="visible"/>
                                      </p:to>
                                    </p:set>
                                    <p:anim calcmode="lin" valueType="num">
                                      <p:cBhvr>
                                        <p:cTn id="39" dur="500" fill="hold"/>
                                        <p:tgtEl>
                                          <p:spTgt spid="67587">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67587">
                                            <p:txEl>
                                              <p:pRg st="3" end="3"/>
                                            </p:txEl>
                                          </p:spTgt>
                                        </p:tgtEl>
                                        <p:attrNameLst>
                                          <p:attrName>ppt_h</p:attrName>
                                        </p:attrNameLst>
                                      </p:cBhvr>
                                      <p:tavLst>
                                        <p:tav tm="0">
                                          <p:val>
                                            <p:fltVal val="0"/>
                                          </p:val>
                                        </p:tav>
                                        <p:tav tm="100000">
                                          <p:val>
                                            <p:strVal val="#ppt_h"/>
                                          </p:val>
                                        </p:tav>
                                      </p:tavLst>
                                    </p:anim>
                                    <p:anim calcmode="lin" valueType="num">
                                      <p:cBhvr>
                                        <p:cTn id="41" dur="500" fill="hold"/>
                                        <p:tgtEl>
                                          <p:spTgt spid="67587">
                                            <p:txEl>
                                              <p:pRg st="3" end="3"/>
                                            </p:txEl>
                                          </p:spTgt>
                                        </p:tgtEl>
                                        <p:attrNameLst>
                                          <p:attrName>style.rotation</p:attrName>
                                        </p:attrNameLst>
                                      </p:cBhvr>
                                      <p:tavLst>
                                        <p:tav tm="0">
                                          <p:val>
                                            <p:fltVal val="360"/>
                                          </p:val>
                                        </p:tav>
                                        <p:tav tm="100000">
                                          <p:val>
                                            <p:fltVal val="0"/>
                                          </p:val>
                                        </p:tav>
                                      </p:tavLst>
                                    </p:anim>
                                    <p:animEffect transition="in" filter="fade">
                                      <p:cBhvr>
                                        <p:cTn id="42" dur="500"/>
                                        <p:tgtEl>
                                          <p:spTgt spid="675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p:bldP spid="6758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Rectangle 4"/>
          <p:cNvSpPr>
            <a:spLocks noGrp="1" noChangeArrowheads="1"/>
          </p:cNvSpPr>
          <p:nvPr>
            <p:ph type="title" sz="quarter"/>
          </p:nvPr>
        </p:nvSpPr>
        <p:spPr/>
        <p:txBody>
          <a:bodyPr/>
          <a:lstStyle/>
          <a:p>
            <a:r>
              <a:rPr lang="en-US"/>
              <a:t>Housing in Rome</a:t>
            </a:r>
          </a:p>
        </p:txBody>
      </p:sp>
      <p:sp>
        <p:nvSpPr>
          <p:cNvPr id="68617" name="Rectangle 9"/>
          <p:cNvSpPr>
            <a:spLocks noGrp="1" noChangeArrowheads="1"/>
          </p:cNvSpPr>
          <p:nvPr>
            <p:ph sz="quarter" idx="1"/>
          </p:nvPr>
        </p:nvSpPr>
        <p:spPr/>
        <p:txBody>
          <a:bodyPr/>
          <a:lstStyle/>
          <a:p>
            <a:endParaRPr lang="en-US" sz="2400"/>
          </a:p>
        </p:txBody>
      </p:sp>
      <p:sp>
        <p:nvSpPr>
          <p:cNvPr id="68618" name="Rectangle 10"/>
          <p:cNvSpPr>
            <a:spLocks noGrp="1" noChangeArrowheads="1"/>
          </p:cNvSpPr>
          <p:nvPr>
            <p:ph sz="quarter" idx="2"/>
          </p:nvPr>
        </p:nvSpPr>
        <p:spPr/>
        <p:txBody>
          <a:bodyPr/>
          <a:lstStyle/>
          <a:p>
            <a:endParaRPr lang="en-US" sz="2400"/>
          </a:p>
        </p:txBody>
      </p:sp>
      <p:sp>
        <p:nvSpPr>
          <p:cNvPr id="68619" name="Rectangle 11"/>
          <p:cNvSpPr>
            <a:spLocks noGrp="1" noChangeArrowheads="1"/>
          </p:cNvSpPr>
          <p:nvPr>
            <p:ph sz="quarter" idx="3"/>
          </p:nvPr>
        </p:nvSpPr>
        <p:spPr/>
        <p:txBody>
          <a:bodyPr/>
          <a:lstStyle/>
          <a:p>
            <a:endParaRPr lang="en-US" sz="2400"/>
          </a:p>
        </p:txBody>
      </p:sp>
      <p:sp>
        <p:nvSpPr>
          <p:cNvPr id="68620" name="Rectangle 12"/>
          <p:cNvSpPr>
            <a:spLocks noGrp="1" noChangeArrowheads="1"/>
          </p:cNvSpPr>
          <p:nvPr>
            <p:ph sz="quarter" idx="4"/>
          </p:nvPr>
        </p:nvSpPr>
        <p:spPr/>
        <p:txBody>
          <a:bodyPr/>
          <a:lstStyle/>
          <a:p>
            <a:endParaRPr lang="en-US" sz="2400"/>
          </a:p>
        </p:txBody>
      </p:sp>
      <p:pic>
        <p:nvPicPr>
          <p:cNvPr id="68616" name="Picture 8" descr="CampidoglioRomanInsula"/>
          <p:cNvPicPr>
            <a:picLocks noChangeAspect="1" noChangeArrowheads="1"/>
          </p:cNvPicPr>
          <p:nvPr/>
        </p:nvPicPr>
        <p:blipFill>
          <a:blip r:embed="rId2"/>
          <a:srcRect/>
          <a:stretch>
            <a:fillRect/>
          </a:stretch>
        </p:blipFill>
        <p:spPr bwMode="auto">
          <a:xfrm>
            <a:off x="0" y="3989388"/>
            <a:ext cx="4572000" cy="2868612"/>
          </a:xfrm>
          <a:prstGeom prst="rect">
            <a:avLst/>
          </a:prstGeom>
          <a:noFill/>
        </p:spPr>
      </p:pic>
      <p:pic>
        <p:nvPicPr>
          <p:cNvPr id="68622" name="Picture 14" descr="ROM"/>
          <p:cNvPicPr>
            <a:picLocks noChangeAspect="1" noChangeArrowheads="1"/>
          </p:cNvPicPr>
          <p:nvPr/>
        </p:nvPicPr>
        <p:blipFill>
          <a:blip r:embed="rId3"/>
          <a:srcRect/>
          <a:stretch>
            <a:fillRect/>
          </a:stretch>
        </p:blipFill>
        <p:spPr bwMode="auto">
          <a:xfrm>
            <a:off x="0" y="1676400"/>
            <a:ext cx="4495800" cy="2286000"/>
          </a:xfrm>
          <a:prstGeom prst="rect">
            <a:avLst/>
          </a:prstGeom>
          <a:noFill/>
        </p:spPr>
      </p:pic>
      <p:pic>
        <p:nvPicPr>
          <p:cNvPr id="68624" name="Picture 16" descr="PalazzoSpannocchi1"/>
          <p:cNvPicPr>
            <a:picLocks noChangeAspect="1" noChangeArrowheads="1"/>
          </p:cNvPicPr>
          <p:nvPr/>
        </p:nvPicPr>
        <p:blipFill>
          <a:blip r:embed="rId4"/>
          <a:srcRect/>
          <a:stretch>
            <a:fillRect/>
          </a:stretch>
        </p:blipFill>
        <p:spPr bwMode="auto">
          <a:xfrm>
            <a:off x="4495800" y="1676400"/>
            <a:ext cx="4648200" cy="51816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9" name="Rectangle 7"/>
          <p:cNvSpPr>
            <a:spLocks noGrp="1" noChangeArrowheads="1"/>
          </p:cNvSpPr>
          <p:nvPr>
            <p:ph type="title"/>
          </p:nvPr>
        </p:nvSpPr>
        <p:spPr/>
        <p:txBody>
          <a:bodyPr/>
          <a:lstStyle/>
          <a:p>
            <a:endParaRPr lang="en-US"/>
          </a:p>
        </p:txBody>
      </p:sp>
      <p:sp>
        <p:nvSpPr>
          <p:cNvPr id="59400" name="Rectangle 8"/>
          <p:cNvSpPr>
            <a:spLocks noGrp="1" noChangeArrowheads="1"/>
          </p:cNvSpPr>
          <p:nvPr>
            <p:ph type="body" idx="1"/>
          </p:nvPr>
        </p:nvSpPr>
        <p:spPr/>
        <p:txBody>
          <a:bodyPr/>
          <a:lstStyle/>
          <a:p>
            <a:pPr>
              <a:lnSpc>
                <a:spcPct val="80000"/>
              </a:lnSpc>
              <a:buFontTx/>
              <a:buNone/>
            </a:pPr>
            <a:r>
              <a:rPr lang="en-US" sz="2000"/>
              <a:t>Two groups struggled for power in the new republic. One was the patricians, who were the aristocratic (rich) landowners who held most of the power. The other group was the plebeians, who were the farmers, artisans, and merchants who made up most of the population. At first, the patricians had the most power. Over time, the plebeians got the right to form their own assembly (group that voted for consul and tribunes). This will be discussed next. </a:t>
            </a:r>
          </a:p>
          <a:p>
            <a:pPr>
              <a:lnSpc>
                <a:spcPct val="80000"/>
              </a:lnSpc>
              <a:buFontTx/>
              <a:buNone/>
            </a:pPr>
            <a:r>
              <a:rPr lang="en-US" sz="2000"/>
              <a:t>6. The patricians were _________________________________________________________________________________________________________________.</a:t>
            </a:r>
          </a:p>
          <a:p>
            <a:pPr>
              <a:lnSpc>
                <a:spcPct val="80000"/>
              </a:lnSpc>
              <a:buFontTx/>
              <a:buNone/>
            </a:pPr>
            <a:r>
              <a:rPr lang="en-US" sz="2000"/>
              <a:t>The plebeians were ________________________________________________________________________________________________________________. Who had the largest population (amount of people)?</a:t>
            </a:r>
          </a:p>
          <a:p>
            <a:pPr>
              <a:lnSpc>
                <a:spcPct val="80000"/>
              </a:lnSpc>
            </a:pPr>
            <a:endParaRPr lang="en-US" sz="2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5" name="Rectangle 7"/>
          <p:cNvSpPr>
            <a:spLocks noGrp="1" noChangeArrowheads="1"/>
          </p:cNvSpPr>
          <p:nvPr>
            <p:ph type="title"/>
          </p:nvPr>
        </p:nvSpPr>
        <p:spPr/>
        <p:txBody>
          <a:bodyPr/>
          <a:lstStyle/>
          <a:p>
            <a:endParaRPr lang="en-US"/>
          </a:p>
        </p:txBody>
      </p:sp>
      <p:sp>
        <p:nvSpPr>
          <p:cNvPr id="63498" name="Rectangle 10"/>
          <p:cNvSpPr>
            <a:spLocks noGrp="1" noChangeArrowheads="1"/>
          </p:cNvSpPr>
          <p:nvPr>
            <p:ph type="body" idx="1"/>
          </p:nvPr>
        </p:nvSpPr>
        <p:spPr/>
        <p:txBody>
          <a:bodyPr/>
          <a:lstStyle/>
          <a:p>
            <a:endParaRPr lang="en-US"/>
          </a:p>
        </p:txBody>
      </p:sp>
      <p:sp>
        <p:nvSpPr>
          <p:cNvPr id="63500" name="Rectangle 12"/>
          <p:cNvSpPr>
            <a:spLocks noChangeArrowheads="1"/>
          </p:cNvSpPr>
          <p:nvPr/>
        </p:nvSpPr>
        <p:spPr bwMode="auto">
          <a:xfrm>
            <a:off x="0" y="0"/>
            <a:ext cx="9144000" cy="0"/>
          </a:xfrm>
          <a:prstGeom prst="rect">
            <a:avLst/>
          </a:prstGeom>
          <a:noFill/>
          <a:ln w="12700">
            <a:noFill/>
            <a:miter lim="800000"/>
            <a:headEnd type="none" w="sm" len="sm"/>
            <a:tailEnd type="none" w="sm" len="sm"/>
          </a:ln>
          <a:effectLst/>
        </p:spPr>
        <p:txBody>
          <a:bodyPr wrap="none" anchor="ctr">
            <a:spAutoFit/>
          </a:bodyPr>
          <a:lstStyle/>
          <a:p>
            <a:pPr eaLnBrk="1" hangingPunct="1"/>
            <a:endParaRPr lang="en-US" sz="1800">
              <a:solidFill>
                <a:schemeClr val="tx1"/>
              </a:solidFill>
              <a:latin typeface="Arial" charset="0"/>
            </a:endParaRPr>
          </a:p>
        </p:txBody>
      </p:sp>
      <p:pic>
        <p:nvPicPr>
          <p:cNvPr id="63499" name="Picture 11"/>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3366FF"/>
            </a:gs>
            <a:gs pos="50000">
              <a:schemeClr val="accent1"/>
            </a:gs>
            <a:gs pos="100000">
              <a:srgbClr val="3366FF"/>
            </a:gs>
          </a:gsLst>
          <a:lin ang="5400000" scaled="1"/>
        </a:gra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571500"/>
            <a:ext cx="7772400" cy="1143000"/>
          </a:xfrm>
          <a:ln/>
        </p:spPr>
        <p:txBody>
          <a:bodyPr/>
          <a:lstStyle/>
          <a:p>
            <a:endParaRPr lang="en-US"/>
          </a:p>
        </p:txBody>
      </p:sp>
      <p:sp>
        <p:nvSpPr>
          <p:cNvPr id="9219" name="Rectangle 3"/>
          <p:cNvSpPr>
            <a:spLocks noGrp="1" noChangeArrowheads="1"/>
          </p:cNvSpPr>
          <p:nvPr>
            <p:ph type="body" idx="1"/>
          </p:nvPr>
        </p:nvSpPr>
        <p:spPr>
          <a:xfrm>
            <a:off x="304800" y="1524000"/>
            <a:ext cx="7772400" cy="4114800"/>
          </a:xfrm>
          <a:noFill/>
          <a:ln/>
        </p:spPr>
        <p:txBody>
          <a:bodyPr/>
          <a:lstStyle/>
          <a:p>
            <a:pPr>
              <a:lnSpc>
                <a:spcPct val="80000"/>
              </a:lnSpc>
              <a:buFontTx/>
              <a:buNone/>
            </a:pPr>
            <a:r>
              <a:rPr lang="en-US" u="sng">
                <a:solidFill>
                  <a:srgbClr val="FFFF66"/>
                </a:solidFill>
                <a:latin typeface="Pristina" pitchFamily="66" charset="0"/>
              </a:rPr>
              <a:t>Slaves</a:t>
            </a:r>
          </a:p>
          <a:p>
            <a:pPr>
              <a:lnSpc>
                <a:spcPct val="80000"/>
              </a:lnSpc>
              <a:buFont typeface="Wingdings" pitchFamily="2" charset="2"/>
              <a:buChar char="v"/>
            </a:pPr>
            <a:r>
              <a:rPr lang="en-US" sz="2800">
                <a:solidFill>
                  <a:srgbClr val="FFFF66"/>
                </a:solidFill>
                <a:latin typeface="Pristina" pitchFamily="66" charset="0"/>
              </a:rPr>
              <a:t>Slaves were often treated badly in wealthy families.</a:t>
            </a:r>
          </a:p>
          <a:p>
            <a:pPr>
              <a:lnSpc>
                <a:spcPct val="80000"/>
              </a:lnSpc>
              <a:buFont typeface="Wingdings" pitchFamily="2" charset="2"/>
              <a:buChar char="v"/>
            </a:pPr>
            <a:r>
              <a:rPr lang="en-US" sz="2800">
                <a:solidFill>
                  <a:srgbClr val="FFFF66"/>
                </a:solidFill>
                <a:latin typeface="Pristina" pitchFamily="66" charset="0"/>
              </a:rPr>
              <a:t>Slaves would be expected to cook, clean and do other jobs.</a:t>
            </a:r>
          </a:p>
          <a:p>
            <a:pPr>
              <a:lnSpc>
                <a:spcPct val="80000"/>
              </a:lnSpc>
              <a:buFont typeface="Wingdings" pitchFamily="2" charset="2"/>
              <a:buChar char="v"/>
            </a:pPr>
            <a:r>
              <a:rPr lang="en-US" sz="2800">
                <a:solidFill>
                  <a:srgbClr val="FFFF66"/>
                </a:solidFill>
                <a:latin typeface="Pristina" pitchFamily="66" charset="0"/>
              </a:rPr>
              <a:t>Slaves would do women’s jobs in wealthy homes.</a:t>
            </a:r>
          </a:p>
          <a:p>
            <a:pPr>
              <a:lnSpc>
                <a:spcPct val="80000"/>
              </a:lnSpc>
              <a:buFontTx/>
              <a:buNone/>
            </a:pPr>
            <a:r>
              <a:rPr lang="en-US" u="sng">
                <a:solidFill>
                  <a:srgbClr val="FFFF66"/>
                </a:solidFill>
                <a:latin typeface="Pristina" pitchFamily="66" charset="0"/>
              </a:rPr>
              <a:t>Men</a:t>
            </a:r>
          </a:p>
          <a:p>
            <a:pPr>
              <a:lnSpc>
                <a:spcPct val="80000"/>
              </a:lnSpc>
              <a:buFont typeface="Wingdings" pitchFamily="2" charset="2"/>
              <a:buChar char="v"/>
            </a:pPr>
            <a:r>
              <a:rPr lang="en-US" sz="2800">
                <a:solidFill>
                  <a:srgbClr val="FFFF66"/>
                </a:solidFill>
                <a:latin typeface="Pristina" pitchFamily="66" charset="0"/>
              </a:rPr>
              <a:t>Men’s work depended on where you lived.</a:t>
            </a:r>
          </a:p>
          <a:p>
            <a:pPr>
              <a:lnSpc>
                <a:spcPct val="80000"/>
              </a:lnSpc>
              <a:buFont typeface="Wingdings" pitchFamily="2" charset="2"/>
              <a:buChar char="v"/>
            </a:pPr>
            <a:r>
              <a:rPr lang="en-US" sz="2800">
                <a:solidFill>
                  <a:srgbClr val="FFFF66"/>
                </a:solidFill>
                <a:latin typeface="Pristina" pitchFamily="66" charset="0"/>
              </a:rPr>
              <a:t>One important job was the administration of the empire. </a:t>
            </a:r>
          </a:p>
          <a:p>
            <a:pPr>
              <a:lnSpc>
                <a:spcPct val="80000"/>
              </a:lnSpc>
              <a:buFont typeface="Wingdings" pitchFamily="2" charset="2"/>
              <a:buChar char="v"/>
            </a:pPr>
            <a:r>
              <a:rPr lang="en-US" sz="2800">
                <a:solidFill>
                  <a:srgbClr val="FFFF66"/>
                </a:solidFill>
                <a:latin typeface="Pristina" pitchFamily="66" charset="0"/>
              </a:rPr>
              <a:t>In the country side work was centered around the villa.</a:t>
            </a:r>
          </a:p>
          <a:p>
            <a:pPr>
              <a:lnSpc>
                <a:spcPct val="80000"/>
              </a:lnSpc>
              <a:buFontTx/>
              <a:buNone/>
            </a:pPr>
            <a:r>
              <a:rPr lang="en-US" u="sng">
                <a:solidFill>
                  <a:srgbClr val="FFFF66"/>
                </a:solidFill>
                <a:latin typeface="Pristina" pitchFamily="66" charset="0"/>
              </a:rPr>
              <a:t>Women</a:t>
            </a:r>
          </a:p>
          <a:p>
            <a:pPr>
              <a:lnSpc>
                <a:spcPct val="80000"/>
              </a:lnSpc>
              <a:buFont typeface="Wingdings" pitchFamily="2" charset="2"/>
              <a:buChar char="v"/>
            </a:pPr>
            <a:r>
              <a:rPr lang="en-US" sz="2800">
                <a:solidFill>
                  <a:srgbClr val="FFFF66"/>
                </a:solidFill>
                <a:latin typeface="Pristina" pitchFamily="66" charset="0"/>
              </a:rPr>
              <a:t>Women cooked, cleaned, sewed, and maintained the house.</a:t>
            </a:r>
          </a:p>
          <a:p>
            <a:pPr>
              <a:lnSpc>
                <a:spcPct val="80000"/>
              </a:lnSpc>
              <a:buFont typeface="Wingdings" pitchFamily="2" charset="2"/>
              <a:buChar char="v"/>
            </a:pPr>
            <a:r>
              <a:rPr lang="en-US" sz="2800">
                <a:solidFill>
                  <a:srgbClr val="FFFF66"/>
                </a:solidFill>
                <a:latin typeface="Pristina" pitchFamily="66" charset="0"/>
              </a:rPr>
              <a:t>Wealthy girls would spin wool, weave cloth, and sew.</a:t>
            </a:r>
          </a:p>
          <a:p>
            <a:pPr>
              <a:lnSpc>
                <a:spcPct val="80000"/>
              </a:lnSpc>
              <a:buFontTx/>
              <a:buNone/>
            </a:pPr>
            <a:r>
              <a:rPr lang="en-US" sz="2800">
                <a:solidFill>
                  <a:srgbClr val="FFFF66"/>
                </a:solidFill>
                <a:latin typeface="Pristina" pitchFamily="66" charset="0"/>
              </a:rPr>
              <a:t> </a:t>
            </a:r>
          </a:p>
          <a:p>
            <a:pPr>
              <a:lnSpc>
                <a:spcPct val="80000"/>
              </a:lnSpc>
              <a:buFont typeface="Wingdings" pitchFamily="2" charset="2"/>
              <a:buChar char="v"/>
            </a:pPr>
            <a:endParaRPr lang="en-US" sz="2800">
              <a:solidFill>
                <a:srgbClr val="FFFF66"/>
              </a:solidFill>
              <a:latin typeface="Pristina" pitchFamily="66" charset="0"/>
            </a:endParaRPr>
          </a:p>
          <a:p>
            <a:pPr>
              <a:lnSpc>
                <a:spcPct val="80000"/>
              </a:lnSpc>
              <a:buFont typeface="Wingdings" pitchFamily="2" charset="2"/>
              <a:buChar char="v"/>
            </a:pPr>
            <a:endParaRPr lang="en-US" sz="2800">
              <a:solidFill>
                <a:srgbClr val="FFFF66"/>
              </a:solidFill>
              <a:latin typeface="Pristina" pitchFamily="66" charset="0"/>
            </a:endParaRPr>
          </a:p>
        </p:txBody>
      </p:sp>
      <p:pic>
        <p:nvPicPr>
          <p:cNvPr id="9220" name="Picture 4"/>
          <p:cNvPicPr>
            <a:picLocks noChangeArrowheads="1"/>
          </p:cNvPicPr>
          <p:nvPr/>
        </p:nvPicPr>
        <p:blipFill>
          <a:blip r:embed="rId3"/>
          <a:srcRect/>
          <a:stretch>
            <a:fillRect/>
          </a:stretch>
        </p:blipFill>
        <p:spPr bwMode="auto">
          <a:xfrm>
            <a:off x="1676400" y="457200"/>
            <a:ext cx="4572000" cy="581025"/>
          </a:xfrm>
          <a:prstGeom prst="rect">
            <a:avLst/>
          </a:prstGeom>
          <a:noFill/>
          <a:ln w="9525">
            <a:noFill/>
            <a:miter lim="800000"/>
            <a:headEnd/>
            <a:tailEnd/>
          </a:ln>
          <a:effectLst/>
        </p:spPr>
      </p:pic>
      <p:pic>
        <p:nvPicPr>
          <p:cNvPr id="9221" name="Picture 5" descr="MCTN01245_0000[1]"/>
          <p:cNvPicPr>
            <a:picLocks noChangeAspect="1" noChangeArrowheads="1"/>
          </p:cNvPicPr>
          <p:nvPr/>
        </p:nvPicPr>
        <p:blipFill>
          <a:blip r:embed="rId4"/>
          <a:srcRect/>
          <a:stretch>
            <a:fillRect/>
          </a:stretch>
        </p:blipFill>
        <p:spPr bwMode="auto">
          <a:xfrm>
            <a:off x="7010400" y="228600"/>
            <a:ext cx="1928813" cy="2209800"/>
          </a:xfrm>
          <a:prstGeom prst="rect">
            <a:avLst/>
          </a:prstGeom>
          <a:noFill/>
        </p:spPr>
      </p:pic>
    </p:spTree>
  </p:cSld>
  <p:clrMapOvr>
    <a:masterClrMapping/>
  </p:clrMapOvr>
  <p:transition spd="slow" advTm="40000">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nodePh="1">
                                  <p:stCondLst>
                                    <p:cond delay="0"/>
                                  </p:stCondLst>
                                  <p:endCondLst>
                                    <p:cond evt="begin" delay="0">
                                      <p:tn val="5"/>
                                    </p:cond>
                                  </p:endCondLst>
                                  <p:childTnLst>
                                    <p:set>
                                      <p:cBhvr>
                                        <p:cTn id="6" dur="1" fill="hold">
                                          <p:stCondLst>
                                            <p:cond delay="499"/>
                                          </p:stCondLst>
                                        </p:cTn>
                                        <p:tgtEl>
                                          <p:spTgt spid="92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21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219">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219">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219">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9219">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9219">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9219">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9219">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9219">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9219">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9219">
                                            <p:txEl>
                                              <p:pRg st="10" end="1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921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build="p" autoUpdateAnimBg="0" advAuto="0"/>
      <p:bldP spid="921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CC99FF"/>
            </a:gs>
            <a:gs pos="50000">
              <a:srgbClr val="FF0066"/>
            </a:gs>
            <a:gs pos="100000">
              <a:srgbClr val="CC99FF"/>
            </a:gs>
          </a:gsLst>
          <a:lin ang="5400000" scaled="1"/>
        </a:gra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ln/>
        </p:spPr>
        <p:txBody>
          <a:bodyPr/>
          <a:lstStyle/>
          <a:p>
            <a:endParaRPr lang="en-US"/>
          </a:p>
        </p:txBody>
      </p:sp>
      <p:sp>
        <p:nvSpPr>
          <p:cNvPr id="11267" name="Rectangle 3"/>
          <p:cNvSpPr>
            <a:spLocks noGrp="1" noChangeArrowheads="1"/>
          </p:cNvSpPr>
          <p:nvPr>
            <p:ph type="body" idx="1"/>
          </p:nvPr>
        </p:nvSpPr>
        <p:spPr>
          <a:noFill/>
          <a:ln/>
        </p:spPr>
        <p:txBody>
          <a:bodyPr/>
          <a:lstStyle/>
          <a:p>
            <a:pPr>
              <a:lnSpc>
                <a:spcPct val="80000"/>
              </a:lnSpc>
              <a:buFontTx/>
              <a:buBlip>
                <a:blip r:embed="rId3"/>
              </a:buBlip>
            </a:pPr>
            <a:r>
              <a:rPr lang="en-US" sz="2800">
                <a:solidFill>
                  <a:srgbClr val="006600"/>
                </a:solidFill>
                <a:latin typeface="Papyrus" pitchFamily="66" charset="0"/>
              </a:rPr>
              <a:t>Wealthy families would have a tutor for the boys.</a:t>
            </a:r>
          </a:p>
          <a:p>
            <a:pPr>
              <a:lnSpc>
                <a:spcPct val="80000"/>
              </a:lnSpc>
              <a:buFontTx/>
              <a:buBlip>
                <a:blip r:embed="rId3"/>
              </a:buBlip>
            </a:pPr>
            <a:r>
              <a:rPr lang="en-US" sz="2800">
                <a:solidFill>
                  <a:srgbClr val="006600"/>
                </a:solidFill>
                <a:latin typeface="Papyrus" pitchFamily="66" charset="0"/>
              </a:rPr>
              <a:t>They would be taught public speaking. This was very important.</a:t>
            </a:r>
          </a:p>
          <a:p>
            <a:pPr>
              <a:lnSpc>
                <a:spcPct val="80000"/>
              </a:lnSpc>
              <a:buFontTx/>
              <a:buBlip>
                <a:blip r:embed="rId3"/>
              </a:buBlip>
            </a:pPr>
            <a:r>
              <a:rPr lang="en-US" sz="2800">
                <a:solidFill>
                  <a:srgbClr val="006600"/>
                </a:solidFill>
                <a:latin typeface="Papyrus" pitchFamily="66" charset="0"/>
              </a:rPr>
              <a:t>Other subjects included, reading, writing, and counting.</a:t>
            </a:r>
          </a:p>
          <a:p>
            <a:pPr>
              <a:lnSpc>
                <a:spcPct val="80000"/>
              </a:lnSpc>
              <a:buFontTx/>
              <a:buBlip>
                <a:blip r:embed="rId3"/>
              </a:buBlip>
            </a:pPr>
            <a:r>
              <a:rPr lang="en-US" sz="2800">
                <a:solidFill>
                  <a:srgbClr val="006600"/>
                </a:solidFill>
                <a:latin typeface="Papyrus" pitchFamily="66" charset="0"/>
              </a:rPr>
              <a:t>Girls were not taught the same skills as boys. </a:t>
            </a:r>
          </a:p>
          <a:p>
            <a:pPr>
              <a:lnSpc>
                <a:spcPct val="80000"/>
              </a:lnSpc>
              <a:buFontTx/>
              <a:buBlip>
                <a:blip r:embed="rId3"/>
              </a:buBlip>
            </a:pPr>
            <a:r>
              <a:rPr lang="en-US" sz="2800">
                <a:solidFill>
                  <a:srgbClr val="006600"/>
                </a:solidFill>
                <a:latin typeface="Papyrus" pitchFamily="66" charset="0"/>
              </a:rPr>
              <a:t>They were taught by their mothers to spin wool, weave cloth and sew.</a:t>
            </a:r>
          </a:p>
          <a:p>
            <a:pPr>
              <a:lnSpc>
                <a:spcPct val="80000"/>
              </a:lnSpc>
              <a:buFontTx/>
              <a:buBlip>
                <a:blip r:embed="rId3"/>
              </a:buBlip>
            </a:pPr>
            <a:r>
              <a:rPr lang="en-US" sz="2800">
                <a:solidFill>
                  <a:srgbClr val="006600"/>
                </a:solidFill>
                <a:latin typeface="Papyrus" pitchFamily="66" charset="0"/>
              </a:rPr>
              <a:t>Poor children were taught by their parents.</a:t>
            </a:r>
          </a:p>
          <a:p>
            <a:pPr>
              <a:lnSpc>
                <a:spcPct val="80000"/>
              </a:lnSpc>
              <a:buFontTx/>
              <a:buBlip>
                <a:blip r:embed="rId3"/>
              </a:buBlip>
            </a:pPr>
            <a:r>
              <a:rPr lang="en-US" sz="2800">
                <a:solidFill>
                  <a:srgbClr val="006600"/>
                </a:solidFill>
                <a:latin typeface="Papyrus" pitchFamily="66" charset="0"/>
              </a:rPr>
              <a:t>Slave children had no education. </a:t>
            </a:r>
          </a:p>
        </p:txBody>
      </p:sp>
      <p:pic>
        <p:nvPicPr>
          <p:cNvPr id="11268" name="Picture 4"/>
          <p:cNvPicPr>
            <a:picLocks noChangeArrowheads="1"/>
          </p:cNvPicPr>
          <p:nvPr/>
        </p:nvPicPr>
        <p:blipFill>
          <a:blip r:embed="rId4"/>
          <a:srcRect/>
          <a:stretch>
            <a:fillRect/>
          </a:stretch>
        </p:blipFill>
        <p:spPr bwMode="auto">
          <a:xfrm>
            <a:off x="2967038" y="674688"/>
            <a:ext cx="2874962" cy="1074737"/>
          </a:xfrm>
          <a:prstGeom prst="rect">
            <a:avLst/>
          </a:prstGeom>
          <a:noFill/>
          <a:ln w="9525">
            <a:noFill/>
            <a:miter lim="800000"/>
            <a:headEnd/>
            <a:tailEnd/>
          </a:ln>
          <a:effectLst/>
        </p:spPr>
      </p:pic>
      <p:pic>
        <p:nvPicPr>
          <p:cNvPr id="11270" name="Picture 6" descr="MCBD09806_0000[1]"/>
          <p:cNvPicPr>
            <a:picLocks noChangeAspect="1" noChangeArrowheads="1"/>
          </p:cNvPicPr>
          <p:nvPr/>
        </p:nvPicPr>
        <p:blipFill>
          <a:blip r:embed="rId5"/>
          <a:srcRect/>
          <a:stretch>
            <a:fillRect/>
          </a:stretch>
        </p:blipFill>
        <p:spPr bwMode="auto">
          <a:xfrm>
            <a:off x="1371600" y="0"/>
            <a:ext cx="812800" cy="1766888"/>
          </a:xfrm>
          <a:prstGeom prst="rect">
            <a:avLst/>
          </a:prstGeom>
          <a:noFill/>
        </p:spPr>
      </p:pic>
      <p:pic>
        <p:nvPicPr>
          <p:cNvPr id="11271" name="Picture 7" descr="MCBD09806_0000[1]"/>
          <p:cNvPicPr>
            <a:picLocks noChangeAspect="1" noChangeArrowheads="1"/>
          </p:cNvPicPr>
          <p:nvPr/>
        </p:nvPicPr>
        <p:blipFill>
          <a:blip r:embed="rId5"/>
          <a:srcRect/>
          <a:stretch>
            <a:fillRect/>
          </a:stretch>
        </p:blipFill>
        <p:spPr bwMode="auto">
          <a:xfrm>
            <a:off x="6934200" y="0"/>
            <a:ext cx="812800" cy="1766888"/>
          </a:xfrm>
          <a:prstGeom prst="rect">
            <a:avLst/>
          </a:prstGeom>
          <a:noFill/>
        </p:spPr>
      </p:pic>
    </p:spTree>
  </p:cSld>
  <p:clrMapOvr>
    <a:masterClrMapping/>
  </p:clrMapOvr>
  <p:transition spd="slow" advTm="30000">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nodePh="1">
                                  <p:stCondLst>
                                    <p:cond delay="0"/>
                                  </p:stCondLst>
                                  <p:endCondLst>
                                    <p:cond evt="begin" delay="0">
                                      <p:tn val="5"/>
                                    </p:cond>
                                  </p:endCondLst>
                                  <p:iterate type="lt">
                                    <p:tmPct val="10000"/>
                                  </p:iterate>
                                  <p:childTnLst>
                                    <p:set>
                                      <p:cBhvr>
                                        <p:cTn id="6" dur="1" fill="hold">
                                          <p:stCondLst>
                                            <p:cond delay="0"/>
                                          </p:stCondLst>
                                        </p:cTn>
                                        <p:tgtEl>
                                          <p:spTgt spid="11266"/>
                                        </p:tgtEl>
                                        <p:attrNameLst>
                                          <p:attrName>style.visibility</p:attrName>
                                        </p:attrNameLst>
                                      </p:cBhvr>
                                      <p:to>
                                        <p:strVal val="visible"/>
                                      </p:to>
                                    </p:set>
                                    <p:animEffect transition="in" filter="fade">
                                      <p:cBhvr>
                                        <p:cTn id="7" dur="600">
                                          <p:stCondLst>
                                            <p:cond delay="0"/>
                                          </p:stCondLst>
                                        </p:cTn>
                                        <p:tgtEl>
                                          <p:spTgt spid="11266"/>
                                        </p:tgtEl>
                                      </p:cBhvr>
                                    </p:animEffect>
                                    <p:anim calcmode="lin" valueType="num">
                                      <p:cBhvr>
                                        <p:cTn id="8" dur="600" fill="hold">
                                          <p:stCondLst>
                                            <p:cond delay="0"/>
                                          </p:stCondLst>
                                        </p:cTn>
                                        <p:tgtEl>
                                          <p:spTgt spid="11266"/>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11266"/>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11266"/>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1267">
                                            <p:txEl>
                                              <p:pRg st="0" end="0"/>
                                            </p:txEl>
                                          </p:spTgt>
                                        </p:tgtEl>
                                        <p:attrNameLst>
                                          <p:attrName>style.visibility</p:attrName>
                                        </p:attrNameLst>
                                      </p:cBhvr>
                                      <p:to>
                                        <p:strVal val="visible"/>
                                      </p:to>
                                    </p:set>
                                    <p:animEffect transition="in" filter="slide(fromBottom)">
                                      <p:cBhvr>
                                        <p:cTn id="15" dur="500">
                                          <p:stCondLst>
                                            <p:cond delay="0"/>
                                          </p:stCondLst>
                                        </p:cTn>
                                        <p:tgtEl>
                                          <p:spTgt spid="11267">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11267">
                                            <p:txEl>
                                              <p:pRg st="1" end="1"/>
                                            </p:txEl>
                                          </p:spTgt>
                                        </p:tgtEl>
                                        <p:attrNameLst>
                                          <p:attrName>style.visibility</p:attrName>
                                        </p:attrNameLst>
                                      </p:cBhvr>
                                      <p:to>
                                        <p:strVal val="visible"/>
                                      </p:to>
                                    </p:set>
                                    <p:animEffect transition="in" filter="slide(fromBottom)">
                                      <p:cBhvr>
                                        <p:cTn id="20" dur="500">
                                          <p:stCondLst>
                                            <p:cond delay="0"/>
                                          </p:stCondLst>
                                        </p:cTn>
                                        <p:tgtEl>
                                          <p:spTgt spid="11267">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11267">
                                            <p:txEl>
                                              <p:pRg st="2" end="2"/>
                                            </p:txEl>
                                          </p:spTgt>
                                        </p:tgtEl>
                                        <p:attrNameLst>
                                          <p:attrName>style.visibility</p:attrName>
                                        </p:attrNameLst>
                                      </p:cBhvr>
                                      <p:to>
                                        <p:strVal val="visible"/>
                                      </p:to>
                                    </p:set>
                                    <p:animEffect transition="in" filter="slide(fromBottom)">
                                      <p:cBhvr>
                                        <p:cTn id="25" dur="500">
                                          <p:stCondLst>
                                            <p:cond delay="0"/>
                                          </p:stCondLst>
                                        </p:cTn>
                                        <p:tgtEl>
                                          <p:spTgt spid="11267">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1267">
                                            <p:txEl>
                                              <p:pRg st="3" end="3"/>
                                            </p:txEl>
                                          </p:spTgt>
                                        </p:tgtEl>
                                        <p:attrNameLst>
                                          <p:attrName>style.visibility</p:attrName>
                                        </p:attrNameLst>
                                      </p:cBhvr>
                                      <p:to>
                                        <p:strVal val="visible"/>
                                      </p:to>
                                    </p:set>
                                    <p:animEffect transition="in" filter="slide(fromBottom)">
                                      <p:cBhvr>
                                        <p:cTn id="30" dur="500">
                                          <p:stCondLst>
                                            <p:cond delay="0"/>
                                          </p:stCondLst>
                                        </p:cTn>
                                        <p:tgtEl>
                                          <p:spTgt spid="11267">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11267">
                                            <p:txEl>
                                              <p:pRg st="4" end="4"/>
                                            </p:txEl>
                                          </p:spTgt>
                                        </p:tgtEl>
                                        <p:attrNameLst>
                                          <p:attrName>style.visibility</p:attrName>
                                        </p:attrNameLst>
                                      </p:cBhvr>
                                      <p:to>
                                        <p:strVal val="visible"/>
                                      </p:to>
                                    </p:set>
                                    <p:animEffect transition="in" filter="slide(fromBottom)">
                                      <p:cBhvr>
                                        <p:cTn id="35" dur="500">
                                          <p:stCondLst>
                                            <p:cond delay="0"/>
                                          </p:stCondLst>
                                        </p:cTn>
                                        <p:tgtEl>
                                          <p:spTgt spid="11267">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11267">
                                            <p:txEl>
                                              <p:pRg st="5" end="5"/>
                                            </p:txEl>
                                          </p:spTgt>
                                        </p:tgtEl>
                                        <p:attrNameLst>
                                          <p:attrName>style.visibility</p:attrName>
                                        </p:attrNameLst>
                                      </p:cBhvr>
                                      <p:to>
                                        <p:strVal val="visible"/>
                                      </p:to>
                                    </p:set>
                                    <p:animEffect transition="in" filter="slide(fromBottom)">
                                      <p:cBhvr>
                                        <p:cTn id="40" dur="500">
                                          <p:stCondLst>
                                            <p:cond delay="0"/>
                                          </p:stCondLst>
                                        </p:cTn>
                                        <p:tgtEl>
                                          <p:spTgt spid="11267">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2" presetClass="entr" presetSubtype="4" fill="hold" grpId="0" nodeType="clickEffect">
                                  <p:stCondLst>
                                    <p:cond delay="0"/>
                                  </p:stCondLst>
                                  <p:childTnLst>
                                    <p:set>
                                      <p:cBhvr>
                                        <p:cTn id="44" dur="1" fill="hold">
                                          <p:stCondLst>
                                            <p:cond delay="0"/>
                                          </p:stCondLst>
                                        </p:cTn>
                                        <p:tgtEl>
                                          <p:spTgt spid="11267">
                                            <p:txEl>
                                              <p:pRg st="6" end="6"/>
                                            </p:txEl>
                                          </p:spTgt>
                                        </p:tgtEl>
                                        <p:attrNameLst>
                                          <p:attrName>style.visibility</p:attrName>
                                        </p:attrNameLst>
                                      </p:cBhvr>
                                      <p:to>
                                        <p:strVal val="visible"/>
                                      </p:to>
                                    </p:set>
                                    <p:animEffect transition="in" filter="slide(fromBottom)">
                                      <p:cBhvr>
                                        <p:cTn id="45" dur="500">
                                          <p:stCondLst>
                                            <p:cond delay="0"/>
                                          </p:stCondLst>
                                        </p:cTn>
                                        <p:tgtEl>
                                          <p:spTgt spid="112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z="4000"/>
              <a:t>Document #4 </a:t>
            </a:r>
            <a:br>
              <a:rPr lang="en-US" sz="4000"/>
            </a:br>
            <a:r>
              <a:rPr lang="en-US" sz="4000"/>
              <a:t>Homework Assignment</a:t>
            </a:r>
          </a:p>
        </p:txBody>
      </p:sp>
      <p:sp>
        <p:nvSpPr>
          <p:cNvPr id="71683" name="Rectangle 3"/>
          <p:cNvSpPr>
            <a:spLocks noGrp="1" noChangeArrowheads="1"/>
          </p:cNvSpPr>
          <p:nvPr>
            <p:ph type="body" idx="1"/>
          </p:nvPr>
        </p:nvSpPr>
        <p:spPr/>
        <p:txBody>
          <a:bodyPr/>
          <a:lstStyle/>
          <a:p>
            <a:pPr>
              <a:lnSpc>
                <a:spcPct val="80000"/>
              </a:lnSpc>
            </a:pPr>
            <a:r>
              <a:rPr lang="en-US" sz="1400" b="1" i="1"/>
              <a:t>The next document is a primary source document. A primary source is a book, a document, an artifact, or another record that supplies firsthand information about a subject. </a:t>
            </a:r>
            <a:endParaRPr lang="en-US" sz="1400" b="1"/>
          </a:p>
          <a:p>
            <a:pPr>
              <a:lnSpc>
                <a:spcPct val="80000"/>
              </a:lnSpc>
            </a:pPr>
            <a:r>
              <a:rPr lang="en-US" sz="1400" b="1"/>
              <a:t>Primary Source: A day in the Life of a Schoolboy</a:t>
            </a:r>
            <a:endParaRPr lang="en-US" sz="1400"/>
          </a:p>
          <a:p>
            <a:pPr>
              <a:lnSpc>
                <a:spcPct val="80000"/>
              </a:lnSpc>
            </a:pPr>
            <a:r>
              <a:rPr lang="en-US" sz="1400"/>
              <a:t>“I awoke before dawn; I arose from my bed; I sat down and put on my socks and shoes. I requested water for my face; I washed my hands first and then my face; I wiped them dry. I took off my sleeping clothes and put on my tunic; I did up the belt. I greased down my hair and combed it. I put a scarf around my shoulders. I left my bedroom with my pedagogue (slave) and nurse and went to greet my father and mother; I greeted them both and kissed them. Then I left home. </a:t>
            </a:r>
          </a:p>
          <a:p>
            <a:pPr>
              <a:lnSpc>
                <a:spcPct val="80000"/>
              </a:lnSpc>
            </a:pPr>
            <a:r>
              <a:rPr lang="en-US" sz="1400"/>
              <a:t>I went to school. I entered and said, “Hello teacher,” and he kissed me and greeted me in return. My slave who carries my books handed me my waxed tablets, my writing box, and my writing instruments. Sitting in my place, I smoothed over the tablets. I printed the assigned sentence. When I finished I showed it to my teacher. He corrected it and wrote over my errors (mistakes). When we had finished the lesson, the teacher dismissed us for lunch. After being dismissed, I came home. I changed clothes and ate some white bread, olives, cheese, dried figs and nuts. I drank cold water. After lunch I returned to school. </a:t>
            </a:r>
            <a:endParaRPr lang="en-US" sz="1400" b="1"/>
          </a:p>
          <a:p>
            <a:pPr>
              <a:lnSpc>
                <a:spcPct val="80000"/>
              </a:lnSpc>
            </a:pPr>
            <a:r>
              <a:rPr lang="en-US" sz="1400" b="1"/>
              <a:t>Source: Jo-Ann Shelton, </a:t>
            </a:r>
            <a:r>
              <a:rPr lang="en-US" sz="1400" b="1" i="1"/>
              <a:t>As the Romans Did: A Sourcebook in Roman Social History</a:t>
            </a:r>
            <a:r>
              <a:rPr lang="en-US" sz="1400" b="1"/>
              <a:t> (New York: Oxford University Press, 1988), 113-114.</a:t>
            </a:r>
            <a:endParaRPr lang="en-US" sz="1400"/>
          </a:p>
          <a:p>
            <a:pPr>
              <a:lnSpc>
                <a:spcPct val="80000"/>
              </a:lnSpc>
              <a:buFontTx/>
              <a:buNone/>
            </a:pPr>
            <a:r>
              <a:rPr lang="en-US" sz="1400"/>
              <a:t>7. Do you think this boy was well-off (rich) or poor? How can you tell?</a:t>
            </a:r>
          </a:p>
          <a:p>
            <a:pPr>
              <a:lnSpc>
                <a:spcPct val="80000"/>
              </a:lnSpc>
              <a:buFontTx/>
              <a:buNone/>
            </a:pPr>
            <a:r>
              <a:rPr lang="en-US" sz="1400"/>
              <a:t>8. What are the main differences between this boy’s school day and your own? List at least three.</a:t>
            </a:r>
          </a:p>
          <a:p>
            <a:pPr>
              <a:lnSpc>
                <a:spcPct val="80000"/>
              </a:lnSpc>
            </a:pPr>
            <a:endParaRPr lang="en-US" sz="1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4"/>
          <p:cNvSpPr>
            <a:spLocks noGrp="1" noChangeArrowheads="1"/>
          </p:cNvSpPr>
          <p:nvPr>
            <p:ph type="title"/>
          </p:nvPr>
        </p:nvSpPr>
        <p:spPr/>
        <p:txBody>
          <a:bodyPr/>
          <a:lstStyle/>
          <a:p>
            <a:r>
              <a:rPr lang="en-US"/>
              <a:t>School Life</a:t>
            </a:r>
          </a:p>
        </p:txBody>
      </p:sp>
      <p:sp>
        <p:nvSpPr>
          <p:cNvPr id="72709" name="Rectangle 5"/>
          <p:cNvSpPr>
            <a:spLocks noGrp="1" noChangeArrowheads="1"/>
          </p:cNvSpPr>
          <p:nvPr>
            <p:ph sz="quarter" idx="1"/>
          </p:nvPr>
        </p:nvSpPr>
        <p:spPr/>
        <p:txBody>
          <a:bodyPr/>
          <a:lstStyle/>
          <a:p>
            <a:endParaRPr lang="en-US" sz="2400"/>
          </a:p>
        </p:txBody>
      </p:sp>
      <p:sp>
        <p:nvSpPr>
          <p:cNvPr id="72710" name="Rectangle 6"/>
          <p:cNvSpPr>
            <a:spLocks noGrp="1" noChangeArrowheads="1"/>
          </p:cNvSpPr>
          <p:nvPr>
            <p:ph sz="quarter" idx="2"/>
          </p:nvPr>
        </p:nvSpPr>
        <p:spPr/>
        <p:txBody>
          <a:bodyPr/>
          <a:lstStyle/>
          <a:p>
            <a:endParaRPr lang="en-US" sz="2400"/>
          </a:p>
        </p:txBody>
      </p:sp>
      <p:sp>
        <p:nvSpPr>
          <p:cNvPr id="72711" name="Rectangle 7"/>
          <p:cNvSpPr>
            <a:spLocks noGrp="1" noChangeArrowheads="1"/>
          </p:cNvSpPr>
          <p:nvPr>
            <p:ph sz="half" idx="3"/>
          </p:nvPr>
        </p:nvSpPr>
        <p:spPr/>
        <p:txBody>
          <a:bodyPr/>
          <a:lstStyle/>
          <a:p>
            <a:endParaRPr lang="en-US" sz="2800"/>
          </a:p>
        </p:txBody>
      </p:sp>
      <p:pic>
        <p:nvPicPr>
          <p:cNvPr id="72713" name="Picture 9" descr="1350"/>
          <p:cNvPicPr>
            <a:picLocks noChangeAspect="1" noChangeArrowheads="1"/>
          </p:cNvPicPr>
          <p:nvPr/>
        </p:nvPicPr>
        <p:blipFill>
          <a:blip r:embed="rId2"/>
          <a:srcRect/>
          <a:stretch>
            <a:fillRect/>
          </a:stretch>
        </p:blipFill>
        <p:spPr bwMode="auto">
          <a:xfrm>
            <a:off x="4381500" y="1905000"/>
            <a:ext cx="4762500" cy="4953000"/>
          </a:xfrm>
          <a:prstGeom prst="rect">
            <a:avLst/>
          </a:prstGeom>
          <a:noFill/>
        </p:spPr>
      </p:pic>
      <p:pic>
        <p:nvPicPr>
          <p:cNvPr id="72715" name="Picture 11" descr="figure2"/>
          <p:cNvPicPr>
            <a:picLocks noChangeAspect="1" noChangeArrowheads="1"/>
          </p:cNvPicPr>
          <p:nvPr/>
        </p:nvPicPr>
        <p:blipFill>
          <a:blip r:embed="rId3"/>
          <a:srcRect/>
          <a:stretch>
            <a:fillRect/>
          </a:stretch>
        </p:blipFill>
        <p:spPr bwMode="auto">
          <a:xfrm>
            <a:off x="0" y="1905000"/>
            <a:ext cx="4352925" cy="4953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WHAT DO YOU EAT?</a:t>
            </a:r>
          </a:p>
        </p:txBody>
      </p:sp>
      <p:graphicFrame>
        <p:nvGraphicFramePr>
          <p:cNvPr id="33809" name="Group 17"/>
          <p:cNvGraphicFramePr>
            <a:graphicFrameLocks noGrp="1"/>
          </p:cNvGraphicFramePr>
          <p:nvPr>
            <p:ph idx="1"/>
          </p:nvPr>
        </p:nvGraphicFramePr>
        <p:xfrm>
          <a:off x="685800" y="1981200"/>
          <a:ext cx="7772400" cy="4419601"/>
        </p:xfrm>
        <a:graphic>
          <a:graphicData uri="http://schemas.openxmlformats.org/drawingml/2006/table">
            <a:tbl>
              <a:tblPr/>
              <a:tblGrid>
                <a:gridCol w="3886200"/>
                <a:gridCol w="3886200"/>
              </a:tblGrid>
              <a:tr h="9096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BREAKFAST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LUNCH</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09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endParaRPr lang="en-US"/>
          </a:p>
        </p:txBody>
      </p:sp>
      <p:sp>
        <p:nvSpPr>
          <p:cNvPr id="47107" name="Rectangle 3"/>
          <p:cNvSpPr>
            <a:spLocks noGrp="1" noChangeArrowheads="1"/>
          </p:cNvSpPr>
          <p:nvPr>
            <p:ph type="body" sz="half" idx="1"/>
          </p:nvPr>
        </p:nvSpPr>
        <p:spPr>
          <a:xfrm>
            <a:off x="685800" y="1981200"/>
            <a:ext cx="3814763" cy="4114800"/>
          </a:xfrm>
        </p:spPr>
        <p:txBody>
          <a:bodyPr/>
          <a:lstStyle/>
          <a:p>
            <a:pPr>
              <a:lnSpc>
                <a:spcPct val="80000"/>
              </a:lnSpc>
            </a:pPr>
            <a:r>
              <a:rPr lang="en-US" sz="2400"/>
              <a:t>~~Breakfast~~</a:t>
            </a:r>
          </a:p>
          <a:p>
            <a:pPr>
              <a:lnSpc>
                <a:spcPct val="80000"/>
              </a:lnSpc>
            </a:pPr>
            <a:r>
              <a:rPr lang="en-US" sz="2400"/>
              <a:t>Ancient Romans who were poor would have a breakfast of bread ( dry or dipped in wine ), olives, cheese or raisins. Rich Romans would eat meat, fish, fruits, vegetables, bread and honey. Romans ate with their hands.</a:t>
            </a:r>
          </a:p>
        </p:txBody>
      </p:sp>
      <p:sp>
        <p:nvSpPr>
          <p:cNvPr id="47108" name="Rectangle 4"/>
          <p:cNvSpPr>
            <a:spLocks noGrp="1" noChangeArrowheads="1"/>
          </p:cNvSpPr>
          <p:nvPr>
            <p:ph type="body" sz="half" idx="2"/>
          </p:nvPr>
        </p:nvSpPr>
        <p:spPr>
          <a:xfrm>
            <a:off x="4643438" y="1981200"/>
            <a:ext cx="3814762" cy="4114800"/>
          </a:xfrm>
        </p:spPr>
        <p:txBody>
          <a:bodyPr/>
          <a:lstStyle/>
          <a:p>
            <a:pPr>
              <a:lnSpc>
                <a:spcPct val="80000"/>
              </a:lnSpc>
            </a:pPr>
            <a:r>
              <a:rPr lang="en-US" sz="2400"/>
              <a:t>* *Lunch**</a:t>
            </a:r>
          </a:p>
          <a:p>
            <a:pPr>
              <a:lnSpc>
                <a:spcPct val="80000"/>
              </a:lnSpc>
            </a:pPr>
            <a:r>
              <a:rPr lang="en-US" sz="2400"/>
              <a:t>Lunch was usually a cold meal eaten about 11:00 A.M. It was bread, salad, olives, cheese, fruit, nuts and cold meat. After lunch the ancient Romans enjoyed a midday rest or siesta for 2 to 3 hours. Everybody took a nap and the streets were deserted. Even the kids got a 2 to 3 hour break from school.</a:t>
            </a:r>
          </a:p>
        </p:txBody>
      </p:sp>
      <p:pic>
        <p:nvPicPr>
          <p:cNvPr id="47109" name="Picture 5" descr="MCj02373470000[1]"/>
          <p:cNvPicPr>
            <a:picLocks noChangeAspect="1" noChangeArrowheads="1"/>
          </p:cNvPicPr>
          <p:nvPr/>
        </p:nvPicPr>
        <p:blipFill>
          <a:blip r:embed="rId4"/>
          <a:srcRect/>
          <a:stretch>
            <a:fillRect/>
          </a:stretch>
        </p:blipFill>
        <p:spPr bwMode="auto">
          <a:xfrm>
            <a:off x="6477000" y="0"/>
            <a:ext cx="1828800" cy="1701800"/>
          </a:xfrm>
          <a:prstGeom prst="rect">
            <a:avLst/>
          </a:prstGeom>
          <a:noFill/>
        </p:spPr>
      </p:pic>
      <p:sp>
        <p:nvSpPr>
          <p:cNvPr id="47110" name="WordArt 6"/>
          <p:cNvSpPr>
            <a:spLocks noChangeArrowheads="1" noChangeShapeType="1" noTextEdit="1"/>
          </p:cNvSpPr>
          <p:nvPr>
            <p:custDataLst>
              <p:tags r:id="rId1"/>
            </p:custDataLst>
          </p:nvPr>
        </p:nvSpPr>
        <p:spPr bwMode="auto">
          <a:xfrm>
            <a:off x="3200400" y="685800"/>
            <a:ext cx="1981200" cy="990600"/>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type="none" w="sm" len="sm"/>
                  <a:tailEnd type="none" w="sm" len="sm"/>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a:rPr>
              <a:t>Food</a:t>
            </a:r>
          </a:p>
        </p:txBody>
      </p:sp>
    </p:spTree>
  </p:cSld>
  <p:clrMapOvr>
    <a:masterClrMapping/>
  </p:clrMapOvr>
  <p:transition spd="med">
    <p:newsflash/>
    <p:sndAc>
      <p:stSnd>
        <p:snd r:embed="rId3" name="voltage.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nodePh="1">
                                  <p:stCondLst>
                                    <p:cond delay="0"/>
                                  </p:stCondLst>
                                  <p:endCondLst>
                                    <p:cond evt="begin" delay="0">
                                      <p:tn val="5"/>
                                    </p:cond>
                                  </p:endCondLst>
                                  <p:childTnLst>
                                    <p:set>
                                      <p:cBhvr>
                                        <p:cTn id="6" dur="1" fill="hold">
                                          <p:stCondLst>
                                            <p:cond delay="0"/>
                                          </p:stCondLst>
                                        </p:cTn>
                                        <p:tgtEl>
                                          <p:spTgt spid="47106"/>
                                        </p:tgtEl>
                                        <p:attrNameLst>
                                          <p:attrName>style.visibility</p:attrName>
                                        </p:attrNameLst>
                                      </p:cBhvr>
                                      <p:to>
                                        <p:strVal val="visible"/>
                                      </p:to>
                                    </p:set>
                                    <p:animEffect transition="in" filter="fade">
                                      <p:cBhvr>
                                        <p:cTn id="7" dur="1000"/>
                                        <p:tgtEl>
                                          <p:spTgt spid="47106"/>
                                        </p:tgtEl>
                                      </p:cBhvr>
                                    </p:animEffect>
                                    <p:anim calcmode="lin" valueType="num">
                                      <p:cBhvr>
                                        <p:cTn id="8" dur="1000" fill="hold"/>
                                        <p:tgtEl>
                                          <p:spTgt spid="47106"/>
                                        </p:tgtEl>
                                        <p:attrNameLst>
                                          <p:attrName>ppt_x</p:attrName>
                                        </p:attrNameLst>
                                      </p:cBhvr>
                                      <p:tavLst>
                                        <p:tav tm="0">
                                          <p:val>
                                            <p:strVal val="#ppt_x"/>
                                          </p:val>
                                        </p:tav>
                                        <p:tav tm="100000">
                                          <p:val>
                                            <p:strVal val="#ppt_x"/>
                                          </p:val>
                                        </p:tav>
                                      </p:tavLst>
                                    </p:anim>
                                    <p:anim calcmode="lin" valueType="num">
                                      <p:cBhvr>
                                        <p:cTn id="9" dur="1000" fill="hold"/>
                                        <p:tgtEl>
                                          <p:spTgt spid="4710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1" fill="hold" grpId="0" nodeType="clickEffect">
                                  <p:stCondLst>
                                    <p:cond delay="0"/>
                                  </p:stCondLst>
                                  <p:childTnLst>
                                    <p:set>
                                      <p:cBhvr>
                                        <p:cTn id="13" dur="1" fill="hold">
                                          <p:stCondLst>
                                            <p:cond delay="0"/>
                                          </p:stCondLst>
                                        </p:cTn>
                                        <p:tgtEl>
                                          <p:spTgt spid="47107">
                                            <p:txEl>
                                              <p:pRg st="1" end="1"/>
                                            </p:txEl>
                                          </p:spTgt>
                                        </p:tgtEl>
                                        <p:attrNameLst>
                                          <p:attrName>style.visibility</p:attrName>
                                        </p:attrNameLst>
                                      </p:cBhvr>
                                      <p:to>
                                        <p:strVal val="visible"/>
                                      </p:to>
                                    </p:set>
                                    <p:anim calcmode="lin" valueType="num">
                                      <p:cBhvr additive="base">
                                        <p:cTn id="14" dur="1000" fill="hold">
                                          <p:stCondLst>
                                            <p:cond delay="0"/>
                                          </p:stCondLst>
                                        </p:cTn>
                                        <p:tgtEl>
                                          <p:spTgt spid="47107">
                                            <p:txEl>
                                              <p:pRg st="1" end="1"/>
                                            </p:txEl>
                                          </p:spTgt>
                                        </p:tgtEl>
                                        <p:attrNameLst>
                                          <p:attrName>ppt_x</p:attrName>
                                        </p:attrNameLst>
                                      </p:cBhvr>
                                      <p:tavLst>
                                        <p:tav tm="0">
                                          <p:val>
                                            <p:strVal val="#ppt_x"/>
                                          </p:val>
                                        </p:tav>
                                        <p:tav tm="100000">
                                          <p:val>
                                            <p:strVal val="#ppt_x"/>
                                          </p:val>
                                        </p:tav>
                                      </p:tavLst>
                                    </p:anim>
                                    <p:anim calcmode="lin" valueType="num">
                                      <p:cBhvr additive="base">
                                        <p:cTn id="15" dur="1000" fill="hold">
                                          <p:stCondLst>
                                            <p:cond delay="0"/>
                                          </p:stCondLst>
                                        </p:cTn>
                                        <p:tgtEl>
                                          <p:spTgt spid="47107">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1" fill="hold" grpId="0" nodeType="clickEffect">
                                  <p:stCondLst>
                                    <p:cond delay="0"/>
                                  </p:stCondLst>
                                  <p:childTnLst>
                                    <p:set>
                                      <p:cBhvr>
                                        <p:cTn id="19" dur="1" fill="hold">
                                          <p:stCondLst>
                                            <p:cond delay="0"/>
                                          </p:stCondLst>
                                        </p:cTn>
                                        <p:tgtEl>
                                          <p:spTgt spid="47107">
                                            <p:txEl>
                                              <p:pRg st="0" end="0"/>
                                            </p:txEl>
                                          </p:spTgt>
                                        </p:tgtEl>
                                        <p:attrNameLst>
                                          <p:attrName>style.visibility</p:attrName>
                                        </p:attrNameLst>
                                      </p:cBhvr>
                                      <p:to>
                                        <p:strVal val="visible"/>
                                      </p:to>
                                    </p:set>
                                    <p:anim calcmode="lin" valueType="num">
                                      <p:cBhvr additive="base">
                                        <p:cTn id="20" dur="1000" fill="hold">
                                          <p:stCondLst>
                                            <p:cond delay="0"/>
                                          </p:stCondLst>
                                        </p:cTn>
                                        <p:tgtEl>
                                          <p:spTgt spid="47107">
                                            <p:txEl>
                                              <p:pRg st="0" end="0"/>
                                            </p:txEl>
                                          </p:spTgt>
                                        </p:tgtEl>
                                        <p:attrNameLst>
                                          <p:attrName>ppt_x</p:attrName>
                                        </p:attrNameLst>
                                      </p:cBhvr>
                                      <p:tavLst>
                                        <p:tav tm="0">
                                          <p:val>
                                            <p:strVal val="#ppt_x"/>
                                          </p:val>
                                        </p:tav>
                                        <p:tav tm="100000">
                                          <p:val>
                                            <p:strVal val="#ppt_x"/>
                                          </p:val>
                                        </p:tav>
                                      </p:tavLst>
                                    </p:anim>
                                    <p:anim calcmode="lin" valueType="num">
                                      <p:cBhvr additive="base">
                                        <p:cTn id="21" dur="1000" fill="hold">
                                          <p:stCondLst>
                                            <p:cond delay="0"/>
                                          </p:stCondLst>
                                        </p:cTn>
                                        <p:tgtEl>
                                          <p:spTgt spid="4710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1" fill="hold" grpId="0" nodeType="clickEffect">
                                  <p:stCondLst>
                                    <p:cond delay="0"/>
                                  </p:stCondLst>
                                  <p:childTnLst>
                                    <p:set>
                                      <p:cBhvr>
                                        <p:cTn id="25" dur="1" fill="hold">
                                          <p:stCondLst>
                                            <p:cond delay="0"/>
                                          </p:stCondLst>
                                        </p:cTn>
                                        <p:tgtEl>
                                          <p:spTgt spid="47108">
                                            <p:txEl>
                                              <p:pRg st="1" end="1"/>
                                            </p:txEl>
                                          </p:spTgt>
                                        </p:tgtEl>
                                        <p:attrNameLst>
                                          <p:attrName>style.visibility</p:attrName>
                                        </p:attrNameLst>
                                      </p:cBhvr>
                                      <p:to>
                                        <p:strVal val="visible"/>
                                      </p:to>
                                    </p:set>
                                    <p:anim calcmode="lin" valueType="num">
                                      <p:cBhvr additive="base">
                                        <p:cTn id="26" dur="1000" fill="hold">
                                          <p:stCondLst>
                                            <p:cond delay="0"/>
                                          </p:stCondLst>
                                        </p:cTn>
                                        <p:tgtEl>
                                          <p:spTgt spid="47108">
                                            <p:txEl>
                                              <p:pRg st="1" end="1"/>
                                            </p:txEl>
                                          </p:spTgt>
                                        </p:tgtEl>
                                        <p:attrNameLst>
                                          <p:attrName>ppt_x</p:attrName>
                                        </p:attrNameLst>
                                      </p:cBhvr>
                                      <p:tavLst>
                                        <p:tav tm="0">
                                          <p:val>
                                            <p:strVal val="#ppt_x"/>
                                          </p:val>
                                        </p:tav>
                                        <p:tav tm="100000">
                                          <p:val>
                                            <p:strVal val="#ppt_x"/>
                                          </p:val>
                                        </p:tav>
                                      </p:tavLst>
                                    </p:anim>
                                    <p:anim calcmode="lin" valueType="num">
                                      <p:cBhvr additive="base">
                                        <p:cTn id="27" dur="1000" fill="hold">
                                          <p:stCondLst>
                                            <p:cond delay="0"/>
                                          </p:stCondLst>
                                        </p:cTn>
                                        <p:tgtEl>
                                          <p:spTgt spid="47108">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1" fill="hold" grpId="0" nodeType="clickEffect">
                                  <p:stCondLst>
                                    <p:cond delay="0"/>
                                  </p:stCondLst>
                                  <p:childTnLst>
                                    <p:set>
                                      <p:cBhvr>
                                        <p:cTn id="31" dur="1" fill="hold">
                                          <p:stCondLst>
                                            <p:cond delay="0"/>
                                          </p:stCondLst>
                                        </p:cTn>
                                        <p:tgtEl>
                                          <p:spTgt spid="47108">
                                            <p:txEl>
                                              <p:pRg st="0" end="0"/>
                                            </p:txEl>
                                          </p:spTgt>
                                        </p:tgtEl>
                                        <p:attrNameLst>
                                          <p:attrName>style.visibility</p:attrName>
                                        </p:attrNameLst>
                                      </p:cBhvr>
                                      <p:to>
                                        <p:strVal val="visible"/>
                                      </p:to>
                                    </p:set>
                                    <p:anim calcmode="lin" valueType="num">
                                      <p:cBhvr additive="base">
                                        <p:cTn id="32" dur="1000" fill="hold">
                                          <p:stCondLst>
                                            <p:cond delay="0"/>
                                          </p:stCondLst>
                                        </p:cTn>
                                        <p:tgtEl>
                                          <p:spTgt spid="47108">
                                            <p:txEl>
                                              <p:pRg st="0" end="0"/>
                                            </p:txEl>
                                          </p:spTgt>
                                        </p:tgtEl>
                                        <p:attrNameLst>
                                          <p:attrName>ppt_x</p:attrName>
                                        </p:attrNameLst>
                                      </p:cBhvr>
                                      <p:tavLst>
                                        <p:tav tm="0">
                                          <p:val>
                                            <p:strVal val="#ppt_x"/>
                                          </p:val>
                                        </p:tav>
                                        <p:tav tm="100000">
                                          <p:val>
                                            <p:strVal val="#ppt_x"/>
                                          </p:val>
                                        </p:tav>
                                      </p:tavLst>
                                    </p:anim>
                                    <p:anim calcmode="lin" valueType="num">
                                      <p:cBhvr additive="base">
                                        <p:cTn id="33" dur="1000" fill="hold">
                                          <p:stCondLst>
                                            <p:cond delay="0"/>
                                          </p:stCondLst>
                                        </p:cTn>
                                        <p:tgtEl>
                                          <p:spTgt spid="47108">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P spid="47107" grpId="0" build="p" rev="1"/>
      <p:bldP spid="47108" grpId="0" build="p" rev="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762000" y="0"/>
            <a:ext cx="7772400" cy="1143000"/>
          </a:xfrm>
          <a:ln/>
        </p:spPr>
        <p:txBody>
          <a:bodyPr/>
          <a:lstStyle/>
          <a:p>
            <a:endParaRPr lang="en-US"/>
          </a:p>
        </p:txBody>
      </p:sp>
      <p:sp>
        <p:nvSpPr>
          <p:cNvPr id="41987" name="Rectangle 3"/>
          <p:cNvSpPr>
            <a:spLocks noGrp="1" noChangeArrowheads="1"/>
          </p:cNvSpPr>
          <p:nvPr>
            <p:ph type="body" idx="1"/>
          </p:nvPr>
        </p:nvSpPr>
        <p:spPr>
          <a:xfrm>
            <a:off x="533400" y="2362200"/>
            <a:ext cx="7772400" cy="4114800"/>
          </a:xfrm>
          <a:noFill/>
          <a:ln/>
        </p:spPr>
        <p:txBody>
          <a:bodyPr/>
          <a:lstStyle/>
          <a:p>
            <a:pPr>
              <a:lnSpc>
                <a:spcPct val="90000"/>
              </a:lnSpc>
              <a:buFontTx/>
              <a:buBlip>
                <a:blip r:embed="rId4"/>
              </a:buBlip>
            </a:pPr>
            <a:r>
              <a:rPr lang="en-US" sz="2800">
                <a:solidFill>
                  <a:srgbClr val="3333FF"/>
                </a:solidFill>
                <a:latin typeface="Tempus Sans ITC" pitchFamily="82" charset="0"/>
              </a:rPr>
              <a:t>Women wore and under tunic, stola, palla and gold embroidery.</a:t>
            </a:r>
          </a:p>
          <a:p>
            <a:pPr>
              <a:lnSpc>
                <a:spcPct val="90000"/>
              </a:lnSpc>
              <a:buFontTx/>
              <a:buBlip>
                <a:blip r:embed="rId4"/>
              </a:buBlip>
            </a:pPr>
            <a:r>
              <a:rPr lang="en-US" sz="2800">
                <a:solidFill>
                  <a:srgbClr val="3333FF"/>
                </a:solidFill>
                <a:latin typeface="Tempus Sans ITC" pitchFamily="82" charset="0"/>
              </a:rPr>
              <a:t>High ranking people wore a white tunic, purple tunic and gold embroidery.</a:t>
            </a:r>
          </a:p>
          <a:p>
            <a:pPr>
              <a:lnSpc>
                <a:spcPct val="90000"/>
              </a:lnSpc>
              <a:buFontTx/>
              <a:buBlip>
                <a:blip r:embed="rId4"/>
              </a:buBlip>
            </a:pPr>
            <a:r>
              <a:rPr lang="en-US" sz="2800">
                <a:solidFill>
                  <a:srgbClr val="3333FF"/>
                </a:solidFill>
                <a:latin typeface="Tempus Sans ITC" pitchFamily="82" charset="0"/>
              </a:rPr>
              <a:t>Common people wore tunics.</a:t>
            </a:r>
          </a:p>
          <a:p>
            <a:pPr>
              <a:lnSpc>
                <a:spcPct val="90000"/>
              </a:lnSpc>
              <a:buFontTx/>
              <a:buBlip>
                <a:blip r:embed="rId4"/>
              </a:buBlip>
            </a:pPr>
            <a:r>
              <a:rPr lang="en-US" sz="2800">
                <a:solidFill>
                  <a:srgbClr val="3333FF"/>
                </a:solidFill>
                <a:latin typeface="Tempus Sans ITC" pitchFamily="82" charset="0"/>
              </a:rPr>
              <a:t>Your toga showed how wealthy you were.</a:t>
            </a:r>
          </a:p>
          <a:p>
            <a:pPr>
              <a:lnSpc>
                <a:spcPct val="90000"/>
              </a:lnSpc>
              <a:buFontTx/>
              <a:buBlip>
                <a:blip r:embed="rId4"/>
              </a:buBlip>
            </a:pPr>
            <a:r>
              <a:rPr lang="en-US" sz="2800">
                <a:solidFill>
                  <a:srgbClr val="3333FF"/>
                </a:solidFill>
                <a:latin typeface="Tempus Sans ITC" pitchFamily="82" charset="0"/>
              </a:rPr>
              <a:t>Women loved jewelry and wore their hair up.</a:t>
            </a:r>
          </a:p>
          <a:p>
            <a:pPr>
              <a:lnSpc>
                <a:spcPct val="90000"/>
              </a:lnSpc>
              <a:buFontTx/>
              <a:buBlip>
                <a:blip r:embed="rId4"/>
              </a:buBlip>
            </a:pPr>
            <a:r>
              <a:rPr lang="en-US" sz="2800">
                <a:solidFill>
                  <a:srgbClr val="3333FF"/>
                </a:solidFill>
                <a:latin typeface="Tempus Sans ITC" pitchFamily="82" charset="0"/>
              </a:rPr>
              <a:t>Girls and boys wore a simple tunic down to their knees with a belt.</a:t>
            </a:r>
          </a:p>
        </p:txBody>
      </p:sp>
      <p:sp>
        <p:nvSpPr>
          <p:cNvPr id="41988" name="Rectangle 4"/>
          <p:cNvSpPr>
            <a:spLocks noChangeArrowheads="1"/>
          </p:cNvSpPr>
          <p:nvPr/>
        </p:nvSpPr>
        <p:spPr bwMode="auto">
          <a:xfrm>
            <a:off x="228600" y="5484813"/>
            <a:ext cx="8232775" cy="519112"/>
          </a:xfrm>
          <a:prstGeom prst="rect">
            <a:avLst/>
          </a:prstGeom>
          <a:noFill/>
          <a:ln w="9525">
            <a:noFill/>
            <a:miter lim="800000"/>
            <a:headEnd/>
            <a:tailEnd/>
          </a:ln>
          <a:effectLst/>
        </p:spPr>
        <p:txBody>
          <a:bodyPr lIns="92075" tIns="46038" rIns="92075" bIns="46038">
            <a:spAutoFit/>
          </a:bodyPr>
          <a:lstStyle/>
          <a:p>
            <a:endParaRPr lang="en-US" sz="1800">
              <a:solidFill>
                <a:schemeClr val="tx1"/>
              </a:solidFill>
              <a:latin typeface="Arial" charset="0"/>
            </a:endParaRPr>
          </a:p>
        </p:txBody>
      </p:sp>
      <p:sp>
        <p:nvSpPr>
          <p:cNvPr id="41989" name="WordArt 5"/>
          <p:cNvSpPr>
            <a:spLocks noChangeArrowheads="1" noChangeShapeType="1" noTextEdit="1"/>
          </p:cNvSpPr>
          <p:nvPr>
            <p:custDataLst>
              <p:tags r:id="rId1"/>
            </p:custDataLst>
          </p:nvPr>
        </p:nvSpPr>
        <p:spPr bwMode="auto">
          <a:xfrm>
            <a:off x="2971800" y="304800"/>
            <a:ext cx="3352800" cy="647700"/>
          </a:xfrm>
          <a:prstGeom prst="rect">
            <a:avLst/>
          </a:prstGeom>
        </p:spPr>
        <p:txBody>
          <a:bodyPr wrap="none" fromWordArt="1">
            <a:prstTxWarp prst="textPlain">
              <a:avLst>
                <a:gd name="adj" fmla="val 50000"/>
              </a:avLst>
            </a:prstTxWarp>
          </a:bodyPr>
          <a:lstStyle/>
          <a:p>
            <a:pPr algn="ctr"/>
            <a:r>
              <a:rPr lang="en-US" sz="3600" kern="10" spc="720">
                <a:ln w="9525">
                  <a:noFill/>
                  <a:round/>
                  <a:headEnd type="none" w="sm" len="sm"/>
                  <a:tailEnd type="none" w="sm" len="sm"/>
                </a:ln>
                <a:gradFill rotWithShape="1">
                  <a:gsLst>
                    <a:gs pos="0">
                      <a:srgbClr val="3366FF"/>
                    </a:gs>
                    <a:gs pos="100000">
                      <a:schemeClr val="accent2"/>
                    </a:gs>
                  </a:gsLst>
                  <a:lin ang="5400000" scaled="1"/>
                </a:gradFill>
                <a:effectLst>
                  <a:outerShdw dist="45791" dir="3378596" algn="ctr" rotWithShape="0">
                    <a:srgbClr val="4D4D4D">
                      <a:alpha val="80000"/>
                    </a:srgbClr>
                  </a:outerShdw>
                </a:effectLst>
                <a:latin typeface="Arial Black"/>
              </a:rPr>
              <a:t>Clothing</a:t>
            </a:r>
          </a:p>
        </p:txBody>
      </p:sp>
      <p:pic>
        <p:nvPicPr>
          <p:cNvPr id="41990" name="Picture 6" descr="MCj01983040000[1]"/>
          <p:cNvPicPr>
            <a:picLocks noChangeAspect="1" noChangeArrowheads="1"/>
          </p:cNvPicPr>
          <p:nvPr/>
        </p:nvPicPr>
        <p:blipFill>
          <a:blip r:embed="rId5"/>
          <a:srcRect/>
          <a:stretch>
            <a:fillRect/>
          </a:stretch>
        </p:blipFill>
        <p:spPr bwMode="auto">
          <a:xfrm>
            <a:off x="990600" y="0"/>
            <a:ext cx="1417638" cy="2082800"/>
          </a:xfrm>
          <a:prstGeom prst="rect">
            <a:avLst/>
          </a:prstGeom>
          <a:noFill/>
        </p:spPr>
      </p:pic>
    </p:spTree>
  </p:cSld>
  <p:clrMapOvr>
    <a:masterClrMapping/>
  </p:clrMapOvr>
  <p:transition spd="slow" advTm="25000">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nodePh="1">
                                  <p:stCondLst>
                                    <p:cond delay="0"/>
                                  </p:stCondLst>
                                  <p:endCondLst>
                                    <p:cond evt="begin" delay="0">
                                      <p:tn val="5"/>
                                    </p:cond>
                                  </p:endCondLst>
                                  <p:childTnLst>
                                    <p:set>
                                      <p:cBhvr>
                                        <p:cTn id="6" dur="1" fill="hold">
                                          <p:stCondLst>
                                            <p:cond delay="0"/>
                                          </p:stCondLst>
                                        </p:cTn>
                                        <p:tgtEl>
                                          <p:spTgt spid="41986">
                                            <p:txEl>
                                              <p:pRg st="0" end="0"/>
                                            </p:txEl>
                                          </p:spTgt>
                                        </p:tgtEl>
                                        <p:attrNameLst>
                                          <p:attrName>style.visibility</p:attrName>
                                        </p:attrNameLst>
                                      </p:cBhvr>
                                      <p:to>
                                        <p:strVal val="visible"/>
                                      </p:to>
                                    </p:set>
                                    <p:anim calcmode="lin" valueType="num">
                                      <p:cBhvr additive="base">
                                        <p:cTn id="7" dur="500" fill="hold"/>
                                        <p:tgtEl>
                                          <p:spTgt spid="4198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1986">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3" presetClass="entr" presetSubtype="5" fill="hold" grpId="0" nodeType="afterEffect">
                                  <p:stCondLst>
                                    <p:cond delay="0"/>
                                  </p:stCondLst>
                                  <p:childTnLst>
                                    <p:set>
                                      <p:cBhvr>
                                        <p:cTn id="11" dur="1" fill="hold">
                                          <p:stCondLst>
                                            <p:cond delay="0"/>
                                          </p:stCondLst>
                                        </p:cTn>
                                        <p:tgtEl>
                                          <p:spTgt spid="41987">
                                            <p:txEl>
                                              <p:pRg st="0" end="0"/>
                                            </p:txEl>
                                          </p:spTgt>
                                        </p:tgtEl>
                                        <p:attrNameLst>
                                          <p:attrName>style.visibility</p:attrName>
                                        </p:attrNameLst>
                                      </p:cBhvr>
                                      <p:to>
                                        <p:strVal val="visible"/>
                                      </p:to>
                                    </p:set>
                                    <p:animEffect transition="in" filter="blinds(vertical)">
                                      <p:cBhvr>
                                        <p:cTn id="12" dur="500"/>
                                        <p:tgtEl>
                                          <p:spTgt spid="41987">
                                            <p:txEl>
                                              <p:pRg st="0" end="0"/>
                                            </p:txEl>
                                          </p:spTgt>
                                        </p:tgtEl>
                                      </p:cBhvr>
                                    </p:animEffect>
                                  </p:childTnLst>
                                </p:cTn>
                              </p:par>
                            </p:childTnLst>
                          </p:cTn>
                        </p:par>
                        <p:par>
                          <p:cTn id="13" fill="hold">
                            <p:stCondLst>
                              <p:cond delay="1000"/>
                            </p:stCondLst>
                            <p:childTnLst>
                              <p:par>
                                <p:cTn id="14" presetID="3" presetClass="entr" presetSubtype="5" fill="hold" grpId="0" nodeType="afterEffect">
                                  <p:stCondLst>
                                    <p:cond delay="0"/>
                                  </p:stCondLst>
                                  <p:childTnLst>
                                    <p:set>
                                      <p:cBhvr>
                                        <p:cTn id="15" dur="1" fill="hold">
                                          <p:stCondLst>
                                            <p:cond delay="0"/>
                                          </p:stCondLst>
                                        </p:cTn>
                                        <p:tgtEl>
                                          <p:spTgt spid="41987">
                                            <p:txEl>
                                              <p:pRg st="1" end="1"/>
                                            </p:txEl>
                                          </p:spTgt>
                                        </p:tgtEl>
                                        <p:attrNameLst>
                                          <p:attrName>style.visibility</p:attrName>
                                        </p:attrNameLst>
                                      </p:cBhvr>
                                      <p:to>
                                        <p:strVal val="visible"/>
                                      </p:to>
                                    </p:set>
                                    <p:animEffect transition="in" filter="blinds(vertical)">
                                      <p:cBhvr>
                                        <p:cTn id="16" dur="500"/>
                                        <p:tgtEl>
                                          <p:spTgt spid="41987">
                                            <p:txEl>
                                              <p:pRg st="1" end="1"/>
                                            </p:txEl>
                                          </p:spTgt>
                                        </p:tgtEl>
                                      </p:cBhvr>
                                    </p:animEffect>
                                  </p:childTnLst>
                                </p:cTn>
                              </p:par>
                            </p:childTnLst>
                          </p:cTn>
                        </p:par>
                        <p:par>
                          <p:cTn id="17" fill="hold">
                            <p:stCondLst>
                              <p:cond delay="1500"/>
                            </p:stCondLst>
                            <p:childTnLst>
                              <p:par>
                                <p:cTn id="18" presetID="3" presetClass="entr" presetSubtype="5" fill="hold" grpId="0" nodeType="afterEffect">
                                  <p:stCondLst>
                                    <p:cond delay="0"/>
                                  </p:stCondLst>
                                  <p:childTnLst>
                                    <p:set>
                                      <p:cBhvr>
                                        <p:cTn id="19" dur="1" fill="hold">
                                          <p:stCondLst>
                                            <p:cond delay="0"/>
                                          </p:stCondLst>
                                        </p:cTn>
                                        <p:tgtEl>
                                          <p:spTgt spid="41987">
                                            <p:txEl>
                                              <p:pRg st="2" end="2"/>
                                            </p:txEl>
                                          </p:spTgt>
                                        </p:tgtEl>
                                        <p:attrNameLst>
                                          <p:attrName>style.visibility</p:attrName>
                                        </p:attrNameLst>
                                      </p:cBhvr>
                                      <p:to>
                                        <p:strVal val="visible"/>
                                      </p:to>
                                    </p:set>
                                    <p:animEffect transition="in" filter="blinds(vertical)">
                                      <p:cBhvr>
                                        <p:cTn id="20" dur="500"/>
                                        <p:tgtEl>
                                          <p:spTgt spid="41987">
                                            <p:txEl>
                                              <p:pRg st="2" end="2"/>
                                            </p:txEl>
                                          </p:spTgt>
                                        </p:tgtEl>
                                      </p:cBhvr>
                                    </p:animEffect>
                                  </p:childTnLst>
                                </p:cTn>
                              </p:par>
                            </p:childTnLst>
                          </p:cTn>
                        </p:par>
                        <p:par>
                          <p:cTn id="21" fill="hold">
                            <p:stCondLst>
                              <p:cond delay="2000"/>
                            </p:stCondLst>
                            <p:childTnLst>
                              <p:par>
                                <p:cTn id="22" presetID="3" presetClass="entr" presetSubtype="5" fill="hold" grpId="0" nodeType="afterEffect">
                                  <p:stCondLst>
                                    <p:cond delay="0"/>
                                  </p:stCondLst>
                                  <p:childTnLst>
                                    <p:set>
                                      <p:cBhvr>
                                        <p:cTn id="23" dur="1" fill="hold">
                                          <p:stCondLst>
                                            <p:cond delay="0"/>
                                          </p:stCondLst>
                                        </p:cTn>
                                        <p:tgtEl>
                                          <p:spTgt spid="41987">
                                            <p:txEl>
                                              <p:pRg st="3" end="3"/>
                                            </p:txEl>
                                          </p:spTgt>
                                        </p:tgtEl>
                                        <p:attrNameLst>
                                          <p:attrName>style.visibility</p:attrName>
                                        </p:attrNameLst>
                                      </p:cBhvr>
                                      <p:to>
                                        <p:strVal val="visible"/>
                                      </p:to>
                                    </p:set>
                                    <p:animEffect transition="in" filter="blinds(vertical)">
                                      <p:cBhvr>
                                        <p:cTn id="24" dur="500"/>
                                        <p:tgtEl>
                                          <p:spTgt spid="41987">
                                            <p:txEl>
                                              <p:pRg st="3" end="3"/>
                                            </p:txEl>
                                          </p:spTgt>
                                        </p:tgtEl>
                                      </p:cBhvr>
                                    </p:animEffect>
                                  </p:childTnLst>
                                </p:cTn>
                              </p:par>
                            </p:childTnLst>
                          </p:cTn>
                        </p:par>
                        <p:par>
                          <p:cTn id="25" fill="hold">
                            <p:stCondLst>
                              <p:cond delay="2500"/>
                            </p:stCondLst>
                            <p:childTnLst>
                              <p:par>
                                <p:cTn id="26" presetID="3" presetClass="entr" presetSubtype="5" fill="hold" grpId="0" nodeType="afterEffect">
                                  <p:stCondLst>
                                    <p:cond delay="0"/>
                                  </p:stCondLst>
                                  <p:childTnLst>
                                    <p:set>
                                      <p:cBhvr>
                                        <p:cTn id="27" dur="1" fill="hold">
                                          <p:stCondLst>
                                            <p:cond delay="0"/>
                                          </p:stCondLst>
                                        </p:cTn>
                                        <p:tgtEl>
                                          <p:spTgt spid="41987">
                                            <p:txEl>
                                              <p:pRg st="4" end="4"/>
                                            </p:txEl>
                                          </p:spTgt>
                                        </p:tgtEl>
                                        <p:attrNameLst>
                                          <p:attrName>style.visibility</p:attrName>
                                        </p:attrNameLst>
                                      </p:cBhvr>
                                      <p:to>
                                        <p:strVal val="visible"/>
                                      </p:to>
                                    </p:set>
                                    <p:animEffect transition="in" filter="blinds(vertical)">
                                      <p:cBhvr>
                                        <p:cTn id="28" dur="500"/>
                                        <p:tgtEl>
                                          <p:spTgt spid="41987">
                                            <p:txEl>
                                              <p:pRg st="4" end="4"/>
                                            </p:txEl>
                                          </p:spTgt>
                                        </p:tgtEl>
                                      </p:cBhvr>
                                    </p:animEffect>
                                  </p:childTnLst>
                                </p:cTn>
                              </p:par>
                            </p:childTnLst>
                          </p:cTn>
                        </p:par>
                        <p:par>
                          <p:cTn id="29" fill="hold">
                            <p:stCondLst>
                              <p:cond delay="3000"/>
                            </p:stCondLst>
                            <p:childTnLst>
                              <p:par>
                                <p:cTn id="30" presetID="3" presetClass="entr" presetSubtype="5" fill="hold" grpId="0" nodeType="afterEffect">
                                  <p:stCondLst>
                                    <p:cond delay="0"/>
                                  </p:stCondLst>
                                  <p:childTnLst>
                                    <p:set>
                                      <p:cBhvr>
                                        <p:cTn id="31" dur="1" fill="hold">
                                          <p:stCondLst>
                                            <p:cond delay="0"/>
                                          </p:stCondLst>
                                        </p:cTn>
                                        <p:tgtEl>
                                          <p:spTgt spid="41987">
                                            <p:txEl>
                                              <p:pRg st="5" end="5"/>
                                            </p:txEl>
                                          </p:spTgt>
                                        </p:tgtEl>
                                        <p:attrNameLst>
                                          <p:attrName>style.visibility</p:attrName>
                                        </p:attrNameLst>
                                      </p:cBhvr>
                                      <p:to>
                                        <p:strVal val="visible"/>
                                      </p:to>
                                    </p:set>
                                    <p:animEffect transition="in" filter="blinds(vertical)">
                                      <p:cBhvr>
                                        <p:cTn id="32" dur="500"/>
                                        <p:tgtEl>
                                          <p:spTgt spid="41987">
                                            <p:txEl>
                                              <p:pRg st="5" end="5"/>
                                            </p:txEl>
                                          </p:spTgt>
                                        </p:tgtEl>
                                      </p:cBhvr>
                                    </p:animEffect>
                                  </p:childTnLst>
                                </p:cTn>
                              </p:par>
                            </p:childTnLst>
                          </p:cTn>
                        </p:par>
                        <p:par>
                          <p:cTn id="33" fill="hold">
                            <p:stCondLst>
                              <p:cond delay="3500"/>
                            </p:stCondLst>
                            <p:childTnLst>
                              <p:par>
                                <p:cTn id="34" presetID="5" presetClass="entr" presetSubtype="10" fill="hold" grpId="0" nodeType="afterEffect" nodePh="1">
                                  <p:stCondLst>
                                    <p:cond delay="0"/>
                                  </p:stCondLst>
                                  <p:endCondLst>
                                    <p:cond evt="begin" delay="0">
                                      <p:tn val="34"/>
                                    </p:cond>
                                  </p:endCondLst>
                                  <p:childTnLst>
                                    <p:set>
                                      <p:cBhvr>
                                        <p:cTn id="35" dur="1" fill="hold">
                                          <p:stCondLst>
                                            <p:cond delay="0"/>
                                          </p:stCondLst>
                                        </p:cTn>
                                        <p:tgtEl>
                                          <p:spTgt spid="41988">
                                            <p:txEl>
                                              <p:pRg st="0" end="0"/>
                                            </p:txEl>
                                          </p:spTgt>
                                        </p:tgtEl>
                                        <p:attrNameLst>
                                          <p:attrName>style.visibility</p:attrName>
                                        </p:attrNameLst>
                                      </p:cBhvr>
                                      <p:to>
                                        <p:strVal val="visible"/>
                                      </p:to>
                                    </p:set>
                                    <p:animEffect transition="in" filter="checkerboard(across)">
                                      <p:cBhvr>
                                        <p:cTn id="36" dur="500"/>
                                        <p:tgtEl>
                                          <p:spTgt spid="4198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build="p" autoUpdateAnimBg="0" advAuto="0"/>
      <p:bldP spid="41987" grpId="0" build="p" autoUpdateAnimBg="0" advAuto="0"/>
      <p:bldP spid="41988" grpId="0" build="p" autoUpdateAnimBg="0"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t>TUNIC AND TOGA</a:t>
            </a:r>
          </a:p>
        </p:txBody>
      </p:sp>
      <p:sp>
        <p:nvSpPr>
          <p:cNvPr id="48134" name="Rectangle 6"/>
          <p:cNvSpPr>
            <a:spLocks noGrp="1" noChangeArrowheads="1"/>
          </p:cNvSpPr>
          <p:nvPr>
            <p:ph idx="1"/>
          </p:nvPr>
        </p:nvSpPr>
        <p:spPr/>
        <p:txBody>
          <a:bodyPr/>
          <a:lstStyle/>
          <a:p>
            <a:endParaRPr lang="en-US"/>
          </a:p>
        </p:txBody>
      </p:sp>
      <p:pic>
        <p:nvPicPr>
          <p:cNvPr id="48136" name="Picture 8" descr="ancient2"/>
          <p:cNvPicPr>
            <a:picLocks noChangeAspect="1" noChangeArrowheads="1"/>
          </p:cNvPicPr>
          <p:nvPr/>
        </p:nvPicPr>
        <p:blipFill>
          <a:blip r:embed="rId2"/>
          <a:srcRect/>
          <a:stretch>
            <a:fillRect/>
          </a:stretch>
        </p:blipFill>
        <p:spPr bwMode="auto">
          <a:xfrm>
            <a:off x="0" y="1600200"/>
            <a:ext cx="9144000" cy="52578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9" name="Rectangle 59"/>
          <p:cNvSpPr>
            <a:spLocks noGrp="1" noChangeArrowheads="1"/>
          </p:cNvSpPr>
          <p:nvPr>
            <p:ph type="title"/>
          </p:nvPr>
        </p:nvSpPr>
        <p:spPr>
          <a:xfrm>
            <a:off x="381000" y="0"/>
            <a:ext cx="7772400" cy="1143000"/>
          </a:xfrm>
        </p:spPr>
        <p:txBody>
          <a:bodyPr/>
          <a:lstStyle/>
          <a:p>
            <a:r>
              <a:rPr lang="en-US" sz="2400"/>
              <a:t>Document #1</a:t>
            </a:r>
            <a:br>
              <a:rPr lang="en-US" sz="2400"/>
            </a:br>
            <a:r>
              <a:rPr lang="en-US" sz="2400"/>
              <a:t>Greek and Roman Gods and Goddesses</a:t>
            </a:r>
            <a:br>
              <a:rPr lang="en-US" sz="2400"/>
            </a:br>
            <a:endParaRPr lang="en-US" sz="2400"/>
          </a:p>
        </p:txBody>
      </p:sp>
      <p:graphicFrame>
        <p:nvGraphicFramePr>
          <p:cNvPr id="51279" name="Group 79"/>
          <p:cNvGraphicFramePr>
            <a:graphicFrameLocks noGrp="1"/>
          </p:cNvGraphicFramePr>
          <p:nvPr>
            <p:ph idx="1"/>
          </p:nvPr>
        </p:nvGraphicFramePr>
        <p:xfrm>
          <a:off x="228600" y="1066800"/>
          <a:ext cx="8229600" cy="3905885"/>
        </p:xfrm>
        <a:graphic>
          <a:graphicData uri="http://schemas.openxmlformats.org/drawingml/2006/table">
            <a:tbl>
              <a:tblPr/>
              <a:tblGrid>
                <a:gridCol w="3048000"/>
                <a:gridCol w="2590800"/>
                <a:gridCol w="2590800"/>
              </a:tblGrid>
              <a:tr h="3460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Greek 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Roman Name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Title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23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Zeus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Jupiter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King of Gods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206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Apollo</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Apollo</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God of Light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206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Hermes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Mercury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Messenger of the Gods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23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Poseidon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Neptune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God of the Seas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206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Ares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Mars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God of War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206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Hades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Plato</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God of the Underworld</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23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Hera</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Juno</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Queen of the Goddesses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206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Aphrodite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Venus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Goddess of Love and Beauty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206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Athena</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Minerva</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Goddess of Wisdom</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23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Eres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Cupid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Goddess of Love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206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Artimus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Diana</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Goddess of Hunt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51280" name="Text Box 80"/>
          <p:cNvSpPr txBox="1">
            <a:spLocks noChangeArrowheads="1"/>
          </p:cNvSpPr>
          <p:nvPr/>
        </p:nvSpPr>
        <p:spPr bwMode="auto">
          <a:xfrm>
            <a:off x="381000" y="5257800"/>
            <a:ext cx="8528050" cy="641350"/>
          </a:xfrm>
          <a:prstGeom prst="rect">
            <a:avLst/>
          </a:prstGeom>
          <a:noFill/>
          <a:ln w="12700">
            <a:noFill/>
            <a:miter lim="800000"/>
            <a:headEnd type="none" w="sm" len="sm"/>
            <a:tailEnd type="none" w="sm" len="sm"/>
          </a:ln>
          <a:effectLst/>
        </p:spPr>
        <p:txBody>
          <a:bodyPr wrap="none">
            <a:spAutoFit/>
          </a:bodyPr>
          <a:lstStyle/>
          <a:p>
            <a:pPr marL="342900" indent="-342900">
              <a:buFontTx/>
              <a:buAutoNum type="arabicPeriod"/>
            </a:pPr>
            <a:r>
              <a:rPr lang="en-US" sz="1800">
                <a:solidFill>
                  <a:schemeClr val="tx1"/>
                </a:solidFill>
              </a:rPr>
              <a:t>What do the Greeks and Romans have in common (similarities) in terms of their belief </a:t>
            </a:r>
          </a:p>
          <a:p>
            <a:pPr marL="342900" indent="-342900"/>
            <a:r>
              <a:rPr lang="en-US" sz="1800">
                <a:solidFill>
                  <a:schemeClr val="tx1"/>
                </a:solidFill>
              </a:rPr>
              <a:t>system? How do they differ?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ln/>
        </p:spPr>
        <p:txBody>
          <a:bodyPr/>
          <a:lstStyle/>
          <a:p>
            <a:endParaRPr lang="en-US"/>
          </a:p>
        </p:txBody>
      </p:sp>
      <p:sp>
        <p:nvSpPr>
          <p:cNvPr id="54275" name="Rectangle 3"/>
          <p:cNvSpPr>
            <a:spLocks noGrp="1" noChangeArrowheads="1"/>
          </p:cNvSpPr>
          <p:nvPr>
            <p:ph type="body" idx="1"/>
          </p:nvPr>
        </p:nvSpPr>
        <p:spPr>
          <a:noFill/>
          <a:ln/>
        </p:spPr>
        <p:txBody>
          <a:bodyPr/>
          <a:lstStyle/>
          <a:p>
            <a:pPr>
              <a:buFont typeface="Wingdings" pitchFamily="2" charset="2"/>
              <a:buBlip>
                <a:blip r:embed="rId3"/>
              </a:buBlip>
            </a:pPr>
            <a:r>
              <a:rPr lang="en-US" sz="2800">
                <a:solidFill>
                  <a:srgbClr val="FFFF66"/>
                </a:solidFill>
                <a:latin typeface="Freestyle Script" pitchFamily="66" charset="0"/>
              </a:rPr>
              <a:t>Roman Religion was a function of Roman law.</a:t>
            </a:r>
          </a:p>
          <a:p>
            <a:pPr>
              <a:buFont typeface="Wingdings" pitchFamily="2" charset="2"/>
              <a:buBlip>
                <a:blip r:embed="rId3"/>
              </a:buBlip>
            </a:pPr>
            <a:r>
              <a:rPr lang="en-US" sz="2800">
                <a:solidFill>
                  <a:srgbClr val="FFFF66"/>
                </a:solidFill>
                <a:latin typeface="Freestyle Script" pitchFamily="66" charset="0"/>
              </a:rPr>
              <a:t>It was centered around the gods.</a:t>
            </a:r>
          </a:p>
          <a:p>
            <a:pPr>
              <a:buFont typeface="Wingdings" pitchFamily="2" charset="2"/>
              <a:buBlip>
                <a:blip r:embed="rId3"/>
              </a:buBlip>
            </a:pPr>
            <a:r>
              <a:rPr lang="en-US" sz="2800">
                <a:solidFill>
                  <a:srgbClr val="FFFF66"/>
                </a:solidFill>
                <a:latin typeface="Freestyle Script" pitchFamily="66" charset="0"/>
              </a:rPr>
              <a:t>They believed that gods controlled their lives.</a:t>
            </a:r>
          </a:p>
          <a:p>
            <a:pPr>
              <a:buFont typeface="Wingdings" pitchFamily="2" charset="2"/>
              <a:buBlip>
                <a:blip r:embed="rId3"/>
              </a:buBlip>
            </a:pPr>
            <a:r>
              <a:rPr lang="en-US" sz="2800">
                <a:solidFill>
                  <a:srgbClr val="FFFF66"/>
                </a:solidFill>
                <a:latin typeface="Freestyle Script" pitchFamily="66" charset="0"/>
              </a:rPr>
              <a:t>They spent a great deal of time worshipping the gods.</a:t>
            </a:r>
          </a:p>
          <a:p>
            <a:pPr>
              <a:buFont typeface="Wingdings" pitchFamily="2" charset="2"/>
              <a:buBlip>
                <a:blip r:embed="rId3"/>
              </a:buBlip>
            </a:pPr>
            <a:r>
              <a:rPr lang="en-US" sz="2800">
                <a:solidFill>
                  <a:srgbClr val="FFFF66"/>
                </a:solidFill>
                <a:latin typeface="Freestyle Script" pitchFamily="66" charset="0"/>
              </a:rPr>
              <a:t>The most important god was Jupiter. He was the king of the gods and ruled with his wife, Jund, the goddess of the sky.</a:t>
            </a:r>
          </a:p>
          <a:p>
            <a:pPr>
              <a:buFont typeface="Wingdings" pitchFamily="2" charset="2"/>
              <a:buBlip>
                <a:blip r:embed="rId3"/>
              </a:buBlip>
            </a:pPr>
            <a:r>
              <a:rPr lang="en-US" sz="2800">
                <a:solidFill>
                  <a:srgbClr val="FFFF66"/>
                </a:solidFill>
                <a:latin typeface="Freestyle Script" pitchFamily="66" charset="0"/>
              </a:rPr>
              <a:t>Other gods included, Mars, Mercury, Neptune, Diana, Minerva, and Venus.</a:t>
            </a:r>
          </a:p>
          <a:p>
            <a:pPr>
              <a:buFont typeface="Wingdings" pitchFamily="2" charset="2"/>
              <a:buNone/>
            </a:pPr>
            <a:r>
              <a:rPr lang="en-US" sz="2800">
                <a:solidFill>
                  <a:srgbClr val="FFFF66"/>
                </a:solidFill>
                <a:latin typeface="Freestyle Script" pitchFamily="66" charset="0"/>
              </a:rPr>
              <a:t>                </a:t>
            </a:r>
            <a:r>
              <a:rPr lang="en-US" sz="2800">
                <a:solidFill>
                  <a:srgbClr val="FFFF66"/>
                </a:solidFill>
                <a:latin typeface="Arial Narrow" pitchFamily="34" charset="0"/>
              </a:rPr>
              <a:t>The picture above is the god Mercury</a:t>
            </a:r>
          </a:p>
        </p:txBody>
      </p:sp>
      <p:pic>
        <p:nvPicPr>
          <p:cNvPr id="54276" name="Picture 4"/>
          <p:cNvPicPr>
            <a:picLocks noChangeArrowheads="1"/>
          </p:cNvPicPr>
          <p:nvPr/>
        </p:nvPicPr>
        <p:blipFill>
          <a:blip r:embed="rId4"/>
          <a:srcRect/>
          <a:stretch>
            <a:fillRect/>
          </a:stretch>
        </p:blipFill>
        <p:spPr bwMode="auto">
          <a:xfrm>
            <a:off x="2355850" y="603250"/>
            <a:ext cx="3840163" cy="1112838"/>
          </a:xfrm>
          <a:prstGeom prst="rect">
            <a:avLst/>
          </a:prstGeom>
          <a:noFill/>
          <a:ln w="9525">
            <a:noFill/>
            <a:miter lim="800000"/>
            <a:headEnd/>
            <a:tailEnd/>
          </a:ln>
          <a:effectLst/>
        </p:spPr>
      </p:pic>
      <p:pic>
        <p:nvPicPr>
          <p:cNvPr id="54277" name="Picture 5" descr="MCj01161880000[1]"/>
          <p:cNvPicPr>
            <a:picLocks noChangeAspect="1" noChangeArrowheads="1"/>
          </p:cNvPicPr>
          <p:nvPr/>
        </p:nvPicPr>
        <p:blipFill>
          <a:blip r:embed="rId5"/>
          <a:srcRect/>
          <a:stretch>
            <a:fillRect/>
          </a:stretch>
        </p:blipFill>
        <p:spPr bwMode="auto">
          <a:xfrm>
            <a:off x="6705600" y="457200"/>
            <a:ext cx="1819275" cy="1808163"/>
          </a:xfrm>
          <a:prstGeom prst="rect">
            <a:avLst/>
          </a:prstGeom>
          <a:noFill/>
        </p:spPr>
      </p:pic>
    </p:spTree>
  </p:cSld>
  <p:clrMapOvr>
    <a:masterClrMapping/>
  </p:clrMapOvr>
  <p:transition advTm="55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nodePh="1">
                                  <p:stCondLst>
                                    <p:cond delay="0"/>
                                  </p:stCondLst>
                                  <p:endCondLst>
                                    <p:cond evt="begin" delay="0">
                                      <p:tn val="5"/>
                                    </p:cond>
                                  </p:endCondLst>
                                  <p:iterate type="lt">
                                    <p:tmPct val="10000"/>
                                  </p:iterate>
                                  <p:childTnLst>
                                    <p:set>
                                      <p:cBhvr>
                                        <p:cTn id="6" dur="1" fill="hold">
                                          <p:stCondLst>
                                            <p:cond delay="0"/>
                                          </p:stCondLst>
                                        </p:cTn>
                                        <p:tgtEl>
                                          <p:spTgt spid="54274"/>
                                        </p:tgtEl>
                                        <p:attrNameLst>
                                          <p:attrName>style.visibility</p:attrName>
                                        </p:attrNameLst>
                                      </p:cBhvr>
                                      <p:to>
                                        <p:strVal val="visible"/>
                                      </p:to>
                                    </p:set>
                                    <p:anim calcmode="lin" valueType="num">
                                      <p:cBhvr additive="base">
                                        <p:cTn id="7" dur="800" fill="hold">
                                          <p:stCondLst>
                                            <p:cond delay="0"/>
                                          </p:stCondLst>
                                        </p:cTn>
                                        <p:tgtEl>
                                          <p:spTgt spid="54274"/>
                                        </p:tgtEl>
                                        <p:attrNameLst>
                                          <p:attrName>ppt_x</p:attrName>
                                        </p:attrNameLst>
                                      </p:cBhvr>
                                      <p:tavLst>
                                        <p:tav tm="0">
                                          <p:val>
                                            <p:strVal val="0-#ppt_w/2"/>
                                          </p:val>
                                        </p:tav>
                                        <p:tav tm="100000">
                                          <p:val>
                                            <p:strVal val="#ppt_x"/>
                                          </p:val>
                                        </p:tav>
                                      </p:tavLst>
                                    </p:anim>
                                    <p:anim calcmode="lin" valueType="num">
                                      <p:cBhvr additive="base">
                                        <p:cTn id="8" dur="800" fill="hold">
                                          <p:stCondLst>
                                            <p:cond delay="0"/>
                                          </p:stCondLst>
                                        </p:cTn>
                                        <p:tgtEl>
                                          <p:spTgt spid="5427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0" presetClass="entr" presetSubtype="0" fill="hold" grpId="0" nodeType="clickEffect">
                                  <p:stCondLst>
                                    <p:cond delay="0"/>
                                  </p:stCondLst>
                                  <p:iterate type="lt">
                                    <p:tmPct val="10000"/>
                                  </p:iterate>
                                  <p:childTnLst>
                                    <p:set>
                                      <p:cBhvr>
                                        <p:cTn id="12" dur="1" fill="hold">
                                          <p:stCondLst>
                                            <p:cond delay="0"/>
                                          </p:stCondLst>
                                        </p:cTn>
                                        <p:tgtEl>
                                          <p:spTgt spid="54275">
                                            <p:txEl>
                                              <p:pRg st="0" end="0"/>
                                            </p:txEl>
                                          </p:spTgt>
                                        </p:tgtEl>
                                        <p:attrNameLst>
                                          <p:attrName>style.visibility</p:attrName>
                                        </p:attrNameLst>
                                      </p:cBhvr>
                                      <p:to>
                                        <p:strVal val="visible"/>
                                      </p:to>
                                    </p:set>
                                    <p:animEffect transition="in" filter="fade">
                                      <p:cBhvr>
                                        <p:cTn id="13" dur="1000"/>
                                        <p:tgtEl>
                                          <p:spTgt spid="54275">
                                            <p:txEl>
                                              <p:pRg st="0" end="0"/>
                                            </p:txEl>
                                          </p:spTgt>
                                        </p:tgtEl>
                                      </p:cBhvr>
                                    </p:animEffect>
                                    <p:anim calcmode="lin" valueType="num">
                                      <p:cBhvr>
                                        <p:cTn id="14" dur="1000" fill="hold"/>
                                        <p:tgtEl>
                                          <p:spTgt spid="54275">
                                            <p:txEl>
                                              <p:pRg st="0" end="0"/>
                                            </p:txEl>
                                          </p:spTgt>
                                        </p:tgtEl>
                                        <p:attrNameLst>
                                          <p:attrName>ppt_x</p:attrName>
                                        </p:attrNameLst>
                                      </p:cBhvr>
                                      <p:tavLst>
                                        <p:tav tm="0">
                                          <p:val>
                                            <p:strVal val="#ppt_x-.1"/>
                                          </p:val>
                                        </p:tav>
                                        <p:tav tm="100000">
                                          <p:val>
                                            <p:strVal val="#ppt_x"/>
                                          </p:val>
                                        </p:tav>
                                      </p:tavLst>
                                    </p:anim>
                                    <p:anim calcmode="lin" valueType="num">
                                      <p:cBhvr>
                                        <p:cTn id="15" dur="1000" fill="hold"/>
                                        <p:tgtEl>
                                          <p:spTgt spid="542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0" presetClass="entr" presetSubtype="0" fill="hold" grpId="0" nodeType="clickEffect">
                                  <p:stCondLst>
                                    <p:cond delay="0"/>
                                  </p:stCondLst>
                                  <p:iterate type="lt">
                                    <p:tmPct val="10000"/>
                                  </p:iterate>
                                  <p:childTnLst>
                                    <p:set>
                                      <p:cBhvr>
                                        <p:cTn id="19" dur="1" fill="hold">
                                          <p:stCondLst>
                                            <p:cond delay="0"/>
                                          </p:stCondLst>
                                        </p:cTn>
                                        <p:tgtEl>
                                          <p:spTgt spid="54275">
                                            <p:txEl>
                                              <p:pRg st="1" end="1"/>
                                            </p:txEl>
                                          </p:spTgt>
                                        </p:tgtEl>
                                        <p:attrNameLst>
                                          <p:attrName>style.visibility</p:attrName>
                                        </p:attrNameLst>
                                      </p:cBhvr>
                                      <p:to>
                                        <p:strVal val="visible"/>
                                      </p:to>
                                    </p:set>
                                    <p:animEffect transition="in" filter="fade">
                                      <p:cBhvr>
                                        <p:cTn id="20" dur="1000"/>
                                        <p:tgtEl>
                                          <p:spTgt spid="54275">
                                            <p:txEl>
                                              <p:pRg st="1" end="1"/>
                                            </p:txEl>
                                          </p:spTgt>
                                        </p:tgtEl>
                                      </p:cBhvr>
                                    </p:animEffect>
                                    <p:anim calcmode="lin" valueType="num">
                                      <p:cBhvr>
                                        <p:cTn id="21" dur="1000" fill="hold"/>
                                        <p:tgtEl>
                                          <p:spTgt spid="54275">
                                            <p:txEl>
                                              <p:pRg st="1" end="1"/>
                                            </p:txEl>
                                          </p:spTgt>
                                        </p:tgtEl>
                                        <p:attrNameLst>
                                          <p:attrName>ppt_x</p:attrName>
                                        </p:attrNameLst>
                                      </p:cBhvr>
                                      <p:tavLst>
                                        <p:tav tm="0">
                                          <p:val>
                                            <p:strVal val="#ppt_x-.1"/>
                                          </p:val>
                                        </p:tav>
                                        <p:tav tm="100000">
                                          <p:val>
                                            <p:strVal val="#ppt_x"/>
                                          </p:val>
                                        </p:tav>
                                      </p:tavLst>
                                    </p:anim>
                                    <p:anim calcmode="lin" valueType="num">
                                      <p:cBhvr>
                                        <p:cTn id="22" dur="1000" fill="hold"/>
                                        <p:tgtEl>
                                          <p:spTgt spid="542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0" presetClass="entr" presetSubtype="0" fill="hold" grpId="0" nodeType="clickEffect">
                                  <p:stCondLst>
                                    <p:cond delay="0"/>
                                  </p:stCondLst>
                                  <p:iterate type="lt">
                                    <p:tmPct val="10000"/>
                                  </p:iterate>
                                  <p:childTnLst>
                                    <p:set>
                                      <p:cBhvr>
                                        <p:cTn id="26" dur="1" fill="hold">
                                          <p:stCondLst>
                                            <p:cond delay="0"/>
                                          </p:stCondLst>
                                        </p:cTn>
                                        <p:tgtEl>
                                          <p:spTgt spid="54275">
                                            <p:txEl>
                                              <p:pRg st="2" end="2"/>
                                            </p:txEl>
                                          </p:spTgt>
                                        </p:tgtEl>
                                        <p:attrNameLst>
                                          <p:attrName>style.visibility</p:attrName>
                                        </p:attrNameLst>
                                      </p:cBhvr>
                                      <p:to>
                                        <p:strVal val="visible"/>
                                      </p:to>
                                    </p:set>
                                    <p:animEffect transition="in" filter="fade">
                                      <p:cBhvr>
                                        <p:cTn id="27" dur="1000"/>
                                        <p:tgtEl>
                                          <p:spTgt spid="54275">
                                            <p:txEl>
                                              <p:pRg st="2" end="2"/>
                                            </p:txEl>
                                          </p:spTgt>
                                        </p:tgtEl>
                                      </p:cBhvr>
                                    </p:animEffect>
                                    <p:anim calcmode="lin" valueType="num">
                                      <p:cBhvr>
                                        <p:cTn id="28" dur="1000" fill="hold"/>
                                        <p:tgtEl>
                                          <p:spTgt spid="54275">
                                            <p:txEl>
                                              <p:pRg st="2" end="2"/>
                                            </p:txEl>
                                          </p:spTgt>
                                        </p:tgtEl>
                                        <p:attrNameLst>
                                          <p:attrName>ppt_x</p:attrName>
                                        </p:attrNameLst>
                                      </p:cBhvr>
                                      <p:tavLst>
                                        <p:tav tm="0">
                                          <p:val>
                                            <p:strVal val="#ppt_x-.1"/>
                                          </p:val>
                                        </p:tav>
                                        <p:tav tm="100000">
                                          <p:val>
                                            <p:strVal val="#ppt_x"/>
                                          </p:val>
                                        </p:tav>
                                      </p:tavLst>
                                    </p:anim>
                                    <p:anim calcmode="lin" valueType="num">
                                      <p:cBhvr>
                                        <p:cTn id="29" dur="1000" fill="hold"/>
                                        <p:tgtEl>
                                          <p:spTgt spid="542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0" presetClass="entr" presetSubtype="0" fill="hold" grpId="0" nodeType="clickEffect">
                                  <p:stCondLst>
                                    <p:cond delay="0"/>
                                  </p:stCondLst>
                                  <p:iterate type="lt">
                                    <p:tmPct val="10000"/>
                                  </p:iterate>
                                  <p:childTnLst>
                                    <p:set>
                                      <p:cBhvr>
                                        <p:cTn id="33" dur="1" fill="hold">
                                          <p:stCondLst>
                                            <p:cond delay="0"/>
                                          </p:stCondLst>
                                        </p:cTn>
                                        <p:tgtEl>
                                          <p:spTgt spid="54275">
                                            <p:txEl>
                                              <p:pRg st="3" end="3"/>
                                            </p:txEl>
                                          </p:spTgt>
                                        </p:tgtEl>
                                        <p:attrNameLst>
                                          <p:attrName>style.visibility</p:attrName>
                                        </p:attrNameLst>
                                      </p:cBhvr>
                                      <p:to>
                                        <p:strVal val="visible"/>
                                      </p:to>
                                    </p:set>
                                    <p:animEffect transition="in" filter="fade">
                                      <p:cBhvr>
                                        <p:cTn id="34" dur="1000"/>
                                        <p:tgtEl>
                                          <p:spTgt spid="54275">
                                            <p:txEl>
                                              <p:pRg st="3" end="3"/>
                                            </p:txEl>
                                          </p:spTgt>
                                        </p:tgtEl>
                                      </p:cBhvr>
                                    </p:animEffect>
                                    <p:anim calcmode="lin" valueType="num">
                                      <p:cBhvr>
                                        <p:cTn id="35" dur="1000" fill="hold"/>
                                        <p:tgtEl>
                                          <p:spTgt spid="54275">
                                            <p:txEl>
                                              <p:pRg st="3" end="3"/>
                                            </p:txEl>
                                          </p:spTgt>
                                        </p:tgtEl>
                                        <p:attrNameLst>
                                          <p:attrName>ppt_x</p:attrName>
                                        </p:attrNameLst>
                                      </p:cBhvr>
                                      <p:tavLst>
                                        <p:tav tm="0">
                                          <p:val>
                                            <p:strVal val="#ppt_x-.1"/>
                                          </p:val>
                                        </p:tav>
                                        <p:tav tm="100000">
                                          <p:val>
                                            <p:strVal val="#ppt_x"/>
                                          </p:val>
                                        </p:tav>
                                      </p:tavLst>
                                    </p:anim>
                                    <p:anim calcmode="lin" valueType="num">
                                      <p:cBhvr>
                                        <p:cTn id="36" dur="1000" fill="hold"/>
                                        <p:tgtEl>
                                          <p:spTgt spid="542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0" presetClass="entr" presetSubtype="0" fill="hold" grpId="0" nodeType="clickEffect">
                                  <p:stCondLst>
                                    <p:cond delay="0"/>
                                  </p:stCondLst>
                                  <p:iterate type="lt">
                                    <p:tmPct val="10000"/>
                                  </p:iterate>
                                  <p:childTnLst>
                                    <p:set>
                                      <p:cBhvr>
                                        <p:cTn id="40" dur="1" fill="hold">
                                          <p:stCondLst>
                                            <p:cond delay="0"/>
                                          </p:stCondLst>
                                        </p:cTn>
                                        <p:tgtEl>
                                          <p:spTgt spid="54275">
                                            <p:txEl>
                                              <p:pRg st="4" end="4"/>
                                            </p:txEl>
                                          </p:spTgt>
                                        </p:tgtEl>
                                        <p:attrNameLst>
                                          <p:attrName>style.visibility</p:attrName>
                                        </p:attrNameLst>
                                      </p:cBhvr>
                                      <p:to>
                                        <p:strVal val="visible"/>
                                      </p:to>
                                    </p:set>
                                    <p:animEffect transition="in" filter="fade">
                                      <p:cBhvr>
                                        <p:cTn id="41" dur="1000"/>
                                        <p:tgtEl>
                                          <p:spTgt spid="54275">
                                            <p:txEl>
                                              <p:pRg st="4" end="4"/>
                                            </p:txEl>
                                          </p:spTgt>
                                        </p:tgtEl>
                                      </p:cBhvr>
                                    </p:animEffect>
                                    <p:anim calcmode="lin" valueType="num">
                                      <p:cBhvr>
                                        <p:cTn id="42" dur="1000" fill="hold"/>
                                        <p:tgtEl>
                                          <p:spTgt spid="54275">
                                            <p:txEl>
                                              <p:pRg st="4" end="4"/>
                                            </p:txEl>
                                          </p:spTgt>
                                        </p:tgtEl>
                                        <p:attrNameLst>
                                          <p:attrName>ppt_x</p:attrName>
                                        </p:attrNameLst>
                                      </p:cBhvr>
                                      <p:tavLst>
                                        <p:tav tm="0">
                                          <p:val>
                                            <p:strVal val="#ppt_x-.1"/>
                                          </p:val>
                                        </p:tav>
                                        <p:tav tm="100000">
                                          <p:val>
                                            <p:strVal val="#ppt_x"/>
                                          </p:val>
                                        </p:tav>
                                      </p:tavLst>
                                    </p:anim>
                                    <p:anim calcmode="lin" valueType="num">
                                      <p:cBhvr>
                                        <p:cTn id="43" dur="1000" fill="hold"/>
                                        <p:tgtEl>
                                          <p:spTgt spid="542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0" presetClass="entr" presetSubtype="0" fill="hold" grpId="0" nodeType="clickEffect">
                                  <p:stCondLst>
                                    <p:cond delay="0"/>
                                  </p:stCondLst>
                                  <p:iterate type="lt">
                                    <p:tmPct val="10000"/>
                                  </p:iterate>
                                  <p:childTnLst>
                                    <p:set>
                                      <p:cBhvr>
                                        <p:cTn id="47" dur="1" fill="hold">
                                          <p:stCondLst>
                                            <p:cond delay="0"/>
                                          </p:stCondLst>
                                        </p:cTn>
                                        <p:tgtEl>
                                          <p:spTgt spid="54275">
                                            <p:txEl>
                                              <p:pRg st="5" end="5"/>
                                            </p:txEl>
                                          </p:spTgt>
                                        </p:tgtEl>
                                        <p:attrNameLst>
                                          <p:attrName>style.visibility</p:attrName>
                                        </p:attrNameLst>
                                      </p:cBhvr>
                                      <p:to>
                                        <p:strVal val="visible"/>
                                      </p:to>
                                    </p:set>
                                    <p:animEffect transition="in" filter="fade">
                                      <p:cBhvr>
                                        <p:cTn id="48" dur="1000"/>
                                        <p:tgtEl>
                                          <p:spTgt spid="54275">
                                            <p:txEl>
                                              <p:pRg st="5" end="5"/>
                                            </p:txEl>
                                          </p:spTgt>
                                        </p:tgtEl>
                                      </p:cBhvr>
                                    </p:animEffect>
                                    <p:anim calcmode="lin" valueType="num">
                                      <p:cBhvr>
                                        <p:cTn id="49" dur="1000" fill="hold"/>
                                        <p:tgtEl>
                                          <p:spTgt spid="54275">
                                            <p:txEl>
                                              <p:pRg st="5" end="5"/>
                                            </p:txEl>
                                          </p:spTgt>
                                        </p:tgtEl>
                                        <p:attrNameLst>
                                          <p:attrName>ppt_x</p:attrName>
                                        </p:attrNameLst>
                                      </p:cBhvr>
                                      <p:tavLst>
                                        <p:tav tm="0">
                                          <p:val>
                                            <p:strVal val="#ppt_x-.1"/>
                                          </p:val>
                                        </p:tav>
                                        <p:tav tm="100000">
                                          <p:val>
                                            <p:strVal val="#ppt_x"/>
                                          </p:val>
                                        </p:tav>
                                      </p:tavLst>
                                    </p:anim>
                                    <p:anim calcmode="lin" valueType="num">
                                      <p:cBhvr>
                                        <p:cTn id="50" dur="1000" fill="hold"/>
                                        <p:tgtEl>
                                          <p:spTgt spid="5427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0" presetClass="entr" presetSubtype="0" fill="hold" grpId="0" nodeType="clickEffect">
                                  <p:stCondLst>
                                    <p:cond delay="0"/>
                                  </p:stCondLst>
                                  <p:iterate type="lt">
                                    <p:tmPct val="10000"/>
                                  </p:iterate>
                                  <p:childTnLst>
                                    <p:set>
                                      <p:cBhvr>
                                        <p:cTn id="54" dur="1" fill="hold">
                                          <p:stCondLst>
                                            <p:cond delay="0"/>
                                          </p:stCondLst>
                                        </p:cTn>
                                        <p:tgtEl>
                                          <p:spTgt spid="54275">
                                            <p:txEl>
                                              <p:pRg st="6" end="6"/>
                                            </p:txEl>
                                          </p:spTgt>
                                        </p:tgtEl>
                                        <p:attrNameLst>
                                          <p:attrName>style.visibility</p:attrName>
                                        </p:attrNameLst>
                                      </p:cBhvr>
                                      <p:to>
                                        <p:strVal val="visible"/>
                                      </p:to>
                                    </p:set>
                                    <p:animEffect transition="in" filter="fade">
                                      <p:cBhvr>
                                        <p:cTn id="55" dur="1000"/>
                                        <p:tgtEl>
                                          <p:spTgt spid="54275">
                                            <p:txEl>
                                              <p:pRg st="6" end="6"/>
                                            </p:txEl>
                                          </p:spTgt>
                                        </p:tgtEl>
                                      </p:cBhvr>
                                    </p:animEffect>
                                    <p:anim calcmode="lin" valueType="num">
                                      <p:cBhvr>
                                        <p:cTn id="56" dur="1000" fill="hold"/>
                                        <p:tgtEl>
                                          <p:spTgt spid="54275">
                                            <p:txEl>
                                              <p:pRg st="6" end="6"/>
                                            </p:txEl>
                                          </p:spTgt>
                                        </p:tgtEl>
                                        <p:attrNameLst>
                                          <p:attrName>ppt_x</p:attrName>
                                        </p:attrNameLst>
                                      </p:cBhvr>
                                      <p:tavLst>
                                        <p:tav tm="0">
                                          <p:val>
                                            <p:strVal val="#ppt_x-.1"/>
                                          </p:val>
                                        </p:tav>
                                        <p:tav tm="100000">
                                          <p:val>
                                            <p:strVal val="#ppt_x"/>
                                          </p:val>
                                        </p:tav>
                                      </p:tavLst>
                                    </p:anim>
                                    <p:anim calcmode="lin" valueType="num">
                                      <p:cBhvr>
                                        <p:cTn id="57" dur="1000" fill="hold"/>
                                        <p:tgtEl>
                                          <p:spTgt spid="5427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t>Document #2</a:t>
            </a:r>
          </a:p>
        </p:txBody>
      </p:sp>
      <p:sp>
        <p:nvSpPr>
          <p:cNvPr id="56323" name="Rectangle 3"/>
          <p:cNvSpPr>
            <a:spLocks noGrp="1" noChangeArrowheads="1"/>
          </p:cNvSpPr>
          <p:nvPr>
            <p:ph type="body" idx="1"/>
          </p:nvPr>
        </p:nvSpPr>
        <p:spPr>
          <a:xfrm>
            <a:off x="685800" y="1981200"/>
            <a:ext cx="7772400" cy="4876800"/>
          </a:xfrm>
        </p:spPr>
        <p:txBody>
          <a:bodyPr/>
          <a:lstStyle/>
          <a:p>
            <a:pPr>
              <a:lnSpc>
                <a:spcPct val="80000"/>
              </a:lnSpc>
              <a:buFontTx/>
              <a:buNone/>
            </a:pPr>
            <a:r>
              <a:rPr lang="en-US" sz="1400"/>
              <a:t>Throughout its history, Romans valued discipline, strength, and loyalty. The family was the center of the Roman society. The oldest man in the family had complete authority (power) in the household. He controlled all the property too. </a:t>
            </a:r>
          </a:p>
          <a:p>
            <a:pPr>
              <a:lnSpc>
                <a:spcPct val="80000"/>
              </a:lnSpc>
              <a:buFontTx/>
              <a:buNone/>
            </a:pPr>
            <a:r>
              <a:rPr lang="en-US" sz="1400"/>
              <a:t>The Romans made more use of slaves than any civilization before. Most slaves came from conquered (taken over) lands. Slaves worked in the city and on the farms. Some slaves were forced to become gladiators. Gladiators were professional fighters who fought to the death in public contests. Slaves did revolt (to go against) from time to time. None of these revolts succeeded (to do something that you planned).</a:t>
            </a:r>
          </a:p>
          <a:p>
            <a:pPr>
              <a:lnSpc>
                <a:spcPct val="80000"/>
              </a:lnSpc>
              <a:buFontTx/>
              <a:buNone/>
            </a:pPr>
            <a:r>
              <a:rPr lang="en-US" sz="1400"/>
              <a:t>Your life in Rome depended on your social position. The wealthy ate well and enjoyed luxuries (good things). The poor—including many people in Rome itself—had no jobs and received food from the government. Housing was poor. People lived in constant danger of fire. To distract people from their problems, the government gave many celebrations. </a:t>
            </a:r>
          </a:p>
          <a:p>
            <a:pPr>
              <a:lnSpc>
                <a:spcPct val="80000"/>
              </a:lnSpc>
              <a:buFontTx/>
              <a:buNone/>
            </a:pPr>
            <a:r>
              <a:rPr lang="en-US" sz="1400"/>
              <a:t>2. The role of the oldest man in the household was _________________________________</a:t>
            </a:r>
          </a:p>
          <a:p>
            <a:pPr>
              <a:lnSpc>
                <a:spcPct val="80000"/>
              </a:lnSpc>
              <a:buFontTx/>
              <a:buNone/>
            </a:pPr>
            <a:r>
              <a:rPr lang="en-US" sz="1400"/>
              <a:t>__________________________________________________________________________.</a:t>
            </a:r>
          </a:p>
          <a:p>
            <a:pPr>
              <a:lnSpc>
                <a:spcPct val="80000"/>
              </a:lnSpc>
              <a:buFontTx/>
              <a:buNone/>
            </a:pPr>
            <a:r>
              <a:rPr lang="en-US" sz="1400"/>
              <a:t>3. Slaves came from _______________________________________________. Slaves in ancient Rome did ____________________________________________________________________________.</a:t>
            </a:r>
          </a:p>
          <a:p>
            <a:pPr>
              <a:lnSpc>
                <a:spcPct val="80000"/>
              </a:lnSpc>
              <a:buFontTx/>
              <a:buNone/>
            </a:pPr>
            <a:r>
              <a:rPr lang="en-US" sz="1400"/>
              <a:t>4. Gladiators are ______________________________________________________________________.</a:t>
            </a:r>
          </a:p>
          <a:p>
            <a:pPr>
              <a:lnSpc>
                <a:spcPct val="80000"/>
              </a:lnSpc>
              <a:buFontTx/>
              <a:buNone/>
            </a:pPr>
            <a:r>
              <a:rPr lang="en-US" sz="1400"/>
              <a:t>5. The life of wealthy Romans were they ___________________________________________________</a:t>
            </a:r>
          </a:p>
          <a:p>
            <a:pPr>
              <a:lnSpc>
                <a:spcPct val="80000"/>
              </a:lnSpc>
              <a:buFontTx/>
              <a:buNone/>
            </a:pPr>
            <a:r>
              <a:rPr lang="en-US" sz="1400"/>
              <a:t>____________________________________________________________________________________.</a:t>
            </a:r>
          </a:p>
          <a:p>
            <a:pPr>
              <a:lnSpc>
                <a:spcPct val="80000"/>
              </a:lnSpc>
              <a:buFontTx/>
              <a:buNone/>
            </a:pPr>
            <a:r>
              <a:rPr lang="en-US" sz="1400"/>
              <a:t>The poor Romans ______________________________________________________________________.</a:t>
            </a:r>
          </a:p>
          <a:p>
            <a:pPr>
              <a:lnSpc>
                <a:spcPct val="80000"/>
              </a:lnSpc>
              <a:buFontTx/>
              <a:buNone/>
            </a:pPr>
            <a:r>
              <a:rPr lang="en-US" sz="140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Rectangle 4"/>
          <p:cNvSpPr>
            <a:spLocks noGrp="1" noChangeArrowheads="1"/>
          </p:cNvSpPr>
          <p:nvPr>
            <p:ph type="title" sz="quarter"/>
          </p:nvPr>
        </p:nvSpPr>
        <p:spPr/>
        <p:txBody>
          <a:bodyPr/>
          <a:lstStyle/>
          <a:p>
            <a:endParaRPr lang="en-US"/>
          </a:p>
        </p:txBody>
      </p:sp>
      <p:sp>
        <p:nvSpPr>
          <p:cNvPr id="57350" name="Rectangle 6"/>
          <p:cNvSpPr>
            <a:spLocks noGrp="1" noChangeArrowheads="1"/>
          </p:cNvSpPr>
          <p:nvPr>
            <p:ph sz="quarter" idx="2"/>
          </p:nvPr>
        </p:nvSpPr>
        <p:spPr/>
        <p:txBody>
          <a:bodyPr/>
          <a:lstStyle/>
          <a:p>
            <a:endParaRPr lang="en-US" sz="2400"/>
          </a:p>
        </p:txBody>
      </p:sp>
      <p:sp>
        <p:nvSpPr>
          <p:cNvPr id="57351" name="Rectangle 7"/>
          <p:cNvSpPr>
            <a:spLocks noGrp="1" noChangeArrowheads="1"/>
          </p:cNvSpPr>
          <p:nvPr>
            <p:ph sz="quarter" idx="3"/>
          </p:nvPr>
        </p:nvSpPr>
        <p:spPr/>
        <p:txBody>
          <a:bodyPr/>
          <a:lstStyle/>
          <a:p>
            <a:endParaRPr lang="en-US" sz="2400"/>
          </a:p>
        </p:txBody>
      </p:sp>
      <p:sp>
        <p:nvSpPr>
          <p:cNvPr id="57352" name="Rectangle 8"/>
          <p:cNvSpPr>
            <a:spLocks noGrp="1" noChangeArrowheads="1"/>
          </p:cNvSpPr>
          <p:nvPr>
            <p:ph sz="quarter" idx="4"/>
          </p:nvPr>
        </p:nvSpPr>
        <p:spPr/>
        <p:txBody>
          <a:bodyPr/>
          <a:lstStyle/>
          <a:p>
            <a:endParaRPr lang="en-US" sz="2400"/>
          </a:p>
        </p:txBody>
      </p:sp>
      <p:pic>
        <p:nvPicPr>
          <p:cNvPr id="57353" name="Picture 9"/>
          <p:cNvPicPr>
            <a:picLocks noGrp="1" noChangeAspect="1" noChangeArrowheads="1"/>
          </p:cNvPicPr>
          <p:nvPr>
            <p:ph sz="quarter" idx="1"/>
          </p:nvPr>
        </p:nvPicPr>
        <p:blipFill>
          <a:blip r:embed="rId2">
            <a:lum bright="6000" contrast="6000"/>
          </a:blip>
          <a:srcRect/>
          <a:stretch>
            <a:fillRect/>
          </a:stretch>
        </p:blipFill>
        <p:spPr>
          <a:xfrm>
            <a:off x="0" y="0"/>
            <a:ext cx="4648200" cy="3962400"/>
          </a:xfrm>
          <a:noFill/>
          <a:ln>
            <a:solidFill>
              <a:schemeClr val="tx1"/>
            </a:solidFill>
          </a:ln>
        </p:spPr>
      </p:pic>
      <p:pic>
        <p:nvPicPr>
          <p:cNvPr id="57355" name="Picture 11" descr="gladiator1"/>
          <p:cNvPicPr>
            <a:picLocks noChangeAspect="1" noChangeArrowheads="1"/>
          </p:cNvPicPr>
          <p:nvPr/>
        </p:nvPicPr>
        <p:blipFill>
          <a:blip r:embed="rId3"/>
          <a:srcRect/>
          <a:stretch>
            <a:fillRect/>
          </a:stretch>
        </p:blipFill>
        <p:spPr bwMode="auto">
          <a:xfrm>
            <a:off x="4495800" y="1752600"/>
            <a:ext cx="4648200" cy="5105400"/>
          </a:xfrm>
          <a:prstGeom prst="rect">
            <a:avLst/>
          </a:prstGeom>
          <a:noFill/>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10023PHOTO" val=""/>
  <p:tag name="MMPROD_10023LOGO"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0cnVlIi8+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JiN4QTsmI3hBO0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Ub24gY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8L2NvbmZpZ3VyYXRpb24+DQo="/>
  <p:tag name="MMPROD_UIDATA" val="&lt;database version=&quot;7.0&quot;&gt;&lt;object type=&quot;1&quot; unique_id=&quot;10001&quot;&gt;&lt;property id=&quot;20139&quot; value=&quot;%n. %s&quot;/&gt;&lt;property id=&quot;20141&quot; value=&quot;GS3.Unit 2.7.Life in Rome&quot;/&gt;&lt;property id=&quot;20144&quot; value=&quot;1&quot;/&gt;&lt;property id=&quot;20146&quot; value=&quot;0&quot;/&gt;&lt;property id=&quot;20147&quot; value=&quot;1&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224&quot; value=&quot;E:\Global3pdfs\Global.3.Power.Points\UNIT 2\GS3.Unit 2.7.Life in Rome.pptx\Presenter&quot;/&gt;&lt;property id=&quot;20250&quot; value=&quot;0&quot;/&gt;&lt;property id=&quot;20251&quot; value=&quot;0&quot;/&gt;&lt;property id=&quot;20259&quot; value=&quot;0&quot;/&gt;&lt;object type=&quot;10&quot; unique_id=&quot;10002&quot;&gt;&lt;object type=&quot;11&quot; unique_id=&quot;10003&quot;&gt;&lt;property id=&quot;20180&quot; value=&quot;1&quot;/&gt;&lt;property id=&quot;20181&quot; value=&quot;1&quot;/&gt;&lt;property id=&quot;20182&quot; value=&quot;0&quot;/&gt;&lt;property id=&quot;20183&quot; value=&quot;1&quot;/&gt;&lt;/object&gt;&lt;object type=&quot;12&quot; unique_id=&quot;10047&quot;&gt;&lt;/object&gt;&lt;/object&gt;&lt;object type=&quot;4&quot; unique_id=&quot;10004&quot;&gt;&lt;object type=&quot;5&quot; unique_id=&quot;10023&quot;&gt;&lt;property id=&quot;20149&quot; value=&quot;Urban Koi&quot;/&gt;&lt;/object&gt;&lt;/object&gt;&lt;object type=&quot;2&quot; unique_id=&quot;10005&quot;&gt;&lt;object type=&quot;3&quot; unique_id=&quot;10006&quot;&gt;&lt;property id=&quot;20148&quot; value=&quot;5&quot;/&gt;&lt;property id=&quot;20300&quot; value=&quot;Slide 1 - &amp;quot;Life in Rome&amp;quot;&quot;/&gt;&lt;property id=&quot;20303&quot; value=&quot;Urban Koi&quot;/&gt;&lt;property id=&quot;20307&quot; value=&quot;256&quot;/&gt;&lt;property id=&quot;20309&quot; value=&quot;10023&quot;/&gt;&lt;/object&gt;&lt;object type=&quot;3&quot; unique_id=&quot;10007&quot;&gt;&lt;property id=&quot;20148&quot; value=&quot;5&quot;/&gt;&lt;property id=&quot;20300&quot; value=&quot;Slide 2 - &amp;quot;WHAT DO YOU EAT?&amp;quot;&quot;/&gt;&lt;property id=&quot;20303&quot; value=&quot;Urban Koi&quot;/&gt;&lt;property id=&quot;20307&quot; value=&quot;270&quot;/&gt;&lt;property id=&quot;20309&quot; value=&quot;10023&quot;/&gt;&lt;/object&gt;&lt;object type=&quot;3&quot; unique_id=&quot;10008&quot;&gt;&lt;property id=&quot;20148&quot; value=&quot;5&quot;/&gt;&lt;property id=&quot;20300&quot; value=&quot;Slide 3&quot;/&gt;&lt;property id=&quot;20303&quot; value=&quot;Urban Koi&quot;/&gt;&lt;property id=&quot;20307&quot; value=&quot;275&quot;/&gt;&lt;property id=&quot;20309&quot; value=&quot;10023&quot;/&gt;&lt;/object&gt;&lt;object type=&quot;3&quot; unique_id=&quot;10009&quot;&gt;&lt;property id=&quot;20148&quot; value=&quot;5&quot;/&gt;&lt;property id=&quot;20300&quot; value=&quot;Slide 4&quot;/&gt;&lt;property id=&quot;20303&quot; value=&quot;Urban Koi&quot;/&gt;&lt;property id=&quot;20307&quot; value=&quot;273&quot;/&gt;&lt;property id=&quot;20309&quot; value=&quot;10023&quot;/&gt;&lt;/object&gt;&lt;object type=&quot;3&quot; unique_id=&quot;10010&quot;&gt;&lt;property id=&quot;20148&quot; value=&quot;5&quot;/&gt;&lt;property id=&quot;20300&quot; value=&quot;Slide 5 - &amp;quot;TUNIC AND TOGA&amp;quot;&quot;/&gt;&lt;property id=&quot;20303&quot; value=&quot;Urban Koi&quot;/&gt;&lt;property id=&quot;20307&quot; value=&quot;276&quot;/&gt;&lt;property id=&quot;20309&quot; value=&quot;10023&quot;/&gt;&lt;/object&gt;&lt;object type=&quot;3&quot; unique_id=&quot;10011&quot;&gt;&lt;property id=&quot;20148&quot; value=&quot;5&quot;/&gt;&lt;property id=&quot;20300&quot; value=&quot;Slide 6 - &amp;quot;Document #1&amp;#x0D;&amp;#x0A;Greek and Roman Gods and Goddesses&amp;#x0D;&amp;#x0A;&amp;quot;&quot;/&gt;&lt;property id=&quot;20303&quot; value=&quot;Urban Koi&quot;/&gt;&lt;property id=&quot;20307&quot; value=&quot;277&quot;/&gt;&lt;property id=&quot;20309&quot; value=&quot;10023&quot;/&gt;&lt;/object&gt;&lt;object type=&quot;3&quot; unique_id=&quot;10012&quot;&gt;&lt;property id=&quot;20148&quot; value=&quot;5&quot;/&gt;&lt;property id=&quot;20300&quot; value=&quot;Slide 7&quot;/&gt;&lt;property id=&quot;20303&quot; value=&quot;Urban Koi&quot;/&gt;&lt;property id=&quot;20307&quot; value=&quot;279&quot;/&gt;&lt;property id=&quot;20309&quot; value=&quot;10023&quot;/&gt;&lt;/object&gt;&lt;object type=&quot;3&quot; unique_id=&quot;10013&quot;&gt;&lt;property id=&quot;20148&quot; value=&quot;5&quot;/&gt;&lt;property id=&quot;20300&quot; value=&quot;Slide 8 - &amp;quot;Document #2&amp;quot;&quot;/&gt;&lt;property id=&quot;20303&quot; value=&quot;Urban Koi&quot;/&gt;&lt;property id=&quot;20307&quot; value=&quot;280&quot;/&gt;&lt;property id=&quot;20309&quot; value=&quot;10023&quot;/&gt;&lt;/object&gt;&lt;object type=&quot;3&quot; unique_id=&quot;10014&quot;&gt;&lt;property id=&quot;20148&quot; value=&quot;5&quot;/&gt;&lt;property id=&quot;20300&quot; value=&quot;Slide 9&quot;/&gt;&lt;property id=&quot;20303&quot; value=&quot;Urban Koi&quot;/&gt;&lt;property id=&quot;20307&quot; value=&quot;281&quot;/&gt;&lt;property id=&quot;20309&quot; value=&quot;10023&quot;/&gt;&lt;/object&gt;&lt;object type=&quot;3&quot; unique_id=&quot;10015&quot;&gt;&lt;property id=&quot;20148&quot; value=&quot;5&quot;/&gt;&lt;property id=&quot;20300&quot; value=&quot;Slide 10&quot;/&gt;&lt;property id=&quot;20303&quot; value=&quot;Urban Koi&quot;/&gt;&lt;property id=&quot;20307&quot; value=&quot;286&quot;/&gt;&lt;property id=&quot;20309&quot; value=&quot;10023&quot;/&gt;&lt;/object&gt;&lt;object type=&quot;3&quot; unique_id=&quot;10016&quot;&gt;&lt;property id=&quot;20148&quot; value=&quot;5&quot;/&gt;&lt;property id=&quot;20300&quot; value=&quot;Slide 11 - &amp;quot;Housing in Rome&amp;quot;&quot;/&gt;&lt;property id=&quot;20303&quot; value=&quot;Urban Koi&quot;/&gt;&lt;property id=&quot;20307&quot; value=&quot;287&quot;/&gt;&lt;property id=&quot;20309&quot; value=&quot;10023&quot;/&gt;&lt;/object&gt;&lt;object type=&quot;3&quot; unique_id=&quot;10017&quot;&gt;&lt;property id=&quot;20148&quot; value=&quot;5&quot;/&gt;&lt;property id=&quot;20300&quot; value=&quot;Slide 12&quot;/&gt;&lt;property id=&quot;20303&quot; value=&quot;Urban Koi&quot;/&gt;&lt;property id=&quot;20307&quot; value=&quot;282&quot;/&gt;&lt;property id=&quot;20309&quot; value=&quot;10023&quot;/&gt;&lt;/object&gt;&lt;object type=&quot;3&quot; unique_id=&quot;10018&quot;&gt;&lt;property id=&quot;20148&quot; value=&quot;5&quot;/&gt;&lt;property id=&quot;20300&quot; value=&quot;Slide 13&quot;/&gt;&lt;property id=&quot;20303&quot; value=&quot;Urban Koi&quot;/&gt;&lt;property id=&quot;20307&quot; value=&quot;284&quot;/&gt;&lt;property id=&quot;20309&quot; value=&quot;10023&quot;/&gt;&lt;/object&gt;&lt;object type=&quot;3&quot; unique_id=&quot;10019&quot;&gt;&lt;property id=&quot;20148&quot; value=&quot;5&quot;/&gt;&lt;property id=&quot;20300&quot; value=&quot;Slide 14&quot;/&gt;&lt;property id=&quot;20303&quot; value=&quot;Urban Koi&quot;/&gt;&lt;property id=&quot;20307&quot; value=&quot;260&quot;/&gt;&lt;property id=&quot;20309&quot; value=&quot;10023&quot;/&gt;&lt;/object&gt;&lt;object type=&quot;3&quot; unique_id=&quot;10020&quot;&gt;&lt;property id=&quot;20148&quot; value=&quot;5&quot;/&gt;&lt;property id=&quot;20300&quot; value=&quot;Slide 15&quot;/&gt;&lt;property id=&quot;20303&quot; value=&quot;Urban Koi&quot;/&gt;&lt;property id=&quot;20307&quot; value=&quot;261&quot;/&gt;&lt;property id=&quot;20309&quot; value=&quot;10023&quot;/&gt;&lt;/object&gt;&lt;object type=&quot;3&quot; unique_id=&quot;10021&quot;&gt;&lt;property id=&quot;20148&quot; value=&quot;5&quot;/&gt;&lt;property id=&quot;20300&quot; value=&quot;Slide 16 - &amp;quot;Document #4 &amp;#x0D;&amp;#x0A;Homework Assignment&amp;quot;&quot;/&gt;&lt;property id=&quot;20303&quot; value=&quot;Urban Koi&quot;/&gt;&lt;property id=&quot;20307&quot; value=&quot;288&quot;/&gt;&lt;property id=&quot;20309&quot; value=&quot;10023&quot;/&gt;&lt;/object&gt;&lt;object type=&quot;3&quot; unique_id=&quot;10022&quot;&gt;&lt;property id=&quot;20148&quot; value=&quot;5&quot;/&gt;&lt;property id=&quot;20300&quot; value=&quot;Slide 17 - &amp;quot;School Life&amp;quot;&quot;/&gt;&lt;property id=&quot;20303&quot; value=&quot;Urban Koi&quot;/&gt;&lt;property id=&quot;20307&quot; value=&quot;289&quot;/&gt;&lt;property id=&quot;20309&quot; value=&quot;10023&quot;/&gt;&lt;/object&gt;&lt;/object&gt;&lt;object type=&quot;8&quot; unique_id=&quot;10046&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RESENTER_SHAPEINFO" val="&lt;ThreeDShapeInfo&gt;&lt;uuid val=&quot;{23486380-4E24-492D-9B01-2CFFA87D4027}&quot;/&gt;&lt;filename val=&quot;E:\Global3pdfs\Global.3.Power.Points\UNIT 2\GS3.Unit 2.7.Life in Rome.pptx\Presenter\data\asimages\{23486380-4E24-492D-9B01-2CFFA87D4027}.png&quot;/&gt;&lt;hasEffects val=&quot;1&quot;/&gt;&lt;left val=&quot;251.28&quot;/&gt;&lt;top val=&quot;53.28&quot;/&gt;&lt;width val=&quot;162.48&quot;/&gt;&lt;height val=&quot;83.76&quot;/&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INFO" val="&lt;ThreeDShapeInfo&gt;&lt;uuid val=&quot;{3752787B-7E9A-4120-A6C6-172A236A3DE9}&quot;/&gt;&lt;filename val=&quot;E:\Global3pdfs\Global.3.Power.Points\UNIT 2\GS3.Unit 2.7.Life in Rome.pptx\Presenter\data\asimages\{3752787B-7E9A-4120-A6C6-172A236A3DE9}.png&quot;/&gt;&lt;hasEffects val=&quot;1&quot;/&gt;&lt;left val=&quot;233.28&quot;/&gt;&lt;top val=&quot;23.28&quot;/&gt;&lt;width val=&quot;269.04&quot;/&gt;&lt;height val=&quot;56.64&quot;/&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INFO" val="&lt;ThreeDShapeInfo&gt;&lt;uuid val=&quot;{BCE6D24E-800A-4C59-B4F9-146AC29F5D0A}&quot;/&gt;&lt;filename val=&quot;E:\Global3pdfs\Global.3.Power.Points\UNIT 2\GS3.Unit 2.7.Life in Rome.pptx\Presenter\data\asimages\{BCE6D24E-800A-4C59-B4F9-146AC29F5D0A}.png&quot;/&gt;&lt;hasEffects val=&quot;1&quot;/&gt;&lt;left val=&quot;239.28&quot;/&gt;&lt;top val=&quot;61.44&quot;/&gt;&lt;width val=&quot;236.64&quot;/&gt;&lt;height val=&quot;80.16&quot;/&gt;&lt;/ThreeDShapeInfo&gt;"/>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3366FF"/>
            </a:solidFill>
            <a:effectLst/>
            <a:latin typeface="Impact"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3366FF"/>
            </a:solidFill>
            <a:effectLst/>
            <a:latin typeface="Impact" pitchFamily="34"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690</TotalTime>
  <Words>1386</Words>
  <Application>Microsoft PowerPoint</Application>
  <PresentationFormat>On-screen Show (4:3)</PresentationFormat>
  <Paragraphs>120</Paragraphs>
  <Slides>17</Slides>
  <Notes>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Default Design</vt:lpstr>
      <vt:lpstr>Life in Rome</vt:lpstr>
      <vt:lpstr>WHAT DO YOU EAT?</vt:lpstr>
      <vt:lpstr>Slide 3</vt:lpstr>
      <vt:lpstr>Slide 4</vt:lpstr>
      <vt:lpstr>TUNIC AND TOGA</vt:lpstr>
      <vt:lpstr>Document #1 Greek and Roman Gods and Goddesses </vt:lpstr>
      <vt:lpstr>Slide 7</vt:lpstr>
      <vt:lpstr>Document #2</vt:lpstr>
      <vt:lpstr>Slide 9</vt:lpstr>
      <vt:lpstr>Slide 10</vt:lpstr>
      <vt:lpstr>Housing in Rome</vt:lpstr>
      <vt:lpstr>Slide 12</vt:lpstr>
      <vt:lpstr>Slide 13</vt:lpstr>
      <vt:lpstr>Slide 14</vt:lpstr>
      <vt:lpstr>Slide 15</vt:lpstr>
      <vt:lpstr>Document #4  Homework Assignment</vt:lpstr>
      <vt:lpstr>School Life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Day In the Life of an Ancient Roman </dc:title>
  <dc:creator>PC</dc:creator>
  <cp:lastModifiedBy>DOE</cp:lastModifiedBy>
  <cp:revision>47</cp:revision>
  <dcterms:created xsi:type="dcterms:W3CDTF">2004-12-22T01:59:53Z</dcterms:created>
  <dcterms:modified xsi:type="dcterms:W3CDTF">2010-08-09T16:20:03Z</dcterms:modified>
</cp:coreProperties>
</file>