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ms-office.legacyDiagramTex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06/relationships/legacyDocTextInfo" Target="legacyDocTextInfo.bin"/><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92039F-EAE0-4983-A518-83F16B06BB1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4E2A0A-22AE-4654-80C5-CF6A9D9748A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2DE54B8-9700-4D32-BEE5-7E4460A5F06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CC997400-9548-4A0F-B356-E97BF0753A08}"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C98E8ED8-D095-46DA-AEA1-BF3D9F6100A5}"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DF26283D-6319-4C23-9F81-C9CAF727DAF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E2E6EF-1F9F-4F4E-8C65-93790032273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BD4E0E1-6C1F-442D-A634-CD4987B3BA6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954A77D-56BA-44D1-8F83-E2398B000BD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AC2DA69-5D75-4F1F-A1BD-7DF58876C8C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CE1E3BE-2BE3-48A2-BA0B-F89A48EAD11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51B048E-1C6A-46A1-9F3B-EE6D6EF2D31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37F1D2B-2DBC-4A08-96D8-8ADA9EF1816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2282668-C39E-460E-9C65-7C865D3D5CD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1878CD6-FFD1-41F7-A484-7289D2F7C4A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p:txBody>
          <a:bodyPr/>
          <a:lstStyle/>
          <a:p>
            <a:endParaRPr lang="en-US"/>
          </a:p>
        </p:txBody>
      </p:sp>
      <p:sp>
        <p:nvSpPr>
          <p:cNvPr id="2054" name="Rectangle 6"/>
          <p:cNvSpPr>
            <a:spLocks noGrp="1" noChangeArrowheads="1"/>
          </p:cNvSpPr>
          <p:nvPr>
            <p:ph type="body" idx="1"/>
          </p:nvPr>
        </p:nvSpPr>
        <p:spPr/>
        <p:txBody>
          <a:bodyPr/>
          <a:lstStyle/>
          <a:p>
            <a:endParaRPr lang="en-US"/>
          </a:p>
        </p:txBody>
      </p:sp>
      <p:pic>
        <p:nvPicPr>
          <p:cNvPr id="2052" name="Picture 4" descr="MCj04363920000[1]"/>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055" name="Text Box 7"/>
          <p:cNvSpPr txBox="1">
            <a:spLocks noChangeArrowheads="1"/>
          </p:cNvSpPr>
          <p:nvPr/>
        </p:nvSpPr>
        <p:spPr bwMode="auto">
          <a:xfrm>
            <a:off x="669925" y="263525"/>
            <a:ext cx="3334567" cy="769441"/>
          </a:xfrm>
          <a:prstGeom prst="rect">
            <a:avLst/>
          </a:prstGeom>
          <a:noFill/>
          <a:ln w="9525">
            <a:noFill/>
            <a:miter lim="800000"/>
            <a:headEnd/>
            <a:tailEnd/>
          </a:ln>
          <a:effectLst/>
        </p:spPr>
        <p:txBody>
          <a:bodyPr wrap="none">
            <a:spAutoFit/>
          </a:bodyPr>
          <a:lstStyle/>
          <a:p>
            <a:r>
              <a:rPr lang="en-US" sz="4400" b="1" smtClean="0">
                <a:latin typeface="Comic Sans MS" pitchFamily="66" charset="0"/>
              </a:rPr>
              <a:t>Christianity</a:t>
            </a:r>
            <a:endParaRPr lang="en-US" sz="4400" b="1" dirty="0">
              <a:latin typeface="Comic Sans MS" pitchFamily="66" charset="0"/>
            </a:endParaRPr>
          </a:p>
        </p:txBody>
      </p:sp>
      <p:sp>
        <p:nvSpPr>
          <p:cNvPr id="2057" name="Text Box 9"/>
          <p:cNvSpPr txBox="1">
            <a:spLocks noChangeArrowheads="1"/>
          </p:cNvSpPr>
          <p:nvPr/>
        </p:nvSpPr>
        <p:spPr bwMode="auto">
          <a:xfrm>
            <a:off x="669925" y="1549400"/>
            <a:ext cx="8507413" cy="4789488"/>
          </a:xfrm>
          <a:prstGeom prst="rect">
            <a:avLst/>
          </a:prstGeom>
          <a:noFill/>
          <a:ln w="9525">
            <a:noFill/>
            <a:miter lim="800000"/>
            <a:headEnd/>
            <a:tailEnd/>
          </a:ln>
          <a:effectLst/>
        </p:spPr>
        <p:txBody>
          <a:bodyPr>
            <a:spAutoFit/>
          </a:bodyPr>
          <a:lstStyle/>
          <a:p>
            <a:r>
              <a:rPr lang="en-US" sz="2800" b="1" u="sng">
                <a:latin typeface="Comic Sans MS" pitchFamily="66" charset="0"/>
              </a:rPr>
              <a:t>Aim/Goal:</a:t>
            </a:r>
            <a:r>
              <a:rPr lang="en-US" sz="2800" b="1">
                <a:latin typeface="Comic Sans MS" pitchFamily="66" charset="0"/>
              </a:rPr>
              <a:t> Why did Christianity spread</a:t>
            </a:r>
          </a:p>
          <a:p>
            <a:r>
              <a:rPr lang="en-US" sz="2800" b="1">
                <a:latin typeface="Comic Sans MS" pitchFamily="66" charset="0"/>
              </a:rPr>
              <a:t>through the Roman Empire?</a:t>
            </a:r>
          </a:p>
          <a:p>
            <a:r>
              <a:rPr lang="en-US" sz="2800" b="1" u="sng">
                <a:latin typeface="Comic Sans MS" pitchFamily="66" charset="0"/>
              </a:rPr>
              <a:t>Do Now:</a:t>
            </a:r>
            <a:r>
              <a:rPr lang="en-US" sz="2800" b="1">
                <a:latin typeface="Comic Sans MS" pitchFamily="66" charset="0"/>
              </a:rPr>
              <a:t> List three (3) things that you </a:t>
            </a:r>
          </a:p>
          <a:p>
            <a:r>
              <a:rPr lang="en-US" sz="2800" b="1">
                <a:latin typeface="Comic Sans MS" pitchFamily="66" charset="0"/>
              </a:rPr>
              <a:t>know about Christianity. </a:t>
            </a:r>
          </a:p>
          <a:p>
            <a:r>
              <a:rPr lang="en-US" sz="2800" b="1" u="sng">
                <a:latin typeface="Comic Sans MS" pitchFamily="66" charset="0"/>
              </a:rPr>
              <a:t>Homework #13:</a:t>
            </a:r>
            <a:r>
              <a:rPr lang="en-US" sz="2800" b="1">
                <a:latin typeface="Comic Sans MS" pitchFamily="66" charset="0"/>
              </a:rPr>
              <a:t> Listed on today’s </a:t>
            </a:r>
          </a:p>
          <a:p>
            <a:r>
              <a:rPr lang="en-US" sz="2800" b="1">
                <a:latin typeface="Comic Sans MS" pitchFamily="66" charset="0"/>
              </a:rPr>
              <a:t>handout. </a:t>
            </a:r>
          </a:p>
          <a:p>
            <a:r>
              <a:rPr lang="en-US" sz="2800" b="1">
                <a:latin typeface="Comic Sans MS" pitchFamily="66" charset="0"/>
              </a:rPr>
              <a:t>You are a Jew or a Christian during the </a:t>
            </a:r>
          </a:p>
          <a:p>
            <a:r>
              <a:rPr lang="en-US" sz="2800" b="1">
                <a:latin typeface="Comic Sans MS" pitchFamily="66" charset="0"/>
              </a:rPr>
              <a:t>Roman Empire. In a paragraph, explain if</a:t>
            </a:r>
          </a:p>
          <a:p>
            <a:r>
              <a:rPr lang="en-US" sz="2800" b="1">
                <a:latin typeface="Comic Sans MS" pitchFamily="66" charset="0"/>
              </a:rPr>
              <a:t>you would show loyalty to the Roman gods</a:t>
            </a:r>
          </a:p>
          <a:p>
            <a:r>
              <a:rPr lang="en-US" sz="2800" b="1">
                <a:latin typeface="Comic Sans MS" pitchFamily="66" charset="0"/>
              </a:rPr>
              <a:t>and Emperors if your religion stated that</a:t>
            </a:r>
          </a:p>
          <a:p>
            <a:r>
              <a:rPr lang="en-US" sz="2800" b="1">
                <a:latin typeface="Comic Sans MS" pitchFamily="66" charset="0"/>
              </a:rPr>
              <a:t>you could not. </a:t>
            </a:r>
            <a:endParaRPr lang="en-US" sz="2800"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The Last Supper</a:t>
            </a:r>
          </a:p>
        </p:txBody>
      </p:sp>
      <p:sp>
        <p:nvSpPr>
          <p:cNvPr id="19459" name="Rectangle 3"/>
          <p:cNvSpPr>
            <a:spLocks noGrp="1" noChangeArrowheads="1"/>
          </p:cNvSpPr>
          <p:nvPr>
            <p:ph type="body" idx="1"/>
          </p:nvPr>
        </p:nvSpPr>
        <p:spPr/>
        <p:txBody>
          <a:bodyPr/>
          <a:lstStyle/>
          <a:p>
            <a:pPr>
              <a:buFontTx/>
              <a:buNone/>
            </a:pPr>
            <a:endParaRPr lang="en-US"/>
          </a:p>
        </p:txBody>
      </p:sp>
      <p:pic>
        <p:nvPicPr>
          <p:cNvPr id="19461" name="Picture 5" descr="da-vinci_last-supper_1"/>
          <p:cNvPicPr>
            <a:picLocks noChangeAspect="1" noChangeArrowheads="1"/>
          </p:cNvPicPr>
          <p:nvPr/>
        </p:nvPicPr>
        <p:blipFill>
          <a:blip r:embed="rId2"/>
          <a:srcRect/>
          <a:stretch>
            <a:fillRect/>
          </a:stretch>
        </p:blipFill>
        <p:spPr bwMode="auto">
          <a:xfrm>
            <a:off x="0" y="1600200"/>
            <a:ext cx="9144000" cy="52578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Jesus Crucifixion </a:t>
            </a:r>
          </a:p>
        </p:txBody>
      </p:sp>
      <p:sp>
        <p:nvSpPr>
          <p:cNvPr id="20483" name="Rectangle 3"/>
          <p:cNvSpPr>
            <a:spLocks noGrp="1" noChangeArrowheads="1"/>
          </p:cNvSpPr>
          <p:nvPr>
            <p:ph type="body" idx="1"/>
          </p:nvPr>
        </p:nvSpPr>
        <p:spPr/>
        <p:txBody>
          <a:bodyPr/>
          <a:lstStyle/>
          <a:p>
            <a:endParaRPr lang="en-US"/>
          </a:p>
        </p:txBody>
      </p:sp>
      <p:pic>
        <p:nvPicPr>
          <p:cNvPr id="20485" name="Picture 5" descr="ven-tintoret%20rocco%20crucifiction"/>
          <p:cNvPicPr>
            <a:picLocks noChangeAspect="1" noChangeArrowheads="1"/>
          </p:cNvPicPr>
          <p:nvPr/>
        </p:nvPicPr>
        <p:blipFill>
          <a:blip r:embed="rId2"/>
          <a:srcRect/>
          <a:stretch>
            <a:fillRect/>
          </a:stretch>
        </p:blipFill>
        <p:spPr bwMode="auto">
          <a:xfrm>
            <a:off x="0" y="1514475"/>
            <a:ext cx="9144000" cy="534352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Summary Activity:</a:t>
            </a:r>
          </a:p>
        </p:txBody>
      </p:sp>
      <p:sp>
        <p:nvSpPr>
          <p:cNvPr id="21507" name="Rectangle 3"/>
          <p:cNvSpPr>
            <a:spLocks noGrp="1" noChangeArrowheads="1"/>
          </p:cNvSpPr>
          <p:nvPr>
            <p:ph type="body" idx="1"/>
          </p:nvPr>
        </p:nvSpPr>
        <p:spPr/>
        <p:txBody>
          <a:bodyPr/>
          <a:lstStyle/>
          <a:p>
            <a:pPr>
              <a:buFontTx/>
              <a:buNone/>
            </a:pPr>
            <a:r>
              <a:rPr lang="en-US"/>
              <a:t>Do you think if Jesus didn’t challenge the Roman Emperors he would have been crucified? Explain.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Christianity</a:t>
            </a:r>
          </a:p>
        </p:txBody>
      </p:sp>
      <p:sp>
        <p:nvSpPr>
          <p:cNvPr id="5124" name="Rectangle 4"/>
          <p:cNvSpPr>
            <a:spLocks noGrp="1" noChangeArrowheads="1"/>
          </p:cNvSpPr>
          <p:nvPr>
            <p:ph sz="half" idx="1"/>
          </p:nvPr>
        </p:nvSpPr>
        <p:spPr/>
        <p:txBody>
          <a:bodyPr/>
          <a:lstStyle/>
          <a:p>
            <a:pPr>
              <a:buFontTx/>
              <a:buNone/>
            </a:pPr>
            <a:endParaRPr lang="en-US" sz="2800" b="1"/>
          </a:p>
        </p:txBody>
      </p:sp>
      <p:sp>
        <p:nvSpPr>
          <p:cNvPr id="5123" name="Rectangle 3"/>
          <p:cNvSpPr>
            <a:spLocks noGrp="1" noChangeArrowheads="1"/>
          </p:cNvSpPr>
          <p:nvPr>
            <p:ph type="body" sz="half" idx="2"/>
          </p:nvPr>
        </p:nvSpPr>
        <p:spPr/>
        <p:txBody>
          <a:bodyPr/>
          <a:lstStyle/>
          <a:p>
            <a:pPr>
              <a:buFontTx/>
              <a:buNone/>
            </a:pPr>
            <a:r>
              <a:rPr lang="en-US" sz="2800"/>
              <a:t>1.</a:t>
            </a:r>
          </a:p>
          <a:p>
            <a:pPr>
              <a:buFontTx/>
              <a:buNone/>
            </a:pPr>
            <a:r>
              <a:rPr lang="en-US" sz="2800"/>
              <a:t>2.</a:t>
            </a:r>
          </a:p>
          <a:p>
            <a:pPr>
              <a:buFontTx/>
              <a:buNone/>
            </a:pPr>
            <a:r>
              <a:rPr lang="en-US" sz="2800"/>
              <a:t>3.</a:t>
            </a:r>
          </a:p>
          <a:p>
            <a:pPr>
              <a:buFontTx/>
              <a:buNone/>
            </a:pPr>
            <a:r>
              <a:rPr lang="en-US" sz="2800"/>
              <a:t>4.</a:t>
            </a:r>
          </a:p>
          <a:p>
            <a:pPr>
              <a:buFontTx/>
              <a:buNone/>
            </a:pPr>
            <a:r>
              <a:rPr lang="en-US" sz="2800"/>
              <a:t>5.</a:t>
            </a:r>
          </a:p>
        </p:txBody>
      </p:sp>
      <p:pic>
        <p:nvPicPr>
          <p:cNvPr id="5128" name="Picture 8" descr="Sacred%20Heart%20of%20Jesus"/>
          <p:cNvPicPr>
            <a:picLocks noChangeAspect="1" noChangeArrowheads="1"/>
          </p:cNvPicPr>
          <p:nvPr/>
        </p:nvPicPr>
        <p:blipFill>
          <a:blip r:embed="rId2"/>
          <a:srcRect/>
          <a:stretch>
            <a:fillRect/>
          </a:stretch>
        </p:blipFill>
        <p:spPr bwMode="auto">
          <a:xfrm>
            <a:off x="0" y="1371600"/>
            <a:ext cx="4495800" cy="5486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Activity:</a:t>
            </a:r>
          </a:p>
        </p:txBody>
      </p:sp>
      <p:sp>
        <p:nvSpPr>
          <p:cNvPr id="8196" name="Rectangle 4"/>
          <p:cNvSpPr>
            <a:spLocks noGrp="1" noChangeArrowheads="1"/>
          </p:cNvSpPr>
          <p:nvPr>
            <p:ph type="body" sz="half" idx="1"/>
          </p:nvPr>
        </p:nvSpPr>
        <p:spPr/>
        <p:txBody>
          <a:bodyPr/>
          <a:lstStyle/>
          <a:p>
            <a:pPr marL="533400" indent="-533400">
              <a:lnSpc>
                <a:spcPct val="90000"/>
              </a:lnSpc>
              <a:buFontTx/>
              <a:buNone/>
            </a:pPr>
            <a:r>
              <a:rPr lang="en-US" sz="2000"/>
              <a:t>Read paragraphs 1 and 2 of the handout. Answer questions #1-2 in full sentences in your notebooks. </a:t>
            </a:r>
          </a:p>
          <a:p>
            <a:pPr marL="533400" indent="-533400">
              <a:lnSpc>
                <a:spcPct val="90000"/>
              </a:lnSpc>
              <a:buFontTx/>
              <a:buAutoNum type="arabicPeriod"/>
            </a:pPr>
            <a:r>
              <a:rPr lang="en-US" sz="2000"/>
              <a:t>The Romans treated people who had different religions </a:t>
            </a:r>
          </a:p>
          <a:p>
            <a:pPr marL="533400" indent="-533400">
              <a:lnSpc>
                <a:spcPct val="90000"/>
              </a:lnSpc>
              <a:buFontTx/>
              <a:buNone/>
            </a:pPr>
            <a:r>
              <a:rPr lang="en-US" sz="2000"/>
              <a:t>___________________.</a:t>
            </a:r>
          </a:p>
          <a:p>
            <a:pPr marL="533400" indent="-533400">
              <a:lnSpc>
                <a:spcPct val="90000"/>
              </a:lnSpc>
              <a:buFontTx/>
              <a:buNone/>
            </a:pPr>
            <a:r>
              <a:rPr lang="en-US" sz="2000"/>
              <a:t>2. The Romans treated the Jews ______________</a:t>
            </a:r>
          </a:p>
          <a:p>
            <a:pPr marL="533400" indent="-533400">
              <a:lnSpc>
                <a:spcPct val="90000"/>
              </a:lnSpc>
              <a:buFontTx/>
              <a:buNone/>
            </a:pPr>
            <a:r>
              <a:rPr lang="en-US" sz="2000"/>
              <a:t>__________________. Jesus has to deal with the Jewish people because _________</a:t>
            </a:r>
          </a:p>
          <a:p>
            <a:pPr marL="533400" indent="-533400">
              <a:lnSpc>
                <a:spcPct val="90000"/>
              </a:lnSpc>
              <a:buFontTx/>
              <a:buNone/>
            </a:pPr>
            <a:r>
              <a:rPr lang="en-US" sz="2000"/>
              <a:t>__________________________</a:t>
            </a:r>
          </a:p>
          <a:p>
            <a:pPr marL="533400" indent="-533400">
              <a:lnSpc>
                <a:spcPct val="90000"/>
              </a:lnSpc>
              <a:buFontTx/>
              <a:buNone/>
            </a:pPr>
            <a:r>
              <a:rPr lang="en-US" sz="2000"/>
              <a:t>__________________________.</a:t>
            </a:r>
          </a:p>
        </p:txBody>
      </p:sp>
      <p:sp>
        <p:nvSpPr>
          <p:cNvPr id="8197" name="Rectangle 5"/>
          <p:cNvSpPr>
            <a:spLocks noGrp="1" noChangeArrowheads="1"/>
          </p:cNvSpPr>
          <p:nvPr>
            <p:ph sz="half" idx="2"/>
          </p:nvPr>
        </p:nvSpPr>
        <p:spPr/>
        <p:txBody>
          <a:bodyPr/>
          <a:lstStyle/>
          <a:p>
            <a:pPr>
              <a:lnSpc>
                <a:spcPct val="90000"/>
              </a:lnSpc>
            </a:pPr>
            <a:endParaRPr lang="en-US" sz="2000"/>
          </a:p>
        </p:txBody>
      </p:sp>
      <p:pic>
        <p:nvPicPr>
          <p:cNvPr id="8199" name="Picture 7" descr="JudeaMap"/>
          <p:cNvPicPr>
            <a:picLocks noChangeAspect="1" noChangeArrowheads="1"/>
          </p:cNvPicPr>
          <p:nvPr/>
        </p:nvPicPr>
        <p:blipFill>
          <a:blip r:embed="rId2"/>
          <a:srcRect/>
          <a:stretch>
            <a:fillRect/>
          </a:stretch>
        </p:blipFill>
        <p:spPr bwMode="auto">
          <a:xfrm>
            <a:off x="4648200" y="1600200"/>
            <a:ext cx="4495800" cy="5257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en-US"/>
              <a:t>Images for Questions #1 &amp; #2</a:t>
            </a:r>
          </a:p>
        </p:txBody>
      </p:sp>
      <p:sp>
        <p:nvSpPr>
          <p:cNvPr id="6149" name="Rectangle 5"/>
          <p:cNvSpPr>
            <a:spLocks noGrp="1" noChangeArrowheads="1"/>
          </p:cNvSpPr>
          <p:nvPr>
            <p:ph sz="half" idx="1"/>
          </p:nvPr>
        </p:nvSpPr>
        <p:spPr/>
        <p:txBody>
          <a:bodyPr/>
          <a:lstStyle/>
          <a:p>
            <a:endParaRPr lang="en-US"/>
          </a:p>
        </p:txBody>
      </p:sp>
      <p:sp>
        <p:nvSpPr>
          <p:cNvPr id="6150" name="Rectangle 6"/>
          <p:cNvSpPr>
            <a:spLocks noGrp="1" noChangeArrowheads="1"/>
          </p:cNvSpPr>
          <p:nvPr>
            <p:ph sz="half" idx="2"/>
          </p:nvPr>
        </p:nvSpPr>
        <p:spPr/>
        <p:txBody>
          <a:bodyPr/>
          <a:lstStyle/>
          <a:p>
            <a:endParaRPr lang="en-US"/>
          </a:p>
        </p:txBody>
      </p:sp>
      <p:pic>
        <p:nvPicPr>
          <p:cNvPr id="6152" name="Picture 8" descr="herod-1"/>
          <p:cNvPicPr>
            <a:picLocks noChangeAspect="1" noChangeArrowheads="1"/>
          </p:cNvPicPr>
          <p:nvPr/>
        </p:nvPicPr>
        <p:blipFill>
          <a:blip r:embed="rId2"/>
          <a:srcRect/>
          <a:stretch>
            <a:fillRect/>
          </a:stretch>
        </p:blipFill>
        <p:spPr bwMode="auto">
          <a:xfrm>
            <a:off x="0" y="1600200"/>
            <a:ext cx="4495800" cy="5257800"/>
          </a:xfrm>
          <a:prstGeom prst="rect">
            <a:avLst/>
          </a:prstGeom>
          <a:noFill/>
        </p:spPr>
      </p:pic>
      <p:pic>
        <p:nvPicPr>
          <p:cNvPr id="6154" name="Picture 10" descr="israel_map"/>
          <p:cNvPicPr>
            <a:picLocks noChangeAspect="1" noChangeArrowheads="1"/>
          </p:cNvPicPr>
          <p:nvPr/>
        </p:nvPicPr>
        <p:blipFill>
          <a:blip r:embed="rId3"/>
          <a:srcRect/>
          <a:stretch>
            <a:fillRect/>
          </a:stretch>
        </p:blipFill>
        <p:spPr bwMode="auto">
          <a:xfrm>
            <a:off x="4648200" y="1600200"/>
            <a:ext cx="4495800" cy="5257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p:txBody>
          <a:bodyPr/>
          <a:lstStyle/>
          <a:p>
            <a:r>
              <a:rPr lang="en-US"/>
              <a:t>Activity:</a:t>
            </a:r>
          </a:p>
        </p:txBody>
      </p:sp>
      <p:sp>
        <p:nvSpPr>
          <p:cNvPr id="11269" name="Rectangle 5"/>
          <p:cNvSpPr>
            <a:spLocks noGrp="1" noChangeArrowheads="1"/>
          </p:cNvSpPr>
          <p:nvPr>
            <p:ph type="body" sz="half" idx="1"/>
          </p:nvPr>
        </p:nvSpPr>
        <p:spPr/>
        <p:txBody>
          <a:bodyPr/>
          <a:lstStyle/>
          <a:p>
            <a:pPr>
              <a:buFontTx/>
              <a:buNone/>
            </a:pPr>
            <a:r>
              <a:rPr lang="en-US" sz="2400"/>
              <a:t>Read paragraph 3 and answer question #3 in full sentences in your notebook. </a:t>
            </a:r>
          </a:p>
          <a:p>
            <a:pPr>
              <a:buFontTx/>
              <a:buNone/>
            </a:pPr>
            <a:r>
              <a:rPr lang="en-US" sz="2400"/>
              <a:t>3. The four disciples were ____________</a:t>
            </a:r>
          </a:p>
          <a:p>
            <a:pPr>
              <a:buFontTx/>
              <a:buNone/>
            </a:pPr>
            <a:r>
              <a:rPr lang="en-US" sz="2400"/>
              <a:t>_________________ and they accomplished _________________</a:t>
            </a:r>
          </a:p>
          <a:p>
            <a:pPr>
              <a:buFontTx/>
              <a:buNone/>
            </a:pPr>
            <a:r>
              <a:rPr lang="en-US" sz="2400"/>
              <a:t>___________________</a:t>
            </a:r>
          </a:p>
          <a:p>
            <a:pPr>
              <a:buFontTx/>
              <a:buNone/>
            </a:pPr>
            <a:r>
              <a:rPr lang="en-US" sz="2400"/>
              <a:t>___________________.</a:t>
            </a:r>
          </a:p>
        </p:txBody>
      </p:sp>
      <p:sp>
        <p:nvSpPr>
          <p:cNvPr id="11270" name="Rectangle 6"/>
          <p:cNvSpPr>
            <a:spLocks noGrp="1" noChangeArrowheads="1"/>
          </p:cNvSpPr>
          <p:nvPr>
            <p:ph sz="half" idx="2"/>
          </p:nvPr>
        </p:nvSpPr>
        <p:spPr/>
        <p:txBody>
          <a:bodyPr/>
          <a:lstStyle/>
          <a:p>
            <a:endParaRPr lang="en-US" sz="2400"/>
          </a:p>
        </p:txBody>
      </p:sp>
      <p:pic>
        <p:nvPicPr>
          <p:cNvPr id="11272" name="Picture 8" descr="4evangel"/>
          <p:cNvPicPr>
            <a:picLocks noChangeAspect="1" noChangeArrowheads="1"/>
          </p:cNvPicPr>
          <p:nvPr/>
        </p:nvPicPr>
        <p:blipFill>
          <a:blip r:embed="rId2"/>
          <a:srcRect/>
          <a:stretch>
            <a:fillRect/>
          </a:stretch>
        </p:blipFill>
        <p:spPr bwMode="auto">
          <a:xfrm>
            <a:off x="4648200" y="1600200"/>
            <a:ext cx="4495800" cy="5257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n-US"/>
          </a:p>
        </p:txBody>
      </p:sp>
      <p:sp>
        <p:nvSpPr>
          <p:cNvPr id="13315" name="Rectangle 3"/>
          <p:cNvSpPr>
            <a:spLocks noGrp="1" noChangeArrowheads="1"/>
          </p:cNvSpPr>
          <p:nvPr>
            <p:ph type="body" idx="1"/>
          </p:nvPr>
        </p:nvSpPr>
        <p:spPr/>
        <p:txBody>
          <a:bodyPr/>
          <a:lstStyle/>
          <a:p>
            <a:endParaRPr lang="en-US"/>
          </a:p>
        </p:txBody>
      </p:sp>
      <p:pic>
        <p:nvPicPr>
          <p:cNvPr id="13317" name="Picture 5" descr="hodnet2"/>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4000"/>
              <a:t>Paragraph 4</a:t>
            </a:r>
            <a:br>
              <a:rPr lang="en-US" sz="4000"/>
            </a:br>
            <a:r>
              <a:rPr lang="en-US" sz="4000"/>
              <a:t>Read Aloud</a:t>
            </a:r>
          </a:p>
        </p:txBody>
      </p:sp>
      <p:sp>
        <p:nvSpPr>
          <p:cNvPr id="14339" name="Rectangle 3"/>
          <p:cNvSpPr>
            <a:spLocks noGrp="1" noChangeArrowheads="1"/>
          </p:cNvSpPr>
          <p:nvPr>
            <p:ph type="body" idx="1"/>
          </p:nvPr>
        </p:nvSpPr>
        <p:spPr/>
        <p:txBody>
          <a:bodyPr/>
          <a:lstStyle/>
          <a:p>
            <a:pPr>
              <a:lnSpc>
                <a:spcPct val="80000"/>
              </a:lnSpc>
              <a:buFontTx/>
              <a:buNone/>
            </a:pPr>
            <a:r>
              <a:rPr lang="en-US" sz="2400"/>
              <a:t>According to the New testament, Jesus grew up in Nazareth. He learned to be a carpenter (builder) and began teaching when he was 30 years old. Christian tradition holds that for three (3) years Jesus traveled from place to place, preaching to Jews who lived in the countryside. Much of what he taught was part of the Jewish tradition he learned while he was growing up. Like all Jewish teachers, Jesus preached there was only one true God. </a:t>
            </a:r>
          </a:p>
          <a:p>
            <a:pPr>
              <a:lnSpc>
                <a:spcPct val="80000"/>
              </a:lnSpc>
              <a:buFontTx/>
              <a:buNone/>
            </a:pPr>
            <a:r>
              <a:rPr lang="en-US" sz="2400" b="1" i="1"/>
              <a:t>Question for thought:</a:t>
            </a:r>
          </a:p>
          <a:p>
            <a:pPr>
              <a:lnSpc>
                <a:spcPct val="80000"/>
              </a:lnSpc>
              <a:buFontTx/>
              <a:buNone/>
            </a:pPr>
            <a:r>
              <a:rPr lang="en-US" sz="2400"/>
              <a:t>Do you think it is amazing that a man at the age of 30 and who only spread the word of God for 3 years, could be so powerful in having a religion named after him? DISCUSSION!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Activity:</a:t>
            </a:r>
          </a:p>
        </p:txBody>
      </p:sp>
      <p:sp>
        <p:nvSpPr>
          <p:cNvPr id="15364" name="Rectangle 4"/>
          <p:cNvSpPr>
            <a:spLocks noGrp="1" noChangeArrowheads="1"/>
          </p:cNvSpPr>
          <p:nvPr>
            <p:ph type="body" sz="half" idx="1"/>
          </p:nvPr>
        </p:nvSpPr>
        <p:spPr/>
        <p:txBody>
          <a:bodyPr/>
          <a:lstStyle/>
          <a:p>
            <a:pPr>
              <a:buFontTx/>
              <a:buNone/>
            </a:pPr>
            <a:r>
              <a:rPr lang="en-US" sz="2400"/>
              <a:t>Read paragraphs 5-7 and in full sentences in your notebook, answer questions #4 -5.</a:t>
            </a:r>
          </a:p>
          <a:p>
            <a:pPr>
              <a:buFontTx/>
              <a:buNone/>
            </a:pPr>
            <a:r>
              <a:rPr lang="en-US" sz="2400"/>
              <a:t>4. Will answer after we answer question 5.</a:t>
            </a:r>
          </a:p>
          <a:p>
            <a:pPr>
              <a:buFontTx/>
              <a:buNone/>
            </a:pPr>
            <a:r>
              <a:rPr lang="en-US" sz="2400"/>
              <a:t>5. Jesus teachings alarm the Romans because ____________________</a:t>
            </a:r>
          </a:p>
          <a:p>
            <a:pPr>
              <a:buFontTx/>
              <a:buNone/>
            </a:pPr>
            <a:r>
              <a:rPr lang="en-US" sz="2400"/>
              <a:t>______________________</a:t>
            </a:r>
          </a:p>
          <a:p>
            <a:pPr>
              <a:buFontTx/>
              <a:buNone/>
            </a:pPr>
            <a:r>
              <a:rPr lang="en-US" sz="2400"/>
              <a:t>______________________</a:t>
            </a:r>
          </a:p>
        </p:txBody>
      </p:sp>
      <p:sp>
        <p:nvSpPr>
          <p:cNvPr id="15365" name="Rectangle 5"/>
          <p:cNvSpPr>
            <a:spLocks noGrp="1" noChangeArrowheads="1"/>
          </p:cNvSpPr>
          <p:nvPr>
            <p:ph sz="half" idx="2"/>
          </p:nvPr>
        </p:nvSpPr>
        <p:spPr/>
        <p:txBody>
          <a:bodyPr/>
          <a:lstStyle/>
          <a:p>
            <a:endParaRPr lang="en-US" sz="2400"/>
          </a:p>
        </p:txBody>
      </p:sp>
      <p:pic>
        <p:nvPicPr>
          <p:cNvPr id="15367" name="Picture 7" descr="Jesus_Teaching1"/>
          <p:cNvPicPr>
            <a:picLocks noChangeAspect="1" noChangeArrowheads="1"/>
          </p:cNvPicPr>
          <p:nvPr/>
        </p:nvPicPr>
        <p:blipFill>
          <a:blip r:embed="rId2"/>
          <a:srcRect/>
          <a:stretch>
            <a:fillRect/>
          </a:stretch>
        </p:blipFill>
        <p:spPr bwMode="auto">
          <a:xfrm>
            <a:off x="4495800" y="1219200"/>
            <a:ext cx="4648200" cy="5638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1" name="Rectangle 13"/>
          <p:cNvSpPr>
            <a:spLocks noGrp="1" noChangeArrowheads="1"/>
          </p:cNvSpPr>
          <p:nvPr>
            <p:ph type="title"/>
          </p:nvPr>
        </p:nvSpPr>
        <p:spPr/>
        <p:txBody>
          <a:bodyPr/>
          <a:lstStyle/>
          <a:p>
            <a:r>
              <a:rPr lang="en-US"/>
              <a:t>Teachings of Jesus</a:t>
            </a:r>
          </a:p>
        </p:txBody>
      </p:sp>
      <p:graphicFrame>
        <p:nvGraphicFramePr>
          <p:cNvPr id="17413" name="Diagram 5"/>
          <p:cNvGraphicFramePr>
            <a:graphicFrameLocks/>
          </p:cNvGraphicFramePr>
          <p:nvPr>
            <p:ph idx="1"/>
            <p:custDataLst>
              <p:tags r:id="rId2"/>
            </p:custDataLst>
          </p:nvPr>
        </p:nvGraphicFramePr>
        <p:xfrm>
          <a:off x="0" y="1295400"/>
          <a:ext cx="9144000" cy="5562600"/>
        </p:xfrm>
        <a:graphic>
          <a:graphicData uri="http://schemas.openxmlformats.org/drawingml/2006/compatibility">
            <com:legacyDrawing xmlns:com="http://schemas.openxmlformats.org/drawingml/2006/compatibility" spid="_x0000_s17413"/>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020PHOTO" val=""/>
  <p:tag name="MMPROD_10020LOGO"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MMPROD_UIDATA" val="&lt;database version=&quot;7.0&quot;&gt;&lt;object type=&quot;1&quot; unique_id=&quot;10001&quot;&gt;&lt;property id=&quot;20139&quot; value=&quot;%n. %s&quot;/&gt;&lt;property id=&quot;20141&quot; value=&quot;GS3.Unit 2.8.Christianity and the Romans&quot;/&gt;&lt;property id=&quot;20144&quot; value=&quot;1&quot;/&gt;&lt;property id=&quot;20146&quot; value=&quot;0&quot;/&gt;&lt;property id=&quot;20147&quot; value=&quot;1&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E:\Global3pdfs\Global.3.Power.Points\UNIT 2\GS3.Unit 2.8.Christianity and the Romans.pptx\Presenter&quot;/&gt;&lt;property id=&quot;20250&quot; value=&quot;0&quot;/&gt;&lt;property id=&quot;20251&quot; value=&quot;0&quot;/&gt;&lt;property id=&quot;20259&quot; value=&quot;0&quot;/&gt;&lt;object type=&quot;10&quot; unique_id=&quot;10002&quot;&gt;&lt;object type=&quot;11&quot; unique_id=&quot;10003&quot;&gt;&lt;property id=&quot;20180&quot; value=&quot;1&quot;/&gt;&lt;property id=&quot;20181&quot; value=&quot;1&quot;/&gt;&lt;property id=&quot;20182&quot; value=&quot;0&quot;/&gt;&lt;property id=&quot;20183&quot; value=&quot;1&quot;/&gt;&lt;/object&gt;&lt;object type=&quot;12&quot; unique_id=&quot;10019&quot;&gt;&lt;/object&gt;&lt;/object&gt;&lt;object type=&quot;4&quot; unique_id=&quot;10004&quot;&gt;&lt;object type=&quot;5&quot; unique_id=&quot;10020&quot;&gt;&lt;property id=&quot;20149&quot; value=&quot;Urban Koi&quot;/&gt;&lt;/object&gt;&lt;/object&gt;&lt;object type=&quot;2&quot; unique_id=&quot;10005&quot;&gt;&lt;object type=&quot;3&quot; unique_id=&quot;10006&quot;&gt;&lt;property id=&quot;20148&quot; value=&quot;5&quot;/&gt;&lt;property id=&quot;20300&quot; value=&quot;Slide 1&quot;/&gt;&lt;property id=&quot;20303&quot; value=&quot;Urban Koi&quot;/&gt;&lt;property id=&quot;20307&quot; value=&quot;256&quot;/&gt;&lt;property id=&quot;20309&quot; value=&quot;10020&quot;/&gt;&lt;/object&gt;&lt;object type=&quot;3&quot; unique_id=&quot;10007&quot;&gt;&lt;property id=&quot;20148&quot; value=&quot;5&quot;/&gt;&lt;property id=&quot;20300&quot; value=&quot;Slide 2 - &amp;quot;Christianity&amp;quot;&quot;/&gt;&lt;property id=&quot;20303&quot; value=&quot;Urban Koi&quot;/&gt;&lt;property id=&quot;20307&quot; value=&quot;257&quot;/&gt;&lt;property id=&quot;20309&quot; value=&quot;10020&quot;/&gt;&lt;/object&gt;&lt;object type=&quot;3&quot; unique_id=&quot;10008&quot;&gt;&lt;property id=&quot;20148&quot; value=&quot;5&quot;/&gt;&lt;property id=&quot;20300&quot; value=&quot;Slide 3 - &amp;quot;Activity:&amp;quot;&quot;/&gt;&lt;property id=&quot;20303&quot; value=&quot;Urban Koi&quot;/&gt;&lt;property id=&quot;20307&quot; value=&quot;259&quot;/&gt;&lt;property id=&quot;20309&quot; value=&quot;10020&quot;/&gt;&lt;/object&gt;&lt;object type=&quot;3&quot; unique_id=&quot;10009&quot;&gt;&lt;property id=&quot;20148&quot; value=&quot;5&quot;/&gt;&lt;property id=&quot;20300&quot; value=&quot;Slide 4 - &amp;quot;Images for Questions #1 &amp;amp; #2&amp;quot;&quot;/&gt;&lt;property id=&quot;20303&quot; value=&quot;Urban Koi&quot;/&gt;&lt;property id=&quot;20307&quot; value=&quot;258&quot;/&gt;&lt;property id=&quot;20309&quot; value=&quot;10020&quot;/&gt;&lt;/object&gt;&lt;object type=&quot;3&quot; unique_id=&quot;10010&quot;&gt;&lt;property id=&quot;20148&quot; value=&quot;5&quot;/&gt;&lt;property id=&quot;20300&quot; value=&quot;Slide 5 - &amp;quot;Activity:&amp;quot;&quot;/&gt;&lt;property id=&quot;20303&quot; value=&quot;Urban Koi&quot;/&gt;&lt;property id=&quot;20307&quot; value=&quot;260&quot;/&gt;&lt;property id=&quot;20309&quot; value=&quot;10020&quot;/&gt;&lt;/object&gt;&lt;object type=&quot;3&quot; unique_id=&quot;10011&quot;&gt;&lt;property id=&quot;20148&quot; value=&quot;5&quot;/&gt;&lt;property id=&quot;20300&quot; value=&quot;Slide 6&quot;/&gt;&lt;property id=&quot;20303&quot; value=&quot;Urban Koi&quot;/&gt;&lt;property id=&quot;20307&quot; value=&quot;261&quot;/&gt;&lt;property id=&quot;20309&quot; value=&quot;10020&quot;/&gt;&lt;/object&gt;&lt;object type=&quot;3&quot; unique_id=&quot;10012&quot;&gt;&lt;property id=&quot;20148&quot; value=&quot;5&quot;/&gt;&lt;property id=&quot;20300&quot; value=&quot;Slide 7 - &amp;quot;Paragraph 4&amp;#x0D;&amp;#x0A;Read Aloud&amp;quot;&quot;/&gt;&lt;property id=&quot;20303&quot; value=&quot;Urban Koi&quot;/&gt;&lt;property id=&quot;20307&quot; value=&quot;262&quot;/&gt;&lt;property id=&quot;20309&quot; value=&quot;10020&quot;/&gt;&lt;/object&gt;&lt;object type=&quot;3&quot; unique_id=&quot;10013&quot;&gt;&lt;property id=&quot;20148&quot; value=&quot;5&quot;/&gt;&lt;property id=&quot;20300&quot; value=&quot;Slide 8 - &amp;quot;Activity:&amp;quot;&quot;/&gt;&lt;property id=&quot;20303&quot; value=&quot;Urban Koi&quot;/&gt;&lt;property id=&quot;20307&quot; value=&quot;263&quot;/&gt;&lt;property id=&quot;20309&quot; value=&quot;10020&quot;/&gt;&lt;/object&gt;&lt;object type=&quot;3&quot; unique_id=&quot;10014&quot;&gt;&lt;property id=&quot;20148&quot; value=&quot;5&quot;/&gt;&lt;property id=&quot;20300&quot; value=&quot;Slide 9 - &amp;quot;Teachings of Jesus&amp;quot;&quot;/&gt;&lt;property id=&quot;20303&quot; value=&quot;Urban Koi&quot;/&gt;&lt;property id=&quot;20307&quot; value=&quot;264&quot;/&gt;&lt;property id=&quot;20309&quot; value=&quot;10020&quot;/&gt;&lt;/object&gt;&lt;object type=&quot;3&quot; unique_id=&quot;10015&quot;&gt;&lt;property id=&quot;20148&quot; value=&quot;5&quot;/&gt;&lt;property id=&quot;20300&quot; value=&quot;Slide 10 - &amp;quot;The Last Supper&amp;quot;&quot;/&gt;&lt;property id=&quot;20303&quot; value=&quot;Urban Koi&quot;/&gt;&lt;property id=&quot;20307&quot; value=&quot;265&quot;/&gt;&lt;property id=&quot;20309&quot; value=&quot;10020&quot;/&gt;&lt;/object&gt;&lt;object type=&quot;3&quot; unique_id=&quot;10016&quot;&gt;&lt;property id=&quot;20148&quot; value=&quot;5&quot;/&gt;&lt;property id=&quot;20300&quot; value=&quot;Slide 11 - &amp;quot;Jesus Crucifixion &amp;quot;&quot;/&gt;&lt;property id=&quot;20303&quot; value=&quot;Urban Koi&quot;/&gt;&lt;property id=&quot;20307&quot; value=&quot;266&quot;/&gt;&lt;property id=&quot;20309&quot; value=&quot;10020&quot;/&gt;&lt;/object&gt;&lt;object type=&quot;3&quot; unique_id=&quot;10017&quot;&gt;&lt;property id=&quot;20148&quot; value=&quot;5&quot;/&gt;&lt;property id=&quot;20300&quot; value=&quot;Slide 12 - &amp;quot;Summary Activity:&amp;quot;&quot;/&gt;&lt;property id=&quot;20303&quot; value=&quot;Urban Koi&quot;/&gt;&lt;property id=&quot;20307&quot; value=&quot;267&quot;/&gt;&lt;property id=&quot;20309&quot; value=&quot;10020&quot;/&gt;&lt;/object&gt;&lt;/object&gt;&lt;object type=&quot;8&quot; unique_id=&quot;10018&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EB766818-B632-4B5E-BE17-71DF7CD89C77}&quot;/&gt;&lt;filename val=&quot;E:\Global3pdfs\Global.3.Power.Points\UNIT 2\GS3.Unit 2.8.Christianity and the Romans.pptx\Presenter\data\asimages\{EB766818-B632-4B5E-BE17-71DF7CD89C77}.png&quot;/&gt;&lt;hasEffects val=&quot;1&quot;/&gt;&lt;left val=&quot;-0.72&quot;/&gt;&lt;top val=&quot;101.28&quot;/&gt;&lt;width val=&quot;722.64&quot;/&gt;&lt;height val=&quot;440.64&quot;/&gt;&lt;/ThreeDShapeInfo&gt;"/>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60</TotalTime>
  <Words>395</Words>
  <Application>Microsoft Office PowerPoint</Application>
  <PresentationFormat>On-screen Show (4:3)</PresentationFormat>
  <Paragraphs>58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Comic Sans MS</vt:lpstr>
      <vt:lpstr>Default Design</vt:lpstr>
      <vt:lpstr>Slide 1</vt:lpstr>
      <vt:lpstr>Christianity</vt:lpstr>
      <vt:lpstr>Activity:</vt:lpstr>
      <vt:lpstr>Images for Questions #1 &amp; #2</vt:lpstr>
      <vt:lpstr>Activity:</vt:lpstr>
      <vt:lpstr>Slide 6</vt:lpstr>
      <vt:lpstr>Paragraph 4 Read Aloud</vt:lpstr>
      <vt:lpstr>Activity:</vt:lpstr>
      <vt:lpstr>Teachings of Jesus</vt:lpstr>
      <vt:lpstr>The Last Supper</vt:lpstr>
      <vt:lpstr>Jesus Crucifixion </vt:lpstr>
      <vt:lpstr>Summary Activity:</vt:lpstr>
    </vt:vector>
  </TitlesOfParts>
  <Company>DOE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DOE</dc:creator>
  <cp:lastModifiedBy>DOE</cp:lastModifiedBy>
  <cp:revision>9</cp:revision>
  <dcterms:created xsi:type="dcterms:W3CDTF">2009-10-05T01:14:16Z</dcterms:created>
  <dcterms:modified xsi:type="dcterms:W3CDTF">2010-08-09T16:23:34Z</dcterms:modified>
</cp:coreProperties>
</file>