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29.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33.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8"/>
  </p:notesMasterIdLst>
  <p:sldIdLst>
    <p:sldId id="263" r:id="rId2"/>
    <p:sldId id="272" r:id="rId3"/>
    <p:sldId id="269" r:id="rId4"/>
    <p:sldId id="259" r:id="rId5"/>
    <p:sldId id="261" r:id="rId6"/>
    <p:sldId id="273" r:id="rId7"/>
    <p:sldId id="265" r:id="rId8"/>
    <p:sldId id="267" r:id="rId9"/>
    <p:sldId id="274" r:id="rId10"/>
    <p:sldId id="262" r:id="rId11"/>
    <p:sldId id="271" r:id="rId12"/>
    <p:sldId id="275" r:id="rId13"/>
    <p:sldId id="276" r:id="rId14"/>
    <p:sldId id="277" r:id="rId15"/>
    <p:sldId id="278" r:id="rId16"/>
    <p:sldId id="279" r:id="rId17"/>
  </p:sldIdLst>
  <p:sldSz cx="9144000" cy="6858000" type="screen4x3"/>
  <p:notesSz cx="6858000" cy="9144000"/>
  <p:custDataLst>
    <p:tags r:id="rId19"/>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endParaRPr lang="en-US"/>
          </a:p>
        </p:txBody>
      </p:sp>
      <p:sp>
        <p:nvSpPr>
          <p:cNvPr id="870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endParaRPr lang="en-US"/>
          </a:p>
        </p:txBody>
      </p:sp>
      <p:sp>
        <p:nvSpPr>
          <p:cNvPr id="870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70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70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endParaRPr lang="en-US"/>
          </a:p>
        </p:txBody>
      </p:sp>
      <p:sp>
        <p:nvSpPr>
          <p:cNvPr id="870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fld id="{700D573A-A969-488B-AA6E-13449CA43C5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AEFA8B-EFA1-4170-92C6-C93015330ABF}" type="slidenum">
              <a:rPr lang="en-US"/>
              <a:pPr/>
              <a:t>1</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B8FAA6-AB23-4D0F-8021-9AD763C06C89}" type="slidenum">
              <a:rPr lang="en-US"/>
              <a:pPr/>
              <a:t>7</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060C43-D98D-41B7-ADC2-2A6E40775AE2}" type="slidenum">
              <a:rPr lang="en-US"/>
              <a:pPr/>
              <a:t>8</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288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2288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22884" name="Rectangle 4"/>
          <p:cNvSpPr>
            <a:spLocks noGrp="1" noChangeArrowheads="1"/>
          </p:cNvSpPr>
          <p:nvPr>
            <p:ph type="dt" sz="quarter" idx="2"/>
          </p:nvPr>
        </p:nvSpPr>
        <p:spPr/>
        <p:txBody>
          <a:bodyPr/>
          <a:lstStyle>
            <a:lvl1pPr>
              <a:defRPr/>
            </a:lvl1pPr>
          </a:lstStyle>
          <a:p>
            <a:endParaRPr lang="en-US"/>
          </a:p>
        </p:txBody>
      </p:sp>
      <p:sp>
        <p:nvSpPr>
          <p:cNvPr id="122885" name="Rectangle 5"/>
          <p:cNvSpPr>
            <a:spLocks noGrp="1" noChangeArrowheads="1"/>
          </p:cNvSpPr>
          <p:nvPr>
            <p:ph type="ftr" sz="quarter" idx="3"/>
          </p:nvPr>
        </p:nvSpPr>
        <p:spPr/>
        <p:txBody>
          <a:bodyPr/>
          <a:lstStyle>
            <a:lvl1pPr>
              <a:defRPr/>
            </a:lvl1pPr>
          </a:lstStyle>
          <a:p>
            <a:endParaRPr lang="en-US"/>
          </a:p>
        </p:txBody>
      </p:sp>
      <p:sp>
        <p:nvSpPr>
          <p:cNvPr id="122886" name="Rectangle 6"/>
          <p:cNvSpPr>
            <a:spLocks noGrp="1" noChangeArrowheads="1"/>
          </p:cNvSpPr>
          <p:nvPr>
            <p:ph type="sldNum" sz="quarter" idx="4"/>
          </p:nvPr>
        </p:nvSpPr>
        <p:spPr/>
        <p:txBody>
          <a:bodyPr/>
          <a:lstStyle>
            <a:lvl1pPr>
              <a:defRPr/>
            </a:lvl1pPr>
          </a:lstStyle>
          <a:p>
            <a:fld id="{E1339785-03E1-4602-B8F4-DEE10D6BEA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8D73E6-76E5-4677-8F98-6371DE8935B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03722C-9EC6-4EE8-B935-668343EC866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3616E45E-CCCD-4C55-8157-021E48FF9F1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8F5EDBF-79C3-4432-85DA-4445BB37B4A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746BA1-9C35-4FF5-BC9D-E92F39CB38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6D88E1-7BDD-46DF-B103-B71A81A1A16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151C040-AF8E-4690-A95D-BE0E153572B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79311EB-24E3-46E4-BC6C-879D0891472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A4829EC-F87E-4D3B-952E-78E9147522C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004E597-8C42-4CEB-A597-21A1E068261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19BEFFC-0B4A-429A-B59D-FF22847B259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185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18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pitchFamily="34" charset="0"/>
              </a:defRPr>
            </a:lvl1pPr>
          </a:lstStyle>
          <a:p>
            <a:endParaRPr lang="en-US"/>
          </a:p>
        </p:txBody>
      </p:sp>
      <p:sp>
        <p:nvSpPr>
          <p:cNvPr id="1218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pitchFamily="34" charset="0"/>
              </a:defRPr>
            </a:lvl1pPr>
          </a:lstStyle>
          <a:p>
            <a:endParaRPr lang="en-US"/>
          </a:p>
        </p:txBody>
      </p:sp>
      <p:sp>
        <p:nvSpPr>
          <p:cNvPr id="1218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itchFamily="34" charset="0"/>
              </a:defRPr>
            </a:lvl1pPr>
          </a:lstStyle>
          <a:p>
            <a:fld id="{419605D4-5D47-4BD0-BF7B-7C1E10932F0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4.jpeg"/><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4.jpeg"/><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7.jpe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hyperlink" Target="http://www2.arch.uiuc.edu/research/rgouster/" TargetMode="External"/><Relationship Id="rId5" Type="http://schemas.openxmlformats.org/officeDocument/2006/relationships/hyperlink" Target="http://www.roman-emperors.org/conniei.htm" TargetMode="External"/><Relationship Id="rId4"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8.jpeg"/><Relationship Id="rId4"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2" descr="Justinian mosaic"/>
          <p:cNvPicPr>
            <a:picLocks noChangeAspect="1" noChangeArrowheads="1"/>
          </p:cNvPicPr>
          <p:nvPr/>
        </p:nvPicPr>
        <p:blipFill>
          <a:blip r:embed="rId5" cstate="print"/>
          <a:srcRect/>
          <a:stretch>
            <a:fillRect/>
          </a:stretch>
        </p:blipFill>
        <p:spPr bwMode="auto">
          <a:xfrm>
            <a:off x="304800" y="228600"/>
            <a:ext cx="8458200" cy="6629400"/>
          </a:xfrm>
          <a:prstGeom prst="rect">
            <a:avLst/>
          </a:prstGeom>
          <a:noFill/>
        </p:spPr>
      </p:pic>
      <p:sp>
        <p:nvSpPr>
          <p:cNvPr id="86019" name="Text Box 3"/>
          <p:cNvSpPr txBox="1">
            <a:spLocks noChangeArrowheads="1"/>
          </p:cNvSpPr>
          <p:nvPr>
            <p:custDataLst>
              <p:tags r:id="rId1"/>
            </p:custDataLst>
          </p:nvPr>
        </p:nvSpPr>
        <p:spPr bwMode="auto">
          <a:xfrm>
            <a:off x="533400" y="228600"/>
            <a:ext cx="8001000" cy="5245100"/>
          </a:xfrm>
          <a:prstGeom prst="rect">
            <a:avLst/>
          </a:prstGeom>
          <a:noFill/>
          <a:ln w="9525">
            <a:noFill/>
            <a:miter lim="800000"/>
            <a:headEnd/>
            <a:tailEnd/>
          </a:ln>
          <a:effectLst/>
        </p:spPr>
        <p:txBody>
          <a:bodyPr>
            <a:spAutoFit/>
          </a:bodyPr>
          <a:lstStyle/>
          <a:p>
            <a:pPr algn="ctr">
              <a:spcBef>
                <a:spcPct val="50000"/>
              </a:spcBef>
            </a:pPr>
            <a:r>
              <a:rPr lang="en-US" sz="6600" b="1" dirty="0">
                <a:solidFill>
                  <a:srgbClr val="FF9900"/>
                </a:solidFill>
                <a:effectLst>
                  <a:outerShdw blurRad="38100" dist="38100" dir="2700000" algn="tl">
                    <a:srgbClr val="000000"/>
                  </a:outerShdw>
                </a:effectLst>
                <a:latin typeface="Arial" pitchFamily="34" charset="0"/>
              </a:rPr>
              <a:t>The Byzantine Empire: The New Rome</a:t>
            </a:r>
          </a:p>
          <a:p>
            <a:pPr algn="ctr">
              <a:spcBef>
                <a:spcPct val="50000"/>
              </a:spcBef>
            </a:pPr>
            <a:r>
              <a:rPr lang="en-US" sz="4000" b="1" u="sng" dirty="0" smtClean="0">
                <a:solidFill>
                  <a:srgbClr val="FF9900"/>
                </a:solidFill>
                <a:effectLst>
                  <a:outerShdw blurRad="38100" dist="38100" dir="2700000" algn="tl">
                    <a:srgbClr val="000000"/>
                  </a:outerShdw>
                </a:effectLst>
                <a:latin typeface="Arial" pitchFamily="34" charset="0"/>
              </a:rPr>
              <a:t>E.Q:</a:t>
            </a:r>
            <a:r>
              <a:rPr lang="en-US" sz="4000" b="1" dirty="0" smtClean="0">
                <a:solidFill>
                  <a:srgbClr val="FF9900"/>
                </a:solidFill>
                <a:effectLst>
                  <a:outerShdw blurRad="38100" dist="38100" dir="2700000" algn="tl">
                    <a:srgbClr val="000000"/>
                  </a:outerShdw>
                </a:effectLst>
                <a:latin typeface="Arial" pitchFamily="34" charset="0"/>
              </a:rPr>
              <a:t> </a:t>
            </a:r>
            <a:r>
              <a:rPr lang="en-US" sz="4000" b="1" dirty="0">
                <a:solidFill>
                  <a:srgbClr val="FF9900"/>
                </a:solidFill>
                <a:effectLst>
                  <a:outerShdw blurRad="38100" dist="38100" dir="2700000" algn="tl">
                    <a:srgbClr val="000000"/>
                  </a:outerShdw>
                </a:effectLst>
                <a:latin typeface="Arial" pitchFamily="34" charset="0"/>
              </a:rPr>
              <a:t>Why was the Byzantine Empire able to survive 1000 years?</a:t>
            </a:r>
          </a:p>
        </p:txBody>
      </p:sp>
      <p:sp>
        <p:nvSpPr>
          <p:cNvPr id="86020" name="Text Box 4"/>
          <p:cNvSpPr txBox="1">
            <a:spLocks noChangeArrowheads="1"/>
          </p:cNvSpPr>
          <p:nvPr/>
        </p:nvSpPr>
        <p:spPr bwMode="auto">
          <a:xfrm>
            <a:off x="914400" y="4343400"/>
            <a:ext cx="6781800" cy="366713"/>
          </a:xfrm>
          <a:prstGeom prst="rect">
            <a:avLst/>
          </a:prstGeom>
          <a:noFill/>
          <a:ln w="9525">
            <a:noFill/>
            <a:miter lim="800000"/>
            <a:headEnd/>
            <a:tailEnd/>
          </a:ln>
          <a:effectLst/>
        </p:spPr>
        <p:txBody>
          <a:bodyPr>
            <a:spAutoFit/>
          </a:bodyPr>
          <a:lstStyle/>
          <a:p>
            <a:pPr>
              <a:spcBef>
                <a:spcPct val="50000"/>
              </a:spcBef>
            </a:pPr>
            <a:endParaRPr lang="en-US">
              <a:latin typeface="Verdana" pitchFamily="34" charset="0"/>
            </a:endParaRPr>
          </a:p>
        </p:txBody>
      </p:sp>
      <p:sp>
        <p:nvSpPr>
          <p:cNvPr id="86021" name="Text Box 5"/>
          <p:cNvSpPr txBox="1">
            <a:spLocks noChangeArrowheads="1"/>
          </p:cNvSpPr>
          <p:nvPr>
            <p:custDataLst>
              <p:tags r:id="rId2"/>
            </p:custDataLst>
          </p:nvPr>
        </p:nvSpPr>
        <p:spPr bwMode="auto">
          <a:xfrm>
            <a:off x="1905000" y="3048000"/>
            <a:ext cx="5181600" cy="3386138"/>
          </a:xfrm>
          <a:prstGeom prst="rect">
            <a:avLst/>
          </a:prstGeom>
          <a:noFill/>
          <a:ln w="9525">
            <a:noFill/>
            <a:miter lim="800000"/>
            <a:headEnd/>
            <a:tailEnd/>
          </a:ln>
          <a:effectLst/>
        </p:spPr>
        <p:txBody>
          <a:bodyPr>
            <a:spAutoFit/>
          </a:bodyPr>
          <a:lstStyle/>
          <a:p>
            <a:pPr algn="ctr"/>
            <a:endParaRPr lang="en-US" sz="4800" b="1">
              <a:solidFill>
                <a:schemeClr val="hlink"/>
              </a:solidFill>
              <a:effectLst>
                <a:outerShdw blurRad="38100" dist="38100" dir="2700000" algn="tl">
                  <a:srgbClr val="000000"/>
                </a:outerShdw>
              </a:effectLst>
              <a:latin typeface="Arial" pitchFamily="34" charset="0"/>
            </a:endParaRPr>
          </a:p>
          <a:p>
            <a:pPr algn="ctr"/>
            <a:endParaRPr lang="en-US" sz="4800" b="1">
              <a:solidFill>
                <a:schemeClr val="hlink"/>
              </a:solidFill>
              <a:effectLst>
                <a:outerShdw blurRad="38100" dist="38100" dir="2700000" algn="tl">
                  <a:srgbClr val="000000"/>
                </a:outerShdw>
              </a:effectLst>
              <a:latin typeface="Arial" pitchFamily="34" charset="0"/>
            </a:endParaRPr>
          </a:p>
          <a:p>
            <a:pPr algn="ctr"/>
            <a:endParaRPr lang="en-US" sz="4800" b="1">
              <a:solidFill>
                <a:schemeClr val="hlink"/>
              </a:solidFill>
              <a:effectLst>
                <a:outerShdw blurRad="38100" dist="38100" dir="2700000" algn="tl">
                  <a:srgbClr val="000000"/>
                </a:outerShdw>
              </a:effectLst>
              <a:latin typeface="Arial" pitchFamily="34" charset="0"/>
            </a:endParaRPr>
          </a:p>
          <a:p>
            <a:pPr>
              <a:spcBef>
                <a:spcPct val="50000"/>
              </a:spcBef>
            </a:pPr>
            <a:endParaRPr lang="en-US" sz="4800">
              <a:latin typeface="Arial" pitchFamily="34" charset="0"/>
            </a:endParaRPr>
          </a:p>
        </p:txBody>
      </p:sp>
      <p:sp>
        <p:nvSpPr>
          <p:cNvPr id="86023" name="Text Box 7"/>
          <p:cNvSpPr txBox="1">
            <a:spLocks noChangeArrowheads="1"/>
          </p:cNvSpPr>
          <p:nvPr/>
        </p:nvSpPr>
        <p:spPr bwMode="auto">
          <a:xfrm>
            <a:off x="1508125" y="3694113"/>
            <a:ext cx="184150" cy="366712"/>
          </a:xfrm>
          <a:prstGeom prst="rect">
            <a:avLst/>
          </a:prstGeom>
          <a:noFill/>
          <a:ln w="9525">
            <a:noFill/>
            <a:miter lim="800000"/>
            <a:headEnd/>
            <a:tailEnd/>
          </a:ln>
          <a:effectLst/>
        </p:spPr>
        <p:txBody>
          <a:bodyPr wrap="none">
            <a:spAutoFit/>
          </a:bodyPr>
          <a:lstStyle/>
          <a:p>
            <a:pPr eaLnBrk="1" hangingPunct="1"/>
            <a:endParaRPr lang="en-US">
              <a:latin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Rectangle 8"/>
          <p:cNvSpPr>
            <a:spLocks noChangeArrowheads="1"/>
          </p:cNvSpPr>
          <p:nvPr>
            <p:custDataLst>
              <p:tags r:id="rId1"/>
            </p:custDataLst>
          </p:nvPr>
        </p:nvSpPr>
        <p:spPr bwMode="auto">
          <a:xfrm>
            <a:off x="381000" y="252413"/>
            <a:ext cx="8229600" cy="1143000"/>
          </a:xfrm>
          <a:prstGeom prst="rect">
            <a:avLst/>
          </a:prstGeom>
          <a:noFill/>
          <a:ln w="9525">
            <a:noFill/>
            <a:miter lim="800000"/>
            <a:headEnd/>
            <a:tailEnd/>
          </a:ln>
          <a:effectLst/>
        </p:spPr>
        <p:txBody>
          <a:bodyPr anchor="ctr"/>
          <a:lstStyle/>
          <a:p>
            <a:pPr algn="ctr" eaLnBrk="1" hangingPunct="1"/>
            <a:r>
              <a:rPr lang="en-US" sz="6600" b="1" i="1" u="sng">
                <a:solidFill>
                  <a:srgbClr val="FF7C80"/>
                </a:solidFill>
                <a:effectLst>
                  <a:outerShdw blurRad="38100" dist="38100" dir="2700000" algn="tl">
                    <a:srgbClr val="000000"/>
                  </a:outerShdw>
                </a:effectLst>
                <a:cs typeface="Tahoma" pitchFamily="34" charset="0"/>
              </a:rPr>
              <a:t>Byzantine: Blend</a:t>
            </a:r>
            <a:endParaRPr lang="en-US" sz="4400">
              <a:solidFill>
                <a:schemeClr val="tx2"/>
              </a:solidFill>
              <a:effectLst>
                <a:outerShdw blurRad="38100" dist="38100" dir="2700000" algn="tl">
                  <a:srgbClr val="000000"/>
                </a:outerShdw>
              </a:effectLst>
            </a:endParaRPr>
          </a:p>
        </p:txBody>
      </p:sp>
      <p:sp>
        <p:nvSpPr>
          <p:cNvPr id="10246" name="Rectangle 6"/>
          <p:cNvSpPr>
            <a:spLocks noChangeArrowheads="1"/>
          </p:cNvSpPr>
          <p:nvPr>
            <p:custDataLst>
              <p:tags r:id="rId2"/>
            </p:custDataLst>
          </p:nvPr>
        </p:nvSpPr>
        <p:spPr bwMode="auto">
          <a:xfrm>
            <a:off x="381000" y="1577975"/>
            <a:ext cx="4033838" cy="4525963"/>
          </a:xfrm>
          <a:prstGeom prst="rect">
            <a:avLst/>
          </a:prstGeom>
          <a:noFill/>
          <a:ln w="9525">
            <a:noFill/>
            <a:miter lim="800000"/>
            <a:headEnd/>
            <a:tailEnd/>
          </a:ln>
          <a:effectLst/>
        </p:spPr>
        <p:txBody>
          <a:bodyPr/>
          <a:lstStyle/>
          <a:p>
            <a:pPr marL="342900" indent="-342900" algn="ctr" eaLnBrk="1" hangingPunct="1">
              <a:spcBef>
                <a:spcPct val="20000"/>
              </a:spcBef>
              <a:buClr>
                <a:schemeClr val="hlink"/>
              </a:buClr>
              <a:buSzPct val="65000"/>
              <a:buFont typeface="Wingdings" pitchFamily="2" charset="2"/>
              <a:buNone/>
            </a:pPr>
            <a:r>
              <a:rPr lang="en-US" sz="4000" b="1" u="sng">
                <a:solidFill>
                  <a:srgbClr val="FF7C80"/>
                </a:solidFill>
                <a:effectLst>
                  <a:outerShdw blurRad="38100" dist="38100" dir="2700000" algn="tl">
                    <a:srgbClr val="000000"/>
                  </a:outerShdw>
                </a:effectLst>
                <a:cs typeface="Tahoma" pitchFamily="34" charset="0"/>
              </a:rPr>
              <a:t>Roman </a:t>
            </a:r>
            <a:endParaRPr lang="en-US" sz="2800">
              <a:effectLst>
                <a:outerShdw blurRad="38100" dist="38100" dir="2700000" algn="tl">
                  <a:srgbClr val="000000"/>
                </a:outerShdw>
              </a:effectLst>
              <a:cs typeface="Arial" pitchFamily="34" charset="0"/>
            </a:endParaRPr>
          </a:p>
          <a:p>
            <a:pPr marL="342900" indent="-342900" eaLnBrk="1" hangingPunct="1">
              <a:spcBef>
                <a:spcPct val="20000"/>
              </a:spcBef>
              <a:buClr>
                <a:schemeClr val="hlink"/>
              </a:buClr>
              <a:buSzPct val="65000"/>
              <a:buFont typeface="Wingdings" pitchFamily="2" charset="2"/>
              <a:buChar char="n"/>
            </a:pPr>
            <a:r>
              <a:rPr lang="en-US" sz="2800" b="1">
                <a:solidFill>
                  <a:srgbClr val="FF7C80"/>
                </a:solidFill>
                <a:effectLst>
                  <a:outerShdw blurRad="38100" dist="38100" dir="2700000" algn="tl">
                    <a:srgbClr val="000000"/>
                  </a:outerShdw>
                </a:effectLst>
                <a:cs typeface="Tahoma" pitchFamily="34" charset="0"/>
              </a:rPr>
              <a:t>Empire Building </a:t>
            </a:r>
            <a:endParaRPr lang="en-US" sz="2800">
              <a:effectLst>
                <a:outerShdw blurRad="38100" dist="38100" dir="2700000" algn="tl">
                  <a:srgbClr val="000000"/>
                </a:outerShdw>
              </a:effectLst>
              <a:cs typeface="Arial" pitchFamily="34" charset="0"/>
            </a:endParaRPr>
          </a:p>
          <a:p>
            <a:pPr marL="342900" indent="-342900" eaLnBrk="1" hangingPunct="1">
              <a:spcBef>
                <a:spcPct val="20000"/>
              </a:spcBef>
              <a:buClr>
                <a:schemeClr val="hlink"/>
              </a:buClr>
              <a:buSzPct val="65000"/>
              <a:buFont typeface="Wingdings" pitchFamily="2" charset="2"/>
              <a:buChar char="n"/>
            </a:pPr>
            <a:r>
              <a:rPr lang="en-US" sz="2800" b="1">
                <a:solidFill>
                  <a:srgbClr val="FF7C80"/>
                </a:solidFill>
                <a:effectLst>
                  <a:outerShdw blurRad="38100" dist="38100" dir="2700000" algn="tl">
                    <a:srgbClr val="000000"/>
                  </a:outerShdw>
                </a:effectLst>
                <a:cs typeface="Tahoma" pitchFamily="34" charset="0"/>
              </a:rPr>
              <a:t>realism </a:t>
            </a:r>
            <a:endParaRPr lang="en-US" sz="2800">
              <a:effectLst>
                <a:outerShdw blurRad="38100" dist="38100" dir="2700000" algn="tl">
                  <a:srgbClr val="000000"/>
                </a:outerShdw>
              </a:effectLst>
              <a:cs typeface="Arial" pitchFamily="34" charset="0"/>
            </a:endParaRPr>
          </a:p>
          <a:p>
            <a:pPr marL="342900" indent="-342900" eaLnBrk="1" hangingPunct="1">
              <a:spcBef>
                <a:spcPct val="20000"/>
              </a:spcBef>
              <a:buClr>
                <a:schemeClr val="hlink"/>
              </a:buClr>
              <a:buSzPct val="65000"/>
              <a:buFont typeface="Wingdings" pitchFamily="2" charset="2"/>
              <a:buChar char="n"/>
            </a:pPr>
            <a:r>
              <a:rPr lang="en-US" sz="2800" b="1">
                <a:solidFill>
                  <a:srgbClr val="FF7C80"/>
                </a:solidFill>
                <a:effectLst>
                  <a:outerShdw blurRad="38100" dist="38100" dir="2700000" algn="tl">
                    <a:srgbClr val="000000"/>
                  </a:outerShdw>
                </a:effectLst>
                <a:cs typeface="Tahoma" pitchFamily="34" charset="0"/>
              </a:rPr>
              <a:t>Warfare </a:t>
            </a:r>
            <a:endParaRPr lang="en-US" sz="2800">
              <a:effectLst>
                <a:outerShdw blurRad="38100" dist="38100" dir="2700000" algn="tl">
                  <a:srgbClr val="000000"/>
                </a:outerShdw>
              </a:effectLst>
              <a:cs typeface="Arial" pitchFamily="34" charset="0"/>
            </a:endParaRPr>
          </a:p>
          <a:p>
            <a:pPr marL="342900" indent="-342900" eaLnBrk="1" hangingPunct="1">
              <a:spcBef>
                <a:spcPct val="20000"/>
              </a:spcBef>
              <a:buClr>
                <a:schemeClr val="hlink"/>
              </a:buClr>
              <a:buSzPct val="65000"/>
              <a:buFont typeface="Wingdings" pitchFamily="2" charset="2"/>
              <a:buChar char="n"/>
            </a:pPr>
            <a:r>
              <a:rPr lang="en-US" sz="2800" b="1">
                <a:solidFill>
                  <a:srgbClr val="FF7C80"/>
                </a:solidFill>
                <a:effectLst>
                  <a:outerShdw blurRad="38100" dist="38100" dir="2700000" algn="tl">
                    <a:srgbClr val="000000"/>
                  </a:outerShdw>
                </a:effectLst>
                <a:cs typeface="Tahoma" pitchFamily="34" charset="0"/>
              </a:rPr>
              <a:t>City Building and Planning </a:t>
            </a:r>
            <a:endParaRPr lang="en-US" sz="2800">
              <a:effectLst>
                <a:outerShdw blurRad="38100" dist="38100" dir="2700000" algn="tl">
                  <a:srgbClr val="000000"/>
                </a:outerShdw>
              </a:effectLst>
              <a:cs typeface="Arial" pitchFamily="34" charset="0"/>
            </a:endParaRPr>
          </a:p>
          <a:p>
            <a:pPr marL="342900" indent="-342900" eaLnBrk="1" hangingPunct="1">
              <a:spcBef>
                <a:spcPct val="20000"/>
              </a:spcBef>
              <a:buClr>
                <a:schemeClr val="hlink"/>
              </a:buClr>
              <a:buSzPct val="65000"/>
              <a:buFont typeface="Wingdings" pitchFamily="2" charset="2"/>
              <a:buChar char="n"/>
            </a:pPr>
            <a:r>
              <a:rPr lang="en-US" sz="2800" b="1">
                <a:solidFill>
                  <a:srgbClr val="FF7C80"/>
                </a:solidFill>
                <a:effectLst>
                  <a:outerShdw blurRad="38100" dist="38100" dir="2700000" algn="tl">
                    <a:srgbClr val="000000"/>
                  </a:outerShdw>
                </a:effectLst>
                <a:cs typeface="Tahoma" pitchFamily="34" charset="0"/>
              </a:rPr>
              <a:t>Roman Law </a:t>
            </a:r>
            <a:endParaRPr lang="en-US" sz="2800">
              <a:effectLst>
                <a:outerShdw blurRad="38100" dist="38100" dir="2700000" algn="tl">
                  <a:srgbClr val="000000"/>
                </a:outerShdw>
              </a:effectLst>
              <a:cs typeface="Arial" pitchFamily="34" charset="0"/>
            </a:endParaRPr>
          </a:p>
          <a:p>
            <a:pPr marL="342900" indent="-342900" eaLnBrk="1" hangingPunct="1">
              <a:spcBef>
                <a:spcPct val="20000"/>
              </a:spcBef>
              <a:buClr>
                <a:schemeClr val="hlink"/>
              </a:buClr>
              <a:buSzPct val="65000"/>
              <a:buFont typeface="Wingdings" pitchFamily="2" charset="2"/>
              <a:buNone/>
            </a:pPr>
            <a:endParaRPr lang="en-US" sz="2800">
              <a:effectLst>
                <a:outerShdw blurRad="38100" dist="38100" dir="2700000" algn="tl">
                  <a:srgbClr val="000000"/>
                </a:outerShdw>
              </a:effectLst>
            </a:endParaRPr>
          </a:p>
        </p:txBody>
      </p:sp>
      <p:sp>
        <p:nvSpPr>
          <p:cNvPr id="10244" name="Rectangle 4"/>
          <p:cNvSpPr>
            <a:spLocks noChangeArrowheads="1"/>
          </p:cNvSpPr>
          <p:nvPr>
            <p:custDataLst>
              <p:tags r:id="rId3"/>
            </p:custDataLst>
          </p:nvPr>
        </p:nvSpPr>
        <p:spPr bwMode="auto">
          <a:xfrm>
            <a:off x="4576763" y="1577975"/>
            <a:ext cx="4186237" cy="5029200"/>
          </a:xfrm>
          <a:prstGeom prst="rect">
            <a:avLst/>
          </a:prstGeom>
          <a:noFill/>
          <a:ln w="9525">
            <a:noFill/>
            <a:miter lim="800000"/>
            <a:headEnd/>
            <a:tailEnd/>
          </a:ln>
          <a:effectLst/>
        </p:spPr>
        <p:txBody>
          <a:bodyPr/>
          <a:lstStyle/>
          <a:p>
            <a:pPr marL="342900" indent="-342900" algn="ctr" eaLnBrk="1" hangingPunct="1">
              <a:lnSpc>
                <a:spcPct val="90000"/>
              </a:lnSpc>
              <a:spcBef>
                <a:spcPct val="20000"/>
              </a:spcBef>
              <a:buClr>
                <a:schemeClr val="hlink"/>
              </a:buClr>
              <a:buSzPct val="65000"/>
              <a:buFont typeface="Wingdings" pitchFamily="2" charset="2"/>
              <a:buNone/>
            </a:pPr>
            <a:r>
              <a:rPr lang="en-US" sz="3600" b="1" u="sng">
                <a:solidFill>
                  <a:srgbClr val="FF7C80"/>
                </a:solidFill>
                <a:effectLst>
                  <a:outerShdw blurRad="38100" dist="38100" dir="2700000" algn="tl">
                    <a:srgbClr val="000000"/>
                  </a:outerShdw>
                </a:effectLst>
                <a:cs typeface="Tahoma" pitchFamily="34" charset="0"/>
              </a:rPr>
              <a:t>Greek </a:t>
            </a:r>
            <a:endParaRPr lang="en-US" sz="2800">
              <a:effectLst>
                <a:outerShdw blurRad="38100" dist="38100" dir="2700000" algn="tl">
                  <a:srgbClr val="000000"/>
                </a:outerShdw>
              </a:effectLst>
              <a:cs typeface="Arial" pitchFamily="34" charset="0"/>
            </a:endParaRPr>
          </a:p>
          <a:p>
            <a:pPr marL="342900" indent="-342900" eaLnBrk="1" hangingPunct="1">
              <a:lnSpc>
                <a:spcPct val="90000"/>
              </a:lnSpc>
              <a:spcBef>
                <a:spcPct val="20000"/>
              </a:spcBef>
              <a:buClr>
                <a:schemeClr val="hlink"/>
              </a:buClr>
              <a:buSzPct val="65000"/>
              <a:buFont typeface="Wingdings" pitchFamily="2" charset="2"/>
              <a:buChar char="n"/>
            </a:pPr>
            <a:r>
              <a:rPr lang="en-US" sz="2800" b="1">
                <a:solidFill>
                  <a:srgbClr val="FF7C80"/>
                </a:solidFill>
                <a:effectLst>
                  <a:outerShdw blurRad="38100" dist="38100" dir="2700000" algn="tl">
                    <a:srgbClr val="000000"/>
                  </a:outerShdw>
                </a:effectLst>
                <a:cs typeface="Tahoma" pitchFamily="34" charset="0"/>
              </a:rPr>
              <a:t>Language </a:t>
            </a:r>
            <a:endParaRPr lang="en-US" sz="2800">
              <a:effectLst>
                <a:outerShdw blurRad="38100" dist="38100" dir="2700000" algn="tl">
                  <a:srgbClr val="000000"/>
                </a:outerShdw>
              </a:effectLst>
              <a:cs typeface="Arial" pitchFamily="34" charset="0"/>
            </a:endParaRPr>
          </a:p>
          <a:p>
            <a:pPr marL="342900" indent="-342900" eaLnBrk="1" hangingPunct="1">
              <a:lnSpc>
                <a:spcPct val="90000"/>
              </a:lnSpc>
              <a:spcBef>
                <a:spcPct val="20000"/>
              </a:spcBef>
              <a:buClr>
                <a:schemeClr val="hlink"/>
              </a:buClr>
              <a:buSzPct val="65000"/>
              <a:buFont typeface="Wingdings" pitchFamily="2" charset="2"/>
              <a:buChar char="n"/>
            </a:pPr>
            <a:r>
              <a:rPr lang="en-US" sz="2800" b="1">
                <a:solidFill>
                  <a:srgbClr val="FF7C80"/>
                </a:solidFill>
                <a:effectLst>
                  <a:outerShdw blurRad="38100" dist="38100" dir="2700000" algn="tl">
                    <a:srgbClr val="000000"/>
                  </a:outerShdw>
                </a:effectLst>
                <a:cs typeface="Tahoma" pitchFamily="34" charset="0"/>
              </a:rPr>
              <a:t>Philosophy: Small groups met discussed the great Greek ideas </a:t>
            </a:r>
            <a:endParaRPr lang="en-US" sz="2800">
              <a:effectLst>
                <a:outerShdw blurRad="38100" dist="38100" dir="2700000" algn="tl">
                  <a:srgbClr val="000000"/>
                </a:outerShdw>
              </a:effectLst>
              <a:cs typeface="Arial" pitchFamily="34" charset="0"/>
            </a:endParaRPr>
          </a:p>
          <a:p>
            <a:pPr marL="342900" indent="-342900" eaLnBrk="1" hangingPunct="1">
              <a:lnSpc>
                <a:spcPct val="90000"/>
              </a:lnSpc>
              <a:spcBef>
                <a:spcPct val="20000"/>
              </a:spcBef>
              <a:buClr>
                <a:schemeClr val="hlink"/>
              </a:buClr>
              <a:buSzPct val="65000"/>
              <a:buFont typeface="Wingdings" pitchFamily="2" charset="2"/>
              <a:buChar char="n"/>
            </a:pPr>
            <a:r>
              <a:rPr lang="en-US" sz="2800" b="1">
                <a:solidFill>
                  <a:srgbClr val="FF7C80"/>
                </a:solidFill>
                <a:effectLst>
                  <a:outerShdw blurRad="38100" dist="38100" dir="2700000" algn="tl">
                    <a:srgbClr val="000000"/>
                  </a:outerShdw>
                </a:effectLst>
                <a:cs typeface="Tahoma" pitchFamily="34" charset="0"/>
              </a:rPr>
              <a:t>Religion: Eastern Orthodoxy will be the mixture of Greek Christians who separated from Rome</a:t>
            </a:r>
            <a:endParaRPr lang="en-US" sz="2800">
              <a:effectLst>
                <a:outerShdw blurRad="38100" dist="38100" dir="2700000" algn="tl">
                  <a:srgbClr val="000000"/>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custDataLst>
              <p:tags r:id="rId1"/>
            </p:custDataLst>
          </p:nvPr>
        </p:nvSpPr>
        <p:spPr/>
        <p:txBody>
          <a:bodyPr/>
          <a:lstStyle/>
          <a:p>
            <a:r>
              <a:rPr lang="en-US"/>
              <a:t>JUSTINIAN</a:t>
            </a:r>
          </a:p>
        </p:txBody>
      </p:sp>
      <p:sp>
        <p:nvSpPr>
          <p:cNvPr id="123907" name="Rectangle 3"/>
          <p:cNvSpPr>
            <a:spLocks noGrp="1" noChangeArrowheads="1"/>
          </p:cNvSpPr>
          <p:nvPr>
            <p:ph type="body" idx="1"/>
            <p:custDataLst>
              <p:tags r:id="rId2"/>
            </p:custDataLst>
          </p:nvPr>
        </p:nvSpPr>
        <p:spPr/>
        <p:txBody>
          <a:bodyPr/>
          <a:lstStyle/>
          <a:p>
            <a:endParaRPr lang="en-US"/>
          </a:p>
        </p:txBody>
      </p:sp>
      <p:pic>
        <p:nvPicPr>
          <p:cNvPr id="123908" name="Picture 4" descr="thumbnail"/>
          <p:cNvPicPr>
            <a:picLocks noChangeAspect="1" noChangeArrowheads="1"/>
          </p:cNvPicPr>
          <p:nvPr/>
        </p:nvPicPr>
        <p:blipFill>
          <a:blip r:embed="rId4" cstate="print"/>
          <a:srcRect/>
          <a:stretch>
            <a:fillRect/>
          </a:stretch>
        </p:blipFill>
        <p:spPr bwMode="auto">
          <a:xfrm>
            <a:off x="457200" y="1752600"/>
            <a:ext cx="8229600" cy="5105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custDataLst>
              <p:tags r:id="rId1"/>
            </p:custDataLst>
          </p:nvPr>
        </p:nvSpPr>
        <p:spPr/>
        <p:txBody>
          <a:bodyPr/>
          <a:lstStyle/>
          <a:p>
            <a:r>
              <a:rPr lang="en-US"/>
              <a:t>Justinian Code</a:t>
            </a:r>
          </a:p>
        </p:txBody>
      </p:sp>
      <p:sp>
        <p:nvSpPr>
          <p:cNvPr id="130051" name="Rectangle 3"/>
          <p:cNvSpPr>
            <a:spLocks noGrp="1" noChangeArrowheads="1"/>
          </p:cNvSpPr>
          <p:nvPr>
            <p:ph type="body" idx="1"/>
            <p:custDataLst>
              <p:tags r:id="rId2"/>
            </p:custDataLst>
          </p:nvPr>
        </p:nvSpPr>
        <p:spPr/>
        <p:txBody>
          <a:bodyPr/>
          <a:lstStyle/>
          <a:p>
            <a:pPr>
              <a:lnSpc>
                <a:spcPct val="90000"/>
              </a:lnSpc>
              <a:buFont typeface="Wingdings" pitchFamily="2" charset="2"/>
              <a:buNone/>
            </a:pPr>
            <a:r>
              <a:rPr lang="en-US"/>
              <a:t>Emperor Justinian is best known for his code of law called the Justinian Code. His code included Roman laws. Later Emperors continued to update the code. By the 1100s, it had reached Western Europe, where it has become law for both the roman Catholic Church and medieval rulers. Even today, international law is influenced by the Justinian Code.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custDataLst>
              <p:tags r:id="rId1"/>
            </p:custDataLst>
          </p:nvPr>
        </p:nvSpPr>
        <p:spPr/>
        <p:txBody>
          <a:bodyPr/>
          <a:lstStyle/>
          <a:p>
            <a:r>
              <a:rPr lang="en-US"/>
              <a:t>Activity:</a:t>
            </a:r>
          </a:p>
        </p:txBody>
      </p:sp>
      <p:sp>
        <p:nvSpPr>
          <p:cNvPr id="131075" name="Rectangle 3"/>
          <p:cNvSpPr>
            <a:spLocks noGrp="1" noChangeArrowheads="1"/>
          </p:cNvSpPr>
          <p:nvPr>
            <p:ph type="body" idx="1"/>
            <p:custDataLst>
              <p:tags r:id="rId2"/>
            </p:custDataLst>
          </p:nvPr>
        </p:nvSpPr>
        <p:spPr/>
        <p:txBody>
          <a:bodyPr/>
          <a:lstStyle/>
          <a:p>
            <a:pPr>
              <a:buFont typeface="Wingdings" pitchFamily="2" charset="2"/>
              <a:buNone/>
            </a:pPr>
            <a:r>
              <a:rPr lang="en-US"/>
              <a:t>Read Document #2 and answer question #4.</a:t>
            </a:r>
          </a:p>
          <a:p>
            <a:pPr>
              <a:buFont typeface="Wingdings" pitchFamily="2" charset="2"/>
              <a:buNone/>
            </a:pPr>
            <a:endParaRPr lang="en-US"/>
          </a:p>
          <a:p>
            <a:pPr>
              <a:buFont typeface="Wingdings" pitchFamily="2" charset="2"/>
              <a:buNone/>
            </a:pPr>
            <a:r>
              <a:rPr lang="en-US"/>
              <a:t>4. The Justinian Code is similar to the legal principals (beliefs) in the U.S. today because __________________________</a:t>
            </a:r>
          </a:p>
          <a:p>
            <a:pPr>
              <a:buFont typeface="Wingdings" pitchFamily="2" charset="2"/>
              <a:buNone/>
            </a:pPr>
            <a:r>
              <a:rPr lang="en-US"/>
              <a:t>___________________________________</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custDataLst>
              <p:tags r:id="rId1"/>
            </p:custDataLst>
          </p:nvPr>
        </p:nvSpPr>
        <p:spPr/>
        <p:txBody>
          <a:bodyPr/>
          <a:lstStyle/>
          <a:p>
            <a:endParaRPr lang="en-US"/>
          </a:p>
        </p:txBody>
      </p:sp>
      <p:sp>
        <p:nvSpPr>
          <p:cNvPr id="132099" name="Rectangle 3"/>
          <p:cNvSpPr>
            <a:spLocks noGrp="1" noChangeArrowheads="1"/>
          </p:cNvSpPr>
          <p:nvPr>
            <p:ph type="body" idx="1"/>
            <p:custDataLst>
              <p:tags r:id="rId2"/>
            </p:custDataLst>
          </p:nvPr>
        </p:nvSpPr>
        <p:spPr/>
        <p:txBody>
          <a:bodyPr/>
          <a:lstStyle/>
          <a:p>
            <a:endParaRPr lang="en-US"/>
          </a:p>
        </p:txBody>
      </p:sp>
      <p:pic>
        <p:nvPicPr>
          <p:cNvPr id="132101" name="Picture 5" descr="hagia%20sophia%20resized"/>
          <p:cNvPicPr>
            <a:picLocks noChangeAspect="1" noChangeArrowheads="1"/>
          </p:cNvPicPr>
          <p:nvPr/>
        </p:nvPicPr>
        <p:blipFill>
          <a:blip r:embed="rId4" cstate="print"/>
          <a:srcRect/>
          <a:stretch>
            <a:fillRect/>
          </a:stretch>
        </p:blipFill>
        <p:spPr bwMode="auto">
          <a:xfrm>
            <a:off x="155575" y="46038"/>
            <a:ext cx="8988425" cy="681196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custDataLst>
              <p:tags r:id="rId1"/>
            </p:custDataLst>
          </p:nvPr>
        </p:nvSpPr>
        <p:spPr/>
        <p:txBody>
          <a:bodyPr/>
          <a:lstStyle/>
          <a:p>
            <a:endParaRPr lang="en-US"/>
          </a:p>
        </p:txBody>
      </p:sp>
      <p:sp>
        <p:nvSpPr>
          <p:cNvPr id="133123" name="Rectangle 3"/>
          <p:cNvSpPr>
            <a:spLocks noGrp="1" noChangeArrowheads="1"/>
          </p:cNvSpPr>
          <p:nvPr>
            <p:ph type="body" idx="1"/>
            <p:custDataLst>
              <p:tags r:id="rId2"/>
            </p:custDataLst>
          </p:nvPr>
        </p:nvSpPr>
        <p:spPr/>
        <p:txBody>
          <a:bodyPr/>
          <a:lstStyle/>
          <a:p>
            <a:endParaRPr lang="en-US"/>
          </a:p>
        </p:txBody>
      </p:sp>
      <p:pic>
        <p:nvPicPr>
          <p:cNvPr id="133125" name="Picture 5" descr="Hagia_Sophia"/>
          <p:cNvPicPr>
            <a:picLocks noChangeAspect="1" noChangeArrowheads="1"/>
          </p:cNvPicPr>
          <p:nvPr/>
        </p:nvPicPr>
        <p:blipFill>
          <a:blip r:embed="rId4" cstate="print"/>
          <a:srcRect/>
          <a:stretch>
            <a:fillRect/>
          </a:stretch>
        </p:blipFill>
        <p:spPr bwMode="auto">
          <a:xfrm>
            <a:off x="155575" y="46038"/>
            <a:ext cx="8988425" cy="681196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custDataLst>
              <p:tags r:id="rId1"/>
            </p:custDataLst>
          </p:nvPr>
        </p:nvSpPr>
        <p:spPr/>
        <p:txBody>
          <a:bodyPr/>
          <a:lstStyle/>
          <a:p>
            <a:r>
              <a:rPr lang="en-US" sz="4000"/>
              <a:t>ALL GOOD THINGS MUST COME TO AN END</a:t>
            </a:r>
          </a:p>
        </p:txBody>
      </p:sp>
      <p:sp>
        <p:nvSpPr>
          <p:cNvPr id="134147" name="Rectangle 3"/>
          <p:cNvSpPr>
            <a:spLocks noGrp="1" noChangeArrowheads="1"/>
          </p:cNvSpPr>
          <p:nvPr>
            <p:ph type="body" idx="1"/>
            <p:custDataLst>
              <p:tags r:id="rId2"/>
            </p:custDataLst>
          </p:nvPr>
        </p:nvSpPr>
        <p:spPr/>
        <p:txBody>
          <a:bodyPr/>
          <a:lstStyle/>
          <a:p>
            <a:pPr>
              <a:lnSpc>
                <a:spcPct val="90000"/>
              </a:lnSpc>
              <a:buFont typeface="Wingdings" pitchFamily="2" charset="2"/>
              <a:buNone/>
            </a:pPr>
            <a:r>
              <a:rPr lang="en-US" sz="2400"/>
              <a:t>As a class, we will read and answer Document #3. </a:t>
            </a:r>
          </a:p>
          <a:p>
            <a:pPr>
              <a:lnSpc>
                <a:spcPct val="90000"/>
              </a:lnSpc>
            </a:pPr>
            <a:r>
              <a:rPr lang="en-US" sz="2400"/>
              <a:t>“The Byzantine Empire in the years (700-1000) performed a valuable duty. It acted as a barrier against the Muslim invasions, which threatened all of Western European civilization. When Constantinople finally was conquered by the Ottoman Turks (Muslims), the Western Kingdoms were strong enough to resist the Muslim invaders; Europe would not fall to Islam after all.”</a:t>
            </a:r>
          </a:p>
          <a:p>
            <a:pPr>
              <a:lnSpc>
                <a:spcPct val="90000"/>
              </a:lnSpc>
            </a:pPr>
            <a:r>
              <a:rPr lang="en-US" sz="2400"/>
              <a:t>5. Based on this document, why does Western Europe owe the Byzantine Empire a huge debt (to owe something)?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custDataLst>
              <p:tags r:id="rId1"/>
            </p:custDataLst>
          </p:nvPr>
        </p:nvSpPr>
        <p:spPr/>
        <p:txBody>
          <a:bodyPr/>
          <a:lstStyle/>
          <a:p>
            <a:endParaRPr lang="en-US" dirty="0"/>
          </a:p>
        </p:txBody>
      </p:sp>
      <p:sp>
        <p:nvSpPr>
          <p:cNvPr id="125955" name="Rectangle 3"/>
          <p:cNvSpPr>
            <a:spLocks noGrp="1" noChangeArrowheads="1"/>
          </p:cNvSpPr>
          <p:nvPr>
            <p:ph type="body" idx="1"/>
            <p:custDataLst>
              <p:tags r:id="rId2"/>
            </p:custDataLst>
          </p:nvPr>
        </p:nvSpPr>
        <p:spPr/>
        <p:txBody>
          <a:bodyPr/>
          <a:lstStyle/>
          <a:p>
            <a:pPr>
              <a:lnSpc>
                <a:spcPct val="90000"/>
              </a:lnSpc>
              <a:buFont typeface="Wingdings" pitchFamily="2" charset="2"/>
              <a:buNone/>
            </a:pPr>
            <a:r>
              <a:rPr lang="en-US" sz="2400" b="1" u="sng" smtClean="0"/>
              <a:t>E.Q.:</a:t>
            </a:r>
            <a:r>
              <a:rPr lang="en-US" sz="2400" smtClean="0"/>
              <a:t> </a:t>
            </a:r>
            <a:r>
              <a:rPr lang="en-US" sz="2400" b="1" dirty="0">
                <a:solidFill>
                  <a:srgbClr val="FF9900"/>
                </a:solidFill>
              </a:rPr>
              <a:t>Why was the Byzantine Empire able to survive 1000 years?</a:t>
            </a:r>
          </a:p>
          <a:p>
            <a:pPr algn="ctr" eaLnBrk="0" hangingPunct="0">
              <a:lnSpc>
                <a:spcPct val="90000"/>
              </a:lnSpc>
              <a:spcBef>
                <a:spcPct val="50000"/>
              </a:spcBef>
              <a:buClrTx/>
              <a:buSzTx/>
              <a:buFontTx/>
              <a:buNone/>
            </a:pPr>
            <a:r>
              <a:rPr lang="en-US" sz="2400" b="1" u="sng" dirty="0"/>
              <a:t>Do Now:</a:t>
            </a:r>
            <a:r>
              <a:rPr lang="en-US" sz="2400" b="1" dirty="0">
                <a:solidFill>
                  <a:srgbClr val="FF9900"/>
                </a:solidFill>
              </a:rPr>
              <a:t> Do Not Copy, Just Answer! </a:t>
            </a:r>
            <a:r>
              <a:rPr lang="en-US" sz="2400" dirty="0">
                <a:solidFill>
                  <a:schemeClr val="folHlink"/>
                </a:solidFill>
              </a:rPr>
              <a:t>IF</a:t>
            </a:r>
            <a:r>
              <a:rPr lang="en-US" sz="2400" dirty="0">
                <a:solidFill>
                  <a:schemeClr val="folHlink"/>
                </a:solidFill>
                <a:effectLst/>
              </a:rPr>
              <a:t> A COMPANY WAS MOVED FROM NEW YORK CITY TO MEXICO CITY, HOW WOULD THIS AFFECT THE COMPANY AND ITS EMPLOYEES? Would it be the same company or would the move change the company? EXPLAIN IN A FEW SENTENCES!</a:t>
            </a:r>
          </a:p>
          <a:p>
            <a:pPr algn="ctr" eaLnBrk="0" hangingPunct="0">
              <a:lnSpc>
                <a:spcPct val="90000"/>
              </a:lnSpc>
              <a:spcBef>
                <a:spcPct val="50000"/>
              </a:spcBef>
              <a:buClrTx/>
              <a:buSzTx/>
              <a:buFontTx/>
              <a:buNone/>
            </a:pPr>
            <a:r>
              <a:rPr lang="en-US" sz="2400" b="1" u="sng" dirty="0">
                <a:solidFill>
                  <a:schemeClr val="folHlink"/>
                </a:solidFill>
                <a:effectLst/>
              </a:rPr>
              <a:t>Homework</a:t>
            </a:r>
            <a:r>
              <a:rPr lang="en-US" sz="2400" b="1" u="sng" dirty="0" smtClean="0">
                <a:solidFill>
                  <a:schemeClr val="folHlink"/>
                </a:solidFill>
                <a:effectLst/>
              </a:rPr>
              <a:t>: </a:t>
            </a:r>
            <a:r>
              <a:rPr lang="en-US" sz="2400" dirty="0" smtClean="0">
                <a:solidFill>
                  <a:schemeClr val="folHlink"/>
                </a:solidFill>
                <a:effectLst/>
              </a:rPr>
              <a:t>Justinian was known as “The Emperor who never sleeps.” In a paragraph, explain why this quote written about him.</a:t>
            </a:r>
            <a:endParaRPr lang="en-US" sz="2400" dirty="0">
              <a:solidFill>
                <a:schemeClr val="folHlink"/>
              </a:solidFill>
              <a:effectLst/>
            </a:endParaRPr>
          </a:p>
          <a:p>
            <a:pPr algn="ctr" eaLnBrk="0" hangingPunct="0">
              <a:lnSpc>
                <a:spcPct val="90000"/>
              </a:lnSpc>
              <a:spcBef>
                <a:spcPct val="50000"/>
              </a:spcBef>
              <a:buClrTx/>
              <a:buSzTx/>
              <a:buFontTx/>
              <a:buNone/>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2" descr="const"/>
          <p:cNvPicPr>
            <a:picLocks noChangeAspect="1" noChangeArrowheads="1"/>
          </p:cNvPicPr>
          <p:nvPr/>
        </p:nvPicPr>
        <p:blipFill>
          <a:blip r:embed="rId2" cstate="print"/>
          <a:srcRect/>
          <a:stretch>
            <a:fillRect/>
          </a:stretch>
        </p:blipFill>
        <p:spPr bwMode="auto">
          <a:xfrm>
            <a:off x="685800" y="381000"/>
            <a:ext cx="7848600" cy="5967413"/>
          </a:xfrm>
          <a:prstGeom prst="rect">
            <a:avLst/>
          </a:prstGeom>
          <a:noFill/>
        </p:spPr>
      </p:pic>
      <p:sp>
        <p:nvSpPr>
          <p:cNvPr id="98307" name="Text Box 3"/>
          <p:cNvSpPr txBox="1">
            <a:spLocks noChangeArrowheads="1"/>
          </p:cNvSpPr>
          <p:nvPr/>
        </p:nvSpPr>
        <p:spPr bwMode="auto">
          <a:xfrm>
            <a:off x="228600" y="6172200"/>
            <a:ext cx="8534400" cy="457200"/>
          </a:xfrm>
          <a:prstGeom prst="rect">
            <a:avLst/>
          </a:prstGeom>
          <a:noFill/>
          <a:ln w="9525">
            <a:noFill/>
            <a:miter lim="800000"/>
            <a:headEnd/>
            <a:tailEnd/>
          </a:ln>
          <a:effectLst/>
        </p:spPr>
        <p:txBody>
          <a:bodyPr>
            <a:spAutoFit/>
          </a:bodyPr>
          <a:lstStyle/>
          <a:p>
            <a:pPr eaLnBrk="1" hangingPunct="1">
              <a:spcBef>
                <a:spcPct val="50000"/>
              </a:spcBef>
            </a:pPr>
            <a:endParaRPr lang="en-US" sz="2400">
              <a:latin typeface="Times New Roman" pitchFamily="18" charset="0"/>
            </a:endParaRPr>
          </a:p>
        </p:txBody>
      </p:sp>
      <p:sp>
        <p:nvSpPr>
          <p:cNvPr id="98308" name="Text Box 4"/>
          <p:cNvSpPr txBox="1">
            <a:spLocks noChangeArrowheads="1"/>
          </p:cNvSpPr>
          <p:nvPr/>
        </p:nvSpPr>
        <p:spPr bwMode="auto">
          <a:xfrm>
            <a:off x="533400" y="6324600"/>
            <a:ext cx="8001000" cy="457200"/>
          </a:xfrm>
          <a:prstGeom prst="rect">
            <a:avLst/>
          </a:prstGeom>
          <a:noFill/>
          <a:ln w="9525">
            <a:noFill/>
            <a:miter lim="800000"/>
            <a:headEnd/>
            <a:tailEnd/>
          </a:ln>
          <a:effectLst/>
        </p:spPr>
        <p:txBody>
          <a:bodyPr>
            <a:spAutoFit/>
          </a:bodyPr>
          <a:lstStyle/>
          <a:p>
            <a:pPr algn="ctr" eaLnBrk="1" hangingPunct="1">
              <a:spcBef>
                <a:spcPct val="50000"/>
              </a:spcBef>
            </a:pPr>
            <a:r>
              <a:rPr lang="en-US" sz="2400" b="1">
                <a:latin typeface="Times New Roman" pitchFamily="18" charset="0"/>
                <a:ea typeface="Times"/>
                <a:cs typeface="Times"/>
              </a:rPr>
              <a:t>What are the advantages of building a major city here?</a:t>
            </a:r>
          </a:p>
        </p:txBody>
      </p:sp>
      <p:sp>
        <p:nvSpPr>
          <p:cNvPr id="98309" name="Line 5"/>
          <p:cNvSpPr>
            <a:spLocks noChangeShapeType="1"/>
          </p:cNvSpPr>
          <p:nvPr/>
        </p:nvSpPr>
        <p:spPr bwMode="auto">
          <a:xfrm flipH="1">
            <a:off x="4572000" y="1447800"/>
            <a:ext cx="457200" cy="1143000"/>
          </a:xfrm>
          <a:prstGeom prst="line">
            <a:avLst/>
          </a:prstGeom>
          <a:noFill/>
          <a:ln w="50800">
            <a:solidFill>
              <a:schemeClr val="tx1"/>
            </a:solidFill>
            <a:round/>
            <a:headEnd/>
            <a:tailEnd type="stealth" w="lg" len="lg"/>
          </a:ln>
          <a:effectLst/>
        </p:spPr>
        <p:txBody>
          <a:bodyPr/>
          <a:lstStyle/>
          <a:p>
            <a:endParaRPr lang="en-US"/>
          </a:p>
        </p:txBody>
      </p:sp>
      <p:sp>
        <p:nvSpPr>
          <p:cNvPr id="98310" name="Text Box 6"/>
          <p:cNvSpPr txBox="1">
            <a:spLocks noChangeArrowheads="1"/>
          </p:cNvSpPr>
          <p:nvPr/>
        </p:nvSpPr>
        <p:spPr bwMode="auto">
          <a:xfrm>
            <a:off x="4098925" y="2089150"/>
            <a:ext cx="1676400" cy="366713"/>
          </a:xfrm>
          <a:prstGeom prst="rect">
            <a:avLst/>
          </a:prstGeom>
          <a:noFill/>
          <a:ln w="9525">
            <a:noFill/>
            <a:miter lim="800000"/>
            <a:headEnd/>
            <a:tailEnd/>
          </a:ln>
          <a:effectLst/>
        </p:spPr>
        <p:txBody>
          <a:bodyPr wrap="none">
            <a:spAutoFit/>
          </a:bodyPr>
          <a:lstStyle/>
          <a:p>
            <a:r>
              <a:rPr lang="en-US">
                <a:solidFill>
                  <a:srgbClr val="000000"/>
                </a:solidFill>
              </a:rPr>
              <a:t>Constantinople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p:txBody>
          <a:bodyPr/>
          <a:lstStyle/>
          <a:p>
            <a:r>
              <a:rPr lang="en-US" u="sng"/>
              <a:t>Advantages</a:t>
            </a:r>
          </a:p>
        </p:txBody>
      </p:sp>
      <p:sp>
        <p:nvSpPr>
          <p:cNvPr id="6147" name="Rectangle 3"/>
          <p:cNvSpPr>
            <a:spLocks noGrp="1" noChangeArrowheads="1"/>
          </p:cNvSpPr>
          <p:nvPr>
            <p:ph type="body" idx="1"/>
            <p:custDataLst>
              <p:tags r:id="rId2"/>
            </p:custDataLst>
          </p:nvPr>
        </p:nvSpPr>
        <p:spPr/>
        <p:txBody>
          <a:bodyPr/>
          <a:lstStyle/>
          <a:p>
            <a:pPr>
              <a:buFont typeface="Wingdings" pitchFamily="2" charset="2"/>
              <a:buNone/>
            </a:pPr>
            <a:r>
              <a:rPr lang="en-US"/>
              <a:t>Peninsula</a:t>
            </a:r>
          </a:p>
          <a:p>
            <a:r>
              <a:rPr lang="en-US"/>
              <a:t>Provided natural safe harbors for ships</a:t>
            </a:r>
          </a:p>
          <a:p>
            <a:pPr lvl="1"/>
            <a:r>
              <a:rPr lang="en-US"/>
              <a:t> both merchant and military ships</a:t>
            </a:r>
          </a:p>
          <a:p>
            <a:r>
              <a:rPr lang="en-US"/>
              <a:t>Provided natural defense</a:t>
            </a:r>
          </a:p>
          <a:p>
            <a:pPr lvl="1"/>
            <a:r>
              <a:rPr lang="en-US"/>
              <a:t>water on three sides. (the Black and Aegean Seas)</a:t>
            </a:r>
          </a:p>
          <a:p>
            <a:endParaRPr lang="en-US"/>
          </a:p>
        </p:txBody>
      </p:sp>
      <p:sp>
        <p:nvSpPr>
          <p:cNvPr id="6148" name="Oval 4" descr="Green marble">
            <a:hlinkClick r:id="rId4" action="ppaction://hlinksldjump"/>
          </p:cNvPr>
          <p:cNvSpPr>
            <a:spLocks noChangeArrowheads="1"/>
          </p:cNvSpPr>
          <p:nvPr/>
        </p:nvSpPr>
        <p:spPr bwMode="auto">
          <a:xfrm>
            <a:off x="457200" y="304800"/>
            <a:ext cx="1447800" cy="762000"/>
          </a:xfrm>
          <a:prstGeom prst="ellipse">
            <a:avLst/>
          </a:prstGeom>
          <a:blipFill dpi="0" rotWithShape="0">
            <a:blip r:embed="rId5" cstate="print"/>
            <a:srcRect/>
            <a:tile tx="0" ty="0" sx="100000" sy="100000" flip="none" algn="tl"/>
          </a:blipFill>
          <a:ln w="9525">
            <a:solidFill>
              <a:schemeClr val="tx1"/>
            </a:solidFill>
            <a:round/>
            <a:headEnd/>
            <a:tailEnd/>
          </a:ln>
          <a:effectLst/>
        </p:spPr>
        <p:txBody>
          <a:bodyPr wrap="none" anchor="ctr"/>
          <a:lstStyle/>
          <a:p>
            <a:pPr algn="ctr" eaLnBrk="1" hangingPunct="1"/>
            <a:r>
              <a:rPr lang="en-US" sz="2400" b="1">
                <a:solidFill>
                  <a:schemeClr val="bg1"/>
                </a:solidFill>
                <a:latin typeface="Times New Roman" pitchFamily="18" charset="0"/>
              </a:rPr>
              <a:t>MAP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custDataLst>
              <p:tags r:id="rId1"/>
            </p:custDataLst>
          </p:nvPr>
        </p:nvSpPr>
        <p:spPr/>
        <p:txBody>
          <a:bodyPr/>
          <a:lstStyle/>
          <a:p>
            <a:r>
              <a:rPr lang="en-US" u="sng"/>
              <a:t>Advantages</a:t>
            </a:r>
          </a:p>
        </p:txBody>
      </p:sp>
      <p:sp>
        <p:nvSpPr>
          <p:cNvPr id="8195" name="Rectangle 3"/>
          <p:cNvSpPr>
            <a:spLocks noGrp="1" noChangeArrowheads="1"/>
          </p:cNvSpPr>
          <p:nvPr>
            <p:ph type="body" idx="1"/>
            <p:custDataLst>
              <p:tags r:id="rId2"/>
            </p:custDataLst>
          </p:nvPr>
        </p:nvSpPr>
        <p:spPr/>
        <p:txBody>
          <a:bodyPr/>
          <a:lstStyle/>
          <a:p>
            <a:pPr>
              <a:buFont typeface="Wingdings" pitchFamily="2" charset="2"/>
              <a:buNone/>
            </a:pPr>
            <a:r>
              <a:rPr lang="en-US"/>
              <a:t>Trade</a:t>
            </a:r>
          </a:p>
          <a:p>
            <a:r>
              <a:rPr lang="en-US"/>
              <a:t>Easy access to the Mediterranean Sea</a:t>
            </a:r>
          </a:p>
          <a:p>
            <a:r>
              <a:rPr lang="en-US"/>
              <a:t>Located at an important land route that linked Europe and Asia (Silk Road) </a:t>
            </a:r>
          </a:p>
        </p:txBody>
      </p:sp>
      <p:sp>
        <p:nvSpPr>
          <p:cNvPr id="8196" name="Oval 4" descr="Green marble">
            <a:hlinkClick r:id="rId4" action="ppaction://hlinksldjump"/>
          </p:cNvPr>
          <p:cNvSpPr>
            <a:spLocks noChangeArrowheads="1"/>
          </p:cNvSpPr>
          <p:nvPr/>
        </p:nvSpPr>
        <p:spPr bwMode="auto">
          <a:xfrm>
            <a:off x="457200" y="304800"/>
            <a:ext cx="1447800" cy="762000"/>
          </a:xfrm>
          <a:prstGeom prst="ellipse">
            <a:avLst/>
          </a:prstGeom>
          <a:blipFill dpi="0" rotWithShape="0">
            <a:blip r:embed="rId5" cstate="print"/>
            <a:srcRect/>
            <a:tile tx="0" ty="0" sx="100000" sy="100000" flip="none" algn="tl"/>
          </a:blipFill>
          <a:ln w="9525">
            <a:solidFill>
              <a:schemeClr val="tx1"/>
            </a:solidFill>
            <a:round/>
            <a:headEnd/>
            <a:tailEnd/>
          </a:ln>
          <a:effectLst/>
        </p:spPr>
        <p:txBody>
          <a:bodyPr wrap="none" anchor="ctr"/>
          <a:lstStyle/>
          <a:p>
            <a:pPr algn="ctr" eaLnBrk="1" hangingPunct="1"/>
            <a:r>
              <a:rPr lang="en-US" sz="2400" b="1">
                <a:solidFill>
                  <a:schemeClr val="bg1"/>
                </a:solidFill>
                <a:latin typeface="Times New Roman" pitchFamily="18" charset="0"/>
              </a:rPr>
              <a:t>MAP</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custDataLst>
              <p:tags r:id="rId1"/>
            </p:custDataLst>
          </p:nvPr>
        </p:nvSpPr>
        <p:spPr/>
        <p:txBody>
          <a:bodyPr/>
          <a:lstStyle/>
          <a:p>
            <a:r>
              <a:rPr lang="en-US"/>
              <a:t>EMPERORS OF ROME</a:t>
            </a:r>
          </a:p>
        </p:txBody>
      </p:sp>
      <p:sp>
        <p:nvSpPr>
          <p:cNvPr id="126981" name="Rectangle 5"/>
          <p:cNvSpPr>
            <a:spLocks noGrp="1" noChangeArrowheads="1"/>
          </p:cNvSpPr>
          <p:nvPr>
            <p:ph sz="half" idx="1"/>
            <p:custDataLst>
              <p:tags r:id="rId2"/>
            </p:custDataLst>
          </p:nvPr>
        </p:nvSpPr>
        <p:spPr/>
        <p:txBody>
          <a:bodyPr/>
          <a:lstStyle/>
          <a:p>
            <a:endParaRPr lang="en-US"/>
          </a:p>
        </p:txBody>
      </p:sp>
      <p:sp>
        <p:nvSpPr>
          <p:cNvPr id="126982" name="Rectangle 6"/>
          <p:cNvSpPr>
            <a:spLocks noGrp="1" noChangeArrowheads="1"/>
          </p:cNvSpPr>
          <p:nvPr>
            <p:ph sz="half" idx="2"/>
            <p:custDataLst>
              <p:tags r:id="rId3"/>
            </p:custDataLst>
          </p:nvPr>
        </p:nvSpPr>
        <p:spPr/>
        <p:txBody>
          <a:bodyPr/>
          <a:lstStyle/>
          <a:p>
            <a:endParaRPr lang="en-US"/>
          </a:p>
        </p:txBody>
      </p:sp>
      <p:pic>
        <p:nvPicPr>
          <p:cNvPr id="126984" name="Picture 8" descr="diocletian"/>
          <p:cNvPicPr>
            <a:picLocks noChangeAspect="1" noChangeArrowheads="1"/>
          </p:cNvPicPr>
          <p:nvPr/>
        </p:nvPicPr>
        <p:blipFill>
          <a:blip r:embed="rId5" cstate="print"/>
          <a:srcRect/>
          <a:stretch>
            <a:fillRect/>
          </a:stretch>
        </p:blipFill>
        <p:spPr bwMode="auto">
          <a:xfrm>
            <a:off x="0" y="1981200"/>
            <a:ext cx="4495800" cy="4876800"/>
          </a:xfrm>
          <a:prstGeom prst="rect">
            <a:avLst/>
          </a:prstGeom>
          <a:noFill/>
        </p:spPr>
      </p:pic>
      <p:pic>
        <p:nvPicPr>
          <p:cNvPr id="126986" name="Picture 10" descr="justinian"/>
          <p:cNvPicPr>
            <a:picLocks noChangeAspect="1" noChangeArrowheads="1"/>
          </p:cNvPicPr>
          <p:nvPr/>
        </p:nvPicPr>
        <p:blipFill>
          <a:blip r:embed="rId6" cstate="print"/>
          <a:srcRect/>
          <a:stretch>
            <a:fillRect/>
          </a:stretch>
        </p:blipFill>
        <p:spPr bwMode="auto">
          <a:xfrm>
            <a:off x="4648200" y="1981200"/>
            <a:ext cx="4295775" cy="4876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custDataLst>
              <p:tags r:id="rId1"/>
            </p:custDataLst>
          </p:nvPr>
        </p:nvSpPr>
        <p:spPr/>
        <p:txBody>
          <a:bodyPr/>
          <a:lstStyle/>
          <a:p>
            <a:r>
              <a:rPr lang="en-US" sz="6600" b="1"/>
              <a:t>Constantine</a:t>
            </a:r>
          </a:p>
        </p:txBody>
      </p:sp>
      <p:sp>
        <p:nvSpPr>
          <p:cNvPr id="92163" name="Rectangle 3"/>
          <p:cNvSpPr>
            <a:spLocks noGrp="1" noChangeArrowheads="1"/>
          </p:cNvSpPr>
          <p:nvPr>
            <p:ph type="body" sz="half" idx="1"/>
            <p:custDataLst>
              <p:tags r:id="rId2"/>
            </p:custDataLst>
          </p:nvPr>
        </p:nvSpPr>
        <p:spPr>
          <a:xfrm>
            <a:off x="228600" y="2133600"/>
            <a:ext cx="4572000" cy="4419600"/>
          </a:xfrm>
        </p:spPr>
        <p:txBody>
          <a:bodyPr/>
          <a:lstStyle/>
          <a:p>
            <a:pPr>
              <a:lnSpc>
                <a:spcPct val="80000"/>
              </a:lnSpc>
              <a:buFont typeface="Wingdings" pitchFamily="2" charset="2"/>
              <a:buNone/>
            </a:pPr>
            <a:r>
              <a:rPr lang="en-US" sz="2400" b="1"/>
              <a:t>    In 330 Diocletian’s successor, </a:t>
            </a:r>
            <a:r>
              <a:rPr lang="en-US" sz="2400" b="1">
                <a:hlinkClick r:id="rId5"/>
              </a:rPr>
              <a:t>Constantine</a:t>
            </a:r>
            <a:r>
              <a:rPr lang="en-US" sz="2400" b="1"/>
              <a:t>, rebuilt the old Greek port of Byzantium, at the entrance to the Black Sea. He renamed it </a:t>
            </a:r>
            <a:r>
              <a:rPr lang="en-US" sz="2400" b="1">
                <a:hlinkClick r:id="rId6"/>
              </a:rPr>
              <a:t>Constantinople</a:t>
            </a:r>
            <a:r>
              <a:rPr lang="en-US" sz="2400" b="1"/>
              <a:t> and made the city the capital of the Eastern Roman Empire.</a:t>
            </a:r>
          </a:p>
        </p:txBody>
      </p:sp>
      <p:pic>
        <p:nvPicPr>
          <p:cNvPr id="92164" name="Picture 4" descr="Constantine 2"/>
          <p:cNvPicPr>
            <a:picLocks noGrp="1" noChangeAspect="1" noChangeArrowheads="1"/>
          </p:cNvPicPr>
          <p:nvPr>
            <p:ph sz="quarter" idx="2"/>
          </p:nvPr>
        </p:nvPicPr>
        <p:blipFill>
          <a:blip r:embed="rId7" cstate="print"/>
          <a:srcRect/>
          <a:stretch>
            <a:fillRect/>
          </a:stretch>
        </p:blipFill>
        <p:spPr>
          <a:xfrm>
            <a:off x="5105400" y="1981200"/>
            <a:ext cx="3525838" cy="4011613"/>
          </a:xfrm>
          <a:noFill/>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custDataLst>
              <p:tags r:id="rId1"/>
            </p:custDataLst>
          </p:nvPr>
        </p:nvSpPr>
        <p:spPr>
          <a:xfrm>
            <a:off x="457200" y="0"/>
            <a:ext cx="8229600" cy="1139825"/>
          </a:xfrm>
        </p:spPr>
        <p:txBody>
          <a:bodyPr/>
          <a:lstStyle/>
          <a:p>
            <a:r>
              <a:rPr lang="en-US" sz="5400" b="1"/>
              <a:t>Constantinople</a:t>
            </a:r>
          </a:p>
        </p:txBody>
      </p:sp>
      <p:pic>
        <p:nvPicPr>
          <p:cNvPr id="95235" name="Picture 3" descr="Byzantine map Constan"/>
          <p:cNvPicPr>
            <a:picLocks noGrp="1" noChangeAspect="1" noChangeArrowheads="1"/>
          </p:cNvPicPr>
          <p:nvPr>
            <p:ph idx="1"/>
          </p:nvPr>
        </p:nvPicPr>
        <p:blipFill>
          <a:blip r:embed="rId5" cstate="print"/>
          <a:srcRect/>
          <a:stretch>
            <a:fillRect/>
          </a:stretch>
        </p:blipFill>
        <p:spPr>
          <a:xfrm>
            <a:off x="1143000" y="1143000"/>
            <a:ext cx="7315200" cy="5576888"/>
          </a:xfrm>
          <a:noFill/>
          <a:ln/>
        </p:spPr>
      </p:pic>
      <p:sp>
        <p:nvSpPr>
          <p:cNvPr id="95236" name="Text Box 4"/>
          <p:cNvSpPr txBox="1">
            <a:spLocks noChangeArrowheads="1"/>
          </p:cNvSpPr>
          <p:nvPr>
            <p:custDataLst>
              <p:tags r:id="rId2"/>
            </p:custDataLst>
          </p:nvPr>
        </p:nvSpPr>
        <p:spPr bwMode="auto">
          <a:xfrm>
            <a:off x="6858000" y="5943600"/>
            <a:ext cx="2286000" cy="639763"/>
          </a:xfrm>
          <a:prstGeom prst="rect">
            <a:avLst/>
          </a:prstGeom>
          <a:noFill/>
          <a:ln w="9525">
            <a:noFill/>
            <a:miter lim="800000"/>
            <a:headEnd/>
            <a:tailEnd/>
          </a:ln>
          <a:effectLst/>
        </p:spPr>
        <p:txBody>
          <a:bodyPr>
            <a:spAutoFit/>
          </a:bodyPr>
          <a:lstStyle/>
          <a:p>
            <a:pPr>
              <a:spcBef>
                <a:spcPct val="50000"/>
              </a:spcBef>
            </a:pPr>
            <a:r>
              <a:rPr lang="en-US" sz="1200" b="1">
                <a:solidFill>
                  <a:schemeClr val="bg2"/>
                </a:solidFill>
                <a:effectLst>
                  <a:outerShdw blurRad="38100" dist="38100" dir="2700000" algn="tl">
                    <a:srgbClr val="000000"/>
                  </a:outerShdw>
                </a:effectLst>
                <a:latin typeface="Arial" pitchFamily="34" charset="0"/>
              </a:rPr>
              <a:t>From  </a:t>
            </a:r>
            <a:r>
              <a:rPr lang="en-US" sz="1200" b="1" u="sng">
                <a:solidFill>
                  <a:schemeClr val="bg2"/>
                </a:solidFill>
                <a:effectLst>
                  <a:outerShdw blurRad="38100" dist="38100" dir="2700000" algn="tl">
                    <a:srgbClr val="000000"/>
                  </a:outerShdw>
                </a:effectLst>
                <a:latin typeface="Arial" pitchFamily="34" charset="0"/>
              </a:rPr>
              <a:t>World History: Connections to Today </a:t>
            </a:r>
            <a:r>
              <a:rPr lang="en-US" sz="1200" b="1">
                <a:solidFill>
                  <a:schemeClr val="bg2"/>
                </a:solidFill>
                <a:effectLst>
                  <a:outerShdw blurRad="38100" dist="38100" dir="2700000" algn="tl">
                    <a:srgbClr val="000000"/>
                  </a:outerShdw>
                </a:effectLst>
                <a:latin typeface="Arial" pitchFamily="34" charset="0"/>
              </a:rPr>
              <a:t>Prentice Hall, 2003</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95235"/>
                                        </p:tgtEl>
                                        <p:attrNameLst>
                                          <p:attrName>style.visibility</p:attrName>
                                        </p:attrNameLst>
                                      </p:cBhvr>
                                      <p:to>
                                        <p:strVal val="visible"/>
                                      </p:to>
                                    </p:set>
                                    <p:anim calcmode="lin" valueType="num">
                                      <p:cBhvr>
                                        <p:cTn id="7" dur="1000" fill="hold"/>
                                        <p:tgtEl>
                                          <p:spTgt spid="95235"/>
                                        </p:tgtEl>
                                        <p:attrNameLst>
                                          <p:attrName>ppt_x</p:attrName>
                                        </p:attrNameLst>
                                      </p:cBhvr>
                                      <p:tavLst>
                                        <p:tav tm="0">
                                          <p:val>
                                            <p:strVal val="#ppt_x-.2"/>
                                          </p:val>
                                        </p:tav>
                                        <p:tav tm="100000">
                                          <p:val>
                                            <p:strVal val="#ppt_x"/>
                                          </p:val>
                                        </p:tav>
                                      </p:tavLst>
                                    </p:anim>
                                    <p:anim calcmode="lin" valueType="num">
                                      <p:cBhvr>
                                        <p:cTn id="8" dur="1000" fill="hold"/>
                                        <p:tgtEl>
                                          <p:spTgt spid="95235"/>
                                        </p:tgtEl>
                                        <p:attrNameLst>
                                          <p:attrName>ppt_y</p:attrName>
                                        </p:attrNameLst>
                                      </p:cBhvr>
                                      <p:tavLst>
                                        <p:tav tm="0">
                                          <p:val>
                                            <p:strVal val="#ppt_y"/>
                                          </p:val>
                                        </p:tav>
                                        <p:tav tm="100000">
                                          <p:val>
                                            <p:strVal val="#ppt_y"/>
                                          </p:val>
                                        </p:tav>
                                      </p:tavLst>
                                    </p:anim>
                                    <p:animEffect transition="in" filter="wipe(right)" prLst="gradientSize: 0.1">
                                      <p:cBhvr>
                                        <p:cTn id="9" dur="1000"/>
                                        <p:tgtEl>
                                          <p:spTgt spid="95235"/>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xit" presetSubtype="16" fill="hold" nodeType="clickEffect">
                                  <p:stCondLst>
                                    <p:cond delay="0"/>
                                  </p:stCondLst>
                                  <p:childTnLst>
                                    <p:animEffect transition="out" filter="circle(in)">
                                      <p:cBhvr>
                                        <p:cTn id="13" dur="2000"/>
                                        <p:tgtEl>
                                          <p:spTgt spid="95235"/>
                                        </p:tgtEl>
                                      </p:cBhvr>
                                    </p:animEffect>
                                    <p:set>
                                      <p:cBhvr>
                                        <p:cTn id="14" dur="1" fill="hold">
                                          <p:stCondLst>
                                            <p:cond delay="1999"/>
                                          </p:stCondLst>
                                        </p:cTn>
                                        <p:tgtEl>
                                          <p:spTgt spid="952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custDataLst>
              <p:tags r:id="rId1"/>
            </p:custDataLst>
          </p:nvPr>
        </p:nvSpPr>
        <p:spPr/>
        <p:txBody>
          <a:bodyPr/>
          <a:lstStyle/>
          <a:p>
            <a:r>
              <a:rPr lang="en-US"/>
              <a:t>ACTIVITY:</a:t>
            </a:r>
          </a:p>
        </p:txBody>
      </p:sp>
      <p:sp>
        <p:nvSpPr>
          <p:cNvPr id="129027" name="Rectangle 3"/>
          <p:cNvSpPr>
            <a:spLocks noGrp="1" noChangeArrowheads="1"/>
          </p:cNvSpPr>
          <p:nvPr>
            <p:ph type="body" idx="1"/>
            <p:custDataLst>
              <p:tags r:id="rId2"/>
            </p:custDataLst>
          </p:nvPr>
        </p:nvSpPr>
        <p:spPr/>
        <p:txBody>
          <a:bodyPr/>
          <a:lstStyle/>
          <a:p>
            <a:pPr marL="609600" indent="-609600">
              <a:lnSpc>
                <a:spcPct val="80000"/>
              </a:lnSpc>
              <a:buFont typeface="Wingdings" pitchFamily="2" charset="2"/>
              <a:buNone/>
            </a:pPr>
            <a:r>
              <a:rPr lang="en-US" sz="2800"/>
              <a:t>Read Document #1 and answer questions #1-3.</a:t>
            </a:r>
          </a:p>
          <a:p>
            <a:pPr marL="609600" indent="-609600">
              <a:lnSpc>
                <a:spcPct val="80000"/>
              </a:lnSpc>
              <a:buFont typeface="Wingdings" pitchFamily="2" charset="2"/>
              <a:buAutoNum type="arabicPeriod"/>
            </a:pPr>
            <a:r>
              <a:rPr lang="en-US" sz="2800"/>
              <a:t>The Byzantines preserved (to keep) from Rome and Greece _________________________________________________________________.</a:t>
            </a:r>
          </a:p>
          <a:p>
            <a:pPr marL="609600" indent="-609600">
              <a:lnSpc>
                <a:spcPct val="80000"/>
              </a:lnSpc>
              <a:buFont typeface="Wingdings" pitchFamily="2" charset="2"/>
              <a:buAutoNum type="arabicPeriod"/>
            </a:pPr>
            <a:r>
              <a:rPr lang="en-US" sz="2800"/>
              <a:t>The Byzantines reach their height under Emperor __________________.</a:t>
            </a:r>
          </a:p>
          <a:p>
            <a:pPr marL="609600" indent="-609600">
              <a:lnSpc>
                <a:spcPct val="80000"/>
              </a:lnSpc>
              <a:buFont typeface="Wingdings" pitchFamily="2" charset="2"/>
              <a:buAutoNum type="arabicPeriod"/>
            </a:pPr>
            <a:r>
              <a:rPr lang="en-US" sz="2800"/>
              <a:t>The Byzantine Empire declined because </a:t>
            </a:r>
          </a:p>
          <a:p>
            <a:pPr marL="609600" indent="-609600">
              <a:lnSpc>
                <a:spcPct val="80000"/>
              </a:lnSpc>
              <a:buFont typeface="Wingdings" pitchFamily="2" charset="2"/>
              <a:buNone/>
            </a:pPr>
            <a:r>
              <a:rPr lang="en-US" sz="2800"/>
              <a:t>_______________________________________</a:t>
            </a:r>
          </a:p>
          <a:p>
            <a:pPr marL="609600" indent="-609600">
              <a:lnSpc>
                <a:spcPct val="80000"/>
              </a:lnSpc>
              <a:buFont typeface="Wingdings" pitchFamily="2" charset="2"/>
              <a:buNone/>
            </a:pPr>
            <a:r>
              <a:rPr lang="en-US" sz="2800"/>
              <a:t>______________________________________.</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024PHOTO" val=""/>
  <p:tag name="MMPROD_10024LOGO"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39&quot; value=&quot;%n. %s&quot;/&gt;&lt;property id=&quot;20141&quot; value=&quot;GS3.Unit 3.13.Byzantine Empire&quot;/&gt;&lt;property id=&quot;20144&quot; value=&quot;1&quot;/&gt;&lt;property id=&quot;20146&quot; value=&quot;0&quot;/&gt;&lt;property id=&quot;20147&quot; value=&quot;1&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E:\Global3pdfs\Global.3.Power.Points\UNIT 3\GS3.Unit 3.13.Byzantine Empire.pptx\Presenter&quot;/&gt;&lt;property id=&quot;20250&quot; value=&quot;0&quot;/&gt;&lt;property id=&quot;20251&quot; value=&quot;0&quot;/&gt;&lt;property id=&quot;20259&quot; value=&quot;0&quot;/&gt;&lt;object type=&quot;10&quot; unique_id=&quot;10002&quot;&gt;&lt;object type=&quot;11&quot; unique_id=&quot;10003&quot;&gt;&lt;property id=&quot;20180&quot; value=&quot;1&quot;/&gt;&lt;property id=&quot;20181&quot; value=&quot;1&quot;/&gt;&lt;property id=&quot;20182&quot; value=&quot;0&quot;/&gt;&lt;property id=&quot;20183&quot; value=&quot;1&quot;/&gt;&lt;/object&gt;&lt;object type=&quot;12&quot; unique_id=&quot;10023&quot;&gt;&lt;/object&gt;&lt;/object&gt;&lt;object type=&quot;4&quot; unique_id=&quot;10004&quot;&gt;&lt;object type=&quot;5&quot; unique_id=&quot;10024&quot;&gt;&lt;property id=&quot;20149&quot; value=&quot;Urban Koi&quot;/&gt;&lt;/object&gt;&lt;/object&gt;&lt;object type=&quot;2&quot; unique_id=&quot;10005&quot;&gt;&lt;object type=&quot;3&quot; unique_id=&quot;10006&quot;&gt;&lt;property id=&quot;20148&quot; value=&quot;5&quot;/&gt;&lt;property id=&quot;20300&quot; value=&quot;Slide 1&quot;/&gt;&lt;property id=&quot;20303&quot; value=&quot;Urban Koi&quot;/&gt;&lt;property id=&quot;20307&quot; value=&quot;263&quot;/&gt;&lt;property id=&quot;20309&quot; value=&quot;10024&quot;/&gt;&lt;/object&gt;&lt;object type=&quot;3&quot; unique_id=&quot;10007&quot;&gt;&lt;property id=&quot;20148&quot; value=&quot;5&quot;/&gt;&lt;property id=&quot;20300&quot; value=&quot;Slide 2&quot;/&gt;&lt;property id=&quot;20303&quot; value=&quot;Urban Koi&quot;/&gt;&lt;property id=&quot;20307&quot; value=&quot;272&quot;/&gt;&lt;property id=&quot;20309&quot; value=&quot;10024&quot;/&gt;&lt;/object&gt;&lt;object type=&quot;3&quot; unique_id=&quot;10008&quot;&gt;&lt;property id=&quot;20148&quot; value=&quot;5&quot;/&gt;&lt;property id=&quot;20300&quot; value=&quot;Slide 3&quot;/&gt;&lt;property id=&quot;20303&quot; value=&quot;Urban Koi&quot;/&gt;&lt;property id=&quot;20307&quot; value=&quot;269&quot;/&gt;&lt;property id=&quot;20309&quot; value=&quot;10024&quot;/&gt;&lt;/object&gt;&lt;object type=&quot;3&quot; unique_id=&quot;10009&quot;&gt;&lt;property id=&quot;20148&quot; value=&quot;5&quot;/&gt;&lt;property id=&quot;20300&quot; value=&quot;Slide 4 - &amp;quot;Advantages&amp;quot;&quot;/&gt;&lt;property id=&quot;20303&quot; value=&quot;Urban Koi&quot;/&gt;&lt;property id=&quot;20307&quot; value=&quot;259&quot;/&gt;&lt;property id=&quot;20309&quot; value=&quot;10024&quot;/&gt;&lt;/object&gt;&lt;object type=&quot;3&quot; unique_id=&quot;10010&quot;&gt;&lt;property id=&quot;20148&quot; value=&quot;5&quot;/&gt;&lt;property id=&quot;20300&quot; value=&quot;Slide 5 - &amp;quot;Advantages&amp;quot;&quot;/&gt;&lt;property id=&quot;20303&quot; value=&quot;Urban Koi&quot;/&gt;&lt;property id=&quot;20307&quot; value=&quot;261&quot;/&gt;&lt;property id=&quot;20309&quot; value=&quot;10024&quot;/&gt;&lt;/object&gt;&lt;object type=&quot;3&quot; unique_id=&quot;10011&quot;&gt;&lt;property id=&quot;20148&quot; value=&quot;5&quot;/&gt;&lt;property id=&quot;20300&quot; value=&quot;Slide 6 - &amp;quot;EMPERORS OF ROME&amp;quot;&quot;/&gt;&lt;property id=&quot;20303&quot; value=&quot;Urban Koi&quot;/&gt;&lt;property id=&quot;20307&quot; value=&quot;273&quot;/&gt;&lt;property id=&quot;20309&quot; value=&quot;10024&quot;/&gt;&lt;/object&gt;&lt;object type=&quot;3&quot; unique_id=&quot;10012&quot;&gt;&lt;property id=&quot;20148&quot; value=&quot;5&quot;/&gt;&lt;property id=&quot;20300&quot; value=&quot;Slide 7 - &amp;quot;Constantine&amp;quot;&quot;/&gt;&lt;property id=&quot;20303&quot; value=&quot;Urban Koi&quot;/&gt;&lt;property id=&quot;20307&quot; value=&quot;265&quot;/&gt;&lt;property id=&quot;20309&quot; value=&quot;10024&quot;/&gt;&lt;/object&gt;&lt;object type=&quot;3&quot; unique_id=&quot;10013&quot;&gt;&lt;property id=&quot;20148&quot; value=&quot;5&quot;/&gt;&lt;property id=&quot;20300&quot; value=&quot;Slide 8 - &amp;quot;Constantinople&amp;quot;&quot;/&gt;&lt;property id=&quot;20303&quot; value=&quot;Urban Koi&quot;/&gt;&lt;property id=&quot;20307&quot; value=&quot;267&quot;/&gt;&lt;property id=&quot;20309&quot; value=&quot;10024&quot;/&gt;&lt;/object&gt;&lt;object type=&quot;3&quot; unique_id=&quot;10014&quot;&gt;&lt;property id=&quot;20148&quot; value=&quot;5&quot;/&gt;&lt;property id=&quot;20300&quot; value=&quot;Slide 9 - &amp;quot;ACTIVITY:&amp;quot;&quot;/&gt;&lt;property id=&quot;20303&quot; value=&quot;Urban Koi&quot;/&gt;&lt;property id=&quot;20307&quot; value=&quot;274&quot;/&gt;&lt;property id=&quot;20309&quot; value=&quot;10024&quot;/&gt;&lt;/object&gt;&lt;object type=&quot;3&quot; unique_id=&quot;10015&quot;&gt;&lt;property id=&quot;20148&quot; value=&quot;5&quot;/&gt;&lt;property id=&quot;20300&quot; value=&quot;Slide 10&quot;/&gt;&lt;property id=&quot;20303&quot; value=&quot;Urban Koi&quot;/&gt;&lt;property id=&quot;20307&quot; value=&quot;262&quot;/&gt;&lt;property id=&quot;20309&quot; value=&quot;10024&quot;/&gt;&lt;/object&gt;&lt;object type=&quot;3&quot; unique_id=&quot;10016&quot;&gt;&lt;property id=&quot;20148&quot; value=&quot;5&quot;/&gt;&lt;property id=&quot;20300&quot; value=&quot;Slide 11 - &amp;quot;JUSTINIAN&amp;quot;&quot;/&gt;&lt;property id=&quot;20303&quot; value=&quot;Urban Koi&quot;/&gt;&lt;property id=&quot;20307&quot; value=&quot;271&quot;/&gt;&lt;property id=&quot;20309&quot; value=&quot;10024&quot;/&gt;&lt;/object&gt;&lt;object type=&quot;3&quot; unique_id=&quot;10017&quot;&gt;&lt;property id=&quot;20148&quot; value=&quot;5&quot;/&gt;&lt;property id=&quot;20300&quot; value=&quot;Slide 12 - &amp;quot;Justinian Code&amp;quot;&quot;/&gt;&lt;property id=&quot;20303&quot; value=&quot;Urban Koi&quot;/&gt;&lt;property id=&quot;20307&quot; value=&quot;275&quot;/&gt;&lt;property id=&quot;20309&quot; value=&quot;10024&quot;/&gt;&lt;/object&gt;&lt;object type=&quot;3&quot; unique_id=&quot;10018&quot;&gt;&lt;property id=&quot;20148&quot; value=&quot;5&quot;/&gt;&lt;property id=&quot;20300&quot; value=&quot;Slide 13 - &amp;quot;Activity:&amp;quot;&quot;/&gt;&lt;property id=&quot;20303&quot; value=&quot;Urban Koi&quot;/&gt;&lt;property id=&quot;20307&quot; value=&quot;276&quot;/&gt;&lt;property id=&quot;20309&quot; value=&quot;10024&quot;/&gt;&lt;/object&gt;&lt;object type=&quot;3&quot; unique_id=&quot;10019&quot;&gt;&lt;property id=&quot;20148&quot; value=&quot;5&quot;/&gt;&lt;property id=&quot;20300&quot; value=&quot;Slide 14&quot;/&gt;&lt;property id=&quot;20303&quot; value=&quot;Urban Koi&quot;/&gt;&lt;property id=&quot;20307&quot; value=&quot;277&quot;/&gt;&lt;property id=&quot;20309&quot; value=&quot;10024&quot;/&gt;&lt;/object&gt;&lt;object type=&quot;3&quot; unique_id=&quot;10020&quot;&gt;&lt;property id=&quot;20148&quot; value=&quot;5&quot;/&gt;&lt;property id=&quot;20300&quot; value=&quot;Slide 15&quot;/&gt;&lt;property id=&quot;20303&quot; value=&quot;Urban Koi&quot;/&gt;&lt;property id=&quot;20307&quot; value=&quot;278&quot;/&gt;&lt;property id=&quot;20309&quot; value=&quot;10024&quot;/&gt;&lt;/object&gt;&lt;object type=&quot;3&quot; unique_id=&quot;10021&quot;&gt;&lt;property id=&quot;20148&quot; value=&quot;5&quot;/&gt;&lt;property id=&quot;20300&quot; value=&quot;Slide 16 - &amp;quot;ALL GOOD THINGS MUST COME TO AN END&amp;quot;&quot;/&gt;&lt;property id=&quot;20303&quot; value=&quot;Urban Koi&quot;/&gt;&lt;property id=&quot;20307&quot; value=&quot;279&quot;/&gt;&lt;property id=&quot;20309&quot; value=&quot;10024&quot;/&gt;&lt;/object&gt;&lt;/object&gt;&lt;object type=&quot;8&quot; unique_id=&quot;10022&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A712158A-B05F-496A-8500-D6F6F483D1D1}&quot;/&gt;&lt;filename val=&quot;E:\Global3pdfs\Global.3.Power.Points\UNIT 3\GS3.Unit 3.13.Byzantine Empire.pptx\Presenter\data\asimages\{A712158A-B05F-496A-8500-D6F6F483D1D1}.png&quot;/&gt;&lt;hasEffects val=&quot;1&quot;/&gt;&lt;left val=&quot;35.28&quot;/&gt;&lt;top val=&quot;29.28&quot;/&gt;&lt;width val=&quot;650.64&quot;/&gt;&lt;height val=&quot;110.64&quot;/&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6F90D8F7-D43A-4159-907C-995A6BC44AF4}&quot;/&gt;&lt;filename val=&quot;E:\Global3pdfs\Global.3.Power.Points\UNIT 3\GS3.Unit 3.13.Byzantine Empire.pptx\Presenter\data\asimages\{6F90D8F7-D43A-4159-907C-995A6BC44AF4}.png&quot;/&gt;&lt;hasEffects val=&quot;1&quot;/&gt;&lt;left val=&quot;35.28&quot;/&gt;&lt;top val=&quot;155.28&quot;/&gt;&lt;width val=&quot;320.64&quot;/&gt;&lt;height val=&quot;326.64&quot;/&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F710B3C8-B341-4DD7-8149-22AA7D64C847}&quot;/&gt;&lt;filename val=&quot;E:\Global3pdfs\Global.3.Power.Points\UNIT 3\GS3.Unit 3.13.Byzantine Empire.pptx\Presenter\data\asimages\{F710B3C8-B341-4DD7-8149-22AA7D64C847}.png&quot;/&gt;&lt;hasEffects val=&quot;1&quot;/&gt;&lt;left val=&quot;365.28&quot;/&gt;&lt;top val=&quot;155.28&quot;/&gt;&lt;width val=&quot;320.64&quot;/&gt;&lt;height val=&quot;326.64&quot;/&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EE46B095-8E3E-42F8-B54E-7906FE8852CD}&quot;/&gt;&lt;filename val=&quot;E:\Global3pdfs\Global.3.Power.Points\UNIT 3\GS3.Unit 3.13.Byzantine Empire.pptx\Presenter\data\asimages\{EE46B095-8E3E-42F8-B54E-7906FE8852CD}.png&quot;/&gt;&lt;hasEffects val=&quot;1&quot;/&gt;&lt;left val=&quot;35.28&quot;/&gt;&lt;top val=&quot;23.28&quot;/&gt;&lt;width val=&quot;650.64&quot;/&gt;&lt;height val=&quot;116.64&quot;/&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INFO" val="&lt;ThreeDShapeInfo&gt;&lt;uuid val=&quot;{CDB71865-08E1-4495-AA70-E02F4A89AE8A}&quot;/&gt;&lt;filename val=&quot;E:\Global3pdfs\Global.3.Power.Points\UNIT 3\GS3.Unit 3.13.Byzantine Empire.pptx\Presenter\data\asimages\{CDB71865-08E1-4495-AA70-E02F4A89AE8A}.png&quot;/&gt;&lt;hasEffects val=&quot;1&quot;/&gt;&lt;left val=&quot;17.28&quot;/&gt;&lt;top val=&quot;158.16&quot;/&gt;&lt;width val=&quot;375.36&quot;/&gt;&lt;height val=&quot;359.76&quot;/&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ED7071C6-C5AC-469D-827D-F923DD4048F1}&quot;/&gt;&lt;filename val=&quot;E:\Global3pdfs\Global.3.Power.Points\UNIT 3\GS3.Unit 3.13.Byzantine Empire.pptx\Presenter\data\asimages\{ED7071C6-C5AC-469D-827D-F923DD4048F1}.png&quot;/&gt;&lt;hasEffects val=&quot;1&quot;/&gt;&lt;left val=&quot;35.28&quot;/&gt;&lt;top val=&quot;-3.84&quot;/&gt;&lt;width val=&quot;650.64&quot;/&gt;&lt;height val=&quot;95.76&quot;/&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5A95F496-BB02-4317-8411-45BDADD5CF4E}&quot;/&gt;&lt;filename val=&quot;E:\Global3pdfs\Global.3.Power.Points\UNIT 3\GS3.Unit 3.13.Byzantine Empire.pptx\Presenter\data\asimages\{5A95F496-BB02-4317-8411-45BDADD5CF4E}.png&quot;/&gt;&lt;hasEffects val=&quot;1&quot;/&gt;&lt;left val=&quot;539.28&quot;/&gt;&lt;top val=&quot;467.28&quot;/&gt;&lt;width val=&quot;182.64&quot;/&gt;&lt;height val=&quot;53.04&quot;/&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CF833ED9-B33D-46C3-ABCD-3930DFDB1660}&quot;/&gt;&lt;filename val=&quot;E:\Global3pdfs\Global.3.Power.Points\UNIT 3\GS3.Unit 3.13.Byzantine Empire.pptx\Presenter\data\asimages\{CF833ED9-B33D-46C3-ABCD-3930DFDB1660}.png&quot;/&gt;&lt;hasEffects val=&quot;1&quot;/&gt;&lt;left val=&quot;35.28&quot;/&gt;&lt;top val=&quot;29.28&quot;/&gt;&lt;width val=&quot;650.64&quot;/&gt;&lt;height val=&quot;110.64&quot;/&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INFO" val="&lt;ThreeDShapeInfo&gt;&lt;uuid val=&quot;{23F593E8-DD1D-41B0-AB03-96AF8883ACEA}&quot;/&gt;&lt;filename val=&quot;E:\Global3pdfs\Global.3.Power.Points\UNIT 3\GS3.Unit 3.13.Byzantine Empire.pptx\Presenter\data\asimages\{23F593E8-DD1D-41B0-AB03-96AF8883ACEA}.png&quot;/&gt;&lt;hasEffects val=&quot;1&quot;/&gt;&lt;left val=&quot;25.44&quot;/&gt;&lt;top val=&quot;144&quot;/&gt;&lt;width val=&quot;662.88&quot;/&gt;&lt;height val=&quot;337.92&quot;/&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E36C7822-2531-4861-BB6E-0CED602D137C}&quot;/&gt;&lt;filename val=&quot;E:\Global3pdfs\Global.3.Power.Points\UNIT 3\GS3.Unit 3.13.Byzantine Empire.pptx\Presenter\data\asimages\{E36C7822-2531-4861-BB6E-0CED602D137C}.png&quot;/&gt;&lt;hasEffects val=&quot;1&quot;/&gt;&lt;left val=&quot;29.28&quot;/&gt;&lt;top val=&quot;4.56&quot;/&gt;&lt;width val=&quot;650.64&quot;/&gt;&lt;height val=&quot;107.76&quot;/&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79592F4D-D6DB-4716-A9C4-37421E795ADF}&quot;/&gt;&lt;filename val=&quot;E:\Global3pdfs\Global.3.Power.Points\UNIT 3\GS3.Unit 3.13.Byzantine Empire.pptx\Presenter\data\asimages\{79592F4D-D6DB-4716-A9C4-37421E795ADF}.png&quot;/&gt;&lt;hasEffects val=&quot;1&quot;/&gt;&lt;left val=&quot;41.28&quot;/&gt;&lt;top val=&quot;0.72&quot;/&gt;&lt;width val=&quot;647.76&quot;/&gt;&lt;height val=&quot;432.48&quot;/&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INFO" val="&lt;ThreeDShapeInfo&gt;&lt;uuid val=&quot;{60FDE3DF-87A7-418B-8B6E-0EBD416A8C9E}&quot;/&gt;&lt;filename val=&quot;E:\Global3pdfs\Global.3.Power.Points\UNIT 3\GS3.Unit 3.13.Byzantine Empire.pptx\Presenter\data\asimages\{60FDE3DF-87A7-418B-8B6E-0EBD416A8C9E}.png&quot;/&gt;&lt;hasEffects val=&quot;1&quot;/&gt;&lt;left val=&quot;26.16&quot;/&gt;&lt;top val=&quot;114.72&quot;/&gt;&lt;width val=&quot;323.76&quot;/&gt;&lt;height val=&quot;367.92&quot;/&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INFO" val="&lt;ThreeDShapeInfo&gt;&lt;uuid val=&quot;{51D36D48-68F5-4DC1-A125-646645BD88E1}&quot;/&gt;&lt;filename val=&quot;E:\Global3pdfs\Global.3.Power.Points\UNIT 3\GS3.Unit 3.13.Byzantine Empire.pptx\Presenter\data\asimages\{51D36D48-68F5-4DC1-A125-646645BD88E1}.png&quot;/&gt;&lt;hasEffects val=&quot;1&quot;/&gt;&lt;left val=&quot;357.12&quot;/&gt;&lt;top val=&quot;111.84&quot;/&gt;&lt;width val=&quot;349.92&quot;/&gt;&lt;height val=&quot;412.08&quot;/&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INFO" val="&lt;ThreeDShapeInfo&gt;&lt;uuid val=&quot;{832DC216-0237-446D-B25B-8E7E0F75889E}&quot;/&gt;&lt;filename val=&quot;E:\Global3pdfs\Global.3.Power.Points\UNIT 3\GS3.Unit 3.13.Byzantine Empire.pptx\Presenter\data\asimages\{832DC216-0237-446D-B25B-8E7E0F75889E}.png&quot;/&gt;&lt;hasEffects val=&quot;1&quot;/&gt;&lt;left val=&quot;35.28&quot;/&gt;&lt;top val=&quot;29.28&quot;/&gt;&lt;width val=&quot;650.64&quot;/&gt;&lt;height val=&quot;110.64&quot;/&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90148A36-C227-4A42-A78C-762BB023381E}&quot;/&gt;&lt;filename val=&quot;E:\Global3pdfs\Global.3.Power.Points\UNIT 3\GS3.Unit 3.13.Byzantine Empire.pptx\Presenter\data\asimages\{90148A36-C227-4A42-A78C-762BB023381E}.png&quot;/&gt;&lt;hasEffects val=&quot;1&quot;/&gt;&lt;left val=&quot;35.28&quot;/&gt;&lt;top val=&quot;155.28&quot;/&gt;&lt;width val=&quot;650.64&quot;/&gt;&lt;height val=&quot;326.64&quot;/&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INFO" val="&lt;ThreeDShapeInfo&gt;&lt;uuid val=&quot;{70CEA002-4AF6-4F76-AE8A-172B5E2E5DCF}&quot;/&gt;&lt;filename val=&quot;E:\Global3pdfs\Global.3.Power.Points\UNIT 3\GS3.Unit 3.13.Byzantine Empire.pptx\Presenter\data\asimages\{70CEA002-4AF6-4F76-AE8A-172B5E2E5DCF}.png&quot;/&gt;&lt;hasEffects val=&quot;1&quot;/&gt;&lt;left val=&quot;35.28&quot;/&gt;&lt;top val=&quot;29.28&quot;/&gt;&lt;width val=&quot;650.64&quot;/&gt;&lt;height val=&quot;110.64&quot;/&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2A297AC-4DA3-4FFB-9E09-A2B16C6B5EE6}&quot;/&gt;&lt;filename val=&quot;E:\Global3pdfs\Global.3.Power.Points\UNIT 3\GS3.Unit 3.13.Byzantine Empire.pptx\Presenter\data\asimages\{52A297AC-4DA3-4FFB-9E09-A2B16C6B5EE6}.png&quot;/&gt;&lt;hasEffects val=&quot;1&quot;/&gt;&lt;left val=&quot;22.56&quot;/&gt;&lt;top val=&quot;144&quot;/&gt;&lt;width val=&quot;686.64&quot;/&gt;&lt;height val=&quot;337.92&quot;/&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INFO" val="&lt;ThreeDShapeInfo&gt;&lt;uuid val=&quot;{A4A2CA9C-2545-40DF-BDD6-64D8ED0D7F5D}&quot;/&gt;&lt;filename val=&quot;E:\Global3pdfs\Global.3.Power.Points\UNIT 3\GS3.Unit 3.13.Byzantine Empire.pptx\Presenter\data\asimages\{A4A2CA9C-2545-40DF-BDD6-64D8ED0D7F5D}.png&quot;/&gt;&lt;hasEffects val=&quot;1&quot;/&gt;&lt;left val=&quot;35.28&quot;/&gt;&lt;top val=&quot;29.28&quot;/&gt;&lt;width val=&quot;650.64&quot;/&gt;&lt;height val=&quot;110.64&quot;/&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4F18509B-6F4F-4F53-AEC7-E24C21F7DBFC}&quot;/&gt;&lt;filename val=&quot;E:\Global3pdfs\Global.3.Power.Points\UNIT 3\GS3.Unit 3.13.Byzantine Empire.pptx\Presenter\data\asimages\{4F18509B-6F4F-4F53-AEC7-E24C21F7DBFC}.png&quot;/&gt;&lt;hasEffects val=&quot;1&quot;/&gt;&lt;left val=&quot;22.56&quot;/&gt;&lt;top val=&quot;147.84&quot;/&gt;&lt;width val=&quot;663.36&quot;/&gt;&lt;height val=&quot;334.08&quot;/&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INFO" val="&lt;ThreeDShapeInfo&gt;&lt;uuid val=&quot;{702EB7D0-6AF7-443B-BA4E-FBA976BEC886}&quot;/&gt;&lt;filename val=&quot;E:\Global3pdfs\Global.3.Power.Points\UNIT 3\GS3.Unit 3.13.Byzantine Empire.pptx\Presenter\data\asimages\{702EB7D0-6AF7-443B-BA4E-FBA976BEC886}.png&quot;/&gt;&lt;hasEffects val=&quot;1&quot;/&gt;&lt;left val=&quot;35.28&quot;/&gt;&lt;top val=&quot;29.28&quot;/&gt;&lt;width val=&quot;650.64&quot;/&gt;&lt;height val=&quot;110.64&quot;/&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INFO" val="&lt;ThreeDShapeInfo&gt;&lt;uuid val=&quot;{A5CFCD5E-55F3-482F-ACDB-320108587DD8}&quot;/&gt;&lt;filename val=&quot;E:\Global3pdfs\Global.3.Power.Points\UNIT 3\GS3.Unit 3.13.Byzantine Empire.pptx\Presenter\data\asimages\{A5CFCD5E-55F3-482F-ACDB-320108587DD8}.png&quot;/&gt;&lt;hasEffects val=&quot;1&quot;/&gt;&lt;left val=&quot;35.28&quot;/&gt;&lt;top val=&quot;155.28&quot;/&gt;&lt;width val=&quot;650.64&quot;/&gt;&lt;height val=&quot;326.64&quot;/&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C4CC0171-B89C-4491-8914-97EEB0C7BFC0}&quot;/&gt;&lt;filename val=&quot;E:\Global3pdfs\Global.3.Power.Points\UNIT 3\GS3.Unit 3.13.Byzantine Empire.pptx\Presenter\data\asimages\{C4CC0171-B89C-4491-8914-97EEB0C7BFC0}.png&quot;/&gt;&lt;hasEffects val=&quot;1&quot;/&gt;&lt;left val=&quot;149.28&quot;/&gt;&lt;top val=&quot;239.28&quot;/&gt;&lt;width val=&quot;410.64&quot;/&gt;&lt;height val=&quot;269.76&quot;/&gt;&lt;/ThreeDShapeInfo&gt;"/>
</p:tagLst>
</file>

<file path=ppt/tags/tag30.xml><?xml version="1.0" encoding="utf-8"?>
<p:tagLst xmlns:a="http://schemas.openxmlformats.org/drawingml/2006/main" xmlns:r="http://schemas.openxmlformats.org/officeDocument/2006/relationships" xmlns:p="http://schemas.openxmlformats.org/presentationml/2006/main">
  <p:tag name="PRESENTER_SHAPEINFO" val="&lt;ThreeDShapeInfo&gt;&lt;uuid val=&quot;{DFB0C54E-8FA1-4442-B9A0-37A2207243BB}&quot;/&gt;&lt;filename val=&quot;E:\Global3pdfs\Global.3.Power.Points\UNIT 3\GS3.Unit 3.13.Byzantine Empire.pptx\Presenter\data\asimages\{DFB0C54E-8FA1-4442-B9A0-37A2207243BB}.png&quot;/&gt;&lt;hasEffects val=&quot;1&quot;/&gt;&lt;left val=&quot;35.28&quot;/&gt;&lt;top val=&quot;29.28&quot;/&gt;&lt;width val=&quot;650.64&quot;/&gt;&lt;height val=&quot;110.64&quot;/&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INFO" val="&lt;ThreeDShapeInfo&gt;&lt;uuid val=&quot;{7A48B664-0A24-40A9-AE46-A5447CDB396C}&quot;/&gt;&lt;filename val=&quot;E:\Global3pdfs\Global.3.Power.Points\UNIT 3\GS3.Unit 3.13.Byzantine Empire.pptx\Presenter\data\asimages\{7A48B664-0A24-40A9-AE46-A5447CDB396C}.png&quot;/&gt;&lt;hasEffects val=&quot;1&quot;/&gt;&lt;left val=&quot;35.28&quot;/&gt;&lt;top val=&quot;155.28&quot;/&gt;&lt;width val=&quot;650.64&quot;/&gt;&lt;height val=&quot;326.64&quot;/&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INFO" val="&lt;ThreeDShapeInfo&gt;&lt;uuid val=&quot;{B18EF78B-D5D3-48AD-9A77-EE2525FD352E}&quot;/&gt;&lt;filename val=&quot;E:\Global3pdfs\Global.3.Power.Points\UNIT 3\GS3.Unit 3.13.Byzantine Empire.pptx\Presenter\data\asimages\{B18EF78B-D5D3-48AD-9A77-EE2525FD352E}.png&quot;/&gt;&lt;hasEffects val=&quot;1&quot;/&gt;&lt;left val=&quot;35.28&quot;/&gt;&lt;top val=&quot;22.56&quot;/&gt;&lt;width val=&quot;653.76&quot;/&gt;&lt;height val=&quot;117.36&quot;/&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INFO" val="&lt;ThreeDShapeInfo&gt;&lt;uuid val=&quot;{7897E463-E903-4835-BE62-563FDF163F05}&quot;/&gt;&lt;filename val=&quot;E:\Global3pdfs\Global.3.Power.Points\UNIT 3\GS3.Unit 3.13.Byzantine Empire.pptx\Presenter\data\asimages\{7897E463-E903-4835-BE62-563FDF163F05}.png&quot;/&gt;&lt;hasEffects val=&quot;1&quot;/&gt;&lt;left val=&quot;27.84&quot;/&gt;&lt;top val=&quot;149.28&quot;/&gt;&lt;width val=&quot;673.92&quot;/&gt;&lt;height val=&quot;332.64&quot;/&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BC6DCAC5-5D4E-4982-A3CB-6B3126CBE37E}&quot;/&gt;&lt;filename val=&quot;E:\Global3pdfs\Global.3.Power.Points\UNIT 3\GS3.Unit 3.13.Byzantine Empire.pptx\Presenter\data\asimages\{BC6DCAC5-5D4E-4982-A3CB-6B3126CBE37E}.png&quot;/&gt;&lt;hasEffects val=&quot;1&quot;/&gt;&lt;left val=&quot;35.28&quot;/&gt;&lt;top val=&quot;29.28&quot;/&gt;&lt;width val=&quot;650.64&quot;/&gt;&lt;height val=&quot;110.64&quot;/&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E0CF6FD7-F560-43CA-80E6-69D8196F6342}&quot;/&gt;&lt;filename val=&quot;E:\Global3pdfs\Global.3.Power.Points\UNIT 3\GS3.Unit 3.13.Byzantine Empire.pptx\Presenter\data\asimages\{E0CF6FD7-F560-43CA-80E6-69D8196F6342}.png&quot;/&gt;&lt;hasEffects val=&quot;1&quot;/&gt;&lt;left val=&quot;27.84&quot;/&gt;&lt;top val=&quot;149.28&quot;/&gt;&lt;width val=&quot;664.08&quot;/&gt;&lt;height val=&quot;332.64&quot;/&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D3748CFB-FBAD-40B3-A47C-13D7D2F36D48}&quot;/&gt;&lt;filename val=&quot;E:\Global3pdfs\Global.3.Power.Points\UNIT 3\GS3.Unit 3.13.Byzantine Empire.pptx\Presenter\data\asimages\{D3748CFB-FBAD-40B3-A47C-13D7D2F36D48}.png&quot;/&gt;&lt;hasEffects val=&quot;1&quot;/&gt;&lt;left val=&quot;35.28&quot;/&gt;&lt;top val=&quot;29.28&quot;/&gt;&lt;width val=&quot;650.64&quot;/&gt;&lt;height val=&quot;110.64&quot;/&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C880C482-C0FA-4DD7-AF2A-A7EB0C068BBD}&quot;/&gt;&lt;filename val=&quot;E:\Global3pdfs\Global.3.Power.Points\UNIT 3\GS3.Unit 3.13.Byzantine Empire.pptx\Presenter\data\asimages\{C880C482-C0FA-4DD7-AF2A-A7EB0C068BBD}.png&quot;/&gt;&lt;hasEffects val=&quot;1&quot;/&gt;&lt;left val=&quot;22.56&quot;/&gt;&lt;top val=&quot;147.84&quot;/&gt;&lt;width val=&quot;663.36&quot;/&gt;&lt;height val=&quot;344.64&quot;/&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INFO" val="&lt;ThreeDShapeInfo&gt;&lt;uuid val=&quot;{953E56DF-A51A-4A76-B4EB-4D95A21DED98}&quot;/&gt;&lt;filename val=&quot;E:\Global3pdfs\Global.3.Power.Points\UNIT 3\GS3.Unit 3.13.Byzantine Empire.pptx\Presenter\data\asimages\{953E56DF-A51A-4A76-B4EB-4D95A21DED98}.png&quot;/&gt;&lt;hasEffects val=&quot;1&quot;/&gt;&lt;left val=&quot;35.28&quot;/&gt;&lt;top val=&quot;29.28&quot;/&gt;&lt;width val=&quot;650.64&quot;/&gt;&lt;height val=&quot;110.64&quot;/&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7056483A-9E99-4F34-8212-7EA06B8AC91D}&quot;/&gt;&lt;filename val=&quot;E:\Global3pdfs\Global.3.Power.Points\UNIT 3\GS3.Unit 3.13.Byzantine Empire.pptx\Presenter\data\asimages\{7056483A-9E99-4F34-8212-7EA06B8AC91D}.png&quot;/&gt;&lt;hasEffects val=&quot;1&quot;/&gt;&lt;left val=&quot;22.56&quot;/&gt;&lt;top val=&quot;147.84&quot;/&gt;&lt;width val=&quot;663.36&quot;/&gt;&lt;height val=&quot;334.08&quot;/&gt;&lt;/ThreeDShapeInfo&gt;"/>
</p:tagLst>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1393</TotalTime>
  <Words>529</Words>
  <Application>Microsoft Office PowerPoint</Application>
  <PresentationFormat>On-screen Show (4:3)</PresentationFormat>
  <Paragraphs>59</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Textured</vt:lpstr>
      <vt:lpstr>Slide 1</vt:lpstr>
      <vt:lpstr>Slide 2</vt:lpstr>
      <vt:lpstr>Slide 3</vt:lpstr>
      <vt:lpstr>Advantages</vt:lpstr>
      <vt:lpstr>Advantages</vt:lpstr>
      <vt:lpstr>EMPERORS OF ROME</vt:lpstr>
      <vt:lpstr>Constantine</vt:lpstr>
      <vt:lpstr>Constantinople</vt:lpstr>
      <vt:lpstr>ACTIVITY:</vt:lpstr>
      <vt:lpstr>Slide 10</vt:lpstr>
      <vt:lpstr>JUSTINIAN</vt:lpstr>
      <vt:lpstr>Justinian Code</vt:lpstr>
      <vt:lpstr>Activity:</vt:lpstr>
      <vt:lpstr>Slide 14</vt:lpstr>
      <vt:lpstr>Slide 15</vt:lpstr>
      <vt:lpstr>ALL GOOD THINGS MUST COME TO AN END</vt:lpstr>
    </vt:vector>
  </TitlesOfParts>
  <Company>DOE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DOE</dc:creator>
  <cp:lastModifiedBy>waltoyu</cp:lastModifiedBy>
  <cp:revision>13</cp:revision>
  <dcterms:created xsi:type="dcterms:W3CDTF">2008-10-14T01:19:32Z</dcterms:created>
  <dcterms:modified xsi:type="dcterms:W3CDTF">2011-09-23T11:19:42Z</dcterms:modified>
</cp:coreProperties>
</file>