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79" r:id="rId2"/>
    <p:sldId id="280" r:id="rId3"/>
    <p:sldId id="258" r:id="rId4"/>
    <p:sldId id="257" r:id="rId5"/>
    <p:sldId id="259" r:id="rId6"/>
    <p:sldId id="260" r:id="rId7"/>
    <p:sldId id="261" r:id="rId8"/>
    <p:sldId id="278" r:id="rId9"/>
    <p:sldId id="263" r:id="rId10"/>
    <p:sldId id="264" r:id="rId11"/>
    <p:sldId id="265" r:id="rId12"/>
    <p:sldId id="266" r:id="rId13"/>
    <p:sldId id="269" r:id="rId14"/>
    <p:sldId id="267" r:id="rId15"/>
    <p:sldId id="268" r:id="rId16"/>
    <p:sldId id="273" r:id="rId17"/>
    <p:sldId id="271" r:id="rId18"/>
    <p:sldId id="270" r:id="rId19"/>
    <p:sldId id="274" r:id="rId20"/>
    <p:sldId id="275" r:id="rId21"/>
    <p:sldId id="276" r:id="rId22"/>
    <p:sldId id="277" r:id="rId23"/>
  </p:sldIdLst>
  <p:sldSz cx="9144000" cy="6858000" type="screen4x3"/>
  <p:notesSz cx="6858000" cy="9144000"/>
  <p:custDataLst>
    <p:tags r:id="rId24"/>
  </p:custDataLst>
  <p:defaultTextStyle>
    <a:defPPr>
      <a:defRPr lang="en-US"/>
    </a:defPPr>
    <a:lvl1pPr algn="l" rtl="0" fontAlgn="base">
      <a:spcBef>
        <a:spcPct val="0"/>
      </a:spcBef>
      <a:spcAft>
        <a:spcPct val="0"/>
      </a:spcAft>
      <a:defRPr sz="2800" kern="1200">
        <a:solidFill>
          <a:schemeClr val="tx1"/>
        </a:solidFill>
        <a:latin typeface="Times New Roman" charset="0"/>
        <a:ea typeface="+mn-ea"/>
        <a:cs typeface="+mn-cs"/>
      </a:defRPr>
    </a:lvl1pPr>
    <a:lvl2pPr marL="457200" algn="l" rtl="0" fontAlgn="base">
      <a:spcBef>
        <a:spcPct val="0"/>
      </a:spcBef>
      <a:spcAft>
        <a:spcPct val="0"/>
      </a:spcAft>
      <a:defRPr sz="2800" kern="1200">
        <a:solidFill>
          <a:schemeClr val="tx1"/>
        </a:solidFill>
        <a:latin typeface="Times New Roman" charset="0"/>
        <a:ea typeface="+mn-ea"/>
        <a:cs typeface="+mn-cs"/>
      </a:defRPr>
    </a:lvl2pPr>
    <a:lvl3pPr marL="914400" algn="l" rtl="0" fontAlgn="base">
      <a:spcBef>
        <a:spcPct val="0"/>
      </a:spcBef>
      <a:spcAft>
        <a:spcPct val="0"/>
      </a:spcAft>
      <a:defRPr sz="2800" kern="1200">
        <a:solidFill>
          <a:schemeClr val="tx1"/>
        </a:solidFill>
        <a:latin typeface="Times New Roman" charset="0"/>
        <a:ea typeface="+mn-ea"/>
        <a:cs typeface="+mn-cs"/>
      </a:defRPr>
    </a:lvl3pPr>
    <a:lvl4pPr marL="1371600" algn="l" rtl="0" fontAlgn="base">
      <a:spcBef>
        <a:spcPct val="0"/>
      </a:spcBef>
      <a:spcAft>
        <a:spcPct val="0"/>
      </a:spcAft>
      <a:defRPr sz="2800" kern="1200">
        <a:solidFill>
          <a:schemeClr val="tx1"/>
        </a:solidFill>
        <a:latin typeface="Times New Roman" charset="0"/>
        <a:ea typeface="+mn-ea"/>
        <a:cs typeface="+mn-cs"/>
      </a:defRPr>
    </a:lvl4pPr>
    <a:lvl5pPr marL="1828800" algn="l" rtl="0" fontAlgn="base">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0D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9986" name="Group 2"/>
          <p:cNvGrpSpPr>
            <a:grpSpLocks/>
          </p:cNvGrpSpPr>
          <p:nvPr/>
        </p:nvGrpSpPr>
        <p:grpSpPr bwMode="auto">
          <a:xfrm>
            <a:off x="0" y="0"/>
            <a:ext cx="9144000" cy="6858000"/>
            <a:chOff x="0" y="0"/>
            <a:chExt cx="5760" cy="4320"/>
          </a:xfrm>
        </p:grpSpPr>
        <p:grpSp>
          <p:nvGrpSpPr>
            <p:cNvPr id="169987" name="Group 3"/>
            <p:cNvGrpSpPr>
              <a:grpSpLocks/>
            </p:cNvGrpSpPr>
            <p:nvPr userDrawn="1"/>
          </p:nvGrpSpPr>
          <p:grpSpPr bwMode="auto">
            <a:xfrm>
              <a:off x="0" y="0"/>
              <a:ext cx="5760" cy="4320"/>
              <a:chOff x="0" y="0"/>
              <a:chExt cx="5760" cy="4320"/>
            </a:xfrm>
          </p:grpSpPr>
          <p:sp>
            <p:nvSpPr>
              <p:cNvPr id="169988"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endParaRPr lang="en-US"/>
              </a:p>
            </p:txBody>
          </p:sp>
          <p:sp>
            <p:nvSpPr>
              <p:cNvPr id="169989" name="Rectangle 5" descr="Cacback"/>
              <p:cNvSpPr>
                <a:spLocks noChangeArrowheads="1"/>
              </p:cNvSpPr>
              <p:nvPr userDrawn="1"/>
            </p:nvSpPr>
            <p:spPr bwMode="ltGray">
              <a:xfrm>
                <a:off x="0" y="0"/>
                <a:ext cx="1119" cy="432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grpSp>
        <p:sp>
          <p:nvSpPr>
            <p:cNvPr id="169990" name="Rectangle 6"/>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endParaRPr lang="en-US"/>
            </a:p>
          </p:txBody>
        </p:sp>
      </p:grpSp>
      <p:grpSp>
        <p:nvGrpSpPr>
          <p:cNvPr id="169991" name="Group 7"/>
          <p:cNvGrpSpPr>
            <a:grpSpLocks/>
          </p:cNvGrpSpPr>
          <p:nvPr/>
        </p:nvGrpSpPr>
        <p:grpSpPr bwMode="auto">
          <a:xfrm>
            <a:off x="0" y="1371600"/>
            <a:ext cx="8405813" cy="1246188"/>
            <a:chOff x="0" y="864"/>
            <a:chExt cx="5295" cy="785"/>
          </a:xfrm>
        </p:grpSpPr>
        <p:sp>
          <p:nvSpPr>
            <p:cNvPr id="169992" name="Freeform 8"/>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993" name="Freeform 9"/>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endParaRPr lang="en-US"/>
            </a:p>
          </p:txBody>
        </p:sp>
        <p:grpSp>
          <p:nvGrpSpPr>
            <p:cNvPr id="169994" name="Group 10"/>
            <p:cNvGrpSpPr>
              <a:grpSpLocks/>
            </p:cNvGrpSpPr>
            <p:nvPr userDrawn="1"/>
          </p:nvGrpSpPr>
          <p:grpSpPr bwMode="auto">
            <a:xfrm>
              <a:off x="1008" y="1248"/>
              <a:ext cx="288" cy="288"/>
              <a:chOff x="1033" y="326"/>
              <a:chExt cx="192" cy="192"/>
            </a:xfrm>
          </p:grpSpPr>
          <p:sp>
            <p:nvSpPr>
              <p:cNvPr id="169995"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69996"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169997"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69998"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169999"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170000"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70001"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70002"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70003"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grpSp>
      </p:grpSp>
      <p:sp>
        <p:nvSpPr>
          <p:cNvPr id="170004" name="Rectangle 20"/>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170005"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170006" name="Rectangle 22"/>
          <p:cNvSpPr>
            <a:spLocks noGrp="1" noChangeArrowheads="1"/>
          </p:cNvSpPr>
          <p:nvPr>
            <p:ph type="dt" sz="half" idx="2"/>
          </p:nvPr>
        </p:nvSpPr>
        <p:spPr>
          <a:xfrm>
            <a:off x="1371600" y="6248400"/>
            <a:ext cx="1905000" cy="457200"/>
          </a:xfrm>
        </p:spPr>
        <p:txBody>
          <a:bodyPr/>
          <a:lstStyle>
            <a:lvl1pPr>
              <a:defRPr/>
            </a:lvl1pPr>
          </a:lstStyle>
          <a:p>
            <a:endParaRPr lang="en-US"/>
          </a:p>
        </p:txBody>
      </p:sp>
      <p:sp>
        <p:nvSpPr>
          <p:cNvPr id="170007" name="Rectangle 23"/>
          <p:cNvSpPr>
            <a:spLocks noGrp="1" noChangeArrowheads="1"/>
          </p:cNvSpPr>
          <p:nvPr>
            <p:ph type="ftr" sz="quarter" idx="3"/>
          </p:nvPr>
        </p:nvSpPr>
        <p:spPr>
          <a:xfrm>
            <a:off x="3733800" y="6248400"/>
            <a:ext cx="2895600" cy="457200"/>
          </a:xfrm>
        </p:spPr>
        <p:txBody>
          <a:bodyPr/>
          <a:lstStyle>
            <a:lvl1pPr>
              <a:defRPr/>
            </a:lvl1pPr>
          </a:lstStyle>
          <a:p>
            <a:endParaRPr lang="en-US"/>
          </a:p>
        </p:txBody>
      </p:sp>
      <p:sp>
        <p:nvSpPr>
          <p:cNvPr id="170008" name="Rectangle 24"/>
          <p:cNvSpPr>
            <a:spLocks noGrp="1" noChangeArrowheads="1"/>
          </p:cNvSpPr>
          <p:nvPr>
            <p:ph type="sldNum" sz="quarter" idx="4"/>
          </p:nvPr>
        </p:nvSpPr>
        <p:spPr>
          <a:xfrm>
            <a:off x="7086600" y="6248400"/>
            <a:ext cx="1905000" cy="457200"/>
          </a:xfrm>
        </p:spPr>
        <p:txBody>
          <a:bodyPr/>
          <a:lstStyle>
            <a:lvl1pPr>
              <a:defRPr/>
            </a:lvl1pPr>
          </a:lstStyle>
          <a:p>
            <a:fld id="{F0DE76C6-04D3-455E-B4B9-33E795104B37}"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9991"/>
                                        </p:tgtEl>
                                        <p:attrNameLst>
                                          <p:attrName>style.visibility</p:attrName>
                                        </p:attrNameLst>
                                      </p:cBhvr>
                                      <p:to>
                                        <p:strVal val="visible"/>
                                      </p:to>
                                    </p:set>
                                    <p:animEffect transition="in" filter="wipe(right)">
                                      <p:cBhvr>
                                        <p:cTn id="7" dur="500"/>
                                        <p:tgtEl>
                                          <p:spTgt spid="169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5512C-E054-4188-808C-E750BEF70D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C7AB98-C607-4684-816C-688921DF4A4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AADB57F-4130-4901-A71E-EF38CD645AB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74864DB-5125-4BA2-A467-EF76171869A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13F3FC-2DF8-4757-9646-07FBC2A20FE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318596-15E6-495A-A3D4-FF9C2AC6E0C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961163-ED66-4266-8B21-37AD0270D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3BD2D2-70C5-477B-B244-FE9D37B25C6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C16573-C90C-43B3-98DD-BFEE20AA3A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935728-4200-4A32-9334-1C9928C31E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46B4EE-2B99-451A-9E42-0297E5586F9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AB32F9-25B7-4A8F-941A-24C8C22541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8962" name="Group 2"/>
          <p:cNvGrpSpPr>
            <a:grpSpLocks/>
          </p:cNvGrpSpPr>
          <p:nvPr/>
        </p:nvGrpSpPr>
        <p:grpSpPr bwMode="auto">
          <a:xfrm>
            <a:off x="-23813" y="-141288"/>
            <a:ext cx="9167813" cy="6999288"/>
            <a:chOff x="-15" y="-89"/>
            <a:chExt cx="5775" cy="4409"/>
          </a:xfrm>
        </p:grpSpPr>
        <p:sp>
          <p:nvSpPr>
            <p:cNvPr id="168963" name="Rectangle 3"/>
            <p:cNvSpPr>
              <a:spLocks noChangeArrowheads="1"/>
            </p:cNvSpPr>
            <p:nvPr userDrawn="1"/>
          </p:nvSpPr>
          <p:spPr bwMode="ltGray">
            <a:xfrm>
              <a:off x="0" y="301"/>
              <a:ext cx="5760" cy="727"/>
            </a:xfrm>
            <a:prstGeom prst="rect">
              <a:avLst/>
            </a:prstGeom>
            <a:solidFill>
              <a:schemeClr val="accent2"/>
            </a:solidFill>
            <a:ln w="9525">
              <a:noFill/>
              <a:miter lim="800000"/>
              <a:headEnd/>
              <a:tailEnd/>
            </a:ln>
            <a:effectLst/>
          </p:spPr>
          <p:txBody>
            <a:bodyPr wrap="none" anchor="ctr"/>
            <a:lstStyle/>
            <a:p>
              <a:endParaRPr lang="en-US"/>
            </a:p>
          </p:txBody>
        </p:sp>
        <p:sp>
          <p:nvSpPr>
            <p:cNvPr id="168964" name="Rectangle 4" descr="Cacback"/>
            <p:cNvSpPr>
              <a:spLocks noChangeArrowheads="1"/>
            </p:cNvSpPr>
            <p:nvPr userDrawn="1"/>
          </p:nvSpPr>
          <p:spPr bwMode="ltGray">
            <a:xfrm>
              <a:off x="0" y="0"/>
              <a:ext cx="1119" cy="432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endParaRPr lang="en-US"/>
            </a:p>
          </p:txBody>
        </p:sp>
        <p:grpSp>
          <p:nvGrpSpPr>
            <p:cNvPr id="168965" name="Group 5"/>
            <p:cNvGrpSpPr>
              <a:grpSpLocks/>
            </p:cNvGrpSpPr>
            <p:nvPr userDrawn="1"/>
          </p:nvGrpSpPr>
          <p:grpSpPr bwMode="auto">
            <a:xfrm>
              <a:off x="-15" y="-89"/>
              <a:ext cx="5295" cy="785"/>
              <a:chOff x="20" y="-89"/>
              <a:chExt cx="5295" cy="785"/>
            </a:xfrm>
          </p:grpSpPr>
          <p:sp>
            <p:nvSpPr>
              <p:cNvPr id="168966" name="Freeform 6"/>
              <p:cNvSpPr>
                <a:spLocks/>
              </p:cNvSpPr>
              <p:nvPr userDrawn="1"/>
            </p:nvSpPr>
            <p:spPr bwMode="auto">
              <a:xfrm rot="-507431">
                <a:off x="20" y="524"/>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67" name="Freeform 7"/>
              <p:cNvSpPr>
                <a:spLocks/>
              </p:cNvSpPr>
              <p:nvPr userDrawn="1"/>
            </p:nvSpPr>
            <p:spPr bwMode="auto">
              <a:xfrm rot="-507431">
                <a:off x="1193" y="-89"/>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endParaRPr lang="en-US"/>
              </a:p>
            </p:txBody>
          </p:sp>
          <p:grpSp>
            <p:nvGrpSpPr>
              <p:cNvPr id="168968" name="Group 8"/>
              <p:cNvGrpSpPr>
                <a:grpSpLocks/>
              </p:cNvGrpSpPr>
              <p:nvPr userDrawn="1"/>
            </p:nvGrpSpPr>
            <p:grpSpPr bwMode="auto">
              <a:xfrm>
                <a:off x="1033" y="326"/>
                <a:ext cx="192" cy="192"/>
                <a:chOff x="1033" y="326"/>
                <a:chExt cx="192" cy="192"/>
              </a:xfrm>
            </p:grpSpPr>
            <p:sp>
              <p:nvSpPr>
                <p:cNvPr id="168969"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68970"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168971"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68972"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168973"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168974"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68975"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68976"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168977"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grpSp>
        </p:grpSp>
        <p:sp>
          <p:nvSpPr>
            <p:cNvPr id="168978" name="Rectangle 18"/>
            <p:cNvSpPr>
              <a:spLocks noChangeArrowheads="1"/>
            </p:cNvSpPr>
            <p:nvPr userDrawn="1"/>
          </p:nvSpPr>
          <p:spPr bwMode="white">
            <a:xfrm>
              <a:off x="426" y="1185"/>
              <a:ext cx="701" cy="3135"/>
            </a:xfrm>
            <a:prstGeom prst="rect">
              <a:avLst/>
            </a:prstGeom>
            <a:solidFill>
              <a:schemeClr val="bg1">
                <a:alpha val="50000"/>
              </a:schemeClr>
            </a:solidFill>
            <a:ln w="9525">
              <a:noFill/>
              <a:miter lim="800000"/>
              <a:headEnd/>
              <a:tailEnd/>
            </a:ln>
            <a:effectLst/>
          </p:spPr>
          <p:txBody>
            <a:bodyPr wrap="none" anchor="ctr"/>
            <a:lstStyle/>
            <a:p>
              <a:endParaRPr lang="en-US"/>
            </a:p>
          </p:txBody>
        </p:sp>
      </p:grpSp>
      <p:sp>
        <p:nvSpPr>
          <p:cNvPr id="168979" name="Rectangle 19"/>
          <p:cNvSpPr>
            <a:spLocks noGrp="1" noChangeArrowheads="1"/>
          </p:cNvSpPr>
          <p:nvPr>
            <p:ph type="title"/>
          </p:nvPr>
        </p:nvSpPr>
        <p:spPr bwMode="auto">
          <a:xfrm>
            <a:off x="1154113"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8980"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981"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68982"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68983"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7EBF25D-0BDA-4E19-A0D7-9B3A26F831E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Narrow" pitchFamily="34" charset="0"/>
        </a:defRPr>
      </a:lvl2pPr>
      <a:lvl3pPr algn="ctr" rtl="0" fontAlgn="base">
        <a:spcBef>
          <a:spcPct val="0"/>
        </a:spcBef>
        <a:spcAft>
          <a:spcPct val="0"/>
        </a:spcAft>
        <a:defRPr sz="4400">
          <a:solidFill>
            <a:schemeClr val="tx2"/>
          </a:solidFill>
          <a:latin typeface="Arial Narrow" pitchFamily="34" charset="0"/>
        </a:defRPr>
      </a:lvl3pPr>
      <a:lvl4pPr algn="ctr" rtl="0" fontAlgn="base">
        <a:spcBef>
          <a:spcPct val="0"/>
        </a:spcBef>
        <a:spcAft>
          <a:spcPct val="0"/>
        </a:spcAft>
        <a:defRPr sz="4400">
          <a:solidFill>
            <a:schemeClr val="tx2"/>
          </a:solidFill>
          <a:latin typeface="Arial Narrow" pitchFamily="34" charset="0"/>
        </a:defRPr>
      </a:lvl4pPr>
      <a:lvl5pPr algn="ctr" rtl="0" fontAlgn="base">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fontAlgn="base">
        <a:spcBef>
          <a:spcPct val="20000"/>
        </a:spcBef>
        <a:spcAft>
          <a:spcPct val="0"/>
        </a:spcAft>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Byzantine Empire</a:t>
            </a:r>
            <a:endParaRPr lang="en-US" dirty="0"/>
          </a:p>
        </p:txBody>
      </p:sp>
      <p:sp>
        <p:nvSpPr>
          <p:cNvPr id="5" name="Content Placeholder 4"/>
          <p:cNvSpPr>
            <a:spLocks noGrp="1"/>
          </p:cNvSpPr>
          <p:nvPr>
            <p:ph idx="1"/>
          </p:nvPr>
        </p:nvSpPr>
        <p:spPr/>
        <p:txBody>
          <a:bodyPr/>
          <a:lstStyle/>
          <a:p>
            <a:r>
              <a:rPr lang="en-US" smtClean="0"/>
              <a:t>Essential Question: </a:t>
            </a:r>
            <a:r>
              <a:rPr lang="en-US" dirty="0" smtClean="0"/>
              <a:t>How did the Byzantine Empire contribute to civilization? </a:t>
            </a:r>
          </a:p>
          <a:p>
            <a:r>
              <a:rPr lang="en-US" dirty="0" smtClean="0"/>
              <a:t>Do Now: Look at the image on the next slide. In a few sentences, explain how this piece of Byzantine art was created. </a:t>
            </a:r>
          </a:p>
          <a:p>
            <a:r>
              <a:rPr lang="en-US" dirty="0" smtClean="0"/>
              <a:t>Homework: Write a paragraph describing the contributions of the Byzantine Empire to Global History.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Increase in Clergy</a:t>
            </a:r>
          </a:p>
        </p:txBody>
      </p:sp>
      <p:sp>
        <p:nvSpPr>
          <p:cNvPr id="190467" name="Rectangle 3"/>
          <p:cNvSpPr>
            <a:spLocks noGrp="1" noChangeArrowheads="1"/>
          </p:cNvSpPr>
          <p:nvPr>
            <p:ph type="body" sz="half" idx="1"/>
          </p:nvPr>
        </p:nvSpPr>
        <p:spPr/>
        <p:txBody>
          <a:bodyPr/>
          <a:lstStyle/>
          <a:p>
            <a:r>
              <a:rPr lang="en-US"/>
              <a:t>The prestige and comfort that the clergy enjoyed swelled the ranks of the clergy in the Eastern Church.</a:t>
            </a:r>
          </a:p>
        </p:txBody>
      </p:sp>
      <p:pic>
        <p:nvPicPr>
          <p:cNvPr id="190473" name="Picture 9" descr="Image7"/>
          <p:cNvPicPr>
            <a:picLocks noGrp="1" noChangeAspect="1" noChangeArrowheads="1"/>
          </p:cNvPicPr>
          <p:nvPr>
            <p:ph sz="half" idx="2"/>
          </p:nvPr>
        </p:nvPicPr>
        <p:blipFill>
          <a:blip r:embed="rId2" cstate="print"/>
          <a:srcRect/>
          <a:stretch>
            <a:fillRect/>
          </a:stretch>
        </p:blipFill>
        <p:spPr>
          <a:xfrm>
            <a:off x="4845050" y="1708150"/>
            <a:ext cx="3717925" cy="4310063"/>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Independent Thinking</a:t>
            </a:r>
          </a:p>
        </p:txBody>
      </p:sp>
      <p:sp>
        <p:nvSpPr>
          <p:cNvPr id="192515" name="Rectangle 3"/>
          <p:cNvSpPr>
            <a:spLocks noGrp="1" noChangeArrowheads="1"/>
          </p:cNvSpPr>
          <p:nvPr>
            <p:ph type="body" sz="half" idx="1"/>
          </p:nvPr>
        </p:nvSpPr>
        <p:spPr>
          <a:xfrm>
            <a:off x="696913" y="2024063"/>
            <a:ext cx="8262937" cy="4572000"/>
          </a:xfrm>
        </p:spPr>
        <p:txBody>
          <a:bodyPr/>
          <a:lstStyle/>
          <a:p>
            <a:pPr>
              <a:lnSpc>
                <a:spcPct val="90000"/>
              </a:lnSpc>
            </a:pPr>
            <a:r>
              <a:rPr lang="en-US"/>
              <a:t>Ideas thought to be heresies by the Roman Catholic Church received imperial support:</a:t>
            </a:r>
          </a:p>
          <a:p>
            <a:pPr lvl="1">
              <a:lnSpc>
                <a:spcPct val="90000"/>
              </a:lnSpc>
            </a:pPr>
            <a:r>
              <a:rPr lang="en-US" b="1">
                <a:solidFill>
                  <a:schemeClr val="tx2"/>
                </a:solidFill>
              </a:rPr>
              <a:t>Arianism</a:t>
            </a:r>
            <a:r>
              <a:rPr lang="en-US"/>
              <a:t> denied that Father and</a:t>
            </a:r>
            <a:br>
              <a:rPr lang="en-US"/>
            </a:br>
            <a:r>
              <a:rPr lang="en-US"/>
              <a:t> Son were equal and coeternal.</a:t>
            </a:r>
          </a:p>
          <a:p>
            <a:pPr lvl="1">
              <a:lnSpc>
                <a:spcPct val="90000"/>
              </a:lnSpc>
            </a:pPr>
            <a:r>
              <a:rPr lang="en-US" b="1">
                <a:solidFill>
                  <a:schemeClr val="tx2"/>
                </a:solidFill>
              </a:rPr>
              <a:t>Monophysitism</a:t>
            </a:r>
            <a:r>
              <a:rPr lang="en-US"/>
              <a:t> taught that Jesus</a:t>
            </a:r>
            <a:br>
              <a:rPr lang="en-US"/>
            </a:br>
            <a:r>
              <a:rPr lang="en-US"/>
              <a:t>had only one nature, a composite </a:t>
            </a:r>
            <a:br>
              <a:rPr lang="en-US"/>
            </a:br>
            <a:r>
              <a:rPr lang="en-US"/>
              <a:t>divine-human one.</a:t>
            </a:r>
          </a:p>
          <a:p>
            <a:pPr lvl="1">
              <a:lnSpc>
                <a:spcPct val="90000"/>
              </a:lnSpc>
            </a:pPr>
            <a:r>
              <a:rPr lang="en-US" b="1">
                <a:solidFill>
                  <a:schemeClr val="tx2"/>
                </a:solidFill>
              </a:rPr>
              <a:t>Iconoclasm</a:t>
            </a:r>
            <a:r>
              <a:rPr lang="en-US"/>
              <a:t> forbid the use of </a:t>
            </a:r>
            <a:br>
              <a:rPr lang="en-US"/>
            </a:br>
            <a:r>
              <a:rPr lang="en-US"/>
              <a:t>images (icons) because it led to</a:t>
            </a:r>
            <a:br>
              <a:rPr lang="en-US"/>
            </a:br>
            <a:r>
              <a:rPr lang="en-US"/>
              <a:t>idolatry.</a:t>
            </a:r>
            <a:endParaRPr lang="en-US" b="1"/>
          </a:p>
        </p:txBody>
      </p:sp>
      <p:pic>
        <p:nvPicPr>
          <p:cNvPr id="192529" name="Picture 17" descr="Image8"/>
          <p:cNvPicPr>
            <a:picLocks noGrp="1" noChangeAspect="1" noChangeArrowheads="1"/>
          </p:cNvPicPr>
          <p:nvPr>
            <p:ph sz="half" idx="2"/>
          </p:nvPr>
        </p:nvPicPr>
        <p:blipFill>
          <a:blip r:embed="rId2" cstate="print"/>
          <a:srcRect/>
          <a:stretch>
            <a:fillRect/>
          </a:stretch>
        </p:blipFill>
        <p:spPr>
          <a:xfrm>
            <a:off x="6267450" y="2894013"/>
            <a:ext cx="2586038" cy="3579812"/>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t>3</a:t>
            </a:r>
            <a:r>
              <a:rPr lang="en-US" baseline="30000"/>
              <a:t>rd</a:t>
            </a:r>
            <a:r>
              <a:rPr lang="en-US"/>
              <a:t> Method: Strong Cities</a:t>
            </a:r>
          </a:p>
        </p:txBody>
      </p:sp>
      <p:sp>
        <p:nvSpPr>
          <p:cNvPr id="194563" name="Rectangle 3"/>
          <p:cNvSpPr>
            <a:spLocks noGrp="1" noChangeArrowheads="1"/>
          </p:cNvSpPr>
          <p:nvPr>
            <p:ph type="body" sz="half" idx="1"/>
          </p:nvPr>
        </p:nvSpPr>
        <p:spPr/>
        <p:txBody>
          <a:bodyPr/>
          <a:lstStyle/>
          <a:p>
            <a:r>
              <a:rPr lang="en-US" sz="2800"/>
              <a:t>During Justinian’s reign, the empire’s strength was its more than 1,500 cities. The largest with 350,000 inhabitants, was Constantinople, the cultural crossroads of Asian and European civilizations.</a:t>
            </a:r>
          </a:p>
        </p:txBody>
      </p:sp>
      <p:pic>
        <p:nvPicPr>
          <p:cNvPr id="194566" name="Picture 6" descr="Image9"/>
          <p:cNvPicPr>
            <a:picLocks noGrp="1" noChangeAspect="1" noChangeArrowheads="1"/>
          </p:cNvPicPr>
          <p:nvPr>
            <p:ph sz="half" idx="2"/>
          </p:nvPr>
        </p:nvPicPr>
        <p:blipFill>
          <a:blip r:embed="rId2" cstate="print"/>
          <a:srcRect/>
          <a:stretch>
            <a:fillRect/>
          </a:stretch>
        </p:blipFill>
        <p:spPr>
          <a:xfrm>
            <a:off x="5329238" y="1835150"/>
            <a:ext cx="3197225" cy="445452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2616200" y="1981200"/>
            <a:ext cx="6000750" cy="4638675"/>
          </a:xfrm>
        </p:spPr>
        <p:txBody>
          <a:bodyPr/>
          <a:lstStyle/>
          <a:p>
            <a:r>
              <a:rPr lang="en-US" sz="2800" i="1">
                <a:solidFill>
                  <a:schemeClr val="tx2"/>
                </a:solidFill>
              </a:rPr>
              <a:t>"</a:t>
            </a:r>
            <a:r>
              <a:rPr lang="en-US" i="1">
                <a:solidFill>
                  <a:schemeClr val="tx2"/>
                </a:solidFill>
              </a:rPr>
              <a:t>Not since the world was made was there . . . so much wealth as was found in Constantinople. For the Greeks say that two-thirds of the wealth of this world is in Constantinople and the other third scattered throughout the world."</a:t>
            </a:r>
            <a:r>
              <a:rPr lang="en-US">
                <a:solidFill>
                  <a:schemeClr val="tx2"/>
                </a:solidFill>
              </a:rPr>
              <a:t> </a:t>
            </a:r>
          </a:p>
          <a:p>
            <a:r>
              <a:rPr lang="en-US" sz="2000"/>
              <a:t>--Robert of Clari, a French crusader who witnessed the pillage of the city in 1204, describing Constantinople.</a:t>
            </a:r>
          </a:p>
        </p:txBody>
      </p:sp>
      <p:pic>
        <p:nvPicPr>
          <p:cNvPr id="199690" name="Picture 10" descr="shield-trans"/>
          <p:cNvPicPr>
            <a:picLocks noChangeAspect="1" noChangeArrowheads="1"/>
          </p:cNvPicPr>
          <p:nvPr/>
        </p:nvPicPr>
        <p:blipFill>
          <a:blip r:embed="rId2" cstate="print"/>
          <a:srcRect/>
          <a:stretch>
            <a:fillRect/>
          </a:stretch>
        </p:blipFill>
        <p:spPr bwMode="auto">
          <a:xfrm>
            <a:off x="2274888" y="1790700"/>
            <a:ext cx="722312" cy="8874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Loyal Governors and Bishops</a:t>
            </a:r>
          </a:p>
        </p:txBody>
      </p:sp>
      <p:sp>
        <p:nvSpPr>
          <p:cNvPr id="196611" name="Rectangle 3"/>
          <p:cNvSpPr>
            <a:spLocks noGrp="1" noChangeArrowheads="1"/>
          </p:cNvSpPr>
          <p:nvPr>
            <p:ph type="body" sz="half" idx="1"/>
          </p:nvPr>
        </p:nvSpPr>
        <p:spPr/>
        <p:txBody>
          <a:bodyPr/>
          <a:lstStyle/>
          <a:p>
            <a:pPr>
              <a:lnSpc>
                <a:spcPct val="90000"/>
              </a:lnSpc>
            </a:pPr>
            <a:r>
              <a:rPr lang="en-US" sz="2800"/>
              <a:t>Between the 4</a:t>
            </a:r>
            <a:r>
              <a:rPr lang="en-US" sz="2800" baseline="30000"/>
              <a:t>th</a:t>
            </a:r>
            <a:r>
              <a:rPr lang="en-US" sz="2800"/>
              <a:t> and 5</a:t>
            </a:r>
            <a:r>
              <a:rPr lang="en-US" sz="2800" baseline="30000"/>
              <a:t>th</a:t>
            </a:r>
            <a:r>
              <a:rPr lang="en-US" sz="2800"/>
              <a:t> centuries, councils were made up of local wealthy landowners, who were not necessarily loyal to the emperor. By the 6</a:t>
            </a:r>
            <a:r>
              <a:rPr lang="en-US" sz="2800" baseline="30000"/>
              <a:t>th</a:t>
            </a:r>
            <a:r>
              <a:rPr lang="en-US" sz="2800"/>
              <a:t> century, special governors and bishops replaced the councils and proved to be more loyal to the emperor.</a:t>
            </a:r>
          </a:p>
        </p:txBody>
      </p:sp>
      <p:pic>
        <p:nvPicPr>
          <p:cNvPr id="196614" name="Picture 6" descr="Image10"/>
          <p:cNvPicPr>
            <a:picLocks noGrp="1" noChangeAspect="1" noChangeArrowheads="1"/>
          </p:cNvPicPr>
          <p:nvPr>
            <p:ph sz="half" idx="2"/>
          </p:nvPr>
        </p:nvPicPr>
        <p:blipFill>
          <a:blip r:embed="rId2" cstate="print"/>
          <a:srcRect/>
          <a:stretch>
            <a:fillRect/>
          </a:stretch>
        </p:blipFill>
        <p:spPr>
          <a:xfrm>
            <a:off x="4672013" y="1746250"/>
            <a:ext cx="3903662" cy="4797425"/>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5" name="Rectangle 9"/>
          <p:cNvSpPr>
            <a:spLocks noGrp="1" noChangeArrowheads="1"/>
          </p:cNvSpPr>
          <p:nvPr>
            <p:ph type="title"/>
          </p:nvPr>
        </p:nvSpPr>
        <p:spPr/>
        <p:txBody>
          <a:bodyPr/>
          <a:lstStyle/>
          <a:p>
            <a:r>
              <a:rPr lang="en-US"/>
              <a:t>Extensive Building Plans</a:t>
            </a:r>
          </a:p>
        </p:txBody>
      </p:sp>
      <p:pic>
        <p:nvPicPr>
          <p:cNvPr id="198660" name="Picture 4" descr="Hagia Sophia"/>
          <p:cNvPicPr>
            <a:picLocks noGrp="1" noChangeAspect="1" noChangeArrowheads="1"/>
          </p:cNvPicPr>
          <p:nvPr>
            <p:ph sz="half" idx="4294967295"/>
          </p:nvPr>
        </p:nvPicPr>
        <p:blipFill>
          <a:blip r:embed="rId2" cstate="print"/>
          <a:srcRect b="9256"/>
          <a:stretch>
            <a:fillRect/>
          </a:stretch>
        </p:blipFill>
        <p:spPr>
          <a:xfrm>
            <a:off x="2435225" y="1825625"/>
            <a:ext cx="6065838" cy="4117975"/>
          </a:xfrm>
          <a:noFill/>
          <a:ln/>
        </p:spPr>
      </p:pic>
      <p:sp>
        <p:nvSpPr>
          <p:cNvPr id="198666" name="Text Box 10"/>
          <p:cNvSpPr txBox="1">
            <a:spLocks noChangeArrowheads="1"/>
          </p:cNvSpPr>
          <p:nvPr/>
        </p:nvSpPr>
        <p:spPr bwMode="ltGray">
          <a:xfrm>
            <a:off x="2366963" y="5880100"/>
            <a:ext cx="6343650" cy="9159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800">
                <a:latin typeface="Arial" charset="0"/>
              </a:rPr>
              <a:t>Justinian was an ambitious builder. His greatest monument was the magnificent domed church of Hagia Sophia (Holy Wisdom), which was constructed in just five years (532­37).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1" name="Rectangle 11"/>
          <p:cNvSpPr>
            <a:spLocks noGrp="1" noChangeArrowheads="1"/>
          </p:cNvSpPr>
          <p:nvPr>
            <p:ph type="title"/>
          </p:nvPr>
        </p:nvSpPr>
        <p:spPr/>
        <p:txBody>
          <a:bodyPr/>
          <a:lstStyle/>
          <a:p>
            <a:r>
              <a:rPr lang="en-US"/>
              <a:t>The Empire at Its Height</a:t>
            </a:r>
          </a:p>
        </p:txBody>
      </p:sp>
      <p:pic>
        <p:nvPicPr>
          <p:cNvPr id="204806" name="Picture 6" descr="map 565"/>
          <p:cNvPicPr>
            <a:picLocks noGrp="1" noChangeAspect="1" noChangeArrowheads="1"/>
          </p:cNvPicPr>
          <p:nvPr>
            <p:ph sz="half" idx="4294967295"/>
          </p:nvPr>
        </p:nvPicPr>
        <p:blipFill>
          <a:blip r:embed="rId2" cstate="print"/>
          <a:srcRect t="4089"/>
          <a:stretch>
            <a:fillRect/>
          </a:stretch>
        </p:blipFill>
        <p:spPr>
          <a:xfrm>
            <a:off x="2063750" y="2103438"/>
            <a:ext cx="5905500" cy="3478212"/>
          </a:xfrm>
          <a:noFill/>
          <a:ln/>
        </p:spPr>
      </p:pic>
      <p:sp>
        <p:nvSpPr>
          <p:cNvPr id="204810" name="Text Box 10"/>
          <p:cNvSpPr txBox="1">
            <a:spLocks noChangeArrowheads="1"/>
          </p:cNvSpPr>
          <p:nvPr/>
        </p:nvSpPr>
        <p:spPr bwMode="ltGray">
          <a:xfrm>
            <a:off x="1958975" y="5719763"/>
            <a:ext cx="6750050" cy="6413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800">
                <a:latin typeface="Arial" charset="0"/>
              </a:rPr>
              <a:t>The empire was at its height In 565, during Justinian’s reign. It included most of the lands surrounding the Mediterranean Sea.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Decline in the 7</a:t>
            </a:r>
            <a:r>
              <a:rPr lang="en-US" baseline="30000"/>
              <a:t>th</a:t>
            </a:r>
            <a:r>
              <a:rPr lang="en-US"/>
              <a:t> Century</a:t>
            </a:r>
          </a:p>
        </p:txBody>
      </p:sp>
      <p:sp>
        <p:nvSpPr>
          <p:cNvPr id="202755" name="Rectangle 3"/>
          <p:cNvSpPr>
            <a:spLocks noGrp="1" noChangeArrowheads="1"/>
          </p:cNvSpPr>
          <p:nvPr>
            <p:ph type="body" sz="half" idx="1"/>
          </p:nvPr>
        </p:nvSpPr>
        <p:spPr/>
        <p:txBody>
          <a:bodyPr/>
          <a:lstStyle/>
          <a:p>
            <a:r>
              <a:rPr lang="en-US"/>
              <a:t>In the seventh century the empire lost Syria, the Holy Land, Egypt, and North Africa to invading Islamic armies. </a:t>
            </a:r>
          </a:p>
        </p:txBody>
      </p:sp>
      <p:pic>
        <p:nvPicPr>
          <p:cNvPr id="202756" name="Picture 4" descr="islamic army"/>
          <p:cNvPicPr>
            <a:picLocks noGrp="1" noChangeAspect="1" noChangeArrowheads="1"/>
          </p:cNvPicPr>
          <p:nvPr>
            <p:ph sz="half" idx="2"/>
          </p:nvPr>
        </p:nvPicPr>
        <p:blipFill>
          <a:blip r:embed="rId2" cstate="print"/>
          <a:srcRect/>
          <a:stretch>
            <a:fillRect/>
          </a:stretch>
        </p:blipFill>
        <p:spPr>
          <a:xfrm>
            <a:off x="5276850" y="1981200"/>
            <a:ext cx="3438525" cy="4114800"/>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t>The Iconoclastic Controversy</a:t>
            </a:r>
          </a:p>
        </p:txBody>
      </p:sp>
      <p:sp>
        <p:nvSpPr>
          <p:cNvPr id="201731" name="Rectangle 3"/>
          <p:cNvSpPr>
            <a:spLocks noGrp="1" noChangeArrowheads="1"/>
          </p:cNvSpPr>
          <p:nvPr>
            <p:ph type="body" sz="half" idx="1"/>
          </p:nvPr>
        </p:nvSpPr>
        <p:spPr>
          <a:xfrm>
            <a:off x="685800" y="1981200"/>
            <a:ext cx="5072063" cy="4114800"/>
          </a:xfrm>
        </p:spPr>
        <p:txBody>
          <a:bodyPr/>
          <a:lstStyle/>
          <a:p>
            <a:r>
              <a:rPr lang="en-US" sz="2800">
                <a:solidFill>
                  <a:schemeClr val="tx2"/>
                </a:solidFill>
              </a:rPr>
              <a:t>The</a:t>
            </a:r>
            <a:r>
              <a:rPr lang="en-US" sz="2800"/>
              <a:t> </a:t>
            </a:r>
            <a:r>
              <a:rPr lang="en-US" sz="2800">
                <a:solidFill>
                  <a:schemeClr val="tx2"/>
                </a:solidFill>
              </a:rPr>
              <a:t>Iconoclastic Controversy</a:t>
            </a:r>
            <a:r>
              <a:rPr lang="en-US" sz="2800"/>
              <a:t>,</a:t>
            </a:r>
            <a:r>
              <a:rPr lang="en-US" sz="2800">
                <a:solidFill>
                  <a:schemeClr val="tx2"/>
                </a:solidFill>
              </a:rPr>
              <a:t> </a:t>
            </a:r>
            <a:br>
              <a:rPr lang="en-US" sz="2800">
                <a:solidFill>
                  <a:schemeClr val="tx2"/>
                </a:solidFill>
              </a:rPr>
            </a:br>
            <a:r>
              <a:rPr lang="en-US" sz="2800"/>
              <a:t>a movement that denied the holiness of religious images, devastated much of the empire</a:t>
            </a:r>
            <a:br>
              <a:rPr lang="en-US" sz="2800"/>
            </a:br>
            <a:r>
              <a:rPr lang="en-US" sz="2800"/>
              <a:t>for over a hundred years. </a:t>
            </a:r>
          </a:p>
          <a:p>
            <a:r>
              <a:rPr lang="en-US" sz="2800"/>
              <a:t>During the eighth and early ninth centuries the use of such images was prohibited, but icons were restored by 843. </a:t>
            </a:r>
          </a:p>
        </p:txBody>
      </p:sp>
      <p:pic>
        <p:nvPicPr>
          <p:cNvPr id="201735" name="Picture 7" descr="icon"/>
          <p:cNvPicPr>
            <a:picLocks noGrp="1" noChangeAspect="1" noChangeArrowheads="1"/>
          </p:cNvPicPr>
          <p:nvPr>
            <p:ph sz="half" idx="2"/>
          </p:nvPr>
        </p:nvPicPr>
        <p:blipFill>
          <a:blip r:embed="rId2" cstate="print"/>
          <a:srcRect l="3682"/>
          <a:stretch>
            <a:fillRect/>
          </a:stretch>
        </p:blipFill>
        <p:spPr>
          <a:xfrm>
            <a:off x="5419725" y="1981200"/>
            <a:ext cx="3446463" cy="411480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t>Recovery of Territory</a:t>
            </a:r>
          </a:p>
        </p:txBody>
      </p:sp>
      <p:sp>
        <p:nvSpPr>
          <p:cNvPr id="209924" name="Rectangle 4"/>
          <p:cNvSpPr>
            <a:spLocks noGrp="1" noChangeArrowheads="1"/>
          </p:cNvSpPr>
          <p:nvPr>
            <p:ph type="body" sz="half" idx="1"/>
          </p:nvPr>
        </p:nvSpPr>
        <p:spPr>
          <a:xfrm>
            <a:off x="685800" y="1981200"/>
            <a:ext cx="4273550" cy="4114800"/>
          </a:xfrm>
        </p:spPr>
        <p:txBody>
          <a:bodyPr/>
          <a:lstStyle/>
          <a:p>
            <a:r>
              <a:rPr lang="en-US" sz="2800"/>
              <a:t>The Byzantines called upon the European states to push back the Muslim conquerors. The European states complied, successfully pushed back the Seljuks, returned territory to the Byzantines,  and carved out kingdoms of their own in Syria and Palestine. </a:t>
            </a:r>
          </a:p>
        </p:txBody>
      </p:sp>
      <p:pic>
        <p:nvPicPr>
          <p:cNvPr id="209928" name="Picture 8" descr="Image11"/>
          <p:cNvPicPr>
            <a:picLocks noGrp="1" noChangeAspect="1" noChangeArrowheads="1"/>
          </p:cNvPicPr>
          <p:nvPr>
            <p:ph sz="half" idx="2"/>
          </p:nvPr>
        </p:nvPicPr>
        <p:blipFill>
          <a:blip r:embed="rId2" cstate="print"/>
          <a:srcRect/>
          <a:stretch>
            <a:fillRect/>
          </a:stretch>
        </p:blipFill>
        <p:spPr>
          <a:xfrm>
            <a:off x="5181600" y="2139950"/>
            <a:ext cx="3719513" cy="2711450"/>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2450" name="Picture 2" descr="http://www.tamabi.ac.jp/idd/shiro/cg/shading/mozaique.jpg"/>
          <p:cNvPicPr>
            <a:picLocks noChangeAspect="1" noChangeArrowheads="1"/>
          </p:cNvPicPr>
          <p:nvPr/>
        </p:nvPicPr>
        <p:blipFill>
          <a:blip r:embed="rId2" cstate="print"/>
          <a:srcRect/>
          <a:stretch>
            <a:fillRect/>
          </a:stretch>
        </p:blipFill>
        <p:spPr bwMode="auto">
          <a:xfrm>
            <a:off x="0" y="-136526"/>
            <a:ext cx="9144000" cy="69945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t>The Fall of Constantinople</a:t>
            </a:r>
          </a:p>
        </p:txBody>
      </p:sp>
      <p:sp>
        <p:nvSpPr>
          <p:cNvPr id="216067" name="Rectangle 3"/>
          <p:cNvSpPr>
            <a:spLocks noGrp="1" noChangeArrowheads="1"/>
          </p:cNvSpPr>
          <p:nvPr>
            <p:ph type="body" sz="half" idx="1"/>
          </p:nvPr>
        </p:nvSpPr>
        <p:spPr>
          <a:xfrm>
            <a:off x="685800" y="1981200"/>
            <a:ext cx="4070350" cy="4114800"/>
          </a:xfrm>
        </p:spPr>
        <p:txBody>
          <a:bodyPr/>
          <a:lstStyle/>
          <a:p>
            <a:r>
              <a:rPr lang="en-US"/>
              <a:t>in 1204, the Crusaders attacked, conquered, and pillaged the city of Constantinople, a goal that the Muslims had been trying achieve for centuries </a:t>
            </a:r>
          </a:p>
        </p:txBody>
      </p:sp>
      <p:pic>
        <p:nvPicPr>
          <p:cNvPr id="216073" name="Picture 9" descr="Image12"/>
          <p:cNvPicPr>
            <a:picLocks noGrp="1" noChangeAspect="1" noChangeArrowheads="1"/>
          </p:cNvPicPr>
          <p:nvPr>
            <p:ph sz="half" idx="2"/>
          </p:nvPr>
        </p:nvPicPr>
        <p:blipFill>
          <a:blip r:embed="rId2" cstate="print"/>
          <a:srcRect/>
          <a:stretch>
            <a:fillRect/>
          </a:stretch>
        </p:blipFill>
        <p:spPr>
          <a:xfrm>
            <a:off x="4708525" y="2124075"/>
            <a:ext cx="4264025" cy="3503613"/>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Conquered by the Ottoman Turks</a:t>
            </a:r>
          </a:p>
        </p:txBody>
      </p:sp>
      <p:sp>
        <p:nvSpPr>
          <p:cNvPr id="217091" name="Rectangle 3"/>
          <p:cNvSpPr>
            <a:spLocks noGrp="1" noChangeArrowheads="1"/>
          </p:cNvSpPr>
          <p:nvPr>
            <p:ph type="body" sz="half" idx="1"/>
          </p:nvPr>
        </p:nvSpPr>
        <p:spPr/>
        <p:txBody>
          <a:bodyPr/>
          <a:lstStyle/>
          <a:p>
            <a:r>
              <a:rPr lang="en-US" sz="2800"/>
              <a:t>In 1453, the city was finally and permanently conquered by the Ottoman Turks and renamed Istanbul. Byzantine culture, law, and administration came to its final end. </a:t>
            </a:r>
          </a:p>
        </p:txBody>
      </p:sp>
      <p:pic>
        <p:nvPicPr>
          <p:cNvPr id="217094" name="Picture 6" descr="Image13"/>
          <p:cNvPicPr>
            <a:picLocks noGrp="1" noChangeAspect="1" noChangeArrowheads="1"/>
          </p:cNvPicPr>
          <p:nvPr>
            <p:ph sz="half" idx="2"/>
          </p:nvPr>
        </p:nvPicPr>
        <p:blipFill>
          <a:blip r:embed="rId2" cstate="print"/>
          <a:srcRect/>
          <a:stretch>
            <a:fillRect/>
          </a:stretch>
        </p:blipFill>
        <p:spPr>
          <a:xfrm>
            <a:off x="5246688" y="1800225"/>
            <a:ext cx="3186112" cy="4664075"/>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t>Contribution to Western Civilization</a:t>
            </a:r>
          </a:p>
        </p:txBody>
      </p:sp>
      <p:sp>
        <p:nvSpPr>
          <p:cNvPr id="226307" name="Rectangle 3"/>
          <p:cNvSpPr>
            <a:spLocks noGrp="1" noChangeArrowheads="1"/>
          </p:cNvSpPr>
          <p:nvPr>
            <p:ph type="body" idx="1"/>
          </p:nvPr>
        </p:nvSpPr>
        <p:spPr>
          <a:xfrm>
            <a:off x="685800" y="1695450"/>
            <a:ext cx="8458200" cy="4114800"/>
          </a:xfrm>
        </p:spPr>
        <p:txBody>
          <a:bodyPr/>
          <a:lstStyle/>
          <a:p>
            <a:r>
              <a:rPr lang="en-US"/>
              <a:t>Throughout the early Middle Ages, the Byzantine Empire remained </a:t>
            </a:r>
            <a:r>
              <a:rPr lang="en-US">
                <a:solidFill>
                  <a:schemeClr val="tx2"/>
                </a:solidFill>
              </a:rPr>
              <a:t>a protective barrier</a:t>
            </a:r>
            <a:r>
              <a:rPr lang="en-US"/>
              <a:t> between western Europe and hostile Persian, Arab, and Turkish armies.</a:t>
            </a:r>
          </a:p>
          <a:p>
            <a:r>
              <a:rPr lang="en-US"/>
              <a:t>The Byzantines were also </a:t>
            </a:r>
            <a:r>
              <a:rPr lang="en-US">
                <a:solidFill>
                  <a:schemeClr val="tx2"/>
                </a:solidFill>
              </a:rPr>
              <a:t>a major conduit of classical learning and science</a:t>
            </a:r>
            <a:r>
              <a:rPr lang="en-US"/>
              <a:t> into the West down to the Renaissance. While western Europeans were fumbling to create a culture of their own, the cities of the Byzantine Empire provided them </a:t>
            </a:r>
            <a:r>
              <a:rPr lang="en-US">
                <a:solidFill>
                  <a:schemeClr val="tx2"/>
                </a:solidFill>
              </a:rPr>
              <a:t>a model of a civilized society</a:t>
            </a:r>
            <a:r>
              <a:rPr lang="en-US"/>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The Eastern Empire</a:t>
            </a:r>
          </a:p>
        </p:txBody>
      </p:sp>
      <p:sp>
        <p:nvSpPr>
          <p:cNvPr id="171011" name="Rectangle 3"/>
          <p:cNvSpPr>
            <a:spLocks noGrp="1" noChangeArrowheads="1"/>
          </p:cNvSpPr>
          <p:nvPr>
            <p:ph type="body" sz="half" idx="1"/>
          </p:nvPr>
        </p:nvSpPr>
        <p:spPr>
          <a:xfrm>
            <a:off x="609600" y="1905000"/>
            <a:ext cx="4267200" cy="4953000"/>
          </a:xfrm>
        </p:spPr>
        <p:txBody>
          <a:bodyPr/>
          <a:lstStyle/>
          <a:p>
            <a:r>
              <a:rPr lang="en-US"/>
              <a:t>As Western Europe succumbed to the Germanic invasions, imperial power shifted to the Byzantine Empire (the eastern part of the Roman Empire).</a:t>
            </a:r>
          </a:p>
        </p:txBody>
      </p:sp>
      <p:pic>
        <p:nvPicPr>
          <p:cNvPr id="171037" name="Picture 29" descr="map-anim"/>
          <p:cNvPicPr>
            <a:picLocks noGrp="1" noChangeAspect="1" noChangeArrowheads="1" noCrop="1"/>
          </p:cNvPicPr>
          <p:nvPr>
            <p:ph sz="half" idx="2"/>
          </p:nvPr>
        </p:nvPicPr>
        <p:blipFill>
          <a:blip r:embed="rId2" cstate="print"/>
          <a:srcRect/>
          <a:stretch>
            <a:fillRect/>
          </a:stretch>
        </p:blipFill>
        <p:spPr>
          <a:xfrm>
            <a:off x="4953000" y="2133600"/>
            <a:ext cx="3810000" cy="225425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Constantinople</a:t>
            </a:r>
          </a:p>
        </p:txBody>
      </p:sp>
      <p:sp>
        <p:nvSpPr>
          <p:cNvPr id="143363" name="Rectangle 3"/>
          <p:cNvSpPr>
            <a:spLocks noGrp="1" noChangeArrowheads="1"/>
          </p:cNvSpPr>
          <p:nvPr>
            <p:ph type="body" sz="half" idx="1"/>
          </p:nvPr>
        </p:nvSpPr>
        <p:spPr/>
        <p:txBody>
          <a:bodyPr/>
          <a:lstStyle/>
          <a:p>
            <a:r>
              <a:rPr lang="en-US"/>
              <a:t>Constantinople became the sole capitol of the empire and remained so until the successful revival of the western empire in the 8</a:t>
            </a:r>
            <a:r>
              <a:rPr lang="en-US" baseline="30000"/>
              <a:t>th</a:t>
            </a:r>
            <a:r>
              <a:rPr lang="en-US"/>
              <a:t> century by Charlemagne.</a:t>
            </a:r>
          </a:p>
        </p:txBody>
      </p:sp>
      <p:pic>
        <p:nvPicPr>
          <p:cNvPr id="143367" name="Picture 7" descr="Image1"/>
          <p:cNvPicPr>
            <a:picLocks noGrp="1" noChangeAspect="1" noChangeArrowheads="1"/>
          </p:cNvPicPr>
          <p:nvPr>
            <p:ph sz="half" idx="2"/>
          </p:nvPr>
        </p:nvPicPr>
        <p:blipFill>
          <a:blip r:embed="rId2" cstate="print"/>
          <a:srcRect/>
          <a:stretch>
            <a:fillRect/>
          </a:stretch>
        </p:blipFill>
        <p:spPr>
          <a:xfrm>
            <a:off x="4730750" y="2195513"/>
            <a:ext cx="3932238" cy="35052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The Reign of Justinian</a:t>
            </a:r>
          </a:p>
        </p:txBody>
      </p:sp>
      <p:sp>
        <p:nvSpPr>
          <p:cNvPr id="176131" name="Rectangle 3"/>
          <p:cNvSpPr>
            <a:spLocks noGrp="1" noChangeArrowheads="1"/>
          </p:cNvSpPr>
          <p:nvPr>
            <p:ph type="body" idx="1"/>
          </p:nvPr>
        </p:nvSpPr>
        <p:spPr>
          <a:xfrm>
            <a:off x="990600" y="5562600"/>
            <a:ext cx="8153400" cy="1295400"/>
          </a:xfrm>
        </p:spPr>
        <p:txBody>
          <a:bodyPr/>
          <a:lstStyle/>
          <a:p>
            <a:r>
              <a:rPr lang="en-US" sz="2400"/>
              <a:t>The height of the first period of Byzantine history (324-632) was the reign of Emperor Justinian (r. 537-565) and his wife Empress Theodora (d. 548)</a:t>
            </a:r>
          </a:p>
        </p:txBody>
      </p:sp>
      <p:pic>
        <p:nvPicPr>
          <p:cNvPr id="176134" name="Picture 6" descr="Image2"/>
          <p:cNvPicPr>
            <a:picLocks noChangeAspect="1" noChangeArrowheads="1"/>
          </p:cNvPicPr>
          <p:nvPr/>
        </p:nvPicPr>
        <p:blipFill>
          <a:blip r:embed="rId2" cstate="print"/>
          <a:srcRect/>
          <a:stretch>
            <a:fillRect/>
          </a:stretch>
        </p:blipFill>
        <p:spPr bwMode="auto">
          <a:xfrm>
            <a:off x="1724025" y="1363663"/>
            <a:ext cx="6919913" cy="40989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The Imperial Goal: Unity</a:t>
            </a:r>
          </a:p>
        </p:txBody>
      </p:sp>
      <p:sp>
        <p:nvSpPr>
          <p:cNvPr id="177155" name="Rectangle 3"/>
          <p:cNvSpPr>
            <a:spLocks noGrp="1" noChangeArrowheads="1"/>
          </p:cNvSpPr>
          <p:nvPr>
            <p:ph type="body" sz="half" idx="1"/>
          </p:nvPr>
        </p:nvSpPr>
        <p:spPr/>
        <p:txBody>
          <a:bodyPr/>
          <a:lstStyle/>
          <a:p>
            <a:r>
              <a:rPr lang="en-US"/>
              <a:t>The imperial goal in the East was to centralize government and impose legal and doctrinal conformity.</a:t>
            </a:r>
          </a:p>
        </p:txBody>
      </p:sp>
      <p:pic>
        <p:nvPicPr>
          <p:cNvPr id="177163" name="Picture 11" descr="st george"/>
          <p:cNvPicPr>
            <a:picLocks noGrp="1" noChangeAspect="1" noChangeArrowheads="1"/>
          </p:cNvPicPr>
          <p:nvPr>
            <p:ph sz="quarter" idx="2"/>
          </p:nvPr>
        </p:nvPicPr>
        <p:blipFill>
          <a:blip r:embed="rId2" cstate="print">
            <a:clrChange>
              <a:clrFrom>
                <a:srgbClr val="B4AEB0"/>
              </a:clrFrom>
              <a:clrTo>
                <a:srgbClr val="B4AEB0">
                  <a:alpha val="0"/>
                </a:srgbClr>
              </a:clrTo>
            </a:clrChange>
          </a:blip>
          <a:srcRect/>
          <a:stretch>
            <a:fillRect/>
          </a:stretch>
        </p:blipFill>
        <p:spPr>
          <a:xfrm>
            <a:off x="5715000" y="1981200"/>
            <a:ext cx="1747838" cy="1752600"/>
          </a:xfrm>
          <a:noFill/>
          <a:ln/>
        </p:spPr>
      </p:pic>
      <p:sp>
        <p:nvSpPr>
          <p:cNvPr id="177162" name="Text Box 10"/>
          <p:cNvSpPr txBox="1">
            <a:spLocks noChangeArrowheads="1"/>
          </p:cNvSpPr>
          <p:nvPr/>
        </p:nvSpPr>
        <p:spPr bwMode="ltGray">
          <a:xfrm>
            <a:off x="5029200" y="3505200"/>
            <a:ext cx="3276600" cy="2532063"/>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1200" b="1">
                <a:solidFill>
                  <a:schemeClr val="bg2"/>
                </a:solidFill>
                <a:latin typeface="Arial" charset="0"/>
              </a:rPr>
              <a:t/>
            </a:r>
            <a:br>
              <a:rPr lang="en-US" sz="1200" b="1">
                <a:solidFill>
                  <a:schemeClr val="bg2"/>
                </a:solidFill>
                <a:latin typeface="Arial" charset="0"/>
              </a:rPr>
            </a:br>
            <a:r>
              <a:rPr lang="en-US" sz="3600" b="1">
                <a:solidFill>
                  <a:schemeClr val="tx2"/>
                </a:solidFill>
                <a:latin typeface="Bangle" pitchFamily="2" charset="0"/>
              </a:rPr>
              <a:t>One God</a:t>
            </a:r>
            <a:br>
              <a:rPr lang="en-US" sz="3600" b="1">
                <a:solidFill>
                  <a:schemeClr val="tx2"/>
                </a:solidFill>
                <a:latin typeface="Bangle" pitchFamily="2" charset="0"/>
              </a:rPr>
            </a:br>
            <a:r>
              <a:rPr lang="en-US" sz="3600" b="1">
                <a:solidFill>
                  <a:schemeClr val="tx2"/>
                </a:solidFill>
                <a:latin typeface="Bangle" pitchFamily="2" charset="0"/>
              </a:rPr>
              <a:t>One Empire</a:t>
            </a:r>
            <a:br>
              <a:rPr lang="en-US" sz="3600" b="1">
                <a:solidFill>
                  <a:schemeClr val="tx2"/>
                </a:solidFill>
                <a:latin typeface="Bangle" pitchFamily="2" charset="0"/>
              </a:rPr>
            </a:br>
            <a:r>
              <a:rPr lang="en-US" sz="3600" b="1">
                <a:solidFill>
                  <a:schemeClr val="tx2"/>
                </a:solidFill>
                <a:latin typeface="Bangle" pitchFamily="2" charset="0"/>
              </a:rPr>
              <a:t>One Religion</a:t>
            </a:r>
            <a:r>
              <a:rPr lang="en-US" sz="4000">
                <a:latin typeface="Algerian" pitchFamily="82" charset="0"/>
              </a:rPr>
              <a:t/>
            </a:r>
            <a:br>
              <a:rPr lang="en-US" sz="4000">
                <a:latin typeface="Algerian" pitchFamily="82" charset="0"/>
              </a:rPr>
            </a:br>
            <a:endParaRPr lang="en-US" sz="4000">
              <a:latin typeface="Algerian"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1</a:t>
            </a:r>
            <a:r>
              <a:rPr lang="en-US" baseline="30000"/>
              <a:t>st</a:t>
            </a:r>
            <a:r>
              <a:rPr lang="en-US"/>
              <a:t> Method: Law</a:t>
            </a:r>
          </a:p>
        </p:txBody>
      </p:sp>
      <p:sp>
        <p:nvSpPr>
          <p:cNvPr id="180227" name="Rectangle 3"/>
          <p:cNvSpPr>
            <a:spLocks noGrp="1" noChangeArrowheads="1"/>
          </p:cNvSpPr>
          <p:nvPr>
            <p:ph type="body" sz="half" idx="1"/>
          </p:nvPr>
        </p:nvSpPr>
        <p:spPr>
          <a:xfrm>
            <a:off x="685800" y="1981200"/>
            <a:ext cx="5330825" cy="4114800"/>
          </a:xfrm>
        </p:spPr>
        <p:txBody>
          <a:bodyPr/>
          <a:lstStyle/>
          <a:p>
            <a:r>
              <a:rPr lang="en-US"/>
              <a:t>Justinian collated and revised Roman law. His </a:t>
            </a:r>
            <a:r>
              <a:rPr lang="en-US" i="1"/>
              <a:t>Corpus Juris Civilis</a:t>
            </a:r>
            <a:r>
              <a:rPr lang="en-US"/>
              <a:t> (body of civil law) had little effect on medieval common law. However, beginning with the Renaissance, it provided the foundation for most European law down to the 19</a:t>
            </a:r>
            <a:r>
              <a:rPr lang="en-US" baseline="30000"/>
              <a:t>th</a:t>
            </a:r>
            <a:r>
              <a:rPr lang="en-US"/>
              <a:t> century.</a:t>
            </a:r>
          </a:p>
        </p:txBody>
      </p:sp>
      <p:pic>
        <p:nvPicPr>
          <p:cNvPr id="180234" name="Picture 10" descr="Image4"/>
          <p:cNvPicPr>
            <a:picLocks noGrp="1" noChangeAspect="1" noChangeArrowheads="1"/>
          </p:cNvPicPr>
          <p:nvPr>
            <p:ph sz="half" idx="2"/>
          </p:nvPr>
        </p:nvPicPr>
        <p:blipFill>
          <a:blip r:embed="rId2" cstate="print"/>
          <a:srcRect/>
          <a:stretch>
            <a:fillRect/>
          </a:stretch>
        </p:blipFill>
        <p:spPr>
          <a:xfrm>
            <a:off x="6183313" y="2138363"/>
            <a:ext cx="2698750" cy="381317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ltGray">
          <a:xfrm>
            <a:off x="5486400" y="1981200"/>
            <a:ext cx="3352800" cy="441960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en-US"/>
          </a:p>
        </p:txBody>
      </p:sp>
      <p:sp>
        <p:nvSpPr>
          <p:cNvPr id="228355" name="Rectangle 3"/>
          <p:cNvSpPr>
            <a:spLocks noGrp="1" noChangeArrowheads="1"/>
          </p:cNvSpPr>
          <p:nvPr>
            <p:ph type="title"/>
          </p:nvPr>
        </p:nvSpPr>
        <p:spPr/>
        <p:txBody>
          <a:bodyPr/>
          <a:lstStyle/>
          <a:p>
            <a:r>
              <a:rPr lang="en-US"/>
              <a:t>2</a:t>
            </a:r>
            <a:r>
              <a:rPr lang="en-US" baseline="30000"/>
              <a:t>nd</a:t>
            </a:r>
            <a:r>
              <a:rPr lang="en-US"/>
              <a:t> Method: Religion</a:t>
            </a:r>
          </a:p>
        </p:txBody>
      </p:sp>
      <p:sp>
        <p:nvSpPr>
          <p:cNvPr id="228356" name="Rectangle 4"/>
          <p:cNvSpPr>
            <a:spLocks noGrp="1" noChangeArrowheads="1"/>
          </p:cNvSpPr>
          <p:nvPr>
            <p:ph type="body" sz="half" idx="1"/>
          </p:nvPr>
        </p:nvSpPr>
        <p:spPr>
          <a:xfrm>
            <a:off x="685800" y="1981200"/>
            <a:ext cx="4343400" cy="4648200"/>
          </a:xfrm>
        </p:spPr>
        <p:txBody>
          <a:bodyPr/>
          <a:lstStyle/>
          <a:p>
            <a:r>
              <a:rPr lang="en-US"/>
              <a:t>Religion as well as law served imperial centralization. In 380, Christianity had been proclaimed the official religion of the eastern empire. Now all other religions were considered “demented and insane.”</a:t>
            </a:r>
          </a:p>
        </p:txBody>
      </p:sp>
      <p:pic>
        <p:nvPicPr>
          <p:cNvPr id="228357" name="Picture 5" descr="Christ-trans"/>
          <p:cNvPicPr>
            <a:picLocks noGrp="1" noChangeAspect="1" noChangeArrowheads="1"/>
          </p:cNvPicPr>
          <p:nvPr>
            <p:ph sz="half" idx="2"/>
          </p:nvPr>
        </p:nvPicPr>
        <p:blipFill>
          <a:blip r:embed="rId2" cstate="print"/>
          <a:srcRect/>
          <a:stretch>
            <a:fillRect/>
          </a:stretch>
        </p:blipFill>
        <p:spPr>
          <a:xfrm>
            <a:off x="5729288" y="2133600"/>
            <a:ext cx="2981325" cy="41148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sz="half" idx="1"/>
          </p:nvPr>
        </p:nvSpPr>
        <p:spPr>
          <a:xfrm>
            <a:off x="685800" y="1981200"/>
            <a:ext cx="4343400" cy="4114800"/>
          </a:xfrm>
        </p:spPr>
        <p:txBody>
          <a:bodyPr/>
          <a:lstStyle/>
          <a:p>
            <a:r>
              <a:rPr lang="en-US"/>
              <a:t>Between the 4</a:t>
            </a:r>
            <a:r>
              <a:rPr lang="en-US" baseline="30000"/>
              <a:t>th</a:t>
            </a:r>
            <a:r>
              <a:rPr lang="en-US"/>
              <a:t> and 6</a:t>
            </a:r>
            <a:r>
              <a:rPr lang="en-US" baseline="30000"/>
              <a:t>th</a:t>
            </a:r>
            <a:r>
              <a:rPr lang="en-US"/>
              <a:t> centuries, the patriarchs of Constantinople, Alexandria, Antioch, and Jerusalem acquired enormous wealth in the form of land and gold.</a:t>
            </a:r>
          </a:p>
        </p:txBody>
      </p:sp>
      <p:sp>
        <p:nvSpPr>
          <p:cNvPr id="188425" name="Rectangle 9"/>
          <p:cNvSpPr>
            <a:spLocks noGrp="1" noChangeArrowheads="1"/>
          </p:cNvSpPr>
          <p:nvPr>
            <p:ph type="title"/>
          </p:nvPr>
        </p:nvSpPr>
        <p:spPr/>
        <p:txBody>
          <a:bodyPr/>
          <a:lstStyle/>
          <a:p>
            <a:r>
              <a:rPr lang="en-US"/>
              <a:t>Increase in Church Wealth</a:t>
            </a:r>
          </a:p>
        </p:txBody>
      </p:sp>
      <p:pic>
        <p:nvPicPr>
          <p:cNvPr id="188429" name="Picture 13" descr="Image6"/>
          <p:cNvPicPr>
            <a:picLocks noGrp="1" noChangeAspect="1" noChangeArrowheads="1"/>
          </p:cNvPicPr>
          <p:nvPr>
            <p:ph sz="half" idx="2"/>
          </p:nvPr>
        </p:nvPicPr>
        <p:blipFill>
          <a:blip r:embed="rId2" cstate="print"/>
          <a:srcRect/>
          <a:stretch>
            <a:fillRect/>
          </a:stretch>
        </p:blipFill>
        <p:spPr>
          <a:xfrm>
            <a:off x="5037138" y="2079625"/>
            <a:ext cx="3714750" cy="3838575"/>
          </a:xfrm>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30PHOTO" val=""/>
  <p:tag name="MMPROD_10030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39&quot; value=&quot;%n. %s&quot;/&gt;&lt;property id=&quot;20141&quot; value=&quot;GS3.Unit 3.14.Byzantine Contributions&quot;/&gt;&lt;property id=&quot;20144&quot; value=&quot;1&quot;/&gt;&lt;property id=&quot;20146&quot; value=&quot;0&quot;/&gt;&lt;property id=&quot;20147&quot; value=&quot;1&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E:\Global3pdfs\Global.3.Power.Points\UNIT 3\GS3.Unit 3.14.Byzantine Contributions.pptx\Presenter&quot;/&gt;&lt;property id=&quot;20250&quot; value=&quot;0&quot;/&gt;&lt;property id=&quot;20251&quot; value=&quot;0&quot;/&gt;&lt;property id=&quot;20259&quot; value=&quot;0&quot;/&gt;&lt;object type=&quot;10&quot; unique_id=&quot;10002&quot;&gt;&lt;object type=&quot;11&quot; unique_id=&quot;10003&quot;&gt;&lt;property id=&quot;20180&quot; value=&quot;1&quot;/&gt;&lt;property id=&quot;20181&quot; value=&quot;1&quot;/&gt;&lt;property id=&quot;20182&quot; value=&quot;0&quot;/&gt;&lt;property id=&quot;20183&quot; value=&quot;1&quot;/&gt;&lt;/object&gt;&lt;object type=&quot;12&quot; unique_id=&quot;10029&quot;&gt;&lt;/object&gt;&lt;/object&gt;&lt;object type=&quot;4&quot; unique_id=&quot;10004&quot;&gt;&lt;object type=&quot;5&quot; unique_id=&quot;10030&quot;&gt;&lt;property id=&quot;20149&quot; value=&quot;Urban Koi&quot;/&gt;&lt;/object&gt;&lt;/object&gt;&lt;object type=&quot;2&quot; unique_id=&quot;10005&quot;&gt;&lt;object type=&quot;3&quot; unique_id=&quot;10006&quot;&gt;&lt;property id=&quot;20148&quot; value=&quot;5&quot;/&gt;&lt;property id=&quot;20300&quot; value=&quot;Slide 1 - &amp;quot;Byzantine Empire&amp;quot;&quot;/&gt;&lt;property id=&quot;20303&quot; value=&quot;Urban Koi&quot;/&gt;&lt;property id=&quot;20307&quot; value=&quot;279&quot;/&gt;&lt;property id=&quot;20309&quot; value=&quot;10030&quot;/&gt;&lt;/object&gt;&lt;object type=&quot;3&quot; unique_id=&quot;10007&quot;&gt;&lt;property id=&quot;20148&quot; value=&quot;5&quot;/&gt;&lt;property id=&quot;20300&quot; value=&quot;Slide 2&quot;/&gt;&lt;property id=&quot;20303&quot; value=&quot;Urban Koi&quot;/&gt;&lt;property id=&quot;20307&quot; value=&quot;280&quot;/&gt;&lt;property id=&quot;20309&quot; value=&quot;10030&quot;/&gt;&lt;/object&gt;&lt;object type=&quot;3&quot; unique_id=&quot;10008&quot;&gt;&lt;property id=&quot;20148&quot; value=&quot;5&quot;/&gt;&lt;property id=&quot;20300&quot; value=&quot;Slide 3 - &amp;quot;The Eastern Empire&amp;quot;&quot;/&gt;&lt;property id=&quot;20303&quot; value=&quot;Urban Koi&quot;/&gt;&lt;property id=&quot;20307&quot; value=&quot;258&quot;/&gt;&lt;property id=&quot;20309&quot; value=&quot;10030&quot;/&gt;&lt;/object&gt;&lt;object type=&quot;3&quot; unique_id=&quot;10009&quot;&gt;&lt;property id=&quot;20148&quot; value=&quot;5&quot;/&gt;&lt;property id=&quot;20300&quot; value=&quot;Slide 4 - &amp;quot;Constantinople&amp;quot;&quot;/&gt;&lt;property id=&quot;20303&quot; value=&quot;Urban Koi&quot;/&gt;&lt;property id=&quot;20307&quot; value=&quot;257&quot;/&gt;&lt;property id=&quot;20309&quot; value=&quot;10030&quot;/&gt;&lt;/object&gt;&lt;object type=&quot;3&quot; unique_id=&quot;10010&quot;&gt;&lt;property id=&quot;20148&quot; value=&quot;5&quot;/&gt;&lt;property id=&quot;20300&quot; value=&quot;Slide 5 - &amp;quot;The Reign of Justinian&amp;quot;&quot;/&gt;&lt;property id=&quot;20303&quot; value=&quot;Urban Koi&quot;/&gt;&lt;property id=&quot;20307&quot; value=&quot;259&quot;/&gt;&lt;property id=&quot;20309&quot; value=&quot;10030&quot;/&gt;&lt;/object&gt;&lt;object type=&quot;3&quot; unique_id=&quot;10011&quot;&gt;&lt;property id=&quot;20148&quot; value=&quot;5&quot;/&gt;&lt;property id=&quot;20300&quot; value=&quot;Slide 6 - &amp;quot;The Imperial Goal: Unity&amp;quot;&quot;/&gt;&lt;property id=&quot;20303&quot; value=&quot;Urban Koi&quot;/&gt;&lt;property id=&quot;20307&quot; value=&quot;260&quot;/&gt;&lt;property id=&quot;20309&quot; value=&quot;10030&quot;/&gt;&lt;/object&gt;&lt;object type=&quot;3&quot; unique_id=&quot;10012&quot;&gt;&lt;property id=&quot;20148&quot; value=&quot;5&quot;/&gt;&lt;property id=&quot;20300&quot; value=&quot;Slide 7 - &amp;quot;1st Method: Law&amp;quot;&quot;/&gt;&lt;property id=&quot;20303&quot; value=&quot;Urban Koi&quot;/&gt;&lt;property id=&quot;20307&quot; value=&quot;261&quot;/&gt;&lt;property id=&quot;20309&quot; value=&quot;10030&quot;/&gt;&lt;/object&gt;&lt;object type=&quot;3&quot; unique_id=&quot;10013&quot;&gt;&lt;property id=&quot;20148&quot; value=&quot;5&quot;/&gt;&lt;property id=&quot;20300&quot; value=&quot;Slide 8 - &amp;quot;2nd Method: Religion&amp;quot;&quot;/&gt;&lt;property id=&quot;20303&quot; value=&quot;Urban Koi&quot;/&gt;&lt;property id=&quot;20307&quot; value=&quot;278&quot;/&gt;&lt;property id=&quot;20309&quot; value=&quot;10030&quot;/&gt;&lt;/object&gt;&lt;object type=&quot;3&quot; unique_id=&quot;10014&quot;&gt;&lt;property id=&quot;20148&quot; value=&quot;5&quot;/&gt;&lt;property id=&quot;20300&quot; value=&quot;Slide 9 - &amp;quot;Increase in Church Wealth&amp;quot;&quot;/&gt;&lt;property id=&quot;20303&quot; value=&quot;Urban Koi&quot;/&gt;&lt;property id=&quot;20307&quot; value=&quot;263&quot;/&gt;&lt;property id=&quot;20309&quot; value=&quot;10030&quot;/&gt;&lt;/object&gt;&lt;object type=&quot;3&quot; unique_id=&quot;10015&quot;&gt;&lt;property id=&quot;20148&quot; value=&quot;5&quot;/&gt;&lt;property id=&quot;20300&quot; value=&quot;Slide 10 - &amp;quot;Increase in Clergy&amp;quot;&quot;/&gt;&lt;property id=&quot;20303&quot; value=&quot;Urban Koi&quot;/&gt;&lt;property id=&quot;20307&quot; value=&quot;264&quot;/&gt;&lt;property id=&quot;20309&quot; value=&quot;10030&quot;/&gt;&lt;/object&gt;&lt;object type=&quot;3&quot; unique_id=&quot;10016&quot;&gt;&lt;property id=&quot;20148&quot; value=&quot;5&quot;/&gt;&lt;property id=&quot;20300&quot; value=&quot;Slide 11 - &amp;quot;Independent Thinking&amp;quot;&quot;/&gt;&lt;property id=&quot;20303&quot; value=&quot;Urban Koi&quot;/&gt;&lt;property id=&quot;20307&quot; value=&quot;265&quot;/&gt;&lt;property id=&quot;20309&quot; value=&quot;10030&quot;/&gt;&lt;/object&gt;&lt;object type=&quot;3&quot; unique_id=&quot;10017&quot;&gt;&lt;property id=&quot;20148&quot; value=&quot;5&quot;/&gt;&lt;property id=&quot;20300&quot; value=&quot;Slide 12 - &amp;quot;3rd Method: Strong Cities&amp;quot;&quot;/&gt;&lt;property id=&quot;20303&quot; value=&quot;Urban Koi&quot;/&gt;&lt;property id=&quot;20307&quot; value=&quot;266&quot;/&gt;&lt;property id=&quot;20309&quot; value=&quot;10030&quot;/&gt;&lt;/object&gt;&lt;object type=&quot;3&quot; unique_id=&quot;10018&quot;&gt;&lt;property id=&quot;20148&quot; value=&quot;5&quot;/&gt;&lt;property id=&quot;20300&quot; value=&quot;Slide 13&quot;/&gt;&lt;property id=&quot;20303&quot; value=&quot;Urban Koi&quot;/&gt;&lt;property id=&quot;20307&quot; value=&quot;269&quot;/&gt;&lt;property id=&quot;20309&quot; value=&quot;10030&quot;/&gt;&lt;/object&gt;&lt;object type=&quot;3&quot; unique_id=&quot;10019&quot;&gt;&lt;property id=&quot;20148&quot; value=&quot;5&quot;/&gt;&lt;property id=&quot;20300&quot; value=&quot;Slide 14 - &amp;quot;Loyal Governors and Bishops&amp;quot;&quot;/&gt;&lt;property id=&quot;20303&quot; value=&quot;Urban Koi&quot;/&gt;&lt;property id=&quot;20307&quot; value=&quot;267&quot;/&gt;&lt;property id=&quot;20309&quot; value=&quot;10030&quot;/&gt;&lt;/object&gt;&lt;object type=&quot;3&quot; unique_id=&quot;10020&quot;&gt;&lt;property id=&quot;20148&quot; value=&quot;5&quot;/&gt;&lt;property id=&quot;20300&quot; value=&quot;Slide 15 - &amp;quot;Extensive Building Plans&amp;quot;&quot;/&gt;&lt;property id=&quot;20303&quot; value=&quot;Urban Koi&quot;/&gt;&lt;property id=&quot;20307&quot; value=&quot;268&quot;/&gt;&lt;property id=&quot;20309&quot; value=&quot;10030&quot;/&gt;&lt;/object&gt;&lt;object type=&quot;3&quot; unique_id=&quot;10021&quot;&gt;&lt;property id=&quot;20148&quot; value=&quot;5&quot;/&gt;&lt;property id=&quot;20300&quot; value=&quot;Slide 16 - &amp;quot;The Empire at Its Height&amp;quot;&quot;/&gt;&lt;property id=&quot;20303&quot; value=&quot;Urban Koi&quot;/&gt;&lt;property id=&quot;20307&quot; value=&quot;273&quot;/&gt;&lt;property id=&quot;20309&quot; value=&quot;10030&quot;/&gt;&lt;/object&gt;&lt;object type=&quot;3&quot; unique_id=&quot;10022&quot;&gt;&lt;property id=&quot;20148&quot; value=&quot;5&quot;/&gt;&lt;property id=&quot;20300&quot; value=&quot;Slide 17 - &amp;quot;Decline in the 7th Century&amp;quot;&quot;/&gt;&lt;property id=&quot;20303&quot; value=&quot;Urban Koi&quot;/&gt;&lt;property id=&quot;20307&quot; value=&quot;271&quot;/&gt;&lt;property id=&quot;20309&quot; value=&quot;10030&quot;/&gt;&lt;/object&gt;&lt;object type=&quot;3&quot; unique_id=&quot;10023&quot;&gt;&lt;property id=&quot;20148&quot; value=&quot;5&quot;/&gt;&lt;property id=&quot;20300&quot; value=&quot;Slide 18 - &amp;quot;The Iconoclastic Controversy&amp;quot;&quot;/&gt;&lt;property id=&quot;20303&quot; value=&quot;Urban Koi&quot;/&gt;&lt;property id=&quot;20307&quot; value=&quot;270&quot;/&gt;&lt;property id=&quot;20309&quot; value=&quot;10030&quot;/&gt;&lt;/object&gt;&lt;object type=&quot;3&quot; unique_id=&quot;10024&quot;&gt;&lt;property id=&quot;20148&quot; value=&quot;5&quot;/&gt;&lt;property id=&quot;20300&quot; value=&quot;Slide 19 - &amp;quot;Recovery of Territory&amp;quot;&quot;/&gt;&lt;property id=&quot;20303&quot; value=&quot;Urban Koi&quot;/&gt;&lt;property id=&quot;20307&quot; value=&quot;274&quot;/&gt;&lt;property id=&quot;20309&quot; value=&quot;10030&quot;/&gt;&lt;/object&gt;&lt;object type=&quot;3&quot; unique_id=&quot;10025&quot;&gt;&lt;property id=&quot;20148&quot; value=&quot;5&quot;/&gt;&lt;property id=&quot;20300&quot; value=&quot;Slide 20 - &amp;quot;The Fall of Constantinople&amp;quot;&quot;/&gt;&lt;property id=&quot;20303&quot; value=&quot;Urban Koi&quot;/&gt;&lt;property id=&quot;20307&quot; value=&quot;275&quot;/&gt;&lt;property id=&quot;20309&quot; value=&quot;10030&quot;/&gt;&lt;/object&gt;&lt;object type=&quot;3&quot; unique_id=&quot;10026&quot;&gt;&lt;property id=&quot;20148&quot; value=&quot;5&quot;/&gt;&lt;property id=&quot;20300&quot; value=&quot;Slide 21 - &amp;quot;Conquered by the Ottoman Turks&amp;quot;&quot;/&gt;&lt;property id=&quot;20303&quot; value=&quot;Urban Koi&quot;/&gt;&lt;property id=&quot;20307&quot; value=&quot;276&quot;/&gt;&lt;property id=&quot;20309&quot; value=&quot;10030&quot;/&gt;&lt;/object&gt;&lt;object type=&quot;3&quot; unique_id=&quot;10027&quot;&gt;&lt;property id=&quot;20148&quot; value=&quot;5&quot;/&gt;&lt;property id=&quot;20300&quot; value=&quot;Slide 22 - &amp;quot;Contribution to Western Civilization&amp;quot;&quot;/&gt;&lt;property id=&quot;20303&quot; value=&quot;Urban Koi&quot;/&gt;&lt;property id=&quot;20307&quot; value=&quot;277&quot;/&gt;&lt;property id=&quot;20309&quot; value=&quot;10030&quot;/&gt;&lt;/object&gt;&lt;/object&gt;&lt;object type=&quot;8&quot; unique_id=&quot;10028&quot;&gt;&lt;/object&gt;&lt;/object&gt;&lt;/database&gt;"/>
  <p:tag name="SECTOMILLISECCONVERTED" val="1"/>
</p:tagLst>
</file>

<file path=ppt/theme/theme1.xml><?xml version="1.0" encoding="utf-8"?>
<a:theme xmlns:a="http://schemas.openxmlformats.org/drawingml/2006/main" name="Cactus">
  <a:themeElements>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Cactus</Template>
  <TotalTime>463</TotalTime>
  <Words>779</Words>
  <Application>Microsoft Office PowerPoint</Application>
  <PresentationFormat>On-screen Show (4:3)</PresentationFormat>
  <Paragraphs>50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Cactus</vt:lpstr>
      <vt:lpstr>Byzantine Empire</vt:lpstr>
      <vt:lpstr>Slide 2</vt:lpstr>
      <vt:lpstr>The Eastern Empire</vt:lpstr>
      <vt:lpstr>Constantinople</vt:lpstr>
      <vt:lpstr>The Reign of Justinian</vt:lpstr>
      <vt:lpstr>The Imperial Goal: Unity</vt:lpstr>
      <vt:lpstr>1st Method: Law</vt:lpstr>
      <vt:lpstr>2nd Method: Religion</vt:lpstr>
      <vt:lpstr>Increase in Church Wealth</vt:lpstr>
      <vt:lpstr>Increase in Clergy</vt:lpstr>
      <vt:lpstr>Independent Thinking</vt:lpstr>
      <vt:lpstr>3rd Method: Strong Cities</vt:lpstr>
      <vt:lpstr>Slide 13</vt:lpstr>
      <vt:lpstr>Loyal Governors and Bishops</vt:lpstr>
      <vt:lpstr>Extensive Building Plans</vt:lpstr>
      <vt:lpstr>The Empire at Its Height</vt:lpstr>
      <vt:lpstr>Decline in the 7th Century</vt:lpstr>
      <vt:lpstr>The Iconoclastic Controversy</vt:lpstr>
      <vt:lpstr>Recovery of Territory</vt:lpstr>
      <vt:lpstr>The Fall of Constantinople</vt:lpstr>
      <vt:lpstr>Conquered by the Ottoman Turks</vt:lpstr>
      <vt:lpstr>Contribution to Western Civilization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Byzantine Empire</dc:title>
  <dc:creator>Edrene McKay</dc:creator>
  <cp:lastModifiedBy>waltoyu</cp:lastModifiedBy>
  <cp:revision>12</cp:revision>
  <dcterms:created xsi:type="dcterms:W3CDTF">2002-07-14T21:04:53Z</dcterms:created>
  <dcterms:modified xsi:type="dcterms:W3CDTF">2011-09-26T11:24:58Z</dcterms:modified>
</cp:coreProperties>
</file>