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6"/>
  </p:notesMasterIdLst>
  <p:sldIdLst>
    <p:sldId id="264" r:id="rId2"/>
    <p:sldId id="269" r:id="rId3"/>
    <p:sldId id="266" r:id="rId4"/>
    <p:sldId id="265" r:id="rId5"/>
    <p:sldId id="258" r:id="rId6"/>
    <p:sldId id="270" r:id="rId7"/>
    <p:sldId id="271" r:id="rId8"/>
    <p:sldId id="272" r:id="rId9"/>
    <p:sldId id="259" r:id="rId10"/>
    <p:sldId id="267" r:id="rId11"/>
    <p:sldId id="273" r:id="rId12"/>
    <p:sldId id="260" r:id="rId13"/>
    <p:sldId id="268" r:id="rId14"/>
    <p:sldId id="261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638" autoAdjust="0"/>
  </p:normalViewPr>
  <p:slideViewPr>
    <p:cSldViewPr>
      <p:cViewPr varScale="1">
        <p:scale>
          <a:sx n="74" d="100"/>
          <a:sy n="74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5186F5C-F796-4CCD-9E89-EF1F8C899E0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20483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484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485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8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dt" sz="half" idx="2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90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C1B7E15-0120-4261-BD97-377A212E2C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CFE7A-0A1E-46FA-99EF-50D6CFBE4D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C6F93-0957-4A71-A607-8F9231B4EF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37B33-6DBD-4C29-A444-F8F5897126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BEABA-1CB7-49BC-9322-B34999B9F5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3A02E-634D-48EB-92CD-BBD0FD5FAA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7C016-C776-469F-8095-D2DA501083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3FBF5-9F63-41BF-8EB1-A94A13FAEF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0B440-CBA0-45FC-AB92-445519029C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A1FD2-DDA1-4E50-8B83-378C528A40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D5545-0760-4018-A694-5F56DCC26B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19459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9460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9461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94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946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8F67FF1D-8225-4D72-9792-0EAE1534C5A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822325" y="877888"/>
            <a:ext cx="560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u="sng"/>
              <a:t>AIM</a:t>
            </a:r>
            <a:r>
              <a:rPr lang="en-US" sz="2400"/>
              <a:t>: WHY DID THE CHURCH DIVIDE?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355725" y="1792288"/>
            <a:ext cx="65690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sng"/>
              <a:t>DO NOW:</a:t>
            </a:r>
            <a:r>
              <a:rPr lang="en-US" sz="2400"/>
              <a:t> READ THE PRIMARY SOURCE ON THE HANDOUT. </a:t>
            </a:r>
          </a:p>
          <a:p>
            <a:r>
              <a:rPr lang="en-US" sz="2400"/>
              <a:t>ANSWER QUESTIONS 1 AND 2. </a:t>
            </a:r>
          </a:p>
          <a:p>
            <a:endParaRPr lang="en-US" sz="2400"/>
          </a:p>
          <a:p>
            <a:r>
              <a:rPr lang="en-US" sz="2400" b="1" u="sng"/>
              <a:t>HOMEWORK #2: </a:t>
            </a:r>
            <a:r>
              <a:rPr lang="en-US" sz="2400"/>
              <a:t>JUSTINIAN CODE V. PRESENT LAWS HANDOUT. ANSWER ALL 5 QUESTIONS IN FULL SENTENCES ON A SEPARTE SHEET OF PAPER. </a:t>
            </a:r>
          </a:p>
          <a:p>
            <a:endParaRPr lang="en-US" sz="2400"/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Picture 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33400"/>
            <a:ext cx="6707188" cy="5661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ACTIVITY #2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READ DOCUMENT #2 AND ANSWER QUESTIONS #3-4 IN FULL SENTENCES IN YOUR NOTEBOOK.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Rift Develops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730 Emperor Leo III passionately joined the ranks of iconoclasts; he banned icons and ordered all religious images be burned, whitewashed or destroyed.</a:t>
            </a:r>
          </a:p>
          <a:p>
            <a:r>
              <a:rPr lang="en-US"/>
              <a:t>Pope Gregory III, favored icons and excommunicated (to kick out of the Chruch forever) Emperor Leo.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gbgm-umc.org/umw/bible/images/leo3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838200"/>
            <a:ext cx="17430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784725" y="2398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8678" name="Picture 6" descr="http://img.timezone.com/img/articles/tmachine0006/TBfig3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276600"/>
            <a:ext cx="2362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184525" y="1255713"/>
            <a:ext cx="534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EMPEROR LEO III : BYZANTINE EMPIRE (EAST)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431925" y="4837113"/>
            <a:ext cx="3282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POPE GREGORY III: ROMAN</a:t>
            </a:r>
          </a:p>
          <a:p>
            <a:r>
              <a:rPr lang="en-US"/>
              <a:t>EMPIRE (WEST)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Great Schism (SPLIT)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After decades of controversy the Byzantines finally accepted icons.</a:t>
            </a:r>
          </a:p>
          <a:p>
            <a:r>
              <a:rPr lang="en-US"/>
              <a:t>In 1054 the Christian church split into 2 churches forever. In the West; the Roman Catholic </a:t>
            </a:r>
            <a:r>
              <a:rPr lang="en-US">
                <a:solidFill>
                  <a:schemeClr val="hlink"/>
                </a:solidFill>
              </a:rPr>
              <a:t>(universal)</a:t>
            </a:r>
            <a:r>
              <a:rPr lang="en-US"/>
              <a:t> Church. In the East; the Eastern Orthodox </a:t>
            </a:r>
            <a:r>
              <a:rPr lang="en-US">
                <a:solidFill>
                  <a:schemeClr val="hlink"/>
                </a:solidFill>
              </a:rPr>
              <a:t>(correct belief)</a:t>
            </a:r>
            <a:r>
              <a:rPr lang="en-US"/>
              <a:t> Church.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Picture 0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609600"/>
            <a:ext cx="7773987" cy="816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8" name="Picture 4" descr="Picture 0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774113"/>
          </a:xfrm>
          <a:prstGeom prst="rect">
            <a:avLst/>
          </a:prstGeom>
          <a:noFill/>
        </p:spPr>
      </p:pic>
      <p:pic>
        <p:nvPicPr>
          <p:cNvPr id="26629" name="Picture 5" descr="Picture 0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04800"/>
            <a:ext cx="7773987" cy="8469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an Icon?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They appear in several forms; in mural painting, mosaic and most typically painted on small wooded panels.</a:t>
            </a:r>
          </a:p>
          <a:p>
            <a:r>
              <a:rPr lang="en-US"/>
              <a:t>Flat 2 dimensional religious images can be recognized in special ways - prayed to and carried in the air in religious processions - and specific technical rules guide their artistic form.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DC34-57CF-441C-A5A1-C52E491D3FA3}" type="slidenum">
              <a:rPr lang="en-US"/>
              <a:pPr/>
              <a:t>5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9275" y="0"/>
            <a:ext cx="563086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ACTIVITY #1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READ DOCUMENT #1</a:t>
            </a:r>
          </a:p>
          <a:p>
            <a:r>
              <a:rPr lang="en-US"/>
              <a:t>ANSWER QUESTIONS #1-2 IN FULL SENTENCES IN YOUR NOTEBOOK.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The West - Roman Catholic Church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All Mass was in Latin</a:t>
            </a:r>
          </a:p>
          <a:p>
            <a:pPr>
              <a:lnSpc>
                <a:spcPct val="90000"/>
              </a:lnSpc>
            </a:pPr>
            <a:r>
              <a:rPr lang="en-US"/>
              <a:t>clergy were celibate</a:t>
            </a:r>
          </a:p>
          <a:p>
            <a:pPr>
              <a:lnSpc>
                <a:spcPct val="90000"/>
              </a:lnSpc>
            </a:pPr>
            <a:r>
              <a:rPr lang="en-US"/>
              <a:t>Religious icons of martyrs and saints to be respected</a:t>
            </a:r>
          </a:p>
          <a:p>
            <a:pPr>
              <a:lnSpc>
                <a:spcPct val="90000"/>
              </a:lnSpc>
            </a:pPr>
            <a:r>
              <a:rPr lang="en-US"/>
              <a:t>Only Pope was Supreme head of Church in the West - above any political ruler</a:t>
            </a:r>
          </a:p>
          <a:p>
            <a:pPr>
              <a:lnSpc>
                <a:spcPct val="90000"/>
              </a:lnSpc>
            </a:pPr>
            <a:r>
              <a:rPr lang="en-US"/>
              <a:t>Pope and Bishops could interpret the scriptures.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East- Orthodox Church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“Mass” was in Greek - so everyone could understand. Monks who did missionary work often converted it into the language of the people they were trying to convert</a:t>
            </a:r>
          </a:p>
          <a:p>
            <a:pPr>
              <a:lnSpc>
                <a:spcPct val="80000"/>
              </a:lnSpc>
            </a:pPr>
            <a:r>
              <a:rPr lang="en-US" sz="2800"/>
              <a:t>Emperor was superior to Patriarch of Constantinople.</a:t>
            </a:r>
          </a:p>
          <a:p>
            <a:pPr>
              <a:lnSpc>
                <a:spcPct val="80000"/>
              </a:lnSpc>
            </a:pPr>
            <a:r>
              <a:rPr lang="en-US" sz="2800"/>
              <a:t>Bishops couldn’t marry</a:t>
            </a:r>
          </a:p>
          <a:p>
            <a:pPr>
              <a:lnSpc>
                <a:spcPct val="80000"/>
              </a:lnSpc>
            </a:pPr>
            <a:r>
              <a:rPr lang="en-US" sz="2800"/>
              <a:t>Other priest didn’t have to be celibate</a:t>
            </a:r>
          </a:p>
          <a:p>
            <a:pPr>
              <a:lnSpc>
                <a:spcPct val="80000"/>
              </a:lnSpc>
            </a:pPr>
            <a:r>
              <a:rPr lang="en-US" sz="2800"/>
              <a:t>Icons caused much controversy - used but disapproved of.</a:t>
            </a:r>
            <a:endParaRPr lang="en-US" sz="2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was the problem?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700"/>
              <a:t>Some Byzantine Christians were against icons - they thought it was wrong to worship something that was man- made. Worship should only be made to God. </a:t>
            </a:r>
          </a:p>
          <a:p>
            <a:r>
              <a:rPr lang="en-US" sz="2700"/>
              <a:t>These anti-icon Christians became known as “ICONOCLASTS” - meaning icon smashers</a:t>
            </a:r>
          </a:p>
          <a:p>
            <a:r>
              <a:rPr lang="en-US" sz="2700"/>
              <a:t>Those in favor thought they helped the faithful honor the figures represented.</a:t>
            </a:r>
          </a:p>
          <a:p>
            <a:endParaRPr lang="en-US" sz="270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022PHOTO" val=""/>
  <p:tag name="MMPROD_10022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39&quot; value=&quot;%n. %s&quot;/&gt;&lt;property id=&quot;20141&quot; value=&quot;GS3.Unit 3.15.Great Schism&quot;/&gt;&lt;property id=&quot;20144&quot; value=&quot;1&quot;/&gt;&lt;property id=&quot;20146&quot; value=&quot;0&quot;/&gt;&lt;property id=&quot;20147&quot; value=&quot;1&quot;/&gt;&lt;property id=&quot;20148&quot; value=&quot;5&quot;/&gt;&lt;property id=&quot;20180&quot; value=&quot;1&quot;/&gt;&lt;property id=&quot;20181&quot; value=&quot;1&quot;/&gt;&lt;property id=&quot;20182&quot; value=&quot;0&quot;/&gt;&lt;property id=&quot;20183&quot; value=&quot;1&quot;/&gt;&lt;property id=&quot;20184&quot; value=&quot;7&quot;/&gt;&lt;property id=&quot;20224&quot; value=&quot;E:\Global3pdfs\Global.3.Power.Points\UNIT 3\GS3.Unit 3.15.Great Schism.pptx\Presenter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0021&quot;&gt;&lt;/object&gt;&lt;/object&gt;&lt;object type=&quot;4&quot; unique_id=&quot;10004&quot;&gt;&lt;object type=&quot;5&quot; unique_id=&quot;10022&quot;&gt;&lt;property id=&quot;20149&quot; value=&quot;Urban Koi&quot;/&gt;&lt;/object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3&quot; value=&quot;Urban Koi&quot;/&gt;&lt;property id=&quot;20307&quot; value=&quot;264&quot;/&gt;&lt;property id=&quot;20309&quot; value=&quot;10022&quot;/&gt;&lt;/object&gt;&lt;object type=&quot;3&quot; unique_id=&quot;10007&quot;&gt;&lt;property id=&quot;20148&quot; value=&quot;5&quot;/&gt;&lt;property id=&quot;20300&quot; value=&quot;Slide 2&quot;/&gt;&lt;property id=&quot;20303&quot; value=&quot;Urban Koi&quot;/&gt;&lt;property id=&quot;20307&quot; value=&quot;269&quot;/&gt;&lt;property id=&quot;20309&quot; value=&quot;10022&quot;/&gt;&lt;/object&gt;&lt;object type=&quot;3&quot; unique_id=&quot;10008&quot;&gt;&lt;property id=&quot;20148&quot; value=&quot;5&quot;/&gt;&lt;property id=&quot;20300&quot; value=&quot;Slide 3&quot;/&gt;&lt;property id=&quot;20303&quot; value=&quot;Urban Koi&quot;/&gt;&lt;property id=&quot;20307&quot; value=&quot;266&quot;/&gt;&lt;property id=&quot;20309&quot; value=&quot;10022&quot;/&gt;&lt;/object&gt;&lt;object type=&quot;3&quot; unique_id=&quot;10009&quot;&gt;&lt;property id=&quot;20148&quot; value=&quot;5&quot;/&gt;&lt;property id=&quot;20300&quot; value=&quot;Slide 4 - &amp;quot;What is an Icon?&amp;quot;&quot;/&gt;&lt;property id=&quot;20303&quot; value=&quot;Urban Koi&quot;/&gt;&lt;property id=&quot;20307&quot; value=&quot;265&quot;/&gt;&lt;property id=&quot;20309&quot; value=&quot;10022&quot;/&gt;&lt;/object&gt;&lt;object type=&quot;3&quot; unique_id=&quot;10010&quot;&gt;&lt;property id=&quot;20148&quot; value=&quot;5&quot;/&gt;&lt;property id=&quot;20300&quot; value=&quot;Slide 5&quot;/&gt;&lt;property id=&quot;20303&quot; value=&quot;Urban Koi&quot;/&gt;&lt;property id=&quot;20307&quot; value=&quot;258&quot;/&gt;&lt;property id=&quot;20309&quot; value=&quot;10022&quot;/&gt;&lt;/object&gt;&lt;object type=&quot;3&quot; unique_id=&quot;10011&quot;&gt;&lt;property id=&quot;20148&quot; value=&quot;5&quot;/&gt;&lt;property id=&quot;20300&quot; value=&quot;Slide 6 - &amp;quot;ACTIVITY #1&amp;quot;&quot;/&gt;&lt;property id=&quot;20303&quot; value=&quot;Urban Koi&quot;/&gt;&lt;property id=&quot;20307&quot; value=&quot;270&quot;/&gt;&lt;property id=&quot;20309&quot; value=&quot;10022&quot;/&gt;&lt;/object&gt;&lt;object type=&quot;3&quot; unique_id=&quot;10012&quot;&gt;&lt;property id=&quot;20148&quot; value=&quot;5&quot;/&gt;&lt;property id=&quot;20300&quot; value=&quot;Slide 7 - &amp;quot;The West - Roman Catholic Church&amp;quot;&quot;/&gt;&lt;property id=&quot;20303&quot; value=&quot;Urban Koi&quot;/&gt;&lt;property id=&quot;20307&quot; value=&quot;271&quot;/&gt;&lt;property id=&quot;20309&quot; value=&quot;10022&quot;/&gt;&lt;/object&gt;&lt;object type=&quot;3&quot; unique_id=&quot;10013&quot;&gt;&lt;property id=&quot;20148&quot; value=&quot;5&quot;/&gt;&lt;property id=&quot;20300&quot; value=&quot;Slide 8 - &amp;quot;The East- Orthodox Church&amp;quot;&quot;/&gt;&lt;property id=&quot;20303&quot; value=&quot;Urban Koi&quot;/&gt;&lt;property id=&quot;20307&quot; value=&quot;272&quot;/&gt;&lt;property id=&quot;20309&quot; value=&quot;10022&quot;/&gt;&lt;/object&gt;&lt;object type=&quot;3&quot; unique_id=&quot;10014&quot;&gt;&lt;property id=&quot;20148&quot; value=&quot;5&quot;/&gt;&lt;property id=&quot;20300&quot; value=&quot;Slide 9 - &amp;quot;What was the problem?&amp;quot;&quot;/&gt;&lt;property id=&quot;20303&quot; value=&quot;Urban Koi&quot;/&gt;&lt;property id=&quot;20307&quot; value=&quot;259&quot;/&gt;&lt;property id=&quot;20309&quot; value=&quot;10022&quot;/&gt;&lt;/object&gt;&lt;object type=&quot;3&quot; unique_id=&quot;10015&quot;&gt;&lt;property id=&quot;20148&quot; value=&quot;5&quot;/&gt;&lt;property id=&quot;20300&quot; value=&quot;Slide 10&quot;/&gt;&lt;property id=&quot;20303&quot; value=&quot;Urban Koi&quot;/&gt;&lt;property id=&quot;20307&quot; value=&quot;267&quot;/&gt;&lt;property id=&quot;20309&quot; value=&quot;10022&quot;/&gt;&lt;/object&gt;&lt;object type=&quot;3&quot; unique_id=&quot;10016&quot;&gt;&lt;property id=&quot;20148&quot; value=&quot;5&quot;/&gt;&lt;property id=&quot;20300&quot; value=&quot;Slide 11 - &amp;quot;ACTIVITY #2&amp;quot;&quot;/&gt;&lt;property id=&quot;20303&quot; value=&quot;Urban Koi&quot;/&gt;&lt;property id=&quot;20307&quot; value=&quot;273&quot;/&gt;&lt;property id=&quot;20309&quot; value=&quot;10022&quot;/&gt;&lt;/object&gt;&lt;object type=&quot;3&quot; unique_id=&quot;10017&quot;&gt;&lt;property id=&quot;20148&quot; value=&quot;5&quot;/&gt;&lt;property id=&quot;20300&quot; value=&quot;Slide 12 - &amp;quot;A Rift Develops&amp;quot;&quot;/&gt;&lt;property id=&quot;20303&quot; value=&quot;Urban Koi&quot;/&gt;&lt;property id=&quot;20307&quot; value=&quot;260&quot;/&gt;&lt;property id=&quot;20309&quot; value=&quot;10022&quot;/&gt;&lt;/object&gt;&lt;object type=&quot;3&quot; unique_id=&quot;10018&quot;&gt;&lt;property id=&quot;20148&quot; value=&quot;5&quot;/&gt;&lt;property id=&quot;20300&quot; value=&quot;Slide 13&quot;/&gt;&lt;property id=&quot;20303&quot; value=&quot;Urban Koi&quot;/&gt;&lt;property id=&quot;20307&quot; value=&quot;268&quot;/&gt;&lt;property id=&quot;20309&quot; value=&quot;10022&quot;/&gt;&lt;/object&gt;&lt;object type=&quot;3&quot; unique_id=&quot;10019&quot;&gt;&lt;property id=&quot;20148&quot; value=&quot;5&quot;/&gt;&lt;property id=&quot;20300&quot; value=&quot;Slide 14 - &amp;quot;The Great Schism (SPLIT)&amp;quot;&quot;/&gt;&lt;property id=&quot;20303&quot; value=&quot;Urban Koi&quot;/&gt;&lt;property id=&quot;20307&quot; value=&quot;261&quot;/&gt;&lt;property id=&quot;20309&quot; value=&quot;10022&quot;/&gt;&lt;/object&gt;&lt;/object&gt;&lt;object type=&quot;8&quot; unique_id=&quot;1002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Refined</Template>
  <TotalTime>112</TotalTime>
  <Words>435</Words>
  <Application>Microsoft Office PowerPoint</Application>
  <PresentationFormat>On-screen Show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Refined</vt:lpstr>
      <vt:lpstr>Slide 1</vt:lpstr>
      <vt:lpstr>Slide 2</vt:lpstr>
      <vt:lpstr>Slide 3</vt:lpstr>
      <vt:lpstr>What is an Icon?</vt:lpstr>
      <vt:lpstr>Slide 5</vt:lpstr>
      <vt:lpstr>ACTIVITY #1</vt:lpstr>
      <vt:lpstr>The West - Roman Catholic Church</vt:lpstr>
      <vt:lpstr>The East- Orthodox Church</vt:lpstr>
      <vt:lpstr>What was the problem?</vt:lpstr>
      <vt:lpstr>Slide 10</vt:lpstr>
      <vt:lpstr>ACTIVITY #2</vt:lpstr>
      <vt:lpstr>A Rift Develops</vt:lpstr>
      <vt:lpstr>Slide 13</vt:lpstr>
      <vt:lpstr>The Great Schism (SPLIT)</vt:lpstr>
    </vt:vector>
  </TitlesOfParts>
  <Company>DOE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</dc:creator>
  <cp:lastModifiedBy>DOE</cp:lastModifiedBy>
  <cp:revision>16</cp:revision>
  <dcterms:created xsi:type="dcterms:W3CDTF">2008-10-19T12:51:53Z</dcterms:created>
  <dcterms:modified xsi:type="dcterms:W3CDTF">2010-08-09T16:42:06Z</dcterms:modified>
</cp:coreProperties>
</file>