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639" r:id="rId2"/>
    <p:sldId id="326" r:id="rId3"/>
    <p:sldId id="664" r:id="rId4"/>
    <p:sldId id="398" r:id="rId5"/>
    <p:sldId id="567" r:id="rId6"/>
    <p:sldId id="665" r:id="rId7"/>
    <p:sldId id="636" r:id="rId8"/>
    <p:sldId id="651" r:id="rId9"/>
    <p:sldId id="652" r:id="rId10"/>
    <p:sldId id="637" r:id="rId11"/>
    <p:sldId id="488" r:id="rId12"/>
    <p:sldId id="645" r:id="rId13"/>
    <p:sldId id="638" r:id="rId14"/>
    <p:sldId id="489" r:id="rId15"/>
    <p:sldId id="503" r:id="rId16"/>
    <p:sldId id="572" r:id="rId17"/>
    <p:sldId id="576" r:id="rId18"/>
    <p:sldId id="573" r:id="rId19"/>
    <p:sldId id="574" r:id="rId20"/>
    <p:sldId id="575" r:id="rId21"/>
    <p:sldId id="577" r:id="rId22"/>
    <p:sldId id="578" r:id="rId23"/>
    <p:sldId id="590" r:id="rId24"/>
    <p:sldId id="591" r:id="rId25"/>
    <p:sldId id="594" r:id="rId26"/>
    <p:sldId id="592" r:id="rId27"/>
    <p:sldId id="593" r:id="rId28"/>
    <p:sldId id="588" r:id="rId29"/>
    <p:sldId id="589" r:id="rId30"/>
    <p:sldId id="595" r:id="rId31"/>
    <p:sldId id="596" r:id="rId32"/>
    <p:sldId id="597" r:id="rId33"/>
    <p:sldId id="598" r:id="rId34"/>
    <p:sldId id="599" r:id="rId35"/>
    <p:sldId id="600" r:id="rId36"/>
    <p:sldId id="601" r:id="rId37"/>
    <p:sldId id="602" r:id="rId38"/>
    <p:sldId id="603" r:id="rId39"/>
    <p:sldId id="604" r:id="rId40"/>
    <p:sldId id="605" r:id="rId41"/>
    <p:sldId id="606" r:id="rId42"/>
    <p:sldId id="646" r:id="rId43"/>
    <p:sldId id="607" r:id="rId44"/>
    <p:sldId id="608" r:id="rId45"/>
    <p:sldId id="609" r:id="rId46"/>
    <p:sldId id="610" r:id="rId47"/>
    <p:sldId id="647" r:id="rId48"/>
    <p:sldId id="611" r:id="rId49"/>
    <p:sldId id="612" r:id="rId50"/>
    <p:sldId id="613" r:id="rId51"/>
    <p:sldId id="614" r:id="rId52"/>
    <p:sldId id="648" r:id="rId53"/>
    <p:sldId id="615" r:id="rId54"/>
    <p:sldId id="616" r:id="rId55"/>
    <p:sldId id="619" r:id="rId56"/>
    <p:sldId id="620" r:id="rId57"/>
    <p:sldId id="618" r:id="rId58"/>
    <p:sldId id="621" r:id="rId59"/>
    <p:sldId id="649" r:id="rId60"/>
    <p:sldId id="617" r:id="rId61"/>
    <p:sldId id="622" r:id="rId62"/>
    <p:sldId id="623" r:id="rId63"/>
    <p:sldId id="624" r:id="rId64"/>
    <p:sldId id="625" r:id="rId65"/>
    <p:sldId id="641" r:id="rId66"/>
    <p:sldId id="650" r:id="rId67"/>
    <p:sldId id="540" r:id="rId68"/>
    <p:sldId id="626" r:id="rId69"/>
    <p:sldId id="566" r:id="rId70"/>
    <p:sldId id="653" r:id="rId71"/>
    <p:sldId id="656" r:id="rId72"/>
    <p:sldId id="657" r:id="rId73"/>
    <p:sldId id="658" r:id="rId74"/>
    <p:sldId id="662" r:id="rId75"/>
    <p:sldId id="663" r:id="rId76"/>
    <p:sldId id="628" r:id="rId77"/>
    <p:sldId id="644"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DDC8"/>
    <a:srgbClr val="7DC29A"/>
    <a:srgbClr val="5C9D75"/>
    <a:srgbClr val="66CBCB"/>
    <a:srgbClr val="B5D32B"/>
    <a:srgbClr val="F99D3C"/>
    <a:srgbClr val="66CCCC"/>
    <a:srgbClr val="E1E1E1"/>
    <a:srgbClr val="B9D536"/>
    <a:srgbClr val="2AB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15" autoAdjust="0"/>
    <p:restoredTop sz="94660"/>
  </p:normalViewPr>
  <p:slideViewPr>
    <p:cSldViewPr snapToGrid="0">
      <p:cViewPr varScale="1">
        <p:scale>
          <a:sx n="73" d="100"/>
          <a:sy n="73" d="100"/>
        </p:scale>
        <p:origin x="88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95022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246661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171216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A10352-1206-4AC8-987B-9372C527D03E}"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160365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A10352-1206-4AC8-987B-9372C527D03E}" type="datetimeFigureOut">
              <a:rPr lang="en-US" smtClean="0"/>
              <a:t>3/19/2019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03421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A10352-1206-4AC8-987B-9372C527D03E}"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4153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A10352-1206-4AC8-987B-9372C527D03E}" type="datetimeFigureOut">
              <a:rPr lang="en-US" smtClean="0"/>
              <a:t>3/19/2019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026243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A10352-1206-4AC8-987B-9372C527D03E}" type="datetimeFigureOut">
              <a:rPr lang="en-US" smtClean="0"/>
              <a:t>3/19/2019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348025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A10352-1206-4AC8-987B-9372C527D03E}" type="datetimeFigureOut">
              <a:rPr lang="en-US" smtClean="0"/>
              <a:t>3/19/2019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88963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2161171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A10352-1206-4AC8-987B-9372C527D03E}" type="datetimeFigureOut">
              <a:rPr lang="en-US" smtClean="0"/>
              <a:t>3/19/2019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F896FB-FB40-46B2-B5E0-4C7E00A60162}" type="slidenum">
              <a:rPr lang="en-US" smtClean="0"/>
              <a:t>‹#›</a:t>
            </a:fld>
            <a:endParaRPr lang="en-US"/>
          </a:p>
        </p:txBody>
      </p:sp>
    </p:spTree>
    <p:extLst>
      <p:ext uri="{BB962C8B-B14F-4D97-AF65-F5344CB8AC3E}">
        <p14:creationId xmlns:p14="http://schemas.microsoft.com/office/powerpoint/2010/main" val="401365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10352-1206-4AC8-987B-9372C527D03E}" type="datetimeFigureOut">
              <a:rPr lang="en-US" smtClean="0"/>
              <a:t>3/19/2019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896FB-FB40-46B2-B5E0-4C7E00A60162}" type="slidenum">
              <a:rPr lang="en-US" smtClean="0"/>
              <a:t>‹#›</a:t>
            </a:fld>
            <a:endParaRPr lang="en-US"/>
          </a:p>
        </p:txBody>
      </p:sp>
    </p:spTree>
    <p:extLst>
      <p:ext uri="{BB962C8B-B14F-4D97-AF65-F5344CB8AC3E}">
        <p14:creationId xmlns:p14="http://schemas.microsoft.com/office/powerpoint/2010/main" val="3526960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a:blip r:embed="rId2"/>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54641" y="282388"/>
            <a:ext cx="8807823" cy="3442447"/>
          </a:xfrm>
          <a:prstGeom prst="rect">
            <a:avLst/>
          </a:prstGeom>
          <a:solidFill>
            <a:srgbClr val="5C9D7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90768" y="1218781"/>
            <a:ext cx="9144000" cy="1569660"/>
          </a:xfrm>
          <a:prstGeom prst="rect">
            <a:avLst/>
          </a:prstGeom>
          <a:noFill/>
        </p:spPr>
        <p:txBody>
          <a:bodyPr wrap="square" rtlCol="0">
            <a:spAutoFit/>
          </a:bodyPr>
          <a:lstStyle/>
          <a:p>
            <a:pPr algn="ctr"/>
            <a:r>
              <a:rPr lang="en-US" sz="9600" dirty="0">
                <a:ln>
                  <a:solidFill>
                    <a:sysClr val="windowText" lastClr="000000"/>
                  </a:solidFill>
                </a:ln>
                <a:solidFill>
                  <a:schemeClr val="bg1"/>
                </a:solidFill>
                <a:latin typeface="KG HAPPY" panose="02000000000000000000" pitchFamily="2" charset="0"/>
              </a:rPr>
              <a:t>GEOGRAPHY</a:t>
            </a:r>
          </a:p>
        </p:txBody>
      </p:sp>
      <p:sp>
        <p:nvSpPr>
          <p:cNvPr id="7" name="TextBox 6"/>
          <p:cNvSpPr txBox="1"/>
          <p:nvPr/>
        </p:nvSpPr>
        <p:spPr>
          <a:xfrm>
            <a:off x="381561" y="3164232"/>
            <a:ext cx="8807823" cy="1077218"/>
          </a:xfrm>
          <a:prstGeom prst="rect">
            <a:avLst/>
          </a:prstGeom>
          <a:noFill/>
        </p:spPr>
        <p:txBody>
          <a:bodyPr wrap="square" rtlCol="0">
            <a:spAutoFit/>
          </a:bodyPr>
          <a:lstStyle/>
          <a:p>
            <a:pPr algn="ctr"/>
            <a:r>
              <a:rPr lang="en-US" sz="3200" dirty="0">
                <a:latin typeface="KG Payphone" panose="02000000000000000000" pitchFamily="2" charset="0"/>
              </a:rPr>
              <a:t>Presentation, Graphic Organizers, &amp; Activities</a:t>
            </a:r>
          </a:p>
        </p:txBody>
      </p:sp>
      <p:sp>
        <p:nvSpPr>
          <p:cNvPr id="21" name="TextBox 20"/>
          <p:cNvSpPr txBox="1"/>
          <p:nvPr/>
        </p:nvSpPr>
        <p:spPr>
          <a:xfrm>
            <a:off x="829341" y="1190847"/>
            <a:ext cx="7315199" cy="1597594"/>
          </a:xfrm>
          <a:prstGeom prst="rect">
            <a:avLst/>
          </a:prstGeom>
          <a:noFill/>
        </p:spPr>
        <p:txBody>
          <a:bodyPr wrap="square" rtlCol="0">
            <a:spAutoFit/>
          </a:bodyPr>
          <a:lstStyle/>
          <a:p>
            <a:pPr algn="ctr"/>
            <a:r>
              <a:rPr lang="en-US" sz="9600" dirty="0">
                <a:ln w="38100">
                  <a:solidFill>
                    <a:sysClr val="windowText" lastClr="000000"/>
                  </a:solidFill>
                </a:ln>
                <a:solidFill>
                  <a:schemeClr val="bg1"/>
                </a:solidFill>
                <a:latin typeface="KG HAPPY Solid" panose="02000000000000000000" pitchFamily="2" charset="0"/>
              </a:rPr>
              <a:t>GEOGRAPHY</a:t>
            </a:r>
          </a:p>
        </p:txBody>
      </p:sp>
      <p:sp>
        <p:nvSpPr>
          <p:cNvPr id="20" name="TextBox 19"/>
          <p:cNvSpPr txBox="1"/>
          <p:nvPr/>
        </p:nvSpPr>
        <p:spPr>
          <a:xfrm>
            <a:off x="90768" y="333759"/>
            <a:ext cx="8865718" cy="830997"/>
          </a:xfrm>
          <a:prstGeom prst="rect">
            <a:avLst/>
          </a:prstGeom>
          <a:noFill/>
        </p:spPr>
        <p:txBody>
          <a:bodyPr wrap="square" rtlCol="0">
            <a:spAutoFit/>
          </a:bodyPr>
          <a:lstStyle/>
          <a:p>
            <a:pPr algn="ctr"/>
            <a:r>
              <a:rPr lang="en-US" sz="4800" dirty="0">
                <a:latin typeface="KG Eyes Wide Open" panose="02000506000000020004" pitchFamily="2" charset="0"/>
              </a:rPr>
              <a:t>Southern &amp; Asia’s Eastern</a:t>
            </a:r>
          </a:p>
        </p:txBody>
      </p:sp>
      <p:pic>
        <p:nvPicPr>
          <p:cNvPr id="12" name="Picture 11"/>
          <p:cNvPicPr>
            <a:picLocks noChangeAspect="1"/>
          </p:cNvPicPr>
          <p:nvPr/>
        </p:nvPicPr>
        <p:blipFill>
          <a:blip r:embed="rId3"/>
          <a:stretch>
            <a:fillRect/>
          </a:stretch>
        </p:blipFill>
        <p:spPr>
          <a:xfrm rot="16200000">
            <a:off x="3367277" y="4158219"/>
            <a:ext cx="2426540"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4592907" y="4799173"/>
            <a:ext cx="1223944"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stretch>
            <a:fillRect/>
          </a:stretch>
        </p:blipFill>
        <p:spPr>
          <a:xfrm>
            <a:off x="149445" y="3870061"/>
            <a:ext cx="2813745" cy="2103120"/>
          </a:xfrm>
          <a:prstGeom prst="rect">
            <a:avLst/>
          </a:prstGeom>
          <a:ln w="38100">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stretch>
            <a:fillRect/>
          </a:stretch>
        </p:blipFill>
        <p:spPr>
          <a:xfrm>
            <a:off x="1361958" y="5055969"/>
            <a:ext cx="2072640" cy="1554480"/>
          </a:xfrm>
          <a:prstGeom prst="rect">
            <a:avLst/>
          </a:prstGeom>
          <a:ln w="38100">
            <a:solidFill>
              <a:schemeClr val="tx1"/>
            </a:solid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4238" y="4982053"/>
            <a:ext cx="1463040" cy="1463040"/>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8"/>
          <a:stretch>
            <a:fillRect/>
          </a:stretch>
        </p:blipFill>
        <p:spPr>
          <a:xfrm>
            <a:off x="6516895" y="3884773"/>
            <a:ext cx="2439591" cy="1828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9"/>
          <a:stretch>
            <a:fillRect/>
          </a:stretch>
        </p:blipFill>
        <p:spPr>
          <a:xfrm>
            <a:off x="6055251" y="4799173"/>
            <a:ext cx="2449158" cy="1828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5753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13" y="0"/>
            <a:ext cx="9144000" cy="6858000"/>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Oval 6"/>
          <p:cNvSpPr/>
          <p:nvPr/>
        </p:nvSpPr>
        <p:spPr>
          <a:xfrm>
            <a:off x="1688727" y="548640"/>
            <a:ext cx="5760720" cy="5760720"/>
          </a:xfrm>
          <a:prstGeom prst="ellipse">
            <a:avLst/>
          </a:prstGeom>
          <a:solidFill>
            <a:srgbClr val="FFFFFF"/>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Oval 1"/>
          <p:cNvSpPr/>
          <p:nvPr/>
        </p:nvSpPr>
        <p:spPr>
          <a:xfrm>
            <a:off x="1828799" y="685800"/>
            <a:ext cx="5486400" cy="5486400"/>
          </a:xfrm>
          <a:prstGeom prst="ellipse">
            <a:avLst/>
          </a:prstGeom>
          <a:solidFill>
            <a:srgbClr val="5C9D7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0000"/>
              </a:solidFill>
            </a:endParaRPr>
          </a:p>
        </p:txBody>
      </p:sp>
      <p:sp>
        <p:nvSpPr>
          <p:cNvPr id="5" name="Rectangle 4"/>
          <p:cNvSpPr/>
          <p:nvPr/>
        </p:nvSpPr>
        <p:spPr>
          <a:xfrm>
            <a:off x="1146353" y="3323599"/>
            <a:ext cx="6845465" cy="1300356"/>
          </a:xfrm>
          <a:prstGeom prst="rect">
            <a:avLst/>
          </a:prstGeom>
          <a:noFill/>
        </p:spPr>
        <p:txBody>
          <a:bodyPr wrap="none" lIns="68580" tIns="34290" rIns="68580" bIns="34290">
            <a:spAutoFit/>
          </a:bodyPr>
          <a:lstStyle/>
          <a:p>
            <a:pPr algn="ctr"/>
            <a:r>
              <a:rPr lang="en-US" sz="8000" b="1" dirty="0">
                <a:ln w="57150">
                  <a:solidFill>
                    <a:sysClr val="windowText" lastClr="000000"/>
                  </a:solidFill>
                  <a:prstDash val="solid"/>
                </a:ln>
                <a:solidFill>
                  <a:srgbClr val="B3DDC9"/>
                </a:solidFill>
                <a:effectLst>
                  <a:glow rad="139700">
                    <a:srgbClr val="B3DDC9"/>
                  </a:glow>
                  <a:outerShdw blurRad="38100" dist="22860" dir="5400000" algn="tl" rotWithShape="0">
                    <a:srgbClr val="000000">
                      <a:alpha val="30000"/>
                    </a:srgbClr>
                  </a:outerShdw>
                </a:effectLst>
                <a:latin typeface="KG Second Chances Solid" panose="02000000000000000000" pitchFamily="2" charset="0"/>
              </a:rPr>
              <a:t>GEOGRAPHY</a:t>
            </a:r>
          </a:p>
        </p:txBody>
      </p:sp>
      <p:sp>
        <p:nvSpPr>
          <p:cNvPr id="10" name="TextBox 9"/>
          <p:cNvSpPr txBox="1"/>
          <p:nvPr/>
        </p:nvSpPr>
        <p:spPr>
          <a:xfrm>
            <a:off x="0" y="6634574"/>
            <a:ext cx="1989938"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4947" y="5117961"/>
            <a:ext cx="1463040" cy="1463040"/>
          </a:xfrm>
          <a:prstGeom prst="rect">
            <a:avLst/>
          </a:prstGeom>
          <a:effectLst>
            <a:outerShdw blurRad="63500" sx="102000" sy="102000" algn="ctr" rotWithShape="0">
              <a:prstClr val="black">
                <a:alpha val="40000"/>
              </a:prstClr>
            </a:outerShdw>
          </a:effectLst>
        </p:spPr>
      </p:pic>
      <p:sp>
        <p:nvSpPr>
          <p:cNvPr id="9" name="TextBox 8"/>
          <p:cNvSpPr txBox="1"/>
          <p:nvPr/>
        </p:nvSpPr>
        <p:spPr>
          <a:xfrm>
            <a:off x="442054" y="1164128"/>
            <a:ext cx="8254061" cy="2308324"/>
          </a:xfrm>
          <a:prstGeom prst="rect">
            <a:avLst/>
          </a:prstGeom>
          <a:noFill/>
        </p:spPr>
        <p:txBody>
          <a:bodyPr wrap="square" rtlCol="0">
            <a:spAutoFit/>
          </a:bodyPr>
          <a:lstStyle/>
          <a:p>
            <a:pPr algn="ctr"/>
            <a:r>
              <a:rPr lang="en-US" sz="7200" dirty="0">
                <a:latin typeface="KG Eyes Wide Open" panose="02000506000000020004" pitchFamily="2" charset="0"/>
              </a:rPr>
              <a:t>Southern &amp;</a:t>
            </a:r>
          </a:p>
          <a:p>
            <a:pPr algn="ctr"/>
            <a:r>
              <a:rPr lang="en-US" sz="7200" dirty="0">
                <a:latin typeface="KG Eyes Wide Open" panose="02000506000000020004" pitchFamily="2" charset="0"/>
              </a:rPr>
              <a:t>Eastern Asia’s</a:t>
            </a:r>
          </a:p>
        </p:txBody>
      </p:sp>
    </p:spTree>
    <p:extLst>
      <p:ext uri="{BB962C8B-B14F-4D97-AF65-F5344CB8AC3E}">
        <p14:creationId xmlns:p14="http://schemas.microsoft.com/office/powerpoint/2010/main" val="3921364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017024" y="0"/>
            <a:ext cx="7109960" cy="1423467"/>
          </a:xfrm>
          <a:prstGeom prst="rect">
            <a:avLst/>
          </a:prstGeom>
          <a:noFill/>
        </p:spPr>
        <p:txBody>
          <a:bodyPr wrap="none" lIns="68580" tIns="34290" rIns="68580" bIns="34290">
            <a:spAutoFit/>
          </a:bodyPr>
          <a:lstStyle/>
          <a:p>
            <a:pPr algn="ctr"/>
            <a:r>
              <a:rPr lang="en-US" sz="88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Geography</a:t>
            </a:r>
            <a:endPar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endParaRPr>
          </a:p>
        </p:txBody>
      </p:sp>
      <p:sp>
        <p:nvSpPr>
          <p:cNvPr id="6" name="TextBox 5"/>
          <p:cNvSpPr txBox="1"/>
          <p:nvPr/>
        </p:nvSpPr>
        <p:spPr>
          <a:xfrm>
            <a:off x="751636" y="1423467"/>
            <a:ext cx="7655570" cy="5924699"/>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Asia is the world’s largest continent with a total land area of more than 17 million square miles.</a:t>
            </a:r>
          </a:p>
          <a:p>
            <a:pPr marL="285750" indent="-28575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More than 4 billion people live in Southern and Eastern Asia, with over half of that number living in China and India alone.</a:t>
            </a:r>
          </a:p>
          <a:p>
            <a:pPr marL="285750" indent="-28575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continent has a wide variety of physical features, including deserts, peninsulas, and the world’s highest mountains.</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720709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619" y="523577"/>
            <a:ext cx="8229600" cy="5810845"/>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8307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819597" y="0"/>
            <a:ext cx="7504811"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Ganges River</a:t>
            </a:r>
          </a:p>
        </p:txBody>
      </p:sp>
      <p:sp>
        <p:nvSpPr>
          <p:cNvPr id="6" name="TextBox 5"/>
          <p:cNvSpPr txBox="1"/>
          <p:nvPr/>
        </p:nvSpPr>
        <p:spPr>
          <a:xfrm>
            <a:off x="751636" y="1177245"/>
            <a:ext cx="7655570" cy="626325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Ganges River starts in the Himalayas and flows southeast through India and Bangladesh for more than 1,500 miles to the Indian Ocean.</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name comes from a Hindu goddess and the river is considered sacred to the Hindu religion.</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is the most important river to the Indian subcontinent.</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6249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50" t="5744" r="1733" b="3590"/>
          <a:stretch/>
        </p:blipFill>
        <p:spPr>
          <a:xfrm>
            <a:off x="1336814" y="195590"/>
            <a:ext cx="6473209"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590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619" y="686469"/>
            <a:ext cx="8229600" cy="5485061"/>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233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819597" y="0"/>
            <a:ext cx="7504811"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Ganges River</a:t>
            </a:r>
          </a:p>
        </p:txBody>
      </p:sp>
      <p:sp>
        <p:nvSpPr>
          <p:cNvPr id="6" name="TextBox 5"/>
          <p:cNvSpPr txBox="1"/>
          <p:nvPr/>
        </p:nvSpPr>
        <p:spPr>
          <a:xfrm>
            <a:off x="751636" y="1177245"/>
            <a:ext cx="7655570" cy="461664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river runs through India’s most fertile farmland and densely populated areas.</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Because so many people live and work along the Ganges, the water in the river is heavily polluted.</a:t>
            </a:r>
          </a:p>
          <a:p>
            <a:pPr marL="742950" lvl="1"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45680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059" y="411480"/>
            <a:ext cx="8046720" cy="603504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8209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157065" y="0"/>
            <a:ext cx="6829883" cy="2285241"/>
          </a:xfrm>
          <a:prstGeom prst="rect">
            <a:avLst/>
          </a:prstGeom>
          <a:noFill/>
        </p:spPr>
        <p:txBody>
          <a:bodyPr wrap="none" lIns="68580" tIns="34290" rIns="68580" bIns="34290">
            <a:spAutoFit/>
          </a:bodyPr>
          <a:lstStyle/>
          <a:p>
            <a:pPr algn="ctr"/>
            <a:r>
              <a:rPr lang="en-US" sz="72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Huang He</a:t>
            </a:r>
          </a:p>
          <a:p>
            <a:pPr algn="ctr"/>
            <a:r>
              <a:rPr lang="en-US" sz="72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(Yellow River)</a:t>
            </a:r>
          </a:p>
        </p:txBody>
      </p:sp>
      <p:sp>
        <p:nvSpPr>
          <p:cNvPr id="6" name="TextBox 5"/>
          <p:cNvSpPr txBox="1"/>
          <p:nvPr/>
        </p:nvSpPr>
        <p:spPr>
          <a:xfrm>
            <a:off x="805424" y="2176762"/>
            <a:ext cx="7655570" cy="5109091"/>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Huang He, or Yellow River, begins in the mountainous plateau of Tibet and flows east to the Yellow Sea.</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This is China’s second-longest river.</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Chinese civilization began in the central area of this river basin.</a:t>
            </a:r>
          </a:p>
          <a:p>
            <a:pPr marL="742950" lvl="1"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470141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375"/>
          <a:stretch/>
        </p:blipFill>
        <p:spPr>
          <a:xfrm>
            <a:off x="805841" y="795431"/>
            <a:ext cx="7535155" cy="484632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206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9204" y="336176"/>
            <a:ext cx="8841922" cy="6225989"/>
          </a:xfrm>
          <a:prstGeom prst="rect">
            <a:avLst/>
          </a:prstGeom>
          <a:solidFill>
            <a:schemeClr val="bg1"/>
          </a:solidFill>
          <a:ln w="571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375683" y="550711"/>
            <a:ext cx="8625443" cy="6640921"/>
          </a:xfrm>
          <a:prstGeom prst="rect">
            <a:avLst/>
          </a:prstGeom>
        </p:spPr>
        <p:txBody>
          <a:bodyPr wrap="square">
            <a:spAutoFit/>
          </a:bodyPr>
          <a:lstStyle/>
          <a:p>
            <a:pPr>
              <a:lnSpc>
                <a:spcPct val="107000"/>
              </a:lnSpc>
              <a:spcAft>
                <a:spcPts val="600"/>
              </a:spcAft>
            </a:pPr>
            <a:endParaRPr lang="en-US" sz="105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600"/>
              </a:spcAft>
            </a:pPr>
            <a:r>
              <a:rPr lang="en-US" sz="3300" dirty="0">
                <a:latin typeface="KG Second Chances Solid" panose="02000000000000000000" pitchFamily="2" charset="0"/>
              </a:rPr>
              <a:t>STANDARDS:</a:t>
            </a:r>
          </a:p>
          <a:p>
            <a:r>
              <a:rPr lang="en-US" sz="2800" b="1" dirty="0">
                <a:latin typeface="KG First Time In Forever" panose="02000506000000020003" pitchFamily="2" charset="0"/>
                <a:ea typeface="KBScaredStraight" panose="02000603000000000000" pitchFamily="2" charset="0"/>
              </a:rPr>
              <a:t>SS7G9 Locate selected features in Southern and Eastern Asia. </a:t>
            </a:r>
          </a:p>
          <a:p>
            <a:pPr marL="514350" indent="-514350">
              <a:buAutoNum type="alphaLcPeriod"/>
            </a:pPr>
            <a:r>
              <a:rPr lang="en-US" sz="2800" dirty="0">
                <a:solidFill>
                  <a:srgbClr val="FFFF00"/>
                </a:solidFill>
                <a:latin typeface="KG First Time In Forever" panose="02000506000000020003" pitchFamily="2" charset="0"/>
                <a:ea typeface="KBScaredStraight" panose="02000603000000000000" pitchFamily="2" charset="0"/>
              </a:rPr>
              <a:t>Locate</a:t>
            </a:r>
            <a:r>
              <a:rPr lang="en-US" sz="2800" dirty="0">
                <a:latin typeface="KG First Time In Forever" panose="02000506000000020003" pitchFamily="2" charset="0"/>
                <a:ea typeface="KBScaredStraight" panose="02000603000000000000" pitchFamily="2" charset="0"/>
              </a:rPr>
              <a:t> on a world and regional political-physical map: Ganges River, Huang He (Yellow River), Chang Jiang (Yangtze) River, Bay of Bengal, Indian Ocean, Sea of Japan, South China Sea, Yellow Sea, Gobi Desert, Taklimakan Desert, Himalayan Mountains, and Korean Peninsula.  </a:t>
            </a:r>
          </a:p>
          <a:p>
            <a:pPr marL="514350" indent="-514350">
              <a:buAutoNum type="alphaLcPeriod"/>
            </a:pPr>
            <a:r>
              <a:rPr lang="en-US" sz="2800" dirty="0">
                <a:solidFill>
                  <a:srgbClr val="FFFF00"/>
                </a:solidFill>
                <a:latin typeface="KG First Time In Forever" panose="02000506000000020003" pitchFamily="2" charset="0"/>
                <a:ea typeface="KBScaredStraight" panose="02000603000000000000" pitchFamily="2" charset="0"/>
              </a:rPr>
              <a:t>Locate</a:t>
            </a:r>
            <a:r>
              <a:rPr lang="en-US" sz="2800" dirty="0">
                <a:latin typeface="KG First Time In Forever" panose="02000506000000020003" pitchFamily="2" charset="0"/>
                <a:ea typeface="KBScaredStraight" panose="02000603000000000000" pitchFamily="2" charset="0"/>
              </a:rPr>
              <a:t> on a world and regional political-physical map the countries of China, India, Japan, North Korea, South Korea, and Vietnam. </a:t>
            </a:r>
            <a:endParaRPr lang="en-US" sz="2100" dirty="0">
              <a:latin typeface="KBScaredStraight" panose="02000603000000000000" pitchFamily="2" charset="0"/>
              <a:ea typeface="KBScaredStraight" panose="02000603000000000000" pitchFamily="2" charset="0"/>
            </a:endParaRPr>
          </a:p>
          <a:p>
            <a:r>
              <a:rPr lang="en-US" sz="2100" dirty="0"/>
              <a:t> </a:t>
            </a: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342900" indent="-342900">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p:txBody>
      </p:sp>
      <p:sp>
        <p:nvSpPr>
          <p:cNvPr id="6" name="TextBox 5"/>
          <p:cNvSpPr txBox="1"/>
          <p:nvPr/>
        </p:nvSpPr>
        <p:spPr>
          <a:xfrm>
            <a:off x="-67235" y="6665567"/>
            <a:ext cx="2653251" cy="246221"/>
          </a:xfrm>
          <a:prstGeom prst="rect">
            <a:avLst/>
          </a:prstGeom>
          <a:noFill/>
        </p:spPr>
        <p:txBody>
          <a:bodyPr wrap="square" rtlCol="0">
            <a:spAutoFit/>
          </a:bodyPr>
          <a:lstStyle/>
          <a:p>
            <a:r>
              <a:rPr lang="en-US" sz="10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320956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794" y="604837"/>
            <a:ext cx="6953250" cy="5648325"/>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332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157065" y="0"/>
            <a:ext cx="6829883" cy="2285241"/>
          </a:xfrm>
          <a:prstGeom prst="rect">
            <a:avLst/>
          </a:prstGeom>
          <a:noFill/>
        </p:spPr>
        <p:txBody>
          <a:bodyPr wrap="none" lIns="68580" tIns="34290" rIns="68580" bIns="34290">
            <a:spAutoFit/>
          </a:bodyPr>
          <a:lstStyle/>
          <a:p>
            <a:pPr algn="ctr"/>
            <a:r>
              <a:rPr lang="en-US" sz="72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Huang He</a:t>
            </a:r>
          </a:p>
          <a:p>
            <a:pPr algn="ctr"/>
            <a:r>
              <a:rPr lang="en-US" sz="72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(Yellow River)</a:t>
            </a:r>
          </a:p>
        </p:txBody>
      </p:sp>
      <p:sp>
        <p:nvSpPr>
          <p:cNvPr id="6" name="TextBox 5"/>
          <p:cNvSpPr txBox="1"/>
          <p:nvPr/>
        </p:nvSpPr>
        <p:spPr>
          <a:xfrm>
            <a:off x="805424" y="2176762"/>
            <a:ext cx="7655570" cy="560153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river is </a:t>
            </a:r>
            <a:r>
              <a:rPr lang="en-US" sz="2800" dirty="0">
                <a:latin typeface="KG First Time In Forever" panose="02000506000000020003" pitchFamily="2" charset="0"/>
                <a:ea typeface="KBScaredStraight" panose="02000603000000000000" pitchFamily="2" charset="0"/>
              </a:rPr>
              <a:t>named for the muddy yellow silt that it carries along its path to the Yellow Sea.</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silt creates rich topsoil for farmers; however, annual floods make the river’s path dangerous.</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It’s nickname is “China’s Sorrow” because of the frequent flooding.</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742950" lvl="1"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352930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19" y="859771"/>
            <a:ext cx="8229600" cy="513845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722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083685" y="0"/>
            <a:ext cx="6976654" cy="2100575"/>
          </a:xfrm>
          <a:prstGeom prst="rect">
            <a:avLst/>
          </a:prstGeom>
          <a:noFill/>
        </p:spPr>
        <p:txBody>
          <a:bodyPr wrap="none" lIns="68580" tIns="34290" rIns="68580" bIns="34290">
            <a:spAutoFit/>
          </a:bodyPr>
          <a:lstStyle/>
          <a:p>
            <a:pPr algn="ctr"/>
            <a:r>
              <a:rPr lang="en-US" sz="66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Chang Jiang </a:t>
            </a:r>
          </a:p>
          <a:p>
            <a:pPr algn="ctr"/>
            <a:r>
              <a:rPr lang="en-US" sz="66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(Yangtze) River</a:t>
            </a:r>
          </a:p>
        </p:txBody>
      </p:sp>
      <p:sp>
        <p:nvSpPr>
          <p:cNvPr id="6" name="TextBox 5"/>
          <p:cNvSpPr txBox="1"/>
          <p:nvPr/>
        </p:nvSpPr>
        <p:spPr>
          <a:xfrm>
            <a:off x="805424" y="2176762"/>
            <a:ext cx="7655570" cy="547842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Chang Jiang (Yangtze) River begins in the Tibetan Plateau and travels east until it reaches the East China Sea.</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It’s the largest and longest river in China (over 3,400 miles) and the third-longest in the world.</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Chang Jiang empties into the Pacific Ocean.</a:t>
            </a:r>
          </a:p>
          <a:p>
            <a:pPr marL="742950" lvl="1"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670461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877" y="685800"/>
            <a:ext cx="6329083" cy="5486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785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6495"/>
          <a:stretch/>
        </p:blipFill>
        <p:spPr>
          <a:xfrm>
            <a:off x="726970" y="731520"/>
            <a:ext cx="7692898" cy="539496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7741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p:cNvSpPr txBox="1"/>
          <p:nvPr/>
        </p:nvSpPr>
        <p:spPr>
          <a:xfrm>
            <a:off x="805424" y="2176762"/>
            <a:ext cx="7655570" cy="5478423"/>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Chang Jiang is extremely important for China because it provides hydroelectric power, water for irrigation, and transportation for cargo ships.</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Chang Jiang and Huang He Rivers are connected by one of the world’s oldest canal systems, the Grand Canal.</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Some parts were built over 2,000 years ago.</a:t>
            </a:r>
          </a:p>
          <a:p>
            <a:pPr marL="742950" lvl="1"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1083685" y="0"/>
            <a:ext cx="6976654" cy="2100575"/>
          </a:xfrm>
          <a:prstGeom prst="rect">
            <a:avLst/>
          </a:prstGeom>
          <a:noFill/>
        </p:spPr>
        <p:txBody>
          <a:bodyPr wrap="none" lIns="68580" tIns="34290" rIns="68580" bIns="34290">
            <a:spAutoFit/>
          </a:bodyPr>
          <a:lstStyle/>
          <a:p>
            <a:pPr algn="ctr"/>
            <a:r>
              <a:rPr lang="en-US" sz="66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Chang Jiang </a:t>
            </a:r>
          </a:p>
          <a:p>
            <a:pPr algn="ctr"/>
            <a:r>
              <a:rPr lang="en-US" sz="66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(Yangtze) River</a:t>
            </a:r>
          </a:p>
        </p:txBody>
      </p:sp>
    </p:spTree>
    <p:extLst>
      <p:ext uri="{BB962C8B-B14F-4D97-AF65-F5344CB8AC3E}">
        <p14:creationId xmlns:p14="http://schemas.microsoft.com/office/powerpoint/2010/main" val="5058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784" y="238872"/>
            <a:ext cx="7832408" cy="4351338"/>
          </a:xfrm>
          <a:prstGeom prst="rect">
            <a:avLst/>
          </a:prstGeom>
          <a:ln w="38100">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7" y="3890303"/>
            <a:ext cx="4229100" cy="2819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368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730092" y="0"/>
            <a:ext cx="7683835"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Bay of Bengal</a:t>
            </a:r>
          </a:p>
        </p:txBody>
      </p:sp>
      <p:sp>
        <p:nvSpPr>
          <p:cNvPr id="6" name="TextBox 5"/>
          <p:cNvSpPr txBox="1"/>
          <p:nvPr/>
        </p:nvSpPr>
        <p:spPr>
          <a:xfrm>
            <a:off x="751636" y="1300356"/>
            <a:ext cx="7655570" cy="4785926"/>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Bay of Bengal is an extension of the Indian Ocean.</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Bay of Bengal touches India on its west and Myanmar on its east.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Ganges and many other large rivers flow into this bay.</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80895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7030" y="457200"/>
            <a:ext cx="5832777" cy="5943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664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Instructional Activities</a:t>
            </a:r>
            <a:endParaRPr lang="en-US" dirty="0"/>
          </a:p>
        </p:txBody>
      </p:sp>
      <p:sp>
        <p:nvSpPr>
          <p:cNvPr id="3" name="Content Placeholder 2"/>
          <p:cNvSpPr>
            <a:spLocks noGrp="1"/>
          </p:cNvSpPr>
          <p:nvPr>
            <p:ph idx="1"/>
          </p:nvPr>
        </p:nvSpPr>
        <p:spPr/>
        <p:txBody>
          <a:bodyPr/>
          <a:lstStyle/>
          <a:p>
            <a:r>
              <a:rPr lang="en-US" dirty="0" smtClean="0"/>
              <a:t>The students will use the following maps to help prepare them for our upcoming test on Friday.</a:t>
            </a:r>
          </a:p>
          <a:p>
            <a:r>
              <a:rPr lang="en-US" dirty="0" smtClean="0"/>
              <a:t>See Maps 4-5</a:t>
            </a:r>
          </a:p>
          <a:p>
            <a:r>
              <a:rPr lang="en-US" dirty="0" smtClean="0"/>
              <a:t>Also, students will have to answer the following study guide questions about Southern and Eastern Asia’s Geography.</a:t>
            </a:r>
            <a:endParaRPr lang="en-US" dirty="0"/>
          </a:p>
        </p:txBody>
      </p:sp>
    </p:spTree>
    <p:extLst>
      <p:ext uri="{BB962C8B-B14F-4D97-AF65-F5344CB8AC3E}">
        <p14:creationId xmlns:p14="http://schemas.microsoft.com/office/powerpoint/2010/main" val="3550510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20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5693"/>
          <a:stretch/>
        </p:blipFill>
        <p:spPr>
          <a:xfrm>
            <a:off x="233606" y="690563"/>
            <a:ext cx="8676787" cy="5486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2471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840605" y="0"/>
            <a:ext cx="7462813"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Indian Ocean</a:t>
            </a:r>
          </a:p>
        </p:txBody>
      </p:sp>
      <p:sp>
        <p:nvSpPr>
          <p:cNvPr id="6" name="TextBox 5"/>
          <p:cNvSpPr txBox="1"/>
          <p:nvPr/>
        </p:nvSpPr>
        <p:spPr>
          <a:xfrm>
            <a:off x="751636" y="1177245"/>
            <a:ext cx="7655570" cy="3801041"/>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Indian Ocean is the third largest of Earth’s five oceans.</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is located between Africa to the west, Asia to the north, and Australia to the east.</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439145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5694" y="691320"/>
            <a:ext cx="8275450" cy="5254092"/>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2868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944898" y="0"/>
            <a:ext cx="7254230"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Sea of Japan</a:t>
            </a:r>
          </a:p>
        </p:txBody>
      </p:sp>
      <p:sp>
        <p:nvSpPr>
          <p:cNvPr id="6" name="TextBox 5"/>
          <p:cNvSpPr txBox="1"/>
          <p:nvPr/>
        </p:nvSpPr>
        <p:spPr>
          <a:xfrm>
            <a:off x="744215" y="1300356"/>
            <a:ext cx="7655570" cy="5155257"/>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Sea of Japan is a small sea that is bound by Russia to the north, the Korean Peninsula to the west, and Japan to the east.</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It is an arm of the Pacific Ocean that lies between the Asian continent and Japan.</a:t>
            </a:r>
          </a:p>
          <a:p>
            <a:pPr marL="457200" indent="-45720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800" dirty="0">
                <a:latin typeface="KG First Time In Forever" panose="02000506000000020003" pitchFamily="2" charset="0"/>
                <a:ea typeface="KBScaredStraight" panose="02000603000000000000" pitchFamily="2" charset="0"/>
              </a:rPr>
              <a:t>The sea has large deposits of mineral resources and abundant fish, both of which are important to Japan’s economy.</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71979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090"/>
          <a:stretch/>
        </p:blipFill>
        <p:spPr>
          <a:xfrm>
            <a:off x="741007" y="1426468"/>
            <a:ext cx="8229600" cy="5169922"/>
          </a:xfrm>
          <a:prstGeom prst="rect">
            <a:avLst/>
          </a:prstGeom>
          <a:ln w="38100">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73" y="136531"/>
            <a:ext cx="3415351" cy="237744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2012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10405"/>
            <a:ext cx="8229600" cy="603719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6832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65843" y="0"/>
            <a:ext cx="8812349"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South China Sea</a:t>
            </a:r>
          </a:p>
        </p:txBody>
      </p:sp>
      <p:sp>
        <p:nvSpPr>
          <p:cNvPr id="6" name="TextBox 5"/>
          <p:cNvSpPr txBox="1"/>
          <p:nvPr/>
        </p:nvSpPr>
        <p:spPr>
          <a:xfrm>
            <a:off x="751636" y="1177245"/>
            <a:ext cx="7655570" cy="5770811"/>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South China sea is located between Vietnam and the Philippines.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South China Sea connects the Pacific and Indian oceans, so many of the world’s international shipping channels run through it.</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There are often violent monsoons and typhoons in this region.</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756664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328" t="9846" r="7258" b="9128"/>
          <a:stretch/>
        </p:blipFill>
        <p:spPr>
          <a:xfrm>
            <a:off x="1695692" y="235931"/>
            <a:ext cx="5752616"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259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97" y="2979131"/>
            <a:ext cx="5605519" cy="3657600"/>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b="4936"/>
          <a:stretch/>
        </p:blipFill>
        <p:spPr>
          <a:xfrm>
            <a:off x="3908528" y="182143"/>
            <a:ext cx="5130041" cy="3657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5474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8431" y="18311"/>
            <a:ext cx="5396157" cy="1315745"/>
          </a:xfrm>
          <a:prstGeom prst="rect">
            <a:avLst/>
          </a:prstGeom>
          <a:noFill/>
        </p:spPr>
        <p:txBody>
          <a:bodyPr wrap="none" lIns="68580" tIns="34290" rIns="68580" bIns="34290">
            <a:spAutoFit/>
          </a:bodyPr>
          <a:lstStyle/>
          <a:p>
            <a:pPr algn="ctr"/>
            <a:r>
              <a:rPr lang="en-US" sz="405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Southern &amp; Eastern</a:t>
            </a:r>
          </a:p>
          <a:p>
            <a:pPr algn="ctr"/>
            <a:r>
              <a:rPr lang="en-US" sz="405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Asia</a:t>
            </a:r>
          </a:p>
        </p:txBody>
      </p:sp>
      <p:sp>
        <p:nvSpPr>
          <p:cNvPr id="11" name="TextBox 10"/>
          <p:cNvSpPr txBox="1"/>
          <p:nvPr/>
        </p:nvSpPr>
        <p:spPr>
          <a:xfrm>
            <a:off x="6554117" y="363878"/>
            <a:ext cx="2601784" cy="4616648"/>
          </a:xfrm>
          <a:prstGeom prst="rect">
            <a:avLst/>
          </a:prstGeom>
          <a:noFill/>
        </p:spPr>
        <p:txBody>
          <a:bodyPr wrap="square" rtlCol="0">
            <a:spAutoFit/>
          </a:bodyPr>
          <a:lstStyle/>
          <a:p>
            <a:r>
              <a:rPr lang="en-US" sz="2000" dirty="0">
                <a:latin typeface="KG Second Chances Solid" panose="02000000000000000000" pitchFamily="2" charset="0"/>
              </a:rPr>
              <a:t>Directions:</a:t>
            </a:r>
          </a:p>
          <a:p>
            <a:r>
              <a:rPr lang="en-US" sz="2000" dirty="0">
                <a:latin typeface="KG First Time In Forever" panose="02000506000000020003" pitchFamily="2" charset="0"/>
              </a:rPr>
              <a:t>Label the following countries on the political map of SE Asia:</a:t>
            </a:r>
          </a:p>
          <a:p>
            <a:endParaRPr lang="en-US" sz="2000" dirty="0">
              <a:latin typeface="KG First Time In Forever" panose="02000506000000020003" pitchFamily="2" charset="0"/>
            </a:endParaRP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China</a:t>
            </a: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India</a:t>
            </a: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Japan</a:t>
            </a: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North Korea</a:t>
            </a: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South Korea</a:t>
            </a:r>
          </a:p>
          <a:p>
            <a:pPr marL="285750" indent="-285750">
              <a:buFont typeface="Arial" panose="020B0604020202020204" pitchFamily="34" charset="0"/>
              <a:buChar char="•"/>
            </a:pPr>
            <a:r>
              <a:rPr lang="en-US" sz="2000" dirty="0">
                <a:latin typeface="KG First Time In Forever" panose="02000506000000020003" pitchFamily="2" charset="0"/>
                <a:ea typeface="KBScaredStraight" panose="02000603000000000000" pitchFamily="2" charset="0"/>
              </a:rPr>
              <a:t>Vietnam</a:t>
            </a:r>
          </a:p>
          <a:p>
            <a:pPr>
              <a:lnSpc>
                <a:spcPct val="150000"/>
              </a:lnSpc>
            </a:pPr>
            <a:endParaRPr lang="en-US" sz="900" dirty="0"/>
          </a:p>
          <a:p>
            <a:pPr marL="214313" indent="-214313">
              <a:lnSpc>
                <a:spcPct val="150000"/>
              </a:lnSpc>
              <a:buFont typeface="Arial" panose="020B0604020202020204" pitchFamily="34" charset="0"/>
              <a:buChar char="•"/>
            </a:pPr>
            <a:endParaRPr lang="en-US" sz="900" dirty="0"/>
          </a:p>
          <a:p>
            <a:pPr marL="214313" indent="-214313">
              <a:lnSpc>
                <a:spcPct val="150000"/>
              </a:lnSpc>
              <a:buFont typeface="Arial" panose="020B0604020202020204" pitchFamily="34" charset="0"/>
              <a:buChar char="•"/>
            </a:pPr>
            <a:endParaRPr lang="en-US" sz="900" dirty="0"/>
          </a:p>
          <a:p>
            <a:endParaRPr lang="en-US" sz="1350" dirty="0"/>
          </a:p>
        </p:txBody>
      </p:sp>
      <p:sp>
        <p:nvSpPr>
          <p:cNvPr id="9" name="TextBox 8"/>
          <p:cNvSpPr txBox="1"/>
          <p:nvPr/>
        </p:nvSpPr>
        <p:spPr>
          <a:xfrm>
            <a:off x="-53788" y="6654062"/>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16" name="Rectangle 15"/>
          <p:cNvSpPr/>
          <p:nvPr/>
        </p:nvSpPr>
        <p:spPr>
          <a:xfrm>
            <a:off x="2392254" y="4049660"/>
            <a:ext cx="945515" cy="276999"/>
          </a:xfrm>
          <a:prstGeom prst="rect">
            <a:avLst/>
          </a:prstGeom>
          <a:solidFill>
            <a:schemeClr val="bg1"/>
          </a:solidFill>
        </p:spPr>
        <p:txBody>
          <a:bodyPr wrap="none" lIns="68580" tIns="34290" rIns="68580" bIns="34290">
            <a:spAutoFit/>
          </a:bodyPr>
          <a:lstStyle/>
          <a:p>
            <a:pPr algn="ctr"/>
            <a:r>
              <a:rPr lang="en-US" sz="1350" dirty="0">
                <a:ln w="0"/>
                <a:solidFill>
                  <a:schemeClr val="bg1"/>
                </a:solidFill>
                <a:latin typeface="KG Second Chances Solid" panose="02000000000000000000" pitchFamily="2" charset="0"/>
              </a:rPr>
              <a:t>Map Key</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23909"/>
          <a:stretch/>
        </p:blipFill>
        <p:spPr>
          <a:xfrm>
            <a:off x="167530" y="676183"/>
            <a:ext cx="6386587" cy="6093295"/>
          </a:xfrm>
          <a:prstGeom prst="rect">
            <a:avLst/>
          </a:prstGeom>
        </p:spPr>
      </p:pic>
    </p:spTree>
    <p:extLst>
      <p:ext uri="{BB962C8B-B14F-4D97-AF65-F5344CB8AC3E}">
        <p14:creationId xmlns:p14="http://schemas.microsoft.com/office/powerpoint/2010/main" val="3834178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570075" y="0"/>
            <a:ext cx="6003888"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Yellow Sea</a:t>
            </a:r>
          </a:p>
        </p:txBody>
      </p:sp>
      <p:sp>
        <p:nvSpPr>
          <p:cNvPr id="6" name="TextBox 5"/>
          <p:cNvSpPr txBox="1"/>
          <p:nvPr/>
        </p:nvSpPr>
        <p:spPr>
          <a:xfrm>
            <a:off x="751636" y="1177245"/>
            <a:ext cx="7655570" cy="527836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Yellow Sea is an extension of the Pacific Ocean that lies between China and the Korean Peninsula. </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Huang He (Yellow River) empties into the Yellow Sea.</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becomes the East China Sea south of the Korean Peninsula.</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379286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687" y="320040"/>
            <a:ext cx="6808626" cy="621792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769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570075" y="0"/>
            <a:ext cx="6003888"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Yellow Sea</a:t>
            </a:r>
          </a:p>
        </p:txBody>
      </p:sp>
      <p:sp>
        <p:nvSpPr>
          <p:cNvPr id="6" name="TextBox 5"/>
          <p:cNvSpPr txBox="1"/>
          <p:nvPr/>
        </p:nvSpPr>
        <p:spPr>
          <a:xfrm>
            <a:off x="751636" y="1177245"/>
            <a:ext cx="7655570" cy="429348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Yellow Sea is well-known for its fishing industry.</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Unfortunately, in recent years, many species of fish have declined in the Yellow Sea due to overfishing by some countries.</a:t>
            </a:r>
          </a:p>
          <a:p>
            <a:pPr marL="285750" indent="-285750">
              <a:buFont typeface="Arial" panose="020B0604020202020204" pitchFamily="34" charset="0"/>
              <a:buChar char="•"/>
            </a:pPr>
            <a:endParaRPr lang="en-US" sz="28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endParaRPr lang="en-US" sz="2100" dirty="0">
              <a:solidFill>
                <a:sysClr val="windowText" lastClr="000000"/>
              </a:solidFill>
              <a:latin typeface="KBScaredStraight" panose="02000603000000000000"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712672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33" y="2979131"/>
            <a:ext cx="5852161" cy="3657600"/>
          </a:xfrm>
          <a:prstGeom prst="rect">
            <a:avLst/>
          </a:prstGeom>
          <a:ln w="38100">
            <a:solidFill>
              <a:schemeClr val="tx1"/>
            </a:solidFill>
          </a:ln>
          <a:effectLst>
            <a:outerShdw blurRad="292100" dist="139700" dir="2700000" algn="tl" rotWithShape="0">
              <a:srgbClr val="333333">
                <a:alpha val="65000"/>
              </a:srgbClr>
            </a:outerShdw>
          </a:effectLst>
        </p:spPr>
      </p:pic>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867" y="179509"/>
            <a:ext cx="4876800" cy="3657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6402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204595" y="0"/>
            <a:ext cx="6734857"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Gobi Desert</a:t>
            </a:r>
          </a:p>
        </p:txBody>
      </p:sp>
      <p:sp>
        <p:nvSpPr>
          <p:cNvPr id="6" name="TextBox 5"/>
          <p:cNvSpPr txBox="1"/>
          <p:nvPr/>
        </p:nvSpPr>
        <p:spPr>
          <a:xfrm>
            <a:off x="751636" y="1177245"/>
            <a:ext cx="7655570" cy="4939814"/>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Gobi Desert is Asia’s largest desert.</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expands across southern Mongolia and northern China.</a:t>
            </a:r>
          </a:p>
          <a:p>
            <a:pPr marL="457200"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Much of the Gobi Desert is covered with sand and bare rock that is exposed by powerful winds blowing across the region.</a:t>
            </a:r>
          </a:p>
          <a:p>
            <a:pPr marL="457200" indent="-457200">
              <a:buFont typeface="Arial" panose="020B0604020202020204" pitchFamily="34" charset="0"/>
              <a:buChar char="•"/>
            </a:pPr>
            <a:endParaRPr lang="en-US" sz="2700" dirty="0">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595820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765" y="213580"/>
            <a:ext cx="5800597" cy="2926080"/>
          </a:xfrm>
          <a:prstGeom prst="rect">
            <a:avLst/>
          </a:prstGeom>
          <a:ln w="38100">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870"/>
          <a:stretch/>
        </p:blipFill>
        <p:spPr>
          <a:xfrm>
            <a:off x="199881" y="2552296"/>
            <a:ext cx="5486400" cy="4044094"/>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8765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96" y="224862"/>
            <a:ext cx="4860598" cy="36576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943" y="2979131"/>
            <a:ext cx="4876800" cy="3657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9529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204595" y="0"/>
            <a:ext cx="6734857"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Gobi Desert</a:t>
            </a:r>
          </a:p>
        </p:txBody>
      </p:sp>
      <p:sp>
        <p:nvSpPr>
          <p:cNvPr id="6" name="TextBox 5"/>
          <p:cNvSpPr txBox="1"/>
          <p:nvPr/>
        </p:nvSpPr>
        <p:spPr>
          <a:xfrm>
            <a:off x="751636" y="1177245"/>
            <a:ext cx="7655570" cy="3385542"/>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Gobi Desert is known as “Shamo”, the Chinese word for “sand desert”.</a:t>
            </a:r>
          </a:p>
          <a:p>
            <a:pPr marL="914400" lvl="1" indent="-4572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can be one of the hottest and also one of the coldest places on earth.</a:t>
            </a:r>
          </a:p>
          <a:p>
            <a:pPr marL="457200" indent="-457200">
              <a:buFont typeface="Arial" panose="020B0604020202020204" pitchFamily="34" charset="0"/>
              <a:buChar char="•"/>
            </a:pPr>
            <a:endParaRPr lang="en-US" sz="27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235054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512" y="2402682"/>
            <a:ext cx="6193234" cy="4114800"/>
          </a:xfrm>
          <a:prstGeom prst="rect">
            <a:avLst/>
          </a:prstGeom>
          <a:ln w="38100">
            <a:solidFill>
              <a:schemeClr val="tx1"/>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254" y="209406"/>
            <a:ext cx="4950010" cy="329184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3572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367046" y="0"/>
            <a:ext cx="6409960"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Taklimakan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 Desert</a:t>
            </a:r>
          </a:p>
        </p:txBody>
      </p:sp>
      <p:sp>
        <p:nvSpPr>
          <p:cNvPr id="6" name="TextBox 5"/>
          <p:cNvSpPr txBox="1"/>
          <p:nvPr/>
        </p:nvSpPr>
        <p:spPr>
          <a:xfrm>
            <a:off x="694935" y="2531462"/>
            <a:ext cx="7655570" cy="4616648"/>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Taklimakan Desert lies between two rugged mountain ranges in northwestern China.</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It is over 600 miles in length, making it one of the longest deserts in the world.</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Giant sand dunes cover 85% of its surface.</a:t>
            </a:r>
          </a:p>
          <a:p>
            <a:pPr marL="457200" indent="-457200">
              <a:buFont typeface="Arial" panose="020B0604020202020204" pitchFamily="34" charset="0"/>
              <a:buChar char="•"/>
            </a:pPr>
            <a:endParaRPr lang="en-US" sz="27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86720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3214" r="1444"/>
          <a:stretch/>
        </p:blipFill>
        <p:spPr>
          <a:xfrm>
            <a:off x="-40341" y="860880"/>
            <a:ext cx="6284099" cy="5793182"/>
          </a:xfrm>
          <a:prstGeom prst="rect">
            <a:avLst/>
          </a:prstGeom>
        </p:spPr>
      </p:pic>
      <p:sp>
        <p:nvSpPr>
          <p:cNvPr id="7" name="Rectangle 6"/>
          <p:cNvSpPr/>
          <p:nvPr/>
        </p:nvSpPr>
        <p:spPr>
          <a:xfrm>
            <a:off x="226489" y="0"/>
            <a:ext cx="5396157" cy="1315745"/>
          </a:xfrm>
          <a:prstGeom prst="rect">
            <a:avLst/>
          </a:prstGeom>
          <a:noFill/>
        </p:spPr>
        <p:txBody>
          <a:bodyPr wrap="none" lIns="68580" tIns="34290" rIns="68580" bIns="34290">
            <a:spAutoFit/>
          </a:bodyPr>
          <a:lstStyle/>
          <a:p>
            <a:pPr algn="ctr"/>
            <a:r>
              <a:rPr lang="en-US" sz="405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Southern &amp; Eastern</a:t>
            </a:r>
          </a:p>
          <a:p>
            <a:pPr algn="ctr"/>
            <a:r>
              <a:rPr lang="en-US" sz="405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Asia</a:t>
            </a:r>
          </a:p>
        </p:txBody>
      </p:sp>
      <p:sp>
        <p:nvSpPr>
          <p:cNvPr id="11" name="TextBox 10"/>
          <p:cNvSpPr txBox="1"/>
          <p:nvPr/>
        </p:nvSpPr>
        <p:spPr>
          <a:xfrm>
            <a:off x="6172976" y="89789"/>
            <a:ext cx="2971024" cy="5640006"/>
          </a:xfrm>
          <a:prstGeom prst="rect">
            <a:avLst/>
          </a:prstGeom>
          <a:noFill/>
        </p:spPr>
        <p:txBody>
          <a:bodyPr wrap="square" rtlCol="0">
            <a:spAutoFit/>
          </a:bodyPr>
          <a:lstStyle/>
          <a:p>
            <a:r>
              <a:rPr lang="en-US" sz="1200" dirty="0">
                <a:latin typeface="KG Second Chances Solid" panose="02000000000000000000" pitchFamily="2" charset="0"/>
              </a:rPr>
              <a:t>Directions:</a:t>
            </a:r>
          </a:p>
          <a:p>
            <a:r>
              <a:rPr lang="en-US" sz="1100" dirty="0"/>
              <a:t>1. </a:t>
            </a:r>
            <a:r>
              <a:rPr lang="en-US" sz="1100" dirty="0">
                <a:latin typeface="KG First Time In Forever" panose="02000506000000020003" pitchFamily="2" charset="0"/>
              </a:rPr>
              <a:t>Label the following physical features:</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Ganges River</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Huang He (Yellow River)</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Chang Jiang (Yangtze) River</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Bay of Bengal</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Indian Ocean</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Sea of Japan</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South China Sea</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Yellow Sea</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Gobi Desert</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Taklimakan Desert</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Himalayan Mountains</a:t>
            </a:r>
          </a:p>
          <a:p>
            <a:pPr marL="285750" indent="-285750">
              <a:buFont typeface="Arial" panose="020B0604020202020204" pitchFamily="34" charset="0"/>
              <a:buChar char="•"/>
            </a:pPr>
            <a:r>
              <a:rPr lang="en-US" sz="1100" dirty="0">
                <a:latin typeface="KG First Time In Forever" panose="02000506000000020003" pitchFamily="2" charset="0"/>
                <a:ea typeface="KBScaredStraight" panose="02000603000000000000" pitchFamily="2" charset="0"/>
              </a:rPr>
              <a:t>Korean Peninsula</a:t>
            </a:r>
          </a:p>
          <a:p>
            <a:pPr marL="128588" indent="-128588">
              <a:lnSpc>
                <a:spcPct val="150000"/>
              </a:lnSpc>
              <a:buFont typeface="Arial" panose="020B0604020202020204" pitchFamily="34" charset="0"/>
              <a:buChar char="•"/>
            </a:pPr>
            <a:endParaRPr lang="en-US" sz="700" dirty="0">
              <a:latin typeface="KG First Time In Forever" panose="02000506000000020003" pitchFamily="2" charset="0"/>
            </a:endParaRPr>
          </a:p>
          <a:p>
            <a:r>
              <a:rPr lang="en-US" sz="1100" dirty="0">
                <a:latin typeface="KG First Time In Forever" panose="02000506000000020003" pitchFamily="2" charset="0"/>
              </a:rPr>
              <a:t>2. Create a map key that includes symbols for:</a:t>
            </a:r>
          </a:p>
          <a:p>
            <a:pPr marL="171450" indent="-171450">
              <a:buFont typeface="Arial" panose="020B0604020202020204" pitchFamily="34" charset="0"/>
              <a:buChar char="•"/>
            </a:pPr>
            <a:r>
              <a:rPr lang="en-US" sz="1100" dirty="0">
                <a:latin typeface="KG First Time In Forever" panose="02000506000000020003" pitchFamily="2" charset="0"/>
              </a:rPr>
              <a:t>Rivers </a:t>
            </a:r>
          </a:p>
          <a:p>
            <a:pPr marL="171450" indent="-171450">
              <a:buFont typeface="Arial" panose="020B0604020202020204" pitchFamily="34" charset="0"/>
              <a:buChar char="•"/>
            </a:pPr>
            <a:r>
              <a:rPr lang="en-US" sz="1100" dirty="0">
                <a:latin typeface="KG First Time In Forever" panose="02000506000000020003" pitchFamily="2" charset="0"/>
              </a:rPr>
              <a:t>Mountains</a:t>
            </a:r>
          </a:p>
          <a:p>
            <a:pPr marL="171450" indent="-171450">
              <a:buFont typeface="Arial" panose="020B0604020202020204" pitchFamily="34" charset="0"/>
              <a:buChar char="•"/>
            </a:pPr>
            <a:r>
              <a:rPr lang="en-US" sz="1100" dirty="0">
                <a:latin typeface="KG First Time In Forever" panose="02000506000000020003" pitchFamily="2" charset="0"/>
              </a:rPr>
              <a:t>Deserts</a:t>
            </a:r>
          </a:p>
          <a:p>
            <a:pPr marL="171450" indent="-171450">
              <a:buFont typeface="Arial" panose="020B0604020202020204" pitchFamily="34" charset="0"/>
              <a:buChar char="•"/>
            </a:pPr>
            <a:r>
              <a:rPr lang="en-US" sz="1100" dirty="0">
                <a:latin typeface="KG First Time In Forever" panose="02000506000000020003" pitchFamily="2" charset="0"/>
              </a:rPr>
              <a:t>Bays</a:t>
            </a:r>
          </a:p>
          <a:p>
            <a:pPr marL="171450" indent="-171450">
              <a:buFont typeface="Arial" panose="020B0604020202020204" pitchFamily="34" charset="0"/>
              <a:buChar char="•"/>
            </a:pPr>
            <a:r>
              <a:rPr lang="en-US" sz="1100" dirty="0">
                <a:latin typeface="KG First Time In Forever" panose="02000506000000020003" pitchFamily="2" charset="0"/>
              </a:rPr>
              <a:t>Seas</a:t>
            </a:r>
          </a:p>
          <a:p>
            <a:pPr marL="171450" indent="-171450">
              <a:buFont typeface="Arial" panose="020B0604020202020204" pitchFamily="34" charset="0"/>
              <a:buChar char="•"/>
            </a:pPr>
            <a:r>
              <a:rPr lang="en-US" sz="1100" dirty="0">
                <a:latin typeface="KG First Time In Forever" panose="02000506000000020003" pitchFamily="2" charset="0"/>
              </a:rPr>
              <a:t>Oceans</a:t>
            </a:r>
          </a:p>
          <a:p>
            <a:pPr marL="171450" indent="-171450">
              <a:buFont typeface="Arial" panose="020B0604020202020204" pitchFamily="34" charset="0"/>
              <a:buChar char="•"/>
            </a:pPr>
            <a:r>
              <a:rPr lang="en-US" sz="1100" dirty="0">
                <a:latin typeface="KG First Time In Forever" panose="02000506000000020003" pitchFamily="2" charset="0"/>
              </a:rPr>
              <a:t>Peninsulas</a:t>
            </a:r>
          </a:p>
          <a:p>
            <a:endParaRPr lang="en-US" sz="900" dirty="0">
              <a:latin typeface="KG First Time In Forever" panose="02000506000000020003" pitchFamily="2" charset="0"/>
            </a:endParaRPr>
          </a:p>
          <a:p>
            <a:r>
              <a:rPr lang="en-US" sz="1100" dirty="0">
                <a:latin typeface="KG First Time In Forever" panose="02000506000000020003" pitchFamily="2" charset="0"/>
              </a:rPr>
              <a:t>3. Draw the symbol for each feature next to the correct label on the map. Color all symbols! </a:t>
            </a:r>
          </a:p>
          <a:p>
            <a:pPr>
              <a:lnSpc>
                <a:spcPct val="150000"/>
              </a:lnSpc>
            </a:pPr>
            <a:endParaRPr lang="en-US" sz="900" dirty="0"/>
          </a:p>
          <a:p>
            <a:pPr marL="214313" indent="-214313">
              <a:lnSpc>
                <a:spcPct val="150000"/>
              </a:lnSpc>
              <a:buFont typeface="Arial" panose="020B0604020202020204" pitchFamily="34" charset="0"/>
              <a:buChar char="•"/>
            </a:pPr>
            <a:endParaRPr lang="en-US" sz="900" dirty="0"/>
          </a:p>
          <a:p>
            <a:pPr marL="214313" indent="-214313">
              <a:lnSpc>
                <a:spcPct val="150000"/>
              </a:lnSpc>
              <a:buFont typeface="Arial" panose="020B0604020202020204" pitchFamily="34" charset="0"/>
              <a:buChar char="•"/>
            </a:pPr>
            <a:endParaRPr lang="en-US" sz="900" dirty="0"/>
          </a:p>
          <a:p>
            <a:endParaRPr lang="en-US" sz="1350" dirty="0"/>
          </a:p>
        </p:txBody>
      </p:sp>
      <p:sp>
        <p:nvSpPr>
          <p:cNvPr id="9" name="TextBox 8"/>
          <p:cNvSpPr txBox="1"/>
          <p:nvPr/>
        </p:nvSpPr>
        <p:spPr>
          <a:xfrm>
            <a:off x="-53788" y="6654062"/>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12" name="Rectangle 11"/>
          <p:cNvSpPr/>
          <p:nvPr/>
        </p:nvSpPr>
        <p:spPr>
          <a:xfrm>
            <a:off x="5512497" y="5263247"/>
            <a:ext cx="3416350" cy="1506231"/>
          </a:xfrm>
          <a:prstGeom prst="rect">
            <a:avLst/>
          </a:prstGeom>
          <a:solidFill>
            <a:schemeClr val="bg1"/>
          </a:solidFill>
          <a:ln w="38100">
            <a:solidFill>
              <a:schemeClr val="tx1"/>
            </a:solid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6747914" y="5263247"/>
            <a:ext cx="945515" cy="276999"/>
          </a:xfrm>
          <a:prstGeom prst="rect">
            <a:avLst/>
          </a:prstGeom>
          <a:noFill/>
        </p:spPr>
        <p:txBody>
          <a:bodyPr wrap="none" lIns="68580" tIns="34290" rIns="68580" bIns="34290">
            <a:spAutoFit/>
          </a:bodyPr>
          <a:lstStyle/>
          <a:p>
            <a:pPr algn="ctr"/>
            <a:r>
              <a:rPr lang="en-US" sz="1350" dirty="0">
                <a:ln w="0"/>
                <a:latin typeface="KG Second Chances Solid" panose="02000000000000000000" pitchFamily="2" charset="0"/>
              </a:rPr>
              <a:t>Map Key</a:t>
            </a:r>
          </a:p>
        </p:txBody>
      </p:sp>
      <p:sp>
        <p:nvSpPr>
          <p:cNvPr id="17" name="Freeform 16"/>
          <p:cNvSpPr/>
          <p:nvPr/>
        </p:nvSpPr>
        <p:spPr>
          <a:xfrm>
            <a:off x="2652862" y="3818966"/>
            <a:ext cx="678876" cy="1886684"/>
          </a:xfrm>
          <a:custGeom>
            <a:avLst/>
            <a:gdLst>
              <a:gd name="connsiteX0" fmla="*/ 618186 w 618186"/>
              <a:gd name="connsiteY0" fmla="*/ 1648495 h 1648495"/>
              <a:gd name="connsiteX1" fmla="*/ 553791 w 618186"/>
              <a:gd name="connsiteY1" fmla="*/ 1596980 h 1648495"/>
              <a:gd name="connsiteX2" fmla="*/ 489397 w 618186"/>
              <a:gd name="connsiteY2" fmla="*/ 1532586 h 1648495"/>
              <a:gd name="connsiteX3" fmla="*/ 450760 w 618186"/>
              <a:gd name="connsiteY3" fmla="*/ 1416676 h 1648495"/>
              <a:gd name="connsiteX4" fmla="*/ 489397 w 618186"/>
              <a:gd name="connsiteY4" fmla="*/ 1403797 h 1648495"/>
              <a:gd name="connsiteX5" fmla="*/ 515155 w 618186"/>
              <a:gd name="connsiteY5" fmla="*/ 1365160 h 1648495"/>
              <a:gd name="connsiteX6" fmla="*/ 502276 w 618186"/>
              <a:gd name="connsiteY6" fmla="*/ 824248 h 1648495"/>
              <a:gd name="connsiteX7" fmla="*/ 425003 w 618186"/>
              <a:gd name="connsiteY7" fmla="*/ 785611 h 1648495"/>
              <a:gd name="connsiteX8" fmla="*/ 244698 w 618186"/>
              <a:gd name="connsiteY8" fmla="*/ 772732 h 1648495"/>
              <a:gd name="connsiteX9" fmla="*/ 218941 w 618186"/>
              <a:gd name="connsiteY9" fmla="*/ 734095 h 1648495"/>
              <a:gd name="connsiteX10" fmla="*/ 206062 w 618186"/>
              <a:gd name="connsiteY10" fmla="*/ 669701 h 1648495"/>
              <a:gd name="connsiteX11" fmla="*/ 180304 w 618186"/>
              <a:gd name="connsiteY11" fmla="*/ 579549 h 1648495"/>
              <a:gd name="connsiteX12" fmla="*/ 154546 w 618186"/>
              <a:gd name="connsiteY12" fmla="*/ 540912 h 1648495"/>
              <a:gd name="connsiteX13" fmla="*/ 115910 w 618186"/>
              <a:gd name="connsiteY13" fmla="*/ 528034 h 1648495"/>
              <a:gd name="connsiteX14" fmla="*/ 51515 w 618186"/>
              <a:gd name="connsiteY14" fmla="*/ 463639 h 1648495"/>
              <a:gd name="connsiteX15" fmla="*/ 77273 w 618186"/>
              <a:gd name="connsiteY15" fmla="*/ 373487 h 1648495"/>
              <a:gd name="connsiteX16" fmla="*/ 64394 w 618186"/>
              <a:gd name="connsiteY16" fmla="*/ 334850 h 1648495"/>
              <a:gd name="connsiteX17" fmla="*/ 38636 w 618186"/>
              <a:gd name="connsiteY17" fmla="*/ 296214 h 1648495"/>
              <a:gd name="connsiteX18" fmla="*/ 51515 w 618186"/>
              <a:gd name="connsiteY18" fmla="*/ 141667 h 1648495"/>
              <a:gd name="connsiteX19" fmla="*/ 38636 w 618186"/>
              <a:gd name="connsiteY19" fmla="*/ 25757 h 1648495"/>
              <a:gd name="connsiteX20" fmla="*/ 0 w 618186"/>
              <a:gd name="connsiteY20" fmla="*/ 0 h 164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186" h="1648495">
                <a:moveTo>
                  <a:pt x="618186" y="1648495"/>
                </a:moveTo>
                <a:cubicBezTo>
                  <a:pt x="596721" y="1631323"/>
                  <a:pt x="573228" y="1616417"/>
                  <a:pt x="553791" y="1596980"/>
                </a:cubicBezTo>
                <a:cubicBezTo>
                  <a:pt x="467932" y="1511121"/>
                  <a:pt x="592429" y="1601271"/>
                  <a:pt x="489397" y="1532586"/>
                </a:cubicBezTo>
                <a:cubicBezTo>
                  <a:pt x="471705" y="1506048"/>
                  <a:pt x="409957" y="1457479"/>
                  <a:pt x="450760" y="1416676"/>
                </a:cubicBezTo>
                <a:cubicBezTo>
                  <a:pt x="460360" y="1407077"/>
                  <a:pt x="476518" y="1408090"/>
                  <a:pt x="489397" y="1403797"/>
                </a:cubicBezTo>
                <a:cubicBezTo>
                  <a:pt x="497983" y="1390918"/>
                  <a:pt x="514811" y="1380635"/>
                  <a:pt x="515155" y="1365160"/>
                </a:cubicBezTo>
                <a:cubicBezTo>
                  <a:pt x="519162" y="1184849"/>
                  <a:pt x="518605" y="1003862"/>
                  <a:pt x="502276" y="824248"/>
                </a:cubicBezTo>
                <a:cubicBezTo>
                  <a:pt x="500962" y="809793"/>
                  <a:pt x="435683" y="786868"/>
                  <a:pt x="425003" y="785611"/>
                </a:cubicBezTo>
                <a:cubicBezTo>
                  <a:pt x="365161" y="778571"/>
                  <a:pt x="304800" y="777025"/>
                  <a:pt x="244698" y="772732"/>
                </a:cubicBezTo>
                <a:cubicBezTo>
                  <a:pt x="236112" y="759853"/>
                  <a:pt x="224376" y="748588"/>
                  <a:pt x="218941" y="734095"/>
                </a:cubicBezTo>
                <a:cubicBezTo>
                  <a:pt x="211255" y="713599"/>
                  <a:pt x="210811" y="691069"/>
                  <a:pt x="206062" y="669701"/>
                </a:cubicBezTo>
                <a:cubicBezTo>
                  <a:pt x="202761" y="654847"/>
                  <a:pt x="188909" y="596759"/>
                  <a:pt x="180304" y="579549"/>
                </a:cubicBezTo>
                <a:cubicBezTo>
                  <a:pt x="173382" y="565704"/>
                  <a:pt x="166633" y="550581"/>
                  <a:pt x="154546" y="540912"/>
                </a:cubicBezTo>
                <a:cubicBezTo>
                  <a:pt x="143946" y="532432"/>
                  <a:pt x="128789" y="532327"/>
                  <a:pt x="115910" y="528034"/>
                </a:cubicBezTo>
                <a:cubicBezTo>
                  <a:pt x="94219" y="513573"/>
                  <a:pt x="56034" y="495272"/>
                  <a:pt x="51515" y="463639"/>
                </a:cubicBezTo>
                <a:cubicBezTo>
                  <a:pt x="49898" y="452320"/>
                  <a:pt x="72440" y="387985"/>
                  <a:pt x="77273" y="373487"/>
                </a:cubicBezTo>
                <a:cubicBezTo>
                  <a:pt x="72980" y="360608"/>
                  <a:pt x="70465" y="346992"/>
                  <a:pt x="64394" y="334850"/>
                </a:cubicBezTo>
                <a:cubicBezTo>
                  <a:pt x="57472" y="321006"/>
                  <a:pt x="39666" y="311658"/>
                  <a:pt x="38636" y="296214"/>
                </a:cubicBezTo>
                <a:cubicBezTo>
                  <a:pt x="35197" y="244634"/>
                  <a:pt x="47222" y="193183"/>
                  <a:pt x="51515" y="141667"/>
                </a:cubicBezTo>
                <a:cubicBezTo>
                  <a:pt x="47222" y="103030"/>
                  <a:pt x="51921" y="62291"/>
                  <a:pt x="38636" y="25757"/>
                </a:cubicBezTo>
                <a:cubicBezTo>
                  <a:pt x="33346" y="11211"/>
                  <a:pt x="0" y="0"/>
                  <a:pt x="0" y="0"/>
                </a:cubicBezTo>
              </a:path>
            </a:pathLst>
          </a:custGeom>
          <a:noFill/>
          <a:ln w="28575">
            <a:solidFill>
              <a:srgbClr val="1E1E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636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8619" y="519248"/>
            <a:ext cx="8229600" cy="581950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8851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6" name="Content Placeholder 7"/>
          <p:cNvPicPr>
            <a:picLocks noChangeAspect="1"/>
          </p:cNvPicPr>
          <p:nvPr/>
        </p:nvPicPr>
        <p:blipFill rotWithShape="1">
          <a:blip r:embed="rId2">
            <a:extLst>
              <a:ext uri="{28A0092B-C50C-407E-A947-70E740481C1C}">
                <a14:useLocalDpi xmlns:a14="http://schemas.microsoft.com/office/drawing/2010/main" val="0"/>
              </a:ext>
            </a:extLst>
          </a:blip>
          <a:srcRect b="22461"/>
          <a:stretch/>
        </p:blipFill>
        <p:spPr>
          <a:xfrm>
            <a:off x="134470" y="167778"/>
            <a:ext cx="8229600" cy="4251412"/>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9270" y="3605236"/>
            <a:ext cx="4762500" cy="31623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79870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367046" y="0"/>
            <a:ext cx="6409960"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Taklimakan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 Desert</a:t>
            </a:r>
          </a:p>
        </p:txBody>
      </p:sp>
      <p:sp>
        <p:nvSpPr>
          <p:cNvPr id="6" name="TextBox 5"/>
          <p:cNvSpPr txBox="1"/>
          <p:nvPr/>
        </p:nvSpPr>
        <p:spPr>
          <a:xfrm>
            <a:off x="694935" y="2531462"/>
            <a:ext cx="7655570" cy="3693319"/>
          </a:xfrm>
          <a:prstGeom prst="rect">
            <a:avLst/>
          </a:prstGeom>
          <a:noFill/>
        </p:spPr>
        <p:txBody>
          <a:bodyPr wrap="square" rtlCol="0">
            <a:spAutoFit/>
          </a:bodyPr>
          <a:lstStyle/>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Taklimakan Desert receives very little annual precipitation.</a:t>
            </a:r>
          </a:p>
          <a:p>
            <a:pPr marL="457200" indent="-457200">
              <a:buFont typeface="Arial" panose="020B0604020202020204" pitchFamily="34" charset="0"/>
              <a:buChar char="•"/>
            </a:pPr>
            <a:endParaRPr lang="en-US" sz="30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3000" dirty="0">
                <a:latin typeface="KG First Time In Forever" panose="02000506000000020003" pitchFamily="2" charset="0"/>
                <a:ea typeface="KBScaredStraight" panose="02000603000000000000" pitchFamily="2" charset="0"/>
              </a:rPr>
              <a:t>The plant and animal life in this desert have had to adapt to the dry environment in order to survive.</a:t>
            </a:r>
          </a:p>
          <a:p>
            <a:pPr marL="457200" indent="-457200">
              <a:buFont typeface="Arial" panose="020B0604020202020204" pitchFamily="34" charset="0"/>
              <a:buChar char="•"/>
            </a:pPr>
            <a:endParaRPr lang="en-US" sz="27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16977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529922"/>
            <a:ext cx="8820150" cy="5876925"/>
          </a:xfrm>
          <a:prstGeom prst="rect">
            <a:avLst/>
          </a:prstGeom>
          <a:ln w="38100">
            <a:solidFill>
              <a:schemeClr val="tx1"/>
            </a:solidFill>
          </a:ln>
        </p:spPr>
      </p:pic>
    </p:spTree>
    <p:extLst>
      <p:ext uri="{BB962C8B-B14F-4D97-AF65-F5344CB8AC3E}">
        <p14:creationId xmlns:p14="http://schemas.microsoft.com/office/powerpoint/2010/main" val="38567365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554856" y="0"/>
            <a:ext cx="6034344"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Himalayan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Mountains</a:t>
            </a:r>
          </a:p>
        </p:txBody>
      </p:sp>
      <p:sp>
        <p:nvSpPr>
          <p:cNvPr id="6" name="TextBox 5"/>
          <p:cNvSpPr txBox="1"/>
          <p:nvPr/>
        </p:nvSpPr>
        <p:spPr>
          <a:xfrm>
            <a:off x="694935" y="2531462"/>
            <a:ext cx="7655570" cy="4493538"/>
          </a:xfrm>
          <a:prstGeom prst="rect">
            <a:avLst/>
          </a:prstGeom>
          <a:noFill/>
        </p:spPr>
        <p:txBody>
          <a:bodyPr wrap="square" rtlCol="0">
            <a:spAutoFit/>
          </a:bodyPr>
          <a:lstStyle/>
          <a:p>
            <a:pPr marL="457200" indent="-457200">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The Himalayas lie along the northern edge of the Indian subcontinent and the southern border of China.</a:t>
            </a:r>
          </a:p>
          <a:p>
            <a:pPr marL="457200" indent="-457200">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They form the natural border between India and China.</a:t>
            </a:r>
          </a:p>
          <a:p>
            <a:pPr marL="457200" indent="-457200">
              <a:buFont typeface="Arial" panose="020B0604020202020204" pitchFamily="34" charset="0"/>
              <a:buChar char="•"/>
            </a:pPr>
            <a:endParaRPr lang="en-US" sz="29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sz="2900" dirty="0">
                <a:latin typeface="KG First Time In Forever" panose="02000506000000020003" pitchFamily="2" charset="0"/>
                <a:ea typeface="KBScaredStraight" panose="02000603000000000000" pitchFamily="2" charset="0"/>
              </a:rPr>
              <a:t>The mountains stretch for about 200 miles.</a:t>
            </a:r>
          </a:p>
          <a:p>
            <a:pPr marL="457200" indent="-457200">
              <a:buFont typeface="Arial" panose="020B0604020202020204" pitchFamily="34" charset="0"/>
              <a:buChar char="•"/>
            </a:pPr>
            <a:endParaRPr lang="en-US" sz="27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550915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9" y="205521"/>
            <a:ext cx="5486400" cy="4448433"/>
          </a:xfrm>
          <a:prstGeom prst="rect">
            <a:avLst/>
          </a:prstGeom>
          <a:ln w="38100">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795" y="2796251"/>
            <a:ext cx="3854600" cy="384048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7187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42900"/>
            <a:ext cx="8229600" cy="61722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7911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554856" y="0"/>
            <a:ext cx="6034344"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Himalayan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Mountains</a:t>
            </a:r>
          </a:p>
        </p:txBody>
      </p:sp>
      <p:sp>
        <p:nvSpPr>
          <p:cNvPr id="6" name="TextBox 5"/>
          <p:cNvSpPr txBox="1"/>
          <p:nvPr/>
        </p:nvSpPr>
        <p:spPr>
          <a:xfrm>
            <a:off x="694935" y="2531462"/>
            <a:ext cx="7655570" cy="3416320"/>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Himalayan mountain range is the world’s highest mountain region.</a:t>
            </a:r>
          </a:p>
          <a:p>
            <a:pPr marL="342900" indent="-3429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342900" indent="-3429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It is sometimes called “the roof of the world” because of the area’s high altitudes.</a:t>
            </a:r>
          </a:p>
          <a:p>
            <a:pPr marL="342900" indent="-342900">
              <a:buFont typeface="Arial" panose="020B0604020202020204" pitchFamily="34" charset="0"/>
              <a:buChar char="•"/>
            </a:pPr>
            <a:endParaRPr lang="en-US" sz="2400" dirty="0">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4216610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0486" y="3109936"/>
            <a:ext cx="5482120" cy="3657600"/>
          </a:xfrm>
          <a:prstGeom prst="rect">
            <a:avLst/>
          </a:prstGeom>
          <a:ln w="38100">
            <a:solidFill>
              <a:schemeClr val="tx1"/>
            </a:solidFill>
          </a:ln>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66" y="135572"/>
            <a:ext cx="5483649" cy="36576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4500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554856" y="0"/>
            <a:ext cx="6034344"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Himalayan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Mountains</a:t>
            </a:r>
          </a:p>
        </p:txBody>
      </p:sp>
      <p:sp>
        <p:nvSpPr>
          <p:cNvPr id="6" name="TextBox 5"/>
          <p:cNvSpPr txBox="1"/>
          <p:nvPr/>
        </p:nvSpPr>
        <p:spPr>
          <a:xfrm>
            <a:off x="694935" y="2531462"/>
            <a:ext cx="7655570" cy="3831818"/>
          </a:xfrm>
          <a:prstGeom prst="rect">
            <a:avLst/>
          </a:prstGeom>
          <a:noFill/>
        </p:spPr>
        <p:txBody>
          <a:bodyPr wrap="square" rtlCol="0">
            <a:spAutoFit/>
          </a:bodyPr>
          <a:lstStyle/>
          <a:p>
            <a:pPr marL="342900" indent="-3429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Nine of the world’s ten largest peaks are located here.</a:t>
            </a:r>
          </a:p>
          <a:p>
            <a:pPr marL="342900" indent="-34290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342900" indent="-3429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Mt. Everest, the world’s highest mountain, is part of the Himalayan range.</a:t>
            </a:r>
          </a:p>
          <a:p>
            <a:pPr marL="342900" indent="-342900">
              <a:buFont typeface="Arial" panose="020B0604020202020204" pitchFamily="34" charset="0"/>
              <a:buChar char="•"/>
            </a:pPr>
            <a:endParaRPr lang="en-US" sz="24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80073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27" y="195943"/>
            <a:ext cx="8032024" cy="1515291"/>
          </a:xfrm>
        </p:spPr>
        <p:txBody>
          <a:bodyPr>
            <a:normAutofit fontScale="90000"/>
          </a:bodyPr>
          <a:lstStyle/>
          <a:p>
            <a:r>
              <a:rPr lang="en-US" dirty="0"/>
              <a:t>Geography of Southern &amp; Eastern Asia </a:t>
            </a:r>
            <a:r>
              <a:rPr lang="en-US" dirty="0" smtClean="0"/>
              <a:t>Study Guide</a:t>
            </a:r>
            <a:br>
              <a:rPr lang="en-US" dirty="0" smtClean="0"/>
            </a:br>
            <a:r>
              <a:rPr lang="en-US" dirty="0"/>
              <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768117" y="1084262"/>
            <a:ext cx="6663078" cy="5773737"/>
          </a:xfrm>
          <a:prstGeom prst="rect">
            <a:avLst/>
          </a:prstGeom>
        </p:spPr>
      </p:pic>
    </p:spTree>
    <p:extLst>
      <p:ext uri="{BB962C8B-B14F-4D97-AF65-F5344CB8AC3E}">
        <p14:creationId xmlns:p14="http://schemas.microsoft.com/office/powerpoint/2010/main" val="1675301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0540"/>
            <a:ext cx="9144000" cy="540268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3397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978754" y="0"/>
            <a:ext cx="5186548"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Korean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Peninsula</a:t>
            </a:r>
          </a:p>
        </p:txBody>
      </p:sp>
      <p:sp>
        <p:nvSpPr>
          <p:cNvPr id="6" name="TextBox 5"/>
          <p:cNvSpPr txBox="1"/>
          <p:nvPr/>
        </p:nvSpPr>
        <p:spPr>
          <a:xfrm>
            <a:off x="694935" y="2531462"/>
            <a:ext cx="7655570" cy="4031873"/>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The Korean Peninsula is a mountainous peninsula that juts out of northeastern China in between the Yellow Sea and the Sea of Japan.</a:t>
            </a:r>
          </a:p>
          <a:p>
            <a:pPr marL="285750" indent="-285750">
              <a:buFont typeface="Arial" panose="020B0604020202020204" pitchFamily="34" charset="0"/>
              <a:buChar char="•"/>
            </a:pPr>
            <a:endParaRPr lang="en-US" sz="3200" dirty="0">
              <a:latin typeface="KG First Time In Forever" panose="02000506000000020003" pitchFamily="2" charset="0"/>
              <a:ea typeface="KBScaredStraight" panose="02000603000000000000" pitchFamily="2" charset="0"/>
            </a:endParaRPr>
          </a:p>
          <a:p>
            <a:pPr marL="285750" indent="-28575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Over half of the peninsula is made up of mountains, but there is still plenty of rich farmland.</a:t>
            </a:r>
            <a:endParaRPr lang="en-US" sz="2700" dirty="0">
              <a:solidFill>
                <a:sysClr val="windowText" lastClr="000000"/>
              </a:solidFill>
              <a:latin typeface="KG First Time In Forever" panose="02000506000000020003" pitchFamily="2" charset="0"/>
              <a:ea typeface="KBScaredStraight" panose="02000603000000000000" pitchFamily="2" charset="0"/>
            </a:endParaRP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51838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dirty="0"/>
          </a:p>
        </p:txBody>
      </p:sp>
      <p:pic>
        <p:nvPicPr>
          <p:cNvPr id="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227598"/>
            <a:ext cx="8595360" cy="6402803"/>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16658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978754" y="0"/>
            <a:ext cx="5186548" cy="2531462"/>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Korean</a:t>
            </a:r>
          </a:p>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Peninsula</a:t>
            </a:r>
          </a:p>
        </p:txBody>
      </p:sp>
      <p:sp>
        <p:nvSpPr>
          <p:cNvPr id="6" name="TextBox 5"/>
          <p:cNvSpPr txBox="1"/>
          <p:nvPr/>
        </p:nvSpPr>
        <p:spPr>
          <a:xfrm>
            <a:off x="694935" y="2531462"/>
            <a:ext cx="7655570" cy="2062103"/>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G First Time In Forever" panose="02000506000000020003" pitchFamily="2" charset="0"/>
                <a:ea typeface="KBScaredStraight" panose="02000603000000000000" pitchFamily="2" charset="0"/>
              </a:rPr>
              <a:t>Since the end of World War II in 1948, the peninsula has been divided into two countries: North Korea (communist) and South Korea (democratic).</a:t>
            </a: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20023389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9" y="0"/>
            <a:ext cx="9144000" cy="6858000"/>
          </a:xfrm>
          <a:prstGeom prst="rect">
            <a:avLst/>
          </a:prstGeom>
          <a:solidFill>
            <a:srgbClr val="5C9D7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p:cNvSpPr txBox="1"/>
          <p:nvPr/>
        </p:nvSpPr>
        <p:spPr>
          <a:xfrm>
            <a:off x="1419" y="6636731"/>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sp>
        <p:nvSpPr>
          <p:cNvPr id="2" name="Content Placeholder 1"/>
          <p:cNvSpPr>
            <a:spLocks noGrp="1"/>
          </p:cNvSpPr>
          <p:nvPr>
            <p:ph idx="1"/>
          </p:nvPr>
        </p:nvSpPr>
        <p:spPr/>
        <p:txBody>
          <a:bodyPr/>
          <a:lstStyle/>
          <a:p>
            <a:endParaRPr lang="en-US" dirty="0"/>
          </a:p>
        </p:txBody>
      </p:sp>
      <p:pic>
        <p:nvPicPr>
          <p:cNvPr id="8"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215" t="8822" r="3583" b="4200"/>
          <a:stretch/>
        </p:blipFill>
        <p:spPr>
          <a:xfrm>
            <a:off x="663404" y="411480"/>
            <a:ext cx="7817191" cy="603504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2709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5400000">
            <a:off x="-920148" y="879554"/>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3" name="Rectangle 2"/>
          <p:cNvSpPr/>
          <p:nvPr/>
        </p:nvSpPr>
        <p:spPr>
          <a:xfrm rot="5400000">
            <a:off x="6598148" y="3198048"/>
            <a:ext cx="4495078" cy="438582"/>
          </a:xfrm>
          <a:prstGeom prst="rect">
            <a:avLst/>
          </a:prstGeom>
          <a:noFill/>
        </p:spPr>
        <p:txBody>
          <a:bodyPr wrap="none" lIns="68580" tIns="34290" rIns="68580" bIns="34290">
            <a:spAutoFit/>
          </a:bodyPr>
          <a:lstStyle/>
          <a:p>
            <a:pPr algn="ctr"/>
            <a:r>
              <a:rPr lang="en-US" sz="2400" dirty="0">
                <a:ln w="10160">
                  <a:noFill/>
                  <a:prstDash val="solid"/>
                </a:ln>
                <a:latin typeface="KG Second Chances Solid" panose="02000000000000000000" pitchFamily="2" charset="0"/>
              </a:rPr>
              <a:t>SE Asia’s Physical Features</a:t>
            </a:r>
          </a:p>
        </p:txBody>
      </p:sp>
      <p:graphicFrame>
        <p:nvGraphicFramePr>
          <p:cNvPr id="6" name="Table 5"/>
          <p:cNvGraphicFramePr>
            <a:graphicFrameLocks noGrp="1"/>
          </p:cNvGraphicFramePr>
          <p:nvPr>
            <p:extLst>
              <p:ext uri="{D42A27DB-BD31-4B8C-83A1-F6EECF244321}">
                <p14:modId xmlns:p14="http://schemas.microsoft.com/office/powerpoint/2010/main" val="2835094201"/>
              </p:ext>
            </p:extLst>
          </p:nvPr>
        </p:nvGraphicFramePr>
        <p:xfrm>
          <a:off x="128245" y="228598"/>
          <a:ext cx="8146640" cy="6468036"/>
        </p:xfrm>
        <a:graphic>
          <a:graphicData uri="http://schemas.openxmlformats.org/drawingml/2006/table">
            <a:tbl>
              <a:tblPr firstRow="1" bandRow="1">
                <a:tableStyleId>{5940675A-B579-460E-94D1-54222C63F5DA}</a:tableStyleId>
              </a:tblPr>
              <a:tblGrid>
                <a:gridCol w="2720867">
                  <a:extLst>
                    <a:ext uri="{9D8B030D-6E8A-4147-A177-3AD203B41FA5}">
                      <a16:colId xmlns:a16="http://schemas.microsoft.com/office/drawing/2014/main" val="20000"/>
                    </a:ext>
                  </a:extLst>
                </a:gridCol>
                <a:gridCol w="2840133">
                  <a:extLst>
                    <a:ext uri="{9D8B030D-6E8A-4147-A177-3AD203B41FA5}">
                      <a16:colId xmlns:a16="http://schemas.microsoft.com/office/drawing/2014/main" val="20001"/>
                    </a:ext>
                  </a:extLst>
                </a:gridCol>
                <a:gridCol w="2585640">
                  <a:extLst>
                    <a:ext uri="{9D8B030D-6E8A-4147-A177-3AD203B41FA5}">
                      <a16:colId xmlns:a16="http://schemas.microsoft.com/office/drawing/2014/main" val="20002"/>
                    </a:ext>
                  </a:extLst>
                </a:gridCol>
              </a:tblGrid>
              <a:tr h="3234018">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0"/>
                  </a:ext>
                </a:extLst>
              </a:tr>
              <a:tr h="3234018">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1"/>
                  </a:ext>
                </a:extLst>
              </a:tr>
            </a:tbl>
          </a:graphicData>
        </a:graphic>
      </p:graphicFrame>
      <p:sp>
        <p:nvSpPr>
          <p:cNvPr id="10" name="TextBox 9"/>
          <p:cNvSpPr txBox="1"/>
          <p:nvPr/>
        </p:nvSpPr>
        <p:spPr>
          <a:xfrm rot="5400000">
            <a:off x="4945869" y="3140428"/>
            <a:ext cx="6858000" cy="703013"/>
          </a:xfrm>
          <a:prstGeom prst="rect">
            <a:avLst/>
          </a:prstGeom>
          <a:noFill/>
        </p:spPr>
        <p:txBody>
          <a:bodyPr wrap="square" rtlCol="0">
            <a:spAutoFit/>
          </a:bodyPr>
          <a:lstStyle/>
          <a:p>
            <a:pPr>
              <a:lnSpc>
                <a:spcPct val="107000"/>
              </a:lnSpc>
              <a:spcAft>
                <a:spcPts val="600"/>
              </a:spcAft>
            </a:pPr>
            <a:r>
              <a:rPr lang="en-US" sz="1200" b="1" dirty="0">
                <a:latin typeface="KBScaredStraight" panose="02000603000000000000" pitchFamily="2" charset="0"/>
                <a:ea typeface="KBScaredStraight" panose="02000603000000000000" pitchFamily="2" charset="0"/>
              </a:rPr>
              <a:t>Directions</a:t>
            </a:r>
            <a:r>
              <a:rPr lang="en-US" sz="1200" dirty="0">
                <a:latin typeface="KBScaredStraight" panose="02000603000000000000" pitchFamily="2" charset="0"/>
                <a:ea typeface="KBScaredStraight" panose="02000603000000000000" pitchFamily="2" charset="0"/>
              </a:rPr>
              <a:t>: </a:t>
            </a:r>
            <a:r>
              <a:rPr lang="en-US" sz="1200" dirty="0">
                <a:latin typeface="KBScaredStraight" panose="02000603000000000000" pitchFamily="2" charset="0"/>
                <a:ea typeface="KBScaredStraight" panose="02000603000000000000" pitchFamily="2" charset="0"/>
                <a:cs typeface="Arial" panose="020B0604020202020204" pitchFamily="34" charset="0"/>
              </a:rPr>
              <a:t>Complete the chart below with information that you learn during the presentation. If time allows, color your illustrations.</a:t>
            </a:r>
          </a:p>
          <a:p>
            <a:endParaRPr lang="en-US" sz="900" dirty="0">
              <a:latin typeface="KBScaredStraight" panose="02000603000000000000" pitchFamily="2" charset="0"/>
              <a:ea typeface="KBScaredStraight" panose="02000603000000000000" pitchFamily="2" charset="0"/>
            </a:endParaRPr>
          </a:p>
        </p:txBody>
      </p:sp>
      <p:sp>
        <p:nvSpPr>
          <p:cNvPr id="14" name="TextBox 13"/>
          <p:cNvSpPr txBox="1"/>
          <p:nvPr/>
        </p:nvSpPr>
        <p:spPr>
          <a:xfrm rot="5400000">
            <a:off x="6772441" y="1493631"/>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Ganges River</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0" name="TextBox 19"/>
          <p:cNvSpPr txBox="1"/>
          <p:nvPr/>
        </p:nvSpPr>
        <p:spPr>
          <a:xfrm rot="5400000">
            <a:off x="6057449" y="740675"/>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23" name="TextBox 22"/>
          <p:cNvSpPr txBox="1"/>
          <p:nvPr/>
        </p:nvSpPr>
        <p:spPr>
          <a:xfrm rot="5400000">
            <a:off x="6388732" y="4810480"/>
            <a:ext cx="3234017"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Huang He (Yellow River)</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7" name="TextBox 26"/>
          <p:cNvSpPr txBox="1"/>
          <p:nvPr/>
        </p:nvSpPr>
        <p:spPr>
          <a:xfrm rot="5400000">
            <a:off x="6057449" y="3974693"/>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28" name="TextBox 27"/>
          <p:cNvSpPr txBox="1"/>
          <p:nvPr/>
        </p:nvSpPr>
        <p:spPr>
          <a:xfrm rot="5400000">
            <a:off x="3767658" y="1576462"/>
            <a:ext cx="3234017"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Chang Jiang (Yangtze) River</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9" name="TextBox 28"/>
          <p:cNvSpPr txBox="1"/>
          <p:nvPr/>
        </p:nvSpPr>
        <p:spPr>
          <a:xfrm rot="5400000">
            <a:off x="3507481" y="729862"/>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0" name="TextBox 29"/>
          <p:cNvSpPr txBox="1"/>
          <p:nvPr/>
        </p:nvSpPr>
        <p:spPr>
          <a:xfrm rot="5400000">
            <a:off x="4206429" y="4764203"/>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Bay of Bengal</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1" name="TextBox 30"/>
          <p:cNvSpPr txBox="1"/>
          <p:nvPr/>
        </p:nvSpPr>
        <p:spPr>
          <a:xfrm rot="5400000">
            <a:off x="3507481" y="3974694"/>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2" name="TextBox 31"/>
          <p:cNvSpPr txBox="1"/>
          <p:nvPr/>
        </p:nvSpPr>
        <p:spPr>
          <a:xfrm rot="5400000">
            <a:off x="1350339" y="1512954"/>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Indian Ocean</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3" name="TextBox 32"/>
          <p:cNvSpPr txBox="1"/>
          <p:nvPr/>
        </p:nvSpPr>
        <p:spPr>
          <a:xfrm rot="5400000">
            <a:off x="560142" y="729862"/>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4" name="TextBox 33"/>
          <p:cNvSpPr txBox="1"/>
          <p:nvPr/>
        </p:nvSpPr>
        <p:spPr>
          <a:xfrm rot="5400000">
            <a:off x="1356647" y="4781688"/>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Sea of Japan</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5" name="TextBox 34"/>
          <p:cNvSpPr txBox="1"/>
          <p:nvPr/>
        </p:nvSpPr>
        <p:spPr>
          <a:xfrm rot="5400000">
            <a:off x="640680" y="3998596"/>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693903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rot="5400000">
            <a:off x="-920148" y="879554"/>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3" name="Rectangle 2"/>
          <p:cNvSpPr/>
          <p:nvPr/>
        </p:nvSpPr>
        <p:spPr>
          <a:xfrm rot="5400000">
            <a:off x="6598148" y="3198048"/>
            <a:ext cx="4495078" cy="438582"/>
          </a:xfrm>
          <a:prstGeom prst="rect">
            <a:avLst/>
          </a:prstGeom>
          <a:noFill/>
        </p:spPr>
        <p:txBody>
          <a:bodyPr wrap="none" lIns="68580" tIns="34290" rIns="68580" bIns="34290">
            <a:spAutoFit/>
          </a:bodyPr>
          <a:lstStyle/>
          <a:p>
            <a:pPr algn="ctr"/>
            <a:r>
              <a:rPr lang="en-US" sz="2400" dirty="0">
                <a:ln w="10160">
                  <a:noFill/>
                  <a:prstDash val="solid"/>
                </a:ln>
                <a:latin typeface="KG Second Chances Solid" panose="02000000000000000000" pitchFamily="2" charset="0"/>
              </a:rPr>
              <a:t>SE Asia’s Physical Features</a:t>
            </a:r>
          </a:p>
        </p:txBody>
      </p:sp>
      <p:graphicFrame>
        <p:nvGraphicFramePr>
          <p:cNvPr id="6" name="Table 5"/>
          <p:cNvGraphicFramePr>
            <a:graphicFrameLocks noGrp="1"/>
          </p:cNvGraphicFramePr>
          <p:nvPr>
            <p:extLst/>
          </p:nvPr>
        </p:nvGraphicFramePr>
        <p:xfrm>
          <a:off x="128245" y="228598"/>
          <a:ext cx="8146640" cy="6468036"/>
        </p:xfrm>
        <a:graphic>
          <a:graphicData uri="http://schemas.openxmlformats.org/drawingml/2006/table">
            <a:tbl>
              <a:tblPr firstRow="1" bandRow="1">
                <a:tableStyleId>{5940675A-B579-460E-94D1-54222C63F5DA}</a:tableStyleId>
              </a:tblPr>
              <a:tblGrid>
                <a:gridCol w="2720867">
                  <a:extLst>
                    <a:ext uri="{9D8B030D-6E8A-4147-A177-3AD203B41FA5}">
                      <a16:colId xmlns:a16="http://schemas.microsoft.com/office/drawing/2014/main" val="20000"/>
                    </a:ext>
                  </a:extLst>
                </a:gridCol>
                <a:gridCol w="2840133">
                  <a:extLst>
                    <a:ext uri="{9D8B030D-6E8A-4147-A177-3AD203B41FA5}">
                      <a16:colId xmlns:a16="http://schemas.microsoft.com/office/drawing/2014/main" val="20001"/>
                    </a:ext>
                  </a:extLst>
                </a:gridCol>
                <a:gridCol w="2585640">
                  <a:extLst>
                    <a:ext uri="{9D8B030D-6E8A-4147-A177-3AD203B41FA5}">
                      <a16:colId xmlns:a16="http://schemas.microsoft.com/office/drawing/2014/main" val="20002"/>
                    </a:ext>
                  </a:extLst>
                </a:gridCol>
              </a:tblGrid>
              <a:tr h="3234018">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0"/>
                  </a:ext>
                </a:extLst>
              </a:tr>
              <a:tr h="3234018">
                <a:tc>
                  <a:txBody>
                    <a:bodyPr/>
                    <a:lstStyle/>
                    <a:p>
                      <a:endParaRPr lang="en-US" sz="1400" dirty="0"/>
                    </a:p>
                  </a:txBody>
                  <a:tcPr marL="68580" marR="68580" marT="34290" marB="34290"/>
                </a:tc>
                <a:tc>
                  <a:txBody>
                    <a:bodyPr/>
                    <a:lstStyle/>
                    <a:p>
                      <a:endParaRPr lang="en-US" sz="14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1"/>
                  </a:ext>
                </a:extLst>
              </a:tr>
            </a:tbl>
          </a:graphicData>
        </a:graphic>
      </p:graphicFrame>
      <p:sp>
        <p:nvSpPr>
          <p:cNvPr id="10" name="TextBox 9"/>
          <p:cNvSpPr txBox="1"/>
          <p:nvPr/>
        </p:nvSpPr>
        <p:spPr>
          <a:xfrm rot="5400000">
            <a:off x="4945869" y="3140428"/>
            <a:ext cx="6858000" cy="703013"/>
          </a:xfrm>
          <a:prstGeom prst="rect">
            <a:avLst/>
          </a:prstGeom>
          <a:noFill/>
        </p:spPr>
        <p:txBody>
          <a:bodyPr wrap="square" rtlCol="0">
            <a:spAutoFit/>
          </a:bodyPr>
          <a:lstStyle/>
          <a:p>
            <a:pPr>
              <a:lnSpc>
                <a:spcPct val="107000"/>
              </a:lnSpc>
              <a:spcAft>
                <a:spcPts val="600"/>
              </a:spcAft>
            </a:pPr>
            <a:r>
              <a:rPr lang="en-US" sz="1200" b="1" dirty="0">
                <a:latin typeface="KBScaredStraight" panose="02000603000000000000" pitchFamily="2" charset="0"/>
                <a:ea typeface="KBScaredStraight" panose="02000603000000000000" pitchFamily="2" charset="0"/>
              </a:rPr>
              <a:t>Directions</a:t>
            </a:r>
            <a:r>
              <a:rPr lang="en-US" sz="1200" dirty="0">
                <a:latin typeface="KBScaredStraight" panose="02000603000000000000" pitchFamily="2" charset="0"/>
                <a:ea typeface="KBScaredStraight" panose="02000603000000000000" pitchFamily="2" charset="0"/>
              </a:rPr>
              <a:t>: </a:t>
            </a:r>
            <a:r>
              <a:rPr lang="en-US" sz="1200" dirty="0">
                <a:latin typeface="KBScaredStraight" panose="02000603000000000000" pitchFamily="2" charset="0"/>
                <a:ea typeface="KBScaredStraight" panose="02000603000000000000" pitchFamily="2" charset="0"/>
                <a:cs typeface="Arial" panose="020B0604020202020204" pitchFamily="34" charset="0"/>
              </a:rPr>
              <a:t>Complete the chart below with information that you learn during the presentation. If time allows, color your illustrations.</a:t>
            </a:r>
          </a:p>
          <a:p>
            <a:endParaRPr lang="en-US" sz="900" dirty="0">
              <a:latin typeface="KBScaredStraight" panose="02000603000000000000" pitchFamily="2" charset="0"/>
              <a:ea typeface="KBScaredStraight" panose="02000603000000000000" pitchFamily="2" charset="0"/>
            </a:endParaRPr>
          </a:p>
        </p:txBody>
      </p:sp>
      <p:sp>
        <p:nvSpPr>
          <p:cNvPr id="14" name="TextBox 13"/>
          <p:cNvSpPr txBox="1"/>
          <p:nvPr/>
        </p:nvSpPr>
        <p:spPr>
          <a:xfrm rot="5400000">
            <a:off x="6772441" y="1493631"/>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South China Sea</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0" name="TextBox 19"/>
          <p:cNvSpPr txBox="1"/>
          <p:nvPr/>
        </p:nvSpPr>
        <p:spPr>
          <a:xfrm rot="5400000">
            <a:off x="6057449" y="740675"/>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23" name="TextBox 22"/>
          <p:cNvSpPr txBox="1"/>
          <p:nvPr/>
        </p:nvSpPr>
        <p:spPr>
          <a:xfrm rot="5400000">
            <a:off x="6388732" y="4810480"/>
            <a:ext cx="3234017"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Yellow Sea</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7" name="TextBox 26"/>
          <p:cNvSpPr txBox="1"/>
          <p:nvPr/>
        </p:nvSpPr>
        <p:spPr>
          <a:xfrm rot="5400000">
            <a:off x="6057449" y="3974693"/>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28" name="TextBox 27"/>
          <p:cNvSpPr txBox="1"/>
          <p:nvPr/>
        </p:nvSpPr>
        <p:spPr>
          <a:xfrm rot="5400000">
            <a:off x="3794552" y="1576462"/>
            <a:ext cx="3234017"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Gobi Desert</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29" name="TextBox 28"/>
          <p:cNvSpPr txBox="1"/>
          <p:nvPr/>
        </p:nvSpPr>
        <p:spPr>
          <a:xfrm rot="5400000">
            <a:off x="3507481" y="729862"/>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0" name="TextBox 29"/>
          <p:cNvSpPr txBox="1"/>
          <p:nvPr/>
        </p:nvSpPr>
        <p:spPr>
          <a:xfrm rot="5400000">
            <a:off x="4206429" y="4764203"/>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Taklimakan Desert</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1" name="TextBox 30"/>
          <p:cNvSpPr txBox="1"/>
          <p:nvPr/>
        </p:nvSpPr>
        <p:spPr>
          <a:xfrm rot="5400000">
            <a:off x="3507481" y="3974694"/>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2" name="TextBox 31"/>
          <p:cNvSpPr txBox="1"/>
          <p:nvPr/>
        </p:nvSpPr>
        <p:spPr>
          <a:xfrm rot="5400000">
            <a:off x="1350339" y="1512954"/>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Himalayan Mountains</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3" name="TextBox 32"/>
          <p:cNvSpPr txBox="1"/>
          <p:nvPr/>
        </p:nvSpPr>
        <p:spPr>
          <a:xfrm rot="5400000">
            <a:off x="560142" y="729862"/>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
        <p:nvSpPr>
          <p:cNvPr id="34" name="TextBox 33"/>
          <p:cNvSpPr txBox="1"/>
          <p:nvPr/>
        </p:nvSpPr>
        <p:spPr>
          <a:xfrm rot="5400000">
            <a:off x="1356647" y="4781688"/>
            <a:ext cx="2418894" cy="538289"/>
          </a:xfrm>
          <a:prstGeom prst="rect">
            <a:avLst/>
          </a:prstGeom>
          <a:noFill/>
        </p:spPr>
        <p:txBody>
          <a:bodyPr wrap="square" rtlCol="0">
            <a:spAutoFit/>
          </a:bodyPr>
          <a:lstStyle/>
          <a:p>
            <a:pPr algn="ctr">
              <a:lnSpc>
                <a:spcPct val="107000"/>
              </a:lnSpc>
              <a:spcAft>
                <a:spcPts val="600"/>
              </a:spcAft>
            </a:pPr>
            <a:r>
              <a:rPr lang="en-US" sz="1400" dirty="0">
                <a:latin typeface="KG Second Chances Solid" panose="02000000000000000000" pitchFamily="2" charset="0"/>
                <a:ea typeface="KBScaredStraight" panose="02000603000000000000" pitchFamily="2" charset="0"/>
              </a:rPr>
              <a:t>Korean Peninsula</a:t>
            </a:r>
            <a:endParaRPr lang="en-US" sz="1400" dirty="0">
              <a:latin typeface="KG Second Chances Solid" panose="02000000000000000000" pitchFamily="2" charset="0"/>
              <a:ea typeface="KBScaredStraight" panose="02000603000000000000" pitchFamily="2" charset="0"/>
              <a:cs typeface="Arial" panose="020B0604020202020204" pitchFamily="34" charset="0"/>
            </a:endParaRPr>
          </a:p>
          <a:p>
            <a:endParaRPr lang="en-US" sz="900" dirty="0">
              <a:latin typeface="KBScaredStraight" panose="02000603000000000000" pitchFamily="2" charset="0"/>
              <a:ea typeface="KBScaredStraight" panose="02000603000000000000" pitchFamily="2" charset="0"/>
            </a:endParaRPr>
          </a:p>
        </p:txBody>
      </p:sp>
      <p:sp>
        <p:nvSpPr>
          <p:cNvPr id="35" name="TextBox 34"/>
          <p:cNvSpPr txBox="1"/>
          <p:nvPr/>
        </p:nvSpPr>
        <p:spPr>
          <a:xfrm rot="5400000">
            <a:off x="640680" y="3998596"/>
            <a:ext cx="2418894" cy="1394741"/>
          </a:xfrm>
          <a:prstGeom prst="rect">
            <a:avLst/>
          </a:prstGeom>
          <a:noFill/>
        </p:spPr>
        <p:txBody>
          <a:bodyPr wrap="square" rtlCol="0">
            <a:spAutoFit/>
          </a:bodyPr>
          <a:lstStyle/>
          <a:p>
            <a:pPr>
              <a:lnSpc>
                <a:spcPct val="107000"/>
              </a:lnSpc>
              <a:spcAft>
                <a:spcPts val="600"/>
              </a:spcAft>
            </a:pPr>
            <a:r>
              <a:rPr lang="en-US" sz="1300" dirty="0">
                <a:latin typeface="KBScaredStraight" panose="02000603000000000000" pitchFamily="2" charset="0"/>
                <a:ea typeface="KBScaredStraight" panose="02000603000000000000" pitchFamily="2" charset="0"/>
              </a:rPr>
              <a:t>What:</a:t>
            </a:r>
          </a:p>
          <a:p>
            <a:pPr>
              <a:lnSpc>
                <a:spcPct val="107000"/>
              </a:lnSpc>
              <a:spcAft>
                <a:spcPts val="600"/>
              </a:spcAft>
            </a:pPr>
            <a:endParaRPr lang="en-US" sz="1300" dirty="0">
              <a:latin typeface="KBScaredStraight" panose="02000603000000000000" pitchFamily="2" charset="0"/>
              <a:ea typeface="KBScaredStraight" panose="02000603000000000000" pitchFamily="2" charset="0"/>
              <a:cs typeface="Arial" panose="020B0604020202020204" pitchFamily="34" charset="0"/>
            </a:endParaRP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Where:</a:t>
            </a:r>
          </a:p>
          <a:p>
            <a:pPr>
              <a:lnSpc>
                <a:spcPct val="107000"/>
              </a:lnSpc>
              <a:spcAft>
                <a:spcPts val="600"/>
              </a:spcAft>
            </a:pPr>
            <a:r>
              <a:rPr lang="en-US" sz="1300" dirty="0">
                <a:latin typeface="KBScaredStraight" panose="02000603000000000000" pitchFamily="2" charset="0"/>
                <a:ea typeface="KBScaredStraight" panose="02000603000000000000" pitchFamily="2" charset="0"/>
                <a:cs typeface="Arial" panose="020B0604020202020204" pitchFamily="34" charset="0"/>
              </a:rPr>
              <a:t>Illustration</a:t>
            </a:r>
            <a:r>
              <a:rPr lang="en-US" sz="1050" dirty="0">
                <a:latin typeface="KBScaredStraight" panose="02000603000000000000" pitchFamily="2" charset="0"/>
                <a:ea typeface="KBScaredStraight" panose="02000603000000000000" pitchFamily="2" charset="0"/>
                <a:cs typeface="Arial" panose="020B0604020202020204" pitchFamily="34" charset="0"/>
              </a:rPr>
              <a:t>:</a:t>
            </a:r>
          </a:p>
          <a:p>
            <a:endParaRPr lang="en-US" sz="9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909954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852" y="571115"/>
            <a:ext cx="8885582" cy="523220"/>
          </a:xfrm>
          <a:prstGeom prst="rect">
            <a:avLst/>
          </a:prstGeom>
          <a:noFill/>
        </p:spPr>
        <p:txBody>
          <a:bodyPr wrap="square" rtlCol="0">
            <a:spAutoFit/>
          </a:bodyPr>
          <a:lstStyle/>
          <a:p>
            <a:r>
              <a:rPr lang="en-US" sz="1400" b="1" dirty="0">
                <a:latin typeface="KG First Time In Forever" panose="02000506000000020003" pitchFamily="2" charset="0"/>
                <a:ea typeface="Tahoma" panose="020B0604030504040204" pitchFamily="34" charset="0"/>
                <a:cs typeface="Tahoma" panose="020B0604030504040204" pitchFamily="34" charset="0"/>
              </a:rPr>
              <a:t>Directions: </a:t>
            </a:r>
            <a:r>
              <a:rPr lang="en-US" sz="1400" dirty="0">
                <a:latin typeface="KG First Time In Forever" panose="02000506000000020003" pitchFamily="2" charset="0"/>
                <a:ea typeface="KBScaredStraight" panose="02000603000000000000" pitchFamily="2" charset="0"/>
              </a:rPr>
              <a:t>C</a:t>
            </a:r>
            <a:r>
              <a:rPr lang="en-US" altLang="en-US" sz="1400" dirty="0">
                <a:latin typeface="KG First Time In Forever" panose="02000506000000020003" pitchFamily="2" charset="0"/>
                <a:ea typeface="KBScaredStraight" panose="02000603000000000000" pitchFamily="2" charset="0"/>
              </a:rPr>
              <a:t>hoose one of SE Asia’s physical features and create a “welcome sign” that visitors will see as they enter the feature’s region. The sign should include key facts about the feature, as well as significant illustrations.</a:t>
            </a:r>
            <a:endParaRPr lang="en-US" sz="1400" dirty="0">
              <a:latin typeface="KG First Time In Forever" panose="02000506000000020003" pitchFamily="2" charset="0"/>
              <a:ea typeface="KBScaredStraight" panose="02000603000000000000" pitchFamily="2" charset="0"/>
            </a:endParaRPr>
          </a:p>
        </p:txBody>
      </p:sp>
      <p:sp>
        <p:nvSpPr>
          <p:cNvPr id="9" name="Rectangle 8"/>
          <p:cNvSpPr/>
          <p:nvPr/>
        </p:nvSpPr>
        <p:spPr>
          <a:xfrm>
            <a:off x="1868670" y="12135"/>
            <a:ext cx="5466305" cy="577081"/>
          </a:xfrm>
          <a:prstGeom prst="rect">
            <a:avLst/>
          </a:prstGeom>
          <a:noFill/>
        </p:spPr>
        <p:txBody>
          <a:bodyPr wrap="none" lIns="68580" tIns="34290" rIns="68580" bIns="34290">
            <a:spAutoFit/>
          </a:bodyPr>
          <a:lstStyle/>
          <a:p>
            <a:pPr algn="ctr"/>
            <a:r>
              <a:rPr lang="en-US" sz="3300" dirty="0">
                <a:ln w="10160">
                  <a:noFill/>
                  <a:prstDash val="solid"/>
                </a:ln>
                <a:latin typeface="KG Second Chances Solid" panose="02000000000000000000" pitchFamily="2" charset="0"/>
              </a:rPr>
              <a:t>You Are Now Entering…</a:t>
            </a:r>
          </a:p>
        </p:txBody>
      </p:sp>
      <p:sp>
        <p:nvSpPr>
          <p:cNvPr id="10" name="TextBox 9"/>
          <p:cNvSpPr txBox="1"/>
          <p:nvPr/>
        </p:nvSpPr>
        <p:spPr>
          <a:xfrm>
            <a:off x="-67235" y="6665567"/>
            <a:ext cx="2653251" cy="246221"/>
          </a:xfrm>
          <a:prstGeom prst="rect">
            <a:avLst/>
          </a:prstGeom>
          <a:noFill/>
        </p:spPr>
        <p:txBody>
          <a:bodyPr wrap="square" rtlCol="0">
            <a:spAutoFit/>
          </a:bodyPr>
          <a:lstStyle/>
          <a:p>
            <a:r>
              <a:rPr lang="en-US" sz="1000" dirty="0">
                <a:solidFill>
                  <a:schemeClr val="bg1">
                    <a:lumMod val="50000"/>
                  </a:schemeClr>
                </a:solidFill>
                <a:latin typeface="KBScaredStraight" panose="02000603000000000000" pitchFamily="2" charset="0"/>
                <a:ea typeface="KBScaredStraight" panose="02000603000000000000" pitchFamily="2" charset="0"/>
              </a:rPr>
              <a:t>© Brain Wrinkles</a:t>
            </a:r>
          </a:p>
        </p:txBody>
      </p:sp>
      <p:sp>
        <p:nvSpPr>
          <p:cNvPr id="11" name="Rectangle 10"/>
          <p:cNvSpPr/>
          <p:nvPr/>
        </p:nvSpPr>
        <p:spPr>
          <a:xfrm>
            <a:off x="1259390" y="6131860"/>
            <a:ext cx="408045" cy="5337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le 11"/>
          <p:cNvSpPr/>
          <p:nvPr/>
        </p:nvSpPr>
        <p:spPr>
          <a:xfrm>
            <a:off x="274682" y="1185180"/>
            <a:ext cx="8510965" cy="4946679"/>
          </a:xfrm>
          <a:prstGeom prst="round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7503308" y="6131860"/>
            <a:ext cx="408045" cy="5337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04694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577465" y="0"/>
            <a:ext cx="8001000" cy="6858000"/>
          </a:xfrm>
          <a:prstGeom prst="rect">
            <a:avLst/>
          </a:prstGeom>
          <a:solidFill>
            <a:srgbClr val="5C9D75"/>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p:cNvSpPr/>
          <p:nvPr/>
        </p:nvSpPr>
        <p:spPr>
          <a:xfrm>
            <a:off x="751636" y="0"/>
            <a:ext cx="7652657" cy="6858000"/>
          </a:xfrm>
          <a:prstGeom prst="rect">
            <a:avLst/>
          </a:prstGeom>
          <a:solidFill>
            <a:srgbClr val="B3DDC9"/>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p:cNvSpPr/>
          <p:nvPr/>
        </p:nvSpPr>
        <p:spPr>
          <a:xfrm>
            <a:off x="1935570" y="0"/>
            <a:ext cx="5272918" cy="1300356"/>
          </a:xfrm>
          <a:prstGeom prst="rect">
            <a:avLst/>
          </a:prstGeom>
          <a:noFill/>
        </p:spPr>
        <p:txBody>
          <a:bodyPr wrap="none" lIns="68580" tIns="34290" rIns="68580" bIns="34290">
            <a:spAutoFit/>
          </a:bodyPr>
          <a:lstStyle/>
          <a:p>
            <a:pPr algn="ctr"/>
            <a:r>
              <a:rPr lang="en-US" sz="8000" b="1" dirty="0">
                <a:ln w="38100">
                  <a:solidFill>
                    <a:sysClr val="windowText" lastClr="000000"/>
                  </a:solidFill>
                  <a:prstDash val="solid"/>
                </a:ln>
                <a:solidFill>
                  <a:srgbClr val="5C9D75"/>
                </a:solidFill>
                <a:effectLst>
                  <a:glow rad="101600">
                    <a:srgbClr val="FFFFFF"/>
                  </a:glow>
                  <a:outerShdw blurRad="38100" dist="22860" dir="5400000" algn="tl" rotWithShape="0">
                    <a:srgbClr val="000000">
                      <a:alpha val="30000"/>
                    </a:srgbClr>
                  </a:outerShdw>
                </a:effectLst>
                <a:latin typeface="KG Second Chances Solid" panose="02000000000000000000" pitchFamily="2" charset="0"/>
              </a:rPr>
              <a:t>Roll A Six!</a:t>
            </a:r>
          </a:p>
        </p:txBody>
      </p:sp>
      <p:sp>
        <p:nvSpPr>
          <p:cNvPr id="6" name="TextBox 5"/>
          <p:cNvSpPr txBox="1"/>
          <p:nvPr/>
        </p:nvSpPr>
        <p:spPr>
          <a:xfrm>
            <a:off x="694935" y="1133020"/>
            <a:ext cx="7655570" cy="5632311"/>
          </a:xfrm>
          <a:prstGeom prst="rect">
            <a:avLst/>
          </a:prstGeom>
          <a:noFill/>
        </p:spPr>
        <p:txBody>
          <a:bodyPr wrap="square" rtlCol="0">
            <a:spAutoFit/>
          </a:bodyPr>
          <a:lstStyle/>
          <a:p>
            <a:pPr marL="457200" indent="-457200">
              <a:buFont typeface="Arial" panose="020B0604020202020204" pitchFamily="34" charset="0"/>
              <a:buChar char="•"/>
            </a:pPr>
            <a:r>
              <a:rPr lang="en-US" altLang="en-US" sz="2800" dirty="0">
                <a:latin typeface="KG First Time In Forever" panose="02000506000000020003" pitchFamily="2" charset="0"/>
                <a:ea typeface="KBScaredStraight" panose="02000603000000000000" pitchFamily="2" charset="0"/>
              </a:rPr>
              <a:t>You will work with a partner, with only 1 pencil to share.</a:t>
            </a:r>
          </a:p>
          <a:p>
            <a:pPr marL="457200" indent="-457200">
              <a:buFont typeface="Arial" panose="020B0604020202020204" pitchFamily="34" charset="0"/>
              <a:buChar char="•"/>
            </a:pPr>
            <a:endParaRPr lang="en-US" altLang="en-US" sz="1600"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altLang="en-US" sz="2800" dirty="0">
                <a:latin typeface="KG First Time In Forever" panose="02000506000000020003" pitchFamily="2" charset="0"/>
                <a:ea typeface="KBScaredStraight" panose="02000603000000000000" pitchFamily="2" charset="0"/>
              </a:rPr>
              <a:t>When I say “Go”, one person will begin labeling the map as fast as you can. </a:t>
            </a:r>
          </a:p>
          <a:p>
            <a:pPr marL="457200" indent="-457200">
              <a:buFont typeface="Arial" panose="020B0604020202020204" pitchFamily="34" charset="0"/>
              <a:buChar char="•"/>
            </a:pPr>
            <a:endParaRPr lang="en-US" altLang="en-US"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altLang="en-US" sz="2800" dirty="0">
                <a:latin typeface="KG First Time In Forever" panose="02000506000000020003" pitchFamily="2" charset="0"/>
                <a:ea typeface="KBScaredStraight" panose="02000603000000000000" pitchFamily="2" charset="0"/>
              </a:rPr>
              <a:t>The other person should start rolling the dice. As soon as you roll a 6, you take the pencil and begin labeling your map. Your partner should start rolling the dice now.</a:t>
            </a:r>
          </a:p>
          <a:p>
            <a:pPr marL="457200" indent="-457200">
              <a:buFont typeface="Arial" panose="020B0604020202020204" pitchFamily="34" charset="0"/>
              <a:buChar char="•"/>
            </a:pPr>
            <a:endParaRPr lang="en-US" altLang="en-US" dirty="0">
              <a:latin typeface="KG First Time In Forever" panose="02000506000000020003" pitchFamily="2" charset="0"/>
              <a:ea typeface="KBScaredStraight" panose="02000603000000000000" pitchFamily="2" charset="0"/>
            </a:endParaRPr>
          </a:p>
          <a:p>
            <a:pPr marL="457200" indent="-457200">
              <a:buFont typeface="Arial" panose="020B0604020202020204" pitchFamily="34" charset="0"/>
              <a:buChar char="•"/>
            </a:pPr>
            <a:r>
              <a:rPr lang="en-US" altLang="en-US" sz="2800" dirty="0">
                <a:latin typeface="KG First Time In Forever" panose="02000506000000020003" pitchFamily="2" charset="0"/>
                <a:ea typeface="KBScaredStraight" panose="02000603000000000000" pitchFamily="2" charset="0"/>
              </a:rPr>
              <a:t>This is a race to see who can complete the map first, but the catch is you can only label your map if you roll a 6!  </a:t>
            </a:r>
          </a:p>
        </p:txBody>
      </p:sp>
      <p:sp>
        <p:nvSpPr>
          <p:cNvPr id="10" name="TextBox 9"/>
          <p:cNvSpPr txBox="1"/>
          <p:nvPr/>
        </p:nvSpPr>
        <p:spPr>
          <a:xfrm>
            <a:off x="694935" y="6634526"/>
            <a:ext cx="1989938" cy="261610"/>
          </a:xfrm>
          <a:prstGeom prst="rect">
            <a:avLst/>
          </a:prstGeom>
          <a:noFill/>
        </p:spPr>
        <p:txBody>
          <a:bodyPr wrap="square" rtlCol="0">
            <a:spAutoFit/>
          </a:bodyPr>
          <a:lstStyle/>
          <a:p>
            <a:r>
              <a:rPr lang="en-US" sz="1100" dirty="0">
                <a:latin typeface="KBScaredStraight" panose="02000603000000000000" pitchFamily="2" charset="0"/>
                <a:ea typeface="KBScaredStraight" panose="02000603000000000000" pitchFamily="2" charset="0"/>
              </a:rPr>
              <a:t>© Brain Wrinkles</a:t>
            </a:r>
          </a:p>
        </p:txBody>
      </p:sp>
      <p:pic>
        <p:nvPicPr>
          <p:cNvPr id="8"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66940" y="209265"/>
            <a:ext cx="914400" cy="942578"/>
          </a:xfrm>
        </p:spPr>
      </p:pic>
      <p:pic>
        <p:nvPicPr>
          <p:cNvPr id="11"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170" y="190442"/>
            <a:ext cx="914400" cy="942578"/>
          </a:xfrm>
          <a:prstGeom prst="rect">
            <a:avLst/>
          </a:prstGeom>
        </p:spPr>
      </p:pic>
    </p:spTree>
    <p:extLst>
      <p:ext uri="{BB962C8B-B14F-4D97-AF65-F5344CB8AC3E}">
        <p14:creationId xmlns:p14="http://schemas.microsoft.com/office/powerpoint/2010/main" val="2896760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43089" y="6667467"/>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3909"/>
          <a:stretch/>
        </p:blipFill>
        <p:spPr>
          <a:xfrm>
            <a:off x="954741" y="0"/>
            <a:ext cx="7194176" cy="6863797"/>
          </a:xfrm>
          <a:prstGeom prst="rect">
            <a:avLst/>
          </a:prstGeom>
        </p:spPr>
      </p:pic>
      <p:sp>
        <p:nvSpPr>
          <p:cNvPr id="5" name="Rectangle 4"/>
          <p:cNvSpPr/>
          <p:nvPr/>
        </p:nvSpPr>
        <p:spPr>
          <a:xfrm>
            <a:off x="314283" y="5507596"/>
            <a:ext cx="3772508" cy="931024"/>
          </a:xfrm>
          <a:prstGeom prst="rect">
            <a:avLst/>
          </a:prstGeom>
          <a:noFill/>
        </p:spPr>
        <p:txBody>
          <a:bodyPr wrap="none" lIns="68580" tIns="34290" rIns="68580" bIns="34290">
            <a:spAutoFit/>
          </a:bodyPr>
          <a:lstStyle/>
          <a:p>
            <a:pPr algn="ctr"/>
            <a:r>
              <a:rPr lang="en-US" sz="28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Southern &amp; Eastern</a:t>
            </a:r>
          </a:p>
          <a:p>
            <a:pPr algn="ctr"/>
            <a:r>
              <a:rPr lang="en-US" sz="28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Asia</a:t>
            </a:r>
          </a:p>
        </p:txBody>
      </p:sp>
    </p:spTree>
    <p:extLst>
      <p:ext uri="{BB962C8B-B14F-4D97-AF65-F5344CB8AC3E}">
        <p14:creationId xmlns:p14="http://schemas.microsoft.com/office/powerpoint/2010/main" val="2040534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6916857" y="3040432"/>
            <a:ext cx="3397790" cy="777136"/>
          </a:xfrm>
          <a:prstGeom prst="rect">
            <a:avLst/>
          </a:prstGeom>
          <a:noFill/>
        </p:spPr>
        <p:txBody>
          <a:bodyPr wrap="none" lIns="68580" tIns="34290" rIns="68580" bIns="34290">
            <a:spAutoFit/>
          </a:bodyPr>
          <a:lstStyle/>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SE Asia’s Geography</a:t>
            </a:r>
          </a:p>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1</a:t>
            </a:r>
          </a:p>
        </p:txBody>
      </p:sp>
      <p:sp>
        <p:nvSpPr>
          <p:cNvPr id="6" name="TextBox 5"/>
          <p:cNvSpPr txBox="1"/>
          <p:nvPr/>
        </p:nvSpPr>
        <p:spPr>
          <a:xfrm rot="5400000">
            <a:off x="173696" y="-1303064"/>
            <a:ext cx="6642848" cy="9464129"/>
          </a:xfrm>
          <a:prstGeom prst="rect">
            <a:avLst/>
          </a:prstGeom>
          <a:noFill/>
        </p:spPr>
        <p:txBody>
          <a:bodyPr wrap="square" rtlCol="0">
            <a:spAutoFit/>
          </a:bodyPr>
          <a:lstStyle/>
          <a:p>
            <a:r>
              <a:rPr lang="en-US" sz="1250" b="1" dirty="0">
                <a:latin typeface="KG First Time In Forever" panose="02000506000000020003" pitchFamily="2" charset="0"/>
                <a:ea typeface="KBScaredStraight" panose="02000603000000000000" pitchFamily="2" charset="0"/>
              </a:rPr>
              <a:t>Geography</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Asia is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with a total land area of more than 17 million square miles.</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More than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live in Southern and Eastern Asia, with over half of that number living in China and India alone.</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continent has a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of physical features, including deserts, peninsulas, and the world’s highest mountains.</a:t>
            </a:r>
          </a:p>
          <a:p>
            <a:endParaRPr lang="en-US" sz="1250" dirty="0">
              <a:latin typeface="KG First Time In Forever" panose="02000506000000020003" pitchFamily="2" charset="0"/>
              <a:ea typeface="KBScaredStraight" panose="02000603000000000000" pitchFamily="2" charset="0"/>
            </a:endParaRPr>
          </a:p>
          <a:p>
            <a:r>
              <a:rPr lang="en-US" sz="1250" b="1" dirty="0">
                <a:latin typeface="KG First Time In Forever" panose="02000506000000020003" pitchFamily="2" charset="0"/>
                <a:ea typeface="KBScaredStraight" panose="02000603000000000000" pitchFamily="2" charset="0"/>
              </a:rPr>
              <a:t>Ganges River</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Ganges River starts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and flows southeast through India and Bangladesh for more than 1,500 miles to the Indian Ocean.</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name comes from a Hindu goddess and the river is considered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religion.</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It is the most important river to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river runs through India’s most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and densely populated areas.</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Because so many people live and work along the Ganges, the water in the river is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t>
            </a:r>
          </a:p>
          <a:p>
            <a:endParaRPr lang="en-US" sz="1250" dirty="0">
              <a:latin typeface="KG First Time In Forever" panose="02000506000000020003" pitchFamily="2" charset="0"/>
              <a:ea typeface="KBScaredStraight" panose="02000603000000000000" pitchFamily="2" charset="0"/>
            </a:endParaRPr>
          </a:p>
          <a:p>
            <a:r>
              <a:rPr lang="en-US" sz="1250" b="1" dirty="0">
                <a:latin typeface="KG First Time In Forever" panose="02000506000000020003" pitchFamily="2" charset="0"/>
                <a:ea typeface="KBScaredStraight" panose="02000603000000000000" pitchFamily="2" charset="0"/>
              </a:rPr>
              <a:t>Huang He (Yellow River)</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Huang He, or Yellow River, begins in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of Tibet and flows east to the Yellow Sea.</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This is China’s </a:t>
            </a:r>
            <a:r>
              <a:rPr lang="en-US" sz="1250" dirty="0">
                <a:latin typeface="Tahoma" panose="020B0604030504040204" pitchFamily="34" charset="0"/>
                <a:ea typeface="Tahoma" panose="020B0604030504040204" pitchFamily="34" charset="0"/>
                <a:cs typeface="Tahoma" panose="020B0604030504040204" pitchFamily="34" charset="0"/>
              </a:rPr>
              <a:t>_____________________</a:t>
            </a:r>
            <a:r>
              <a:rPr lang="en-US" sz="1250" dirty="0">
                <a:latin typeface="KG First Time In Forever" panose="02000506000000020003" pitchFamily="2" charset="0"/>
                <a:ea typeface="KBScaredStraight" panose="02000603000000000000" pitchFamily="2" charset="0"/>
              </a:rPr>
              <a:t> river.</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Chinese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in the central area of this river basin.</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river is named for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that it carries along its path to the Yellow Sea.</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silt creates rich topsoil for farmers; however,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make the river’s path dangerous.</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It’s nickname is “China’s Sorrow” because of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t>
            </a:r>
          </a:p>
          <a:p>
            <a:endParaRPr lang="en-US" sz="1250" dirty="0">
              <a:latin typeface="KG First Time In Forever" panose="02000506000000020003" pitchFamily="2" charset="0"/>
              <a:ea typeface="KBScaredStraight" panose="02000603000000000000" pitchFamily="2" charset="0"/>
            </a:endParaRPr>
          </a:p>
          <a:p>
            <a:r>
              <a:rPr lang="en-US" sz="1250" b="1" dirty="0">
                <a:latin typeface="KG First Time In Forever" panose="02000506000000020003" pitchFamily="2" charset="0"/>
                <a:ea typeface="KBScaredStraight" panose="02000603000000000000" pitchFamily="2" charset="0"/>
              </a:rPr>
              <a:t>Chang Jiang (Yangtze) River</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Chang Jiang (Yangtze) River begins in the Tibetan Plateau and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until it reaches the East China Sea.</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It’s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river in China (over 3,400 miles) and the third-longest in the world.</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Chang Jiang empties into the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Chang Jiang is extremely important for China because it provides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 water for irrigation, and transportation for cargo ships.</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The Chang Jiang and Huang He Rivers are connected by one of the world’s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systems, the Grand Canal.</a:t>
            </a:r>
          </a:p>
          <a:p>
            <a:pPr marL="171450" indent="-171450">
              <a:buFont typeface="Arial" panose="020B0604020202020204" pitchFamily="34" charset="0"/>
              <a:buChar char="•"/>
            </a:pPr>
            <a:r>
              <a:rPr lang="en-US" sz="1250" dirty="0">
                <a:latin typeface="KG First Time In Forever" panose="02000506000000020003" pitchFamily="2" charset="0"/>
                <a:ea typeface="KBScaredStraight" panose="02000603000000000000" pitchFamily="2" charset="0"/>
              </a:rPr>
              <a:t>Some parts were built over </a:t>
            </a:r>
            <a:r>
              <a:rPr lang="en-US" sz="1250" dirty="0">
                <a:latin typeface="Tahoma" panose="020B0604030504040204" pitchFamily="34" charset="0"/>
                <a:ea typeface="Tahoma" panose="020B0604030504040204" pitchFamily="34" charset="0"/>
                <a:cs typeface="Tahoma" panose="020B0604030504040204" pitchFamily="34" charset="0"/>
              </a:rPr>
              <a:t>_____________________ </a:t>
            </a:r>
            <a:r>
              <a:rPr lang="en-US" sz="1250" dirty="0">
                <a:latin typeface="KG First Time In Forever" panose="02000506000000020003" pitchFamily="2" charset="0"/>
                <a:ea typeface="KBScaredStraight" panose="02000603000000000000" pitchFamily="2" charset="0"/>
              </a:rPr>
              <a:t>ago.</a:t>
            </a:r>
          </a:p>
          <a:p>
            <a:endParaRPr lang="en-US" sz="125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b="1" dirty="0">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3784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blipFill dpi="0" rotWithShape="1">
            <a:blip r:embed="rId2"/>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p:cNvSpPr/>
          <p:nvPr/>
        </p:nvSpPr>
        <p:spPr>
          <a:xfrm>
            <a:off x="510988" y="228600"/>
            <a:ext cx="8229600" cy="6400800"/>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p:cNvSpPr/>
          <p:nvPr/>
        </p:nvSpPr>
        <p:spPr>
          <a:xfrm>
            <a:off x="648148" y="375916"/>
            <a:ext cx="7955280" cy="6126480"/>
          </a:xfrm>
          <a:prstGeom prst="ellipse">
            <a:avLst/>
          </a:prstGeom>
          <a:solidFill>
            <a:srgbClr val="7DC29A"/>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17586" y="6616696"/>
            <a:ext cx="2653251"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 Brain Wrinkles</a:t>
            </a:r>
          </a:p>
        </p:txBody>
      </p:sp>
      <p:sp>
        <p:nvSpPr>
          <p:cNvPr id="12" name="TextBox 11"/>
          <p:cNvSpPr txBox="1"/>
          <p:nvPr/>
        </p:nvSpPr>
        <p:spPr>
          <a:xfrm>
            <a:off x="-17586" y="2200726"/>
            <a:ext cx="9144000" cy="2554545"/>
          </a:xfrm>
          <a:prstGeom prst="rect">
            <a:avLst/>
          </a:prstGeom>
          <a:noFill/>
        </p:spPr>
        <p:txBody>
          <a:bodyPr wrap="square" rtlCol="0">
            <a:spAutoFit/>
          </a:bodyPr>
          <a:lstStyle/>
          <a:p>
            <a:pPr algn="ctr"/>
            <a:r>
              <a:rPr lang="en-US" sz="8000" dirty="0">
                <a:ln w="38100">
                  <a:solidFill>
                    <a:sysClr val="windowText" lastClr="000000"/>
                  </a:solidFill>
                </a:ln>
                <a:solidFill>
                  <a:srgbClr val="B2DDC8"/>
                </a:solidFill>
                <a:latin typeface="KG HAPPY Solid" panose="02000000000000000000" pitchFamily="2" charset="0"/>
              </a:rPr>
              <a:t>I HAVE…</a:t>
            </a:r>
          </a:p>
          <a:p>
            <a:pPr algn="ctr"/>
            <a:r>
              <a:rPr lang="en-US" sz="8000" dirty="0">
                <a:ln w="38100">
                  <a:solidFill>
                    <a:sysClr val="windowText" lastClr="000000"/>
                  </a:solidFill>
                </a:ln>
                <a:solidFill>
                  <a:srgbClr val="B2DDC8"/>
                </a:solidFill>
                <a:latin typeface="KG HAPPY Solid" panose="02000000000000000000" pitchFamily="2" charset="0"/>
              </a:rPr>
              <a:t>WHO HAS…?</a:t>
            </a:r>
          </a:p>
        </p:txBody>
      </p:sp>
      <p:sp>
        <p:nvSpPr>
          <p:cNvPr id="8" name="TextBox 7"/>
          <p:cNvSpPr txBox="1"/>
          <p:nvPr/>
        </p:nvSpPr>
        <p:spPr>
          <a:xfrm>
            <a:off x="180895" y="1128426"/>
            <a:ext cx="8782209" cy="1107996"/>
          </a:xfrm>
          <a:prstGeom prst="rect">
            <a:avLst/>
          </a:prstGeom>
          <a:noFill/>
        </p:spPr>
        <p:txBody>
          <a:bodyPr wrap="square" rtlCol="0">
            <a:spAutoFit/>
          </a:bodyPr>
          <a:lstStyle/>
          <a:p>
            <a:pPr algn="ctr"/>
            <a:r>
              <a:rPr lang="en-US" sz="6600" dirty="0">
                <a:latin typeface="KG Eyes Wide Open" panose="02000506000000020004" pitchFamily="2" charset="0"/>
              </a:rPr>
              <a:t>SE Asia’s Geography</a:t>
            </a:r>
          </a:p>
        </p:txBody>
      </p:sp>
      <p:sp>
        <p:nvSpPr>
          <p:cNvPr id="10" name="TextBox 9"/>
          <p:cNvSpPr txBox="1"/>
          <p:nvPr/>
        </p:nvSpPr>
        <p:spPr>
          <a:xfrm>
            <a:off x="1600199" y="4755271"/>
            <a:ext cx="6360459" cy="553998"/>
          </a:xfrm>
          <a:prstGeom prst="rect">
            <a:avLst/>
          </a:prstGeom>
          <a:noFill/>
        </p:spPr>
        <p:txBody>
          <a:bodyPr wrap="square" rtlCol="0">
            <a:spAutoFit/>
          </a:bodyPr>
          <a:lstStyle/>
          <a:p>
            <a:pPr algn="ctr"/>
            <a:r>
              <a:rPr lang="en-US" sz="3000" dirty="0">
                <a:latin typeface="KG First Time In Forever" panose="02000506000000020003" pitchFamily="2" charset="0"/>
                <a:ea typeface="KBScaredStraight" panose="02000603000000000000" pitchFamily="2" charset="0"/>
              </a:rPr>
              <a:t>An Interactive Review Game</a:t>
            </a:r>
          </a:p>
        </p:txBody>
      </p:sp>
    </p:spTree>
    <p:extLst>
      <p:ext uri="{BB962C8B-B14F-4D97-AF65-F5344CB8AC3E}">
        <p14:creationId xmlns:p14="http://schemas.microsoft.com/office/powerpoint/2010/main" val="26514622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9204" y="336176"/>
            <a:ext cx="8841922" cy="6225989"/>
          </a:xfrm>
          <a:prstGeom prst="rect">
            <a:avLst/>
          </a:prstGeom>
          <a:solidFill>
            <a:schemeClr val="bg1"/>
          </a:solidFill>
          <a:ln w="571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375683" y="550711"/>
            <a:ext cx="8625443" cy="835357"/>
          </a:xfrm>
          <a:prstGeom prst="rect">
            <a:avLst/>
          </a:prstGeom>
        </p:spPr>
        <p:txBody>
          <a:bodyPr wrap="square">
            <a:spAutoFit/>
          </a:bodyPr>
          <a:lstStyle/>
          <a:p>
            <a:pPr>
              <a:lnSpc>
                <a:spcPct val="107000"/>
              </a:lnSpc>
              <a:spcAft>
                <a:spcPts val="600"/>
              </a:spcAft>
            </a:pPr>
            <a:endParaRPr lang="en-US" sz="105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600"/>
              </a:spcAft>
            </a:pPr>
            <a:r>
              <a:rPr lang="en-US" sz="3300" dirty="0">
                <a:latin typeface="KG Second Chances Solid" panose="02000000000000000000" pitchFamily="2" charset="0"/>
              </a:rPr>
              <a:t>Key Terms List</a:t>
            </a:r>
          </a:p>
        </p:txBody>
      </p:sp>
      <p:sp>
        <p:nvSpPr>
          <p:cNvPr id="6" name="TextBox 5"/>
          <p:cNvSpPr txBox="1"/>
          <p:nvPr/>
        </p:nvSpPr>
        <p:spPr>
          <a:xfrm>
            <a:off x="-67235" y="6665567"/>
            <a:ext cx="2653251" cy="253916"/>
          </a:xfrm>
          <a:prstGeom prst="rect">
            <a:avLst/>
          </a:prstGeom>
          <a:noFill/>
        </p:spPr>
        <p:txBody>
          <a:bodyPr wrap="square" rtlCol="0">
            <a:spAutoFit/>
          </a:bodyPr>
          <a:lstStyle/>
          <a:p>
            <a:r>
              <a:rPr lang="en-US" sz="1050" dirty="0">
                <a:latin typeface="KBScaredStraight" panose="02000603000000000000" pitchFamily="2" charset="0"/>
                <a:ea typeface="KBScaredStraight" panose="02000603000000000000" pitchFamily="2" charset="0"/>
              </a:rPr>
              <a:t>© Brain Wrinkles</a:t>
            </a:r>
          </a:p>
        </p:txBody>
      </p:sp>
      <p:sp>
        <p:nvSpPr>
          <p:cNvPr id="7" name="TextBox 6"/>
          <p:cNvSpPr txBox="1"/>
          <p:nvPr/>
        </p:nvSpPr>
        <p:spPr>
          <a:xfrm>
            <a:off x="470550" y="1600603"/>
            <a:ext cx="8202899" cy="4154984"/>
          </a:xfrm>
          <a:prstGeom prst="rect">
            <a:avLst/>
          </a:prstGeom>
          <a:noFill/>
        </p:spPr>
        <p:txBody>
          <a:bodyPr wrap="square" numCol="2" rtlCol="0">
            <a:spAutoFit/>
          </a:bodyPr>
          <a:lstStyle/>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Asia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Ganges River</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Huang He (Yellow River)</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Chang Jiang (Yangtze) River</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Bay of Bengal</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Indian Ocean</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Sea of Japan</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South China Sea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Yellow Sea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Gobi Desert</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Taklimakan Desert</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Himalayan Mountains</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Korean Peninsula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China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India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Japan</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North Korea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South Korea</a:t>
            </a:r>
          </a:p>
          <a:p>
            <a:pPr marL="428625" indent="-428625">
              <a:buFont typeface="Arial" panose="020B0604020202020204" pitchFamily="34" charset="0"/>
              <a:buChar char="•"/>
            </a:pPr>
            <a:r>
              <a:rPr lang="en-US" sz="2400" dirty="0">
                <a:latin typeface="KG First Time In Forever" panose="02000506000000020003" pitchFamily="2" charset="0"/>
                <a:ea typeface="KBScaredStraight" panose="02000603000000000000" pitchFamily="2" charset="0"/>
              </a:rPr>
              <a:t>Vietnam</a:t>
            </a:r>
          </a:p>
          <a:p>
            <a:pPr marL="428625" indent="-428625">
              <a:buFont typeface="Arial" panose="020B0604020202020204" pitchFamily="34" charset="0"/>
              <a:buChar char="•"/>
            </a:pPr>
            <a:endParaRPr lang="en-US" sz="1500" dirty="0">
              <a:latin typeface="KBScaredStraight" panose="02000603000000000000" pitchFamily="2" charset="0"/>
              <a:ea typeface="KBScaredStraight" panose="02000603000000000000" pitchFamily="2" charset="0"/>
            </a:endParaRPr>
          </a:p>
          <a:p>
            <a:pPr marL="428625" indent="-428625">
              <a:buFont typeface="Arial" panose="020B0604020202020204" pitchFamily="34" charset="0"/>
              <a:buChar char="•"/>
            </a:pPr>
            <a:endParaRPr lang="en-US" sz="30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3906184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80216149"/>
              </p:ext>
            </p:extLst>
          </p:nvPr>
        </p:nvGraphicFramePr>
        <p:xfrm>
          <a:off x="165845" y="173316"/>
          <a:ext cx="8830236" cy="6550212"/>
        </p:xfrm>
        <a:graphic>
          <a:graphicData uri="http://schemas.openxmlformats.org/drawingml/2006/table">
            <a:tbl>
              <a:tblPr firstRow="1" bandRow="1">
                <a:tableStyleId>{5940675A-B579-460E-94D1-54222C63F5DA}</a:tableStyleId>
              </a:tblPr>
              <a:tblGrid>
                <a:gridCol w="4415118">
                  <a:extLst>
                    <a:ext uri="{9D8B030D-6E8A-4147-A177-3AD203B41FA5}">
                      <a16:colId xmlns:a16="http://schemas.microsoft.com/office/drawing/2014/main" val="20000"/>
                    </a:ext>
                  </a:extLst>
                </a:gridCol>
                <a:gridCol w="4415118">
                  <a:extLst>
                    <a:ext uri="{9D8B030D-6E8A-4147-A177-3AD203B41FA5}">
                      <a16:colId xmlns:a16="http://schemas.microsoft.com/office/drawing/2014/main" val="20001"/>
                    </a:ext>
                  </a:extLst>
                </a:gridCol>
              </a:tblGrid>
              <a:tr h="2183404">
                <a:tc>
                  <a:txBody>
                    <a:bodyPr/>
                    <a:lstStyle/>
                    <a:p>
                      <a:pPr algn="ctr"/>
                      <a:r>
                        <a:rPr lang="en-US" sz="3200" dirty="0">
                          <a:solidFill>
                            <a:srgbClr val="00B050"/>
                          </a:solidFill>
                          <a:latin typeface="KG Second Chances Solid" panose="02000000000000000000" pitchFamily="2" charset="0"/>
                          <a:ea typeface="KBScaredStraight" panose="02000603000000000000" pitchFamily="2" charset="0"/>
                        </a:rPr>
                        <a:t>START</a:t>
                      </a:r>
                    </a:p>
                    <a:p>
                      <a:pPr algn="ctr"/>
                      <a:r>
                        <a:rPr lang="en-US" sz="3200" dirty="0">
                          <a:solidFill>
                            <a:schemeClr val="tx1"/>
                          </a:solidFill>
                          <a:latin typeface="KG First Time In Forever" panose="02000506000000020003" pitchFamily="2" charset="0"/>
                          <a:ea typeface="KBScaredStraight" panose="02000603000000000000" pitchFamily="2" charset="0"/>
                        </a:rPr>
                        <a:t>Who has the world’s largest continent?</a:t>
                      </a:r>
                    </a:p>
                    <a:p>
                      <a:pPr algn="ctr"/>
                      <a:endParaRPr lang="en-US" sz="2400" dirty="0">
                        <a:latin typeface="KG First Time In Forever" panose="02000506000000020003" pitchFamily="2"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latin typeface="KG First Time In Forever" panose="02000506000000020003" pitchFamily="2" charset="0"/>
                          <a:ea typeface="KBScaredStraight" panose="02000603000000000000" pitchFamily="2" charset="0"/>
                        </a:rPr>
                        <a:t>I have </a:t>
                      </a:r>
                      <a:r>
                        <a:rPr lang="en-US" sz="3200" b="0" dirty="0">
                          <a:solidFill>
                            <a:schemeClr val="tx1"/>
                          </a:solidFill>
                          <a:latin typeface="KG Second Chances Solid" panose="02000000000000000000" pitchFamily="2" charset="0"/>
                          <a:ea typeface="KBScaredStraight" panose="02000603000000000000" pitchFamily="2" charset="0"/>
                        </a:rPr>
                        <a:t>Asia</a:t>
                      </a:r>
                      <a:r>
                        <a:rPr lang="en-US" sz="3200" dirty="0">
                          <a:solidFill>
                            <a:schemeClr val="tx1"/>
                          </a:solidFill>
                          <a:latin typeface="KG First Time In Forever" panose="02000506000000020003" pitchFamily="2" charset="0"/>
                          <a:ea typeface="KBScaredStraight" panose="02000603000000000000" pitchFamily="2" charset="0"/>
                        </a:rPr>
                        <a:t>. Who has the river</a:t>
                      </a:r>
                      <a:r>
                        <a:rPr lang="en-US" sz="3200" baseline="0" dirty="0">
                          <a:solidFill>
                            <a:schemeClr val="tx1"/>
                          </a:solidFill>
                          <a:latin typeface="KG First Time In Forever" panose="02000506000000020003" pitchFamily="2" charset="0"/>
                          <a:ea typeface="KBScaredStraight" panose="02000603000000000000" pitchFamily="2" charset="0"/>
                        </a:rPr>
                        <a:t> that is sacred to the Hindu religion</a:t>
                      </a:r>
                      <a:r>
                        <a:rPr lang="en-US" sz="32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0"/>
                  </a:ext>
                </a:extLst>
              </a:tr>
              <a:tr h="2183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Ganges River</a:t>
                      </a:r>
                      <a:r>
                        <a:rPr lang="en-US" sz="2800" dirty="0">
                          <a:solidFill>
                            <a:schemeClr val="tx1"/>
                          </a:solidFill>
                          <a:latin typeface="KG First Time In Forever" panose="02000506000000020003" pitchFamily="2" charset="0"/>
                          <a:ea typeface="KBScaredStraight" panose="02000603000000000000" pitchFamily="2" charset="0"/>
                        </a:rPr>
                        <a:t>. Who has the largest and longest river in China? </a:t>
                      </a:r>
                    </a:p>
                    <a:p>
                      <a:pPr algn="ctr"/>
                      <a:endParaRPr lang="en-US" sz="2400" dirty="0">
                        <a:latin typeface="KG First Time In Forever" panose="02000506000000020003" pitchFamily="2"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Chang</a:t>
                      </a:r>
                      <a:r>
                        <a:rPr lang="en-US" sz="2400" baseline="0" dirty="0">
                          <a:solidFill>
                            <a:schemeClr val="tx1"/>
                          </a:solidFill>
                          <a:latin typeface="KG Second Chances Solid" panose="02000000000000000000" pitchFamily="2" charset="0"/>
                          <a:ea typeface="KBScaredStraight" panose="02000603000000000000" pitchFamily="2" charset="0"/>
                        </a:rPr>
                        <a:t> Jiang (Yangtze) River</a:t>
                      </a:r>
                      <a:r>
                        <a:rPr lang="en-US" sz="2400" dirty="0">
                          <a:solidFill>
                            <a:schemeClr val="tx1"/>
                          </a:solidFill>
                          <a:latin typeface="KG First Time In Forever" panose="02000506000000020003" pitchFamily="2" charset="0"/>
                          <a:ea typeface="KBScaredStraight" panose="02000603000000000000" pitchFamily="2" charset="0"/>
                        </a:rPr>
                        <a:t>. Who has the river that is known</a:t>
                      </a:r>
                      <a:r>
                        <a:rPr lang="en-US" sz="2400" baseline="0" dirty="0">
                          <a:solidFill>
                            <a:schemeClr val="tx1"/>
                          </a:solidFill>
                          <a:latin typeface="KG First Time In Forever" panose="02000506000000020003" pitchFamily="2" charset="0"/>
                          <a:ea typeface="KBScaredStraight" panose="02000603000000000000" pitchFamily="2" charset="0"/>
                        </a:rPr>
                        <a:t> for its muddy yellow silt</a:t>
                      </a:r>
                      <a:r>
                        <a:rPr lang="en-US" sz="24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1"/>
                  </a:ext>
                </a:extLst>
              </a:tr>
              <a:tr h="2183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Huang He (Yellow River)</a:t>
                      </a:r>
                      <a:r>
                        <a:rPr lang="en-US" sz="2400" dirty="0">
                          <a:solidFill>
                            <a:schemeClr val="tx1"/>
                          </a:solidFill>
                          <a:latin typeface="KG First Time In Forever" panose="02000506000000020003" pitchFamily="2" charset="0"/>
                          <a:ea typeface="KBScaredStraight" panose="02000603000000000000" pitchFamily="2" charset="0"/>
                        </a:rPr>
                        <a:t>. Who has the body of water that</a:t>
                      </a:r>
                      <a:r>
                        <a:rPr lang="en-US" sz="2400" baseline="0" dirty="0">
                          <a:solidFill>
                            <a:schemeClr val="tx1"/>
                          </a:solidFill>
                          <a:latin typeface="KG First Time In Forever" panose="02000506000000020003" pitchFamily="2" charset="0"/>
                          <a:ea typeface="KBScaredStraight" panose="02000603000000000000" pitchFamily="2" charset="0"/>
                        </a:rPr>
                        <a:t> is an arm of the Indian Ocean</a:t>
                      </a:r>
                      <a:r>
                        <a:rPr lang="en-US" sz="24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Bay of Bengal</a:t>
                      </a:r>
                      <a:r>
                        <a:rPr lang="en-US" sz="2800" dirty="0">
                          <a:solidFill>
                            <a:schemeClr val="tx1"/>
                          </a:solidFill>
                          <a:latin typeface="KG First Time In Forever" panose="02000506000000020003" pitchFamily="2" charset="0"/>
                          <a:ea typeface="KBScaredStraight" panose="02000603000000000000" pitchFamily="2" charset="0"/>
                        </a:rPr>
                        <a:t>. Who has the ocean</a:t>
                      </a:r>
                      <a:r>
                        <a:rPr lang="en-US" sz="2800" baseline="0" dirty="0">
                          <a:solidFill>
                            <a:schemeClr val="tx1"/>
                          </a:solidFill>
                          <a:latin typeface="KG First Time In Forever" panose="02000506000000020003" pitchFamily="2" charset="0"/>
                          <a:ea typeface="KBScaredStraight" panose="02000603000000000000" pitchFamily="2" charset="0"/>
                        </a:rPr>
                        <a:t> that lies between Africa, Asia, and Australia</a:t>
                      </a:r>
                      <a:r>
                        <a:rPr lang="en-US" sz="2800" dirty="0">
                          <a:solidFill>
                            <a:schemeClr val="tx1"/>
                          </a:solidFill>
                          <a:latin typeface="KG First Time In Forever" panose="02000506000000020003" pitchFamily="2" charset="0"/>
                          <a:ea typeface="KBScaredStraight" panose="02000603000000000000" pitchFamily="2" charset="0"/>
                        </a:rPr>
                        <a:t>? </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98610" y="6530912"/>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7" name="TextBox 6"/>
          <p:cNvSpPr txBox="1"/>
          <p:nvPr/>
        </p:nvSpPr>
        <p:spPr>
          <a:xfrm>
            <a:off x="98609" y="435697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98608"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4520450"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0" name="TextBox 9"/>
          <p:cNvSpPr txBox="1"/>
          <p:nvPr/>
        </p:nvSpPr>
        <p:spPr>
          <a:xfrm>
            <a:off x="4520450" y="434352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1" name="TextBox 10"/>
          <p:cNvSpPr txBox="1"/>
          <p:nvPr/>
        </p:nvSpPr>
        <p:spPr>
          <a:xfrm>
            <a:off x="4520450" y="651180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30971034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241334335"/>
              </p:ext>
            </p:extLst>
          </p:nvPr>
        </p:nvGraphicFramePr>
        <p:xfrm>
          <a:off x="165845" y="173316"/>
          <a:ext cx="8830236" cy="6550212"/>
        </p:xfrm>
        <a:graphic>
          <a:graphicData uri="http://schemas.openxmlformats.org/drawingml/2006/table">
            <a:tbl>
              <a:tblPr firstRow="1" bandRow="1">
                <a:tableStyleId>{5940675A-B579-460E-94D1-54222C63F5DA}</a:tableStyleId>
              </a:tblPr>
              <a:tblGrid>
                <a:gridCol w="4415118">
                  <a:extLst>
                    <a:ext uri="{9D8B030D-6E8A-4147-A177-3AD203B41FA5}">
                      <a16:colId xmlns:a16="http://schemas.microsoft.com/office/drawing/2014/main" val="20000"/>
                    </a:ext>
                  </a:extLst>
                </a:gridCol>
                <a:gridCol w="4415118">
                  <a:extLst>
                    <a:ext uri="{9D8B030D-6E8A-4147-A177-3AD203B41FA5}">
                      <a16:colId xmlns:a16="http://schemas.microsoft.com/office/drawing/2014/main" val="20001"/>
                    </a:ext>
                  </a:extLst>
                </a:gridCol>
              </a:tblGrid>
              <a:tr h="2183404">
                <a:tc>
                  <a:txBody>
                    <a:bodyPr/>
                    <a:lstStyle/>
                    <a:p>
                      <a:pPr algn="ct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Indian Ocean</a:t>
                      </a:r>
                      <a:r>
                        <a:rPr lang="en-US" sz="2400" dirty="0">
                          <a:solidFill>
                            <a:schemeClr val="tx1"/>
                          </a:solidFill>
                          <a:latin typeface="KG First Time In Forever" panose="02000506000000020003" pitchFamily="2" charset="0"/>
                          <a:ea typeface="KBScaredStraight" panose="02000603000000000000" pitchFamily="2" charset="0"/>
                        </a:rPr>
                        <a:t>. Who has the body</a:t>
                      </a:r>
                      <a:r>
                        <a:rPr lang="en-US" sz="2400" baseline="0" dirty="0">
                          <a:solidFill>
                            <a:schemeClr val="tx1"/>
                          </a:solidFill>
                          <a:latin typeface="KG First Time In Forever" panose="02000506000000020003" pitchFamily="2" charset="0"/>
                          <a:ea typeface="KBScaredStraight" panose="02000603000000000000" pitchFamily="2" charset="0"/>
                        </a:rPr>
                        <a:t> of water that benefits Japan’s economy with its fish and mineral resources</a:t>
                      </a:r>
                      <a:r>
                        <a:rPr lang="en-US" sz="24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Sea of Japan</a:t>
                      </a:r>
                      <a:r>
                        <a:rPr lang="en-US" sz="2800" dirty="0">
                          <a:solidFill>
                            <a:schemeClr val="tx1"/>
                          </a:solidFill>
                          <a:latin typeface="KG First Time In Forever" panose="02000506000000020003" pitchFamily="2" charset="0"/>
                          <a:ea typeface="KBScaredStraight" panose="02000603000000000000" pitchFamily="2" charset="0"/>
                        </a:rPr>
                        <a:t>. Who has body of water that</a:t>
                      </a:r>
                      <a:r>
                        <a:rPr lang="en-US" sz="2800" baseline="0" dirty="0">
                          <a:solidFill>
                            <a:schemeClr val="tx1"/>
                          </a:solidFill>
                          <a:latin typeface="KG First Time In Forever" panose="02000506000000020003" pitchFamily="2" charset="0"/>
                          <a:ea typeface="KBScaredStraight" panose="02000603000000000000" pitchFamily="2" charset="0"/>
                        </a:rPr>
                        <a:t> connects the Pacific and Indian oceans</a:t>
                      </a:r>
                      <a:r>
                        <a:rPr lang="en-US" sz="28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0"/>
                  </a:ext>
                </a:extLst>
              </a:tr>
              <a:tr h="2183404">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South China Sea</a:t>
                      </a:r>
                      <a:r>
                        <a:rPr lang="en-US" sz="2800" dirty="0">
                          <a:solidFill>
                            <a:schemeClr val="tx1"/>
                          </a:solidFill>
                          <a:latin typeface="KG First Time In Forever" panose="02000506000000020003" pitchFamily="2" charset="0"/>
                          <a:ea typeface="KBScaredStraight" panose="02000603000000000000" pitchFamily="2" charset="0"/>
                        </a:rPr>
                        <a:t>. Who has the sea that is located between China and the Korean Peninsula?</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Yellow</a:t>
                      </a:r>
                      <a:r>
                        <a:rPr lang="en-US" sz="2800" baseline="0" dirty="0">
                          <a:solidFill>
                            <a:schemeClr val="tx1"/>
                          </a:solidFill>
                          <a:latin typeface="KG Second Chances Solid" panose="02000000000000000000" pitchFamily="2" charset="0"/>
                          <a:ea typeface="KBScaredStraight" panose="02000603000000000000" pitchFamily="2" charset="0"/>
                        </a:rPr>
                        <a:t> Sea</a:t>
                      </a:r>
                      <a:r>
                        <a:rPr lang="en-US" sz="2800" dirty="0">
                          <a:solidFill>
                            <a:schemeClr val="tx1"/>
                          </a:solidFill>
                          <a:latin typeface="KG First Time In Forever" panose="02000506000000020003" pitchFamily="2" charset="0"/>
                          <a:ea typeface="KBScaredStraight" panose="02000603000000000000" pitchFamily="2" charset="0"/>
                        </a:rPr>
                        <a:t>. Who has Asia’s largest desert that</a:t>
                      </a:r>
                      <a:r>
                        <a:rPr lang="en-US" sz="2800" baseline="0" dirty="0">
                          <a:solidFill>
                            <a:schemeClr val="tx1"/>
                          </a:solidFill>
                          <a:latin typeface="KG First Time In Forever" panose="02000506000000020003" pitchFamily="2" charset="0"/>
                          <a:ea typeface="KBScaredStraight" panose="02000603000000000000" pitchFamily="2" charset="0"/>
                        </a:rPr>
                        <a:t> is mostly just bare rock</a:t>
                      </a:r>
                      <a:r>
                        <a:rPr lang="en-US" sz="2800" dirty="0">
                          <a:solidFill>
                            <a:schemeClr val="tx1"/>
                          </a:solidFill>
                          <a:latin typeface="KG First Time In Forever" panose="02000506000000020003" pitchFamily="2" charset="0"/>
                          <a:ea typeface="KBScaredStraight" panose="02000603000000000000" pitchFamily="2" charset="0"/>
                        </a:rPr>
                        <a:t>? </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1"/>
                  </a:ext>
                </a:extLst>
              </a:tr>
              <a:tr h="2183404">
                <a:tc>
                  <a:txBody>
                    <a:bodyPr/>
                    <a:lstStyle/>
                    <a:p>
                      <a:pPr algn="ct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Gobi Desert</a:t>
                      </a:r>
                      <a:r>
                        <a:rPr lang="en-US" sz="2400" dirty="0">
                          <a:solidFill>
                            <a:schemeClr val="tx1"/>
                          </a:solidFill>
                          <a:latin typeface="KG First Time In Forever" panose="02000506000000020003" pitchFamily="2" charset="0"/>
                          <a:ea typeface="KBScaredStraight" panose="02000603000000000000" pitchFamily="2" charset="0"/>
                        </a:rPr>
                        <a:t>. Who has the landform that forms the natural border between India and China?</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200" dirty="0">
                          <a:solidFill>
                            <a:schemeClr val="tx1"/>
                          </a:solidFill>
                          <a:latin typeface="KG First Time In Forever" panose="02000506000000020003" pitchFamily="2" charset="0"/>
                          <a:ea typeface="KBScaredStraight" panose="02000603000000000000" pitchFamily="2" charset="0"/>
                        </a:rPr>
                        <a:t>I have </a:t>
                      </a:r>
                      <a:r>
                        <a:rPr lang="en-US" sz="2200" dirty="0">
                          <a:solidFill>
                            <a:schemeClr val="tx1"/>
                          </a:solidFill>
                          <a:latin typeface="KG Second Chances Solid" panose="02000000000000000000" pitchFamily="2" charset="0"/>
                          <a:ea typeface="KBScaredStraight" panose="02000603000000000000" pitchFamily="2" charset="0"/>
                        </a:rPr>
                        <a:t>Himalayan Mountains</a:t>
                      </a:r>
                      <a:r>
                        <a:rPr lang="en-US" sz="2200" dirty="0">
                          <a:solidFill>
                            <a:schemeClr val="tx1"/>
                          </a:solidFill>
                          <a:latin typeface="KG First Time In Forever" panose="02000506000000020003" pitchFamily="2" charset="0"/>
                          <a:ea typeface="KBScaredStraight" panose="02000603000000000000" pitchFamily="2" charset="0"/>
                        </a:rPr>
                        <a:t>. Who has the dry desert in northwestern</a:t>
                      </a:r>
                      <a:r>
                        <a:rPr lang="en-US" sz="2200" baseline="0" dirty="0">
                          <a:solidFill>
                            <a:schemeClr val="tx1"/>
                          </a:solidFill>
                          <a:latin typeface="KG First Time In Forever" panose="02000506000000020003" pitchFamily="2" charset="0"/>
                          <a:ea typeface="KBScaredStraight" panose="02000603000000000000" pitchFamily="2" charset="0"/>
                        </a:rPr>
                        <a:t> China that is mostly large sand dunes</a:t>
                      </a:r>
                      <a:r>
                        <a:rPr lang="en-US" sz="22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98610" y="6530912"/>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7" name="TextBox 6"/>
          <p:cNvSpPr txBox="1"/>
          <p:nvPr/>
        </p:nvSpPr>
        <p:spPr>
          <a:xfrm>
            <a:off x="98609" y="435697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98608"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4520450"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0" name="TextBox 9"/>
          <p:cNvSpPr txBox="1"/>
          <p:nvPr/>
        </p:nvSpPr>
        <p:spPr>
          <a:xfrm>
            <a:off x="4520450" y="434352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1" name="TextBox 10"/>
          <p:cNvSpPr txBox="1"/>
          <p:nvPr/>
        </p:nvSpPr>
        <p:spPr>
          <a:xfrm>
            <a:off x="4520450" y="651180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629986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78532404"/>
              </p:ext>
            </p:extLst>
          </p:nvPr>
        </p:nvGraphicFramePr>
        <p:xfrm>
          <a:off x="165845" y="173316"/>
          <a:ext cx="8830236" cy="6550212"/>
        </p:xfrm>
        <a:graphic>
          <a:graphicData uri="http://schemas.openxmlformats.org/drawingml/2006/table">
            <a:tbl>
              <a:tblPr firstRow="1" bandRow="1">
                <a:tableStyleId>{5940675A-B579-460E-94D1-54222C63F5DA}</a:tableStyleId>
              </a:tblPr>
              <a:tblGrid>
                <a:gridCol w="4415118">
                  <a:extLst>
                    <a:ext uri="{9D8B030D-6E8A-4147-A177-3AD203B41FA5}">
                      <a16:colId xmlns:a16="http://schemas.microsoft.com/office/drawing/2014/main" val="20000"/>
                    </a:ext>
                  </a:extLst>
                </a:gridCol>
                <a:gridCol w="4415118">
                  <a:extLst>
                    <a:ext uri="{9D8B030D-6E8A-4147-A177-3AD203B41FA5}">
                      <a16:colId xmlns:a16="http://schemas.microsoft.com/office/drawing/2014/main" val="20001"/>
                    </a:ext>
                  </a:extLst>
                </a:gridCol>
              </a:tblGrid>
              <a:tr h="2183404">
                <a:tc>
                  <a:txBody>
                    <a:bodyPr/>
                    <a:lstStyle/>
                    <a:p>
                      <a:pPr algn="ctr"/>
                      <a:r>
                        <a:rPr lang="en-US" sz="2200" dirty="0">
                          <a:solidFill>
                            <a:schemeClr val="tx1"/>
                          </a:solidFill>
                          <a:latin typeface="KG First Time In Forever" panose="02000506000000020003" pitchFamily="2" charset="0"/>
                          <a:ea typeface="KBScaredStraight" panose="02000603000000000000" pitchFamily="2" charset="0"/>
                        </a:rPr>
                        <a:t>I have </a:t>
                      </a:r>
                      <a:r>
                        <a:rPr lang="en-US" sz="2200" dirty="0">
                          <a:solidFill>
                            <a:schemeClr val="tx1"/>
                          </a:solidFill>
                          <a:latin typeface="KG Second Chances Solid" panose="02000000000000000000" pitchFamily="2" charset="0"/>
                          <a:ea typeface="KBScaredStraight" panose="02000603000000000000" pitchFamily="2" charset="0"/>
                        </a:rPr>
                        <a:t>Taklimakan</a:t>
                      </a:r>
                      <a:r>
                        <a:rPr lang="en-US" sz="2200" baseline="0" dirty="0">
                          <a:solidFill>
                            <a:schemeClr val="tx1"/>
                          </a:solidFill>
                          <a:latin typeface="KG Second Chances Solid" panose="02000000000000000000" pitchFamily="2" charset="0"/>
                          <a:ea typeface="KBScaredStraight" panose="02000603000000000000" pitchFamily="2" charset="0"/>
                        </a:rPr>
                        <a:t> Desert</a:t>
                      </a:r>
                      <a:r>
                        <a:rPr lang="en-US" sz="2200" dirty="0">
                          <a:solidFill>
                            <a:schemeClr val="tx1"/>
                          </a:solidFill>
                          <a:latin typeface="KG First Time In Forever" panose="02000506000000020003" pitchFamily="2" charset="0"/>
                          <a:ea typeface="KBScaredStraight" panose="02000603000000000000" pitchFamily="2" charset="0"/>
                        </a:rPr>
                        <a:t>. Who has the landform that juts out of northeastern</a:t>
                      </a:r>
                      <a:r>
                        <a:rPr lang="en-US" sz="2200" baseline="0" dirty="0">
                          <a:solidFill>
                            <a:schemeClr val="tx1"/>
                          </a:solidFill>
                          <a:latin typeface="KG First Time In Forever" panose="02000506000000020003" pitchFamily="2" charset="0"/>
                          <a:ea typeface="KBScaredStraight" panose="02000603000000000000" pitchFamily="2" charset="0"/>
                        </a:rPr>
                        <a:t> China between the Yellow Sea and Sea of Japan</a:t>
                      </a:r>
                      <a:r>
                        <a:rPr lang="en-US" sz="22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Korean Peninsula</a:t>
                      </a:r>
                      <a:r>
                        <a:rPr lang="en-US" sz="2400" dirty="0">
                          <a:solidFill>
                            <a:schemeClr val="tx1"/>
                          </a:solidFill>
                          <a:latin typeface="KG First Time In Forever" panose="02000506000000020003" pitchFamily="2" charset="0"/>
                          <a:ea typeface="KBScaredStraight" panose="02000603000000000000" pitchFamily="2" charset="0"/>
                        </a:rPr>
                        <a:t>. Who has the country on the Korean Peninsula that is communist? </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0"/>
                  </a:ext>
                </a:extLst>
              </a:tr>
              <a:tr h="2183404">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North Korea</a:t>
                      </a:r>
                      <a:r>
                        <a:rPr lang="en-US" sz="2800" dirty="0">
                          <a:solidFill>
                            <a:schemeClr val="tx1"/>
                          </a:solidFill>
                          <a:latin typeface="KG First Time In Forever" panose="02000506000000020003" pitchFamily="2" charset="0"/>
                          <a:ea typeface="KBScaredStraight" panose="02000603000000000000" pitchFamily="2" charset="0"/>
                        </a:rPr>
                        <a:t>. Who has the country that the Chang</a:t>
                      </a:r>
                      <a:r>
                        <a:rPr lang="en-US" sz="2800" baseline="0" dirty="0">
                          <a:solidFill>
                            <a:schemeClr val="tx1"/>
                          </a:solidFill>
                          <a:latin typeface="KG First Time In Forever" panose="02000506000000020003" pitchFamily="2" charset="0"/>
                          <a:ea typeface="KBScaredStraight" panose="02000603000000000000" pitchFamily="2" charset="0"/>
                        </a:rPr>
                        <a:t> Jiang and Huang He rivers flow through</a:t>
                      </a:r>
                      <a:r>
                        <a:rPr lang="en-US" sz="28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China</a:t>
                      </a:r>
                      <a:r>
                        <a:rPr lang="en-US" sz="2800" dirty="0">
                          <a:solidFill>
                            <a:schemeClr val="tx1"/>
                          </a:solidFill>
                          <a:latin typeface="KG First Time In Forever" panose="02000506000000020003" pitchFamily="2" charset="0"/>
                          <a:ea typeface="KBScaredStraight" panose="02000603000000000000" pitchFamily="2" charset="0"/>
                        </a:rPr>
                        <a:t>. Who</a:t>
                      </a:r>
                      <a:r>
                        <a:rPr lang="en-US" sz="2800" baseline="0" dirty="0">
                          <a:solidFill>
                            <a:schemeClr val="tx1"/>
                          </a:solidFill>
                          <a:latin typeface="KG First Time In Forever" panose="02000506000000020003" pitchFamily="2" charset="0"/>
                          <a:ea typeface="KBScaredStraight" panose="02000603000000000000" pitchFamily="2" charset="0"/>
                        </a:rPr>
                        <a:t> has the country that the Ganges River flows through?</a:t>
                      </a:r>
                      <a:endParaRPr lang="en-US" sz="2800" dirty="0">
                        <a:solidFill>
                          <a:schemeClr val="tx1"/>
                        </a:solidFill>
                        <a:latin typeface="KG First Time In Forever" panose="02000506000000020003" pitchFamily="2" charset="0"/>
                        <a:ea typeface="KBScaredStraight" panose="02000603000000000000" pitchFamily="2" charset="0"/>
                      </a:endParaRP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1"/>
                  </a:ext>
                </a:extLst>
              </a:tr>
              <a:tr h="2183404">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India</a:t>
                      </a:r>
                      <a:r>
                        <a:rPr lang="en-US" sz="2800" dirty="0">
                          <a:solidFill>
                            <a:schemeClr val="tx1"/>
                          </a:solidFill>
                          <a:latin typeface="KG First Time In Forever" panose="02000506000000020003" pitchFamily="2" charset="0"/>
                          <a:ea typeface="KBScaredStraight" panose="02000603000000000000" pitchFamily="2" charset="0"/>
                        </a:rPr>
                        <a:t>. Who has the country that is bordered by China, Cambodia, and Laos?</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800" dirty="0">
                          <a:solidFill>
                            <a:schemeClr val="tx1"/>
                          </a:solidFill>
                          <a:latin typeface="KG First Time In Forever" panose="02000506000000020003" pitchFamily="2" charset="0"/>
                          <a:ea typeface="KBScaredStraight" panose="02000603000000000000" pitchFamily="2" charset="0"/>
                        </a:rPr>
                        <a:t>I have </a:t>
                      </a:r>
                      <a:r>
                        <a:rPr lang="en-US" sz="2800" dirty="0">
                          <a:solidFill>
                            <a:schemeClr val="tx1"/>
                          </a:solidFill>
                          <a:latin typeface="KG Second Chances Solid" panose="02000000000000000000" pitchFamily="2" charset="0"/>
                          <a:ea typeface="KBScaredStraight" panose="02000603000000000000" pitchFamily="2" charset="0"/>
                        </a:rPr>
                        <a:t>Vietnam</a:t>
                      </a:r>
                      <a:r>
                        <a:rPr lang="en-US" sz="2800" dirty="0">
                          <a:solidFill>
                            <a:schemeClr val="tx1"/>
                          </a:solidFill>
                          <a:latin typeface="KG First Time In Forever" panose="02000506000000020003" pitchFamily="2" charset="0"/>
                          <a:ea typeface="KBScaredStraight" panose="02000603000000000000" pitchFamily="2" charset="0"/>
                        </a:rPr>
                        <a:t>. Who has the country that is a large island near North and South Korea?</a:t>
                      </a: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2"/>
                  </a:ext>
                </a:extLst>
              </a:tr>
            </a:tbl>
          </a:graphicData>
        </a:graphic>
      </p:graphicFrame>
      <p:sp>
        <p:nvSpPr>
          <p:cNvPr id="6" name="TextBox 5"/>
          <p:cNvSpPr txBox="1"/>
          <p:nvPr/>
        </p:nvSpPr>
        <p:spPr>
          <a:xfrm>
            <a:off x="98610" y="6530912"/>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7" name="TextBox 6"/>
          <p:cNvSpPr txBox="1"/>
          <p:nvPr/>
        </p:nvSpPr>
        <p:spPr>
          <a:xfrm>
            <a:off x="98609" y="435697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8" name="TextBox 7"/>
          <p:cNvSpPr txBox="1"/>
          <p:nvPr/>
        </p:nvSpPr>
        <p:spPr>
          <a:xfrm>
            <a:off x="98608"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4520450"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0" name="TextBox 9"/>
          <p:cNvSpPr txBox="1"/>
          <p:nvPr/>
        </p:nvSpPr>
        <p:spPr>
          <a:xfrm>
            <a:off x="4520450" y="434352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11" name="TextBox 10"/>
          <p:cNvSpPr txBox="1"/>
          <p:nvPr/>
        </p:nvSpPr>
        <p:spPr>
          <a:xfrm>
            <a:off x="4520450" y="6511804"/>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1841631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blipFill dpi="0" rotWithShape="1">
            <a:blip r:embed="rId2"/>
            <a:srcRec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81376271"/>
              </p:ext>
            </p:extLst>
          </p:nvPr>
        </p:nvGraphicFramePr>
        <p:xfrm>
          <a:off x="165845" y="173316"/>
          <a:ext cx="8830236" cy="2183404"/>
        </p:xfrm>
        <a:graphic>
          <a:graphicData uri="http://schemas.openxmlformats.org/drawingml/2006/table">
            <a:tbl>
              <a:tblPr firstRow="1" bandRow="1">
                <a:tableStyleId>{5940675A-B579-460E-94D1-54222C63F5DA}</a:tableStyleId>
              </a:tblPr>
              <a:tblGrid>
                <a:gridCol w="4415118">
                  <a:extLst>
                    <a:ext uri="{9D8B030D-6E8A-4147-A177-3AD203B41FA5}">
                      <a16:colId xmlns:a16="http://schemas.microsoft.com/office/drawing/2014/main" val="20000"/>
                    </a:ext>
                  </a:extLst>
                </a:gridCol>
                <a:gridCol w="4415118">
                  <a:extLst>
                    <a:ext uri="{9D8B030D-6E8A-4147-A177-3AD203B41FA5}">
                      <a16:colId xmlns:a16="http://schemas.microsoft.com/office/drawing/2014/main" val="20001"/>
                    </a:ext>
                  </a:extLst>
                </a:gridCol>
              </a:tblGrid>
              <a:tr h="2183404">
                <a:tc>
                  <a:txBody>
                    <a:bodyPr/>
                    <a:lstStyle/>
                    <a:p>
                      <a:pPr algn="ct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Japan</a:t>
                      </a:r>
                      <a:r>
                        <a:rPr lang="en-US" sz="2400" dirty="0">
                          <a:solidFill>
                            <a:schemeClr val="tx1"/>
                          </a:solidFill>
                          <a:latin typeface="KG First Time In Forever" panose="02000506000000020003" pitchFamily="2" charset="0"/>
                          <a:ea typeface="KBScaredStraight" panose="02000603000000000000" pitchFamily="2" charset="0"/>
                        </a:rPr>
                        <a:t>. Who has the country on the Korean Peninsula that</a:t>
                      </a:r>
                      <a:r>
                        <a:rPr lang="en-US" sz="2400" baseline="0" dirty="0">
                          <a:solidFill>
                            <a:schemeClr val="tx1"/>
                          </a:solidFill>
                          <a:latin typeface="KG First Time In Forever" panose="02000506000000020003" pitchFamily="2" charset="0"/>
                          <a:ea typeface="KBScaredStraight" panose="02000603000000000000" pitchFamily="2" charset="0"/>
                        </a:rPr>
                        <a:t> is democratic</a:t>
                      </a:r>
                      <a:r>
                        <a:rPr lang="en-US" sz="2400" dirty="0">
                          <a:solidFill>
                            <a:schemeClr val="tx1"/>
                          </a:solidFill>
                          <a:latin typeface="KG First Time In Forever" panose="02000506000000020003" pitchFamily="2" charset="0"/>
                          <a:ea typeface="KBScaredStraight" panose="02000603000000000000" pitchFamily="2" charset="0"/>
                        </a:rPr>
                        <a:t>?</a:t>
                      </a:r>
                    </a:p>
                    <a:p>
                      <a:pPr algn="ctr"/>
                      <a:endParaRPr lang="en-US" sz="2400" dirty="0">
                        <a:latin typeface="KG First Time In Forever" panose="02000506000000020003" pitchFamily="2" charset="0"/>
                      </a:endParaRPr>
                    </a:p>
                  </a:txBody>
                  <a:tcPr>
                    <a:solidFill>
                      <a:schemeClr val="bg1"/>
                    </a:solidFill>
                  </a:tcPr>
                </a:tc>
                <a:tc>
                  <a:txBody>
                    <a:bodyPr/>
                    <a:lstStyle/>
                    <a:p>
                      <a:pPr algn="ctr"/>
                      <a:r>
                        <a:rPr lang="en-US" sz="2400" dirty="0">
                          <a:solidFill>
                            <a:schemeClr val="tx1"/>
                          </a:solidFill>
                          <a:latin typeface="KG First Time In Forever" panose="02000506000000020003" pitchFamily="2" charset="0"/>
                          <a:ea typeface="KBScaredStraight" panose="02000603000000000000" pitchFamily="2" charset="0"/>
                        </a:rPr>
                        <a:t>I have </a:t>
                      </a:r>
                      <a:r>
                        <a:rPr lang="en-US" sz="2400" dirty="0">
                          <a:solidFill>
                            <a:schemeClr val="tx1"/>
                          </a:solidFill>
                          <a:latin typeface="KG Second Chances Solid" panose="02000000000000000000" pitchFamily="2" charset="0"/>
                          <a:ea typeface="KBScaredStraight" panose="02000603000000000000" pitchFamily="2" charset="0"/>
                        </a:rPr>
                        <a:t>South Korea</a:t>
                      </a:r>
                      <a:r>
                        <a:rPr lang="en-US" sz="2400" dirty="0">
                          <a:solidFill>
                            <a:schemeClr val="tx1"/>
                          </a:solidFill>
                          <a:latin typeface="KG First Time In Forever" panose="02000506000000020003" pitchFamily="2" charset="0"/>
                          <a:ea typeface="KBScaredStraight" panose="02000603000000000000" pitchFamily="2" charset="0"/>
                        </a:rPr>
                        <a:t>. </a:t>
                      </a:r>
                    </a:p>
                    <a:p>
                      <a:pPr algn="ctr"/>
                      <a:r>
                        <a:rPr lang="en-US" sz="2400" dirty="0">
                          <a:solidFill>
                            <a:srgbClr val="00B050"/>
                          </a:solidFill>
                          <a:latin typeface="KG Second Chances Solid" panose="02000000000000000000" pitchFamily="2" charset="0"/>
                          <a:ea typeface="KBScaredStraight" panose="02000603000000000000" pitchFamily="2" charset="0"/>
                        </a:rPr>
                        <a:t>STOP</a:t>
                      </a:r>
                      <a:endParaRPr lang="en-US" sz="2400" dirty="0">
                        <a:solidFill>
                          <a:schemeClr val="tx1"/>
                        </a:solidFill>
                        <a:latin typeface="KG First Time In Forever" panose="02000506000000020003" pitchFamily="2" charset="0"/>
                        <a:ea typeface="KBScaredStraight" panose="02000603000000000000" pitchFamily="2" charset="0"/>
                      </a:endParaRPr>
                    </a:p>
                    <a:p>
                      <a:pPr algn="ctr"/>
                      <a:endParaRPr lang="en-US" sz="2400" dirty="0">
                        <a:latin typeface="KG First Time In Forever" panose="02000506000000020003" pitchFamily="2" charset="0"/>
                      </a:endParaRPr>
                    </a:p>
                  </a:txBody>
                  <a:tcPr>
                    <a:solidFill>
                      <a:schemeClr val="bg1"/>
                    </a:solidFill>
                  </a:tcPr>
                </a:tc>
                <a:extLst>
                  <a:ext uri="{0D108BD9-81ED-4DB2-BD59-A6C34878D82A}">
                    <a16:rowId xmlns:a16="http://schemas.microsoft.com/office/drawing/2014/main" val="10000"/>
                  </a:ext>
                </a:extLst>
              </a:tr>
            </a:tbl>
          </a:graphicData>
        </a:graphic>
      </p:graphicFrame>
      <p:sp>
        <p:nvSpPr>
          <p:cNvPr id="8" name="TextBox 7"/>
          <p:cNvSpPr txBox="1"/>
          <p:nvPr/>
        </p:nvSpPr>
        <p:spPr>
          <a:xfrm>
            <a:off x="98608"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
        <p:nvSpPr>
          <p:cNvPr id="9" name="TextBox 8"/>
          <p:cNvSpPr txBox="1"/>
          <p:nvPr/>
        </p:nvSpPr>
        <p:spPr>
          <a:xfrm>
            <a:off x="4520450" y="2137141"/>
            <a:ext cx="2653251" cy="230832"/>
          </a:xfrm>
          <a:prstGeom prst="rect">
            <a:avLst/>
          </a:prstGeom>
          <a:noFill/>
        </p:spPr>
        <p:txBody>
          <a:bodyPr wrap="square" rtlCol="0">
            <a:spAutoFit/>
          </a:bodyPr>
          <a:lstStyle/>
          <a:p>
            <a:r>
              <a:rPr lang="en-US" sz="900" dirty="0">
                <a:solidFill>
                  <a:schemeClr val="bg1">
                    <a:lumMod val="65000"/>
                  </a:schemeClr>
                </a:solidFill>
                <a:latin typeface="KBScaredStraight" panose="02000603000000000000" pitchFamily="2" charset="0"/>
                <a:ea typeface="KBScaredStraight" panose="02000603000000000000" pitchFamily="2" charset="0"/>
              </a:rPr>
              <a:t>© Brain Wrinkles</a:t>
            </a:r>
          </a:p>
        </p:txBody>
      </p:sp>
    </p:spTree>
    <p:extLst>
      <p:ext uri="{BB962C8B-B14F-4D97-AF65-F5344CB8AC3E}">
        <p14:creationId xmlns:p14="http://schemas.microsoft.com/office/powerpoint/2010/main" val="922728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546491110"/>
              </p:ext>
            </p:extLst>
          </p:nvPr>
        </p:nvGraphicFramePr>
        <p:xfrm>
          <a:off x="104214" y="1466447"/>
          <a:ext cx="8932210" cy="5216740"/>
        </p:xfrm>
        <a:graphic>
          <a:graphicData uri="http://schemas.openxmlformats.org/drawingml/2006/table">
            <a:tbl>
              <a:tblPr firstRow="1" firstCol="1" lastRow="1" lastCol="1" bandRow="1" bandCol="1">
                <a:tableStyleId>{5940675A-B579-460E-94D1-54222C63F5DA}</a:tableStyleId>
              </a:tblPr>
              <a:tblGrid>
                <a:gridCol w="1853490">
                  <a:extLst>
                    <a:ext uri="{9D8B030D-6E8A-4147-A177-3AD203B41FA5}">
                      <a16:colId xmlns:a16="http://schemas.microsoft.com/office/drawing/2014/main" val="20000"/>
                    </a:ext>
                  </a:extLst>
                </a:gridCol>
                <a:gridCol w="1798691">
                  <a:extLst>
                    <a:ext uri="{9D8B030D-6E8A-4147-A177-3AD203B41FA5}">
                      <a16:colId xmlns:a16="http://schemas.microsoft.com/office/drawing/2014/main" val="20001"/>
                    </a:ext>
                  </a:extLst>
                </a:gridCol>
                <a:gridCol w="1798691">
                  <a:extLst>
                    <a:ext uri="{9D8B030D-6E8A-4147-A177-3AD203B41FA5}">
                      <a16:colId xmlns:a16="http://schemas.microsoft.com/office/drawing/2014/main" val="20002"/>
                    </a:ext>
                  </a:extLst>
                </a:gridCol>
                <a:gridCol w="1740669">
                  <a:extLst>
                    <a:ext uri="{9D8B030D-6E8A-4147-A177-3AD203B41FA5}">
                      <a16:colId xmlns:a16="http://schemas.microsoft.com/office/drawing/2014/main" val="20003"/>
                    </a:ext>
                  </a:extLst>
                </a:gridCol>
                <a:gridCol w="1740669">
                  <a:extLst>
                    <a:ext uri="{9D8B030D-6E8A-4147-A177-3AD203B41FA5}">
                      <a16:colId xmlns:a16="http://schemas.microsoft.com/office/drawing/2014/main" val="20004"/>
                    </a:ext>
                  </a:extLst>
                </a:gridCol>
              </a:tblGrid>
              <a:tr h="1304185">
                <a:tc>
                  <a:txBody>
                    <a:bodyPr/>
                    <a:lstStyle/>
                    <a:p>
                      <a:pPr marL="0" marR="0" lvl="0" indent="0">
                        <a:lnSpc>
                          <a:spcPct val="107000"/>
                        </a:lnSpc>
                        <a:spcBef>
                          <a:spcPts val="0"/>
                        </a:spcBef>
                        <a:spcAft>
                          <a:spcPts val="0"/>
                        </a:spcAft>
                        <a:buFont typeface="Arial" panose="020B0604020202020204" pitchFamily="34" charset="0"/>
                        <a:buNone/>
                        <a:tabLst>
                          <a:tab pos="228600" algn="l"/>
                        </a:tabLst>
                      </a:pPr>
                      <a:r>
                        <a:rPr lang="en-US" sz="1200" dirty="0">
                          <a:solidFill>
                            <a:schemeClr val="tx1"/>
                          </a:solidFill>
                          <a:effectLst/>
                          <a:latin typeface="KG First Time In Forever" panose="02000506000000020003" pitchFamily="2" charset="0"/>
                        </a:rPr>
                        <a:t>1. Which landform forms a natural</a:t>
                      </a:r>
                      <a:r>
                        <a:rPr lang="en-US" sz="1200" baseline="0" dirty="0">
                          <a:solidFill>
                            <a:schemeClr val="tx1"/>
                          </a:solidFill>
                          <a:effectLst/>
                          <a:latin typeface="KG First Time In Forever" panose="02000506000000020003" pitchFamily="2" charset="0"/>
                        </a:rPr>
                        <a:t> border between India and China?</a:t>
                      </a:r>
                      <a:endParaRPr lang="en-US" sz="1200" dirty="0">
                        <a:solidFill>
                          <a:schemeClr val="tx1"/>
                        </a:solidFill>
                        <a:effectLst/>
                        <a:latin typeface="KG First Time In Forever" panose="02000506000000020003" pitchFamily="2"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2. Why is the Huang He referred to as the Yellow River?</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3. What river in China is a major source of hydroelectric power, irrigation water, and transportation for cargo ships?</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4. Which desert is located in northwestern China between two mountain ranges?</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5. Which</a:t>
                      </a:r>
                      <a:r>
                        <a:rPr lang="en-US" sz="1200" baseline="0" dirty="0">
                          <a:effectLst/>
                          <a:latin typeface="KG First Time In Forever" panose="02000506000000020003" pitchFamily="2" charset="0"/>
                        </a:rPr>
                        <a:t> sea connects the Pacific and Indian oceans?</a:t>
                      </a:r>
                      <a:endParaRPr lang="en-US" sz="1200" dirty="0">
                        <a:effectLst/>
                        <a:latin typeface="KG First Time In Forever" panose="02000506000000020003" pitchFamily="2" charset="0"/>
                      </a:endParaRPr>
                    </a:p>
                  </a:txBody>
                  <a:tcPr marL="61477" marR="61477" marT="0" marB="0"/>
                </a:tc>
                <a:extLst>
                  <a:ext uri="{0D108BD9-81ED-4DB2-BD59-A6C34878D82A}">
                    <a16:rowId xmlns:a16="http://schemas.microsoft.com/office/drawing/2014/main" val="10000"/>
                  </a:ext>
                </a:extLst>
              </a:tr>
              <a:tr h="1304185">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6. What is located at the mouth of the Yangtze River?</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7. What are the two great deserts found in China?</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a:lnSpc>
                          <a:spcPct val="107000"/>
                        </a:lnSpc>
                        <a:spcBef>
                          <a:spcPts val="0"/>
                        </a:spcBef>
                        <a:spcAft>
                          <a:spcPts val="0"/>
                        </a:spcAft>
                        <a:buFontTx/>
                        <a:buNone/>
                      </a:pPr>
                      <a:r>
                        <a:rPr lang="en-US" sz="1200" dirty="0">
                          <a:effectLst/>
                          <a:latin typeface="KG First Time In Forever" panose="02000506000000020003" pitchFamily="2" charset="0"/>
                        </a:rPr>
                        <a:t>8. Mt. Everest and 8 more of the world’s tallest mountains are found here. </a:t>
                      </a:r>
                      <a:endParaRPr lang="en-US" sz="1200" dirty="0">
                        <a:effectLst/>
                        <a:latin typeface="KG First Time In Forever" panose="02000506000000020003" pitchFamily="2"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9. This river is sacred to the Hindu religion.</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10. What body of water lies between Japan and the continent of Asia?</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extLst>
                  <a:ext uri="{0D108BD9-81ED-4DB2-BD59-A6C34878D82A}">
                    <a16:rowId xmlns:a16="http://schemas.microsoft.com/office/drawing/2014/main" val="10001"/>
                  </a:ext>
                </a:extLst>
              </a:tr>
              <a:tr h="1304185">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11. What is the largest and longest river in China?</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12. Why are the Himalayas called the “roof of the world”?</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algn="ctr">
                        <a:lnSpc>
                          <a:spcPct val="107000"/>
                        </a:lnSpc>
                        <a:spcBef>
                          <a:spcPts val="0"/>
                        </a:spcBef>
                        <a:spcAft>
                          <a:spcPts val="0"/>
                        </a:spcAft>
                        <a:buFontTx/>
                        <a:buNone/>
                      </a:pPr>
                      <a:r>
                        <a:rPr lang="en-US" sz="1200" dirty="0">
                          <a:effectLst/>
                          <a:latin typeface="KG First Time In Forever" panose="02000506000000020003" pitchFamily="2" charset="0"/>
                        </a:rPr>
                        <a:t> </a:t>
                      </a:r>
                    </a:p>
                    <a:p>
                      <a:pPr marL="0" marR="0" algn="ctr">
                        <a:lnSpc>
                          <a:spcPct val="107000"/>
                        </a:lnSpc>
                        <a:spcBef>
                          <a:spcPts val="0"/>
                        </a:spcBef>
                        <a:spcAft>
                          <a:spcPts val="0"/>
                        </a:spcAft>
                        <a:buFontTx/>
                        <a:buNone/>
                      </a:pPr>
                      <a:endParaRPr lang="en-US" sz="1200" dirty="0">
                        <a:effectLst/>
                        <a:latin typeface="KG First Time In Forever" panose="02000506000000020003" pitchFamily="2" charset="0"/>
                      </a:endParaRPr>
                    </a:p>
                    <a:p>
                      <a:pPr marL="0" marR="0" algn="ctr">
                        <a:lnSpc>
                          <a:spcPct val="107000"/>
                        </a:lnSpc>
                        <a:spcBef>
                          <a:spcPts val="0"/>
                        </a:spcBef>
                        <a:spcAft>
                          <a:spcPts val="0"/>
                        </a:spcAft>
                        <a:buFontTx/>
                        <a:buNone/>
                      </a:pPr>
                      <a:r>
                        <a:rPr lang="en-US" sz="1200" dirty="0">
                          <a:effectLst/>
                          <a:latin typeface="KG First Time In Forever" panose="02000506000000020003" pitchFamily="2" charset="0"/>
                        </a:rPr>
                        <a:t> </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13. This desert stretches across southern Mongolia and northern China.</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14. What body of water lies between India and Myanmar?</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extLst>
                  <a:ext uri="{0D108BD9-81ED-4DB2-BD59-A6C34878D82A}">
                    <a16:rowId xmlns:a16="http://schemas.microsoft.com/office/drawing/2014/main" val="10002"/>
                  </a:ext>
                </a:extLst>
              </a:tr>
              <a:tr h="1304185">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15. Why is the Huang He sometimes called “China’s Sorrow”?</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16. Which river flows through India and Bangladesh to the Bay of Bengal?</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endParaRPr lang="en-US" sz="500" dirty="0">
                        <a:effectLst/>
                        <a:latin typeface="KG First Time In Forever" panose="02000506000000020003" pitchFamily="2" charset="0"/>
                      </a:endParaRPr>
                    </a:p>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17. What is the peninsula between the Yellow Sea and the Sea of Japan called?</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solidFill>
                            <a:schemeClr val="tx1"/>
                          </a:solidFill>
                          <a:effectLst/>
                          <a:latin typeface="KG First Time In Forever" panose="02000506000000020003" pitchFamily="2" charset="0"/>
                        </a:rPr>
                        <a:t>18. Which country has the Huang He and Chang Jiang Rivers flowing through</a:t>
                      </a:r>
                      <a:r>
                        <a:rPr lang="en-US" sz="1200" baseline="0" dirty="0">
                          <a:solidFill>
                            <a:schemeClr val="tx1"/>
                          </a:solidFill>
                          <a:effectLst/>
                          <a:latin typeface="KG First Time In Forever" panose="02000506000000020003" pitchFamily="2" charset="0"/>
                        </a:rPr>
                        <a:t> it?</a:t>
                      </a:r>
                    </a:p>
                  </a:txBody>
                  <a:tcPr marL="61477" marR="61477" marT="0" marB="0"/>
                </a:tc>
                <a:tc>
                  <a:txBody>
                    <a:bodyPr/>
                    <a:lstStyle/>
                    <a:p>
                      <a:pPr marL="0" marR="0" lvl="0" indent="0">
                        <a:lnSpc>
                          <a:spcPct val="107000"/>
                        </a:lnSpc>
                        <a:spcBef>
                          <a:spcPts val="0"/>
                        </a:spcBef>
                        <a:spcAft>
                          <a:spcPts val="0"/>
                        </a:spcAft>
                        <a:buFontTx/>
                        <a:buNone/>
                        <a:tabLst>
                          <a:tab pos="228600" algn="l"/>
                        </a:tabLst>
                      </a:pPr>
                      <a:r>
                        <a:rPr lang="en-US" sz="1200" dirty="0">
                          <a:effectLst/>
                          <a:latin typeface="KG First Time In Forever" panose="02000506000000020003" pitchFamily="2" charset="0"/>
                        </a:rPr>
                        <a:t>19. What ocean lies between Africa and Australia?</a:t>
                      </a:r>
                      <a:endParaRPr lang="en-US" sz="1200" dirty="0">
                        <a:effectLst/>
                        <a:latin typeface="KG First Time In Forever" panose="02000506000000020003" pitchFamily="2" charset="0"/>
                        <a:ea typeface="Times New Roman" panose="02020603050405020304" pitchFamily="18" charset="0"/>
                        <a:cs typeface="Times New Roman" panose="02020603050405020304" pitchFamily="18" charset="0"/>
                      </a:endParaRPr>
                    </a:p>
                  </a:txBody>
                  <a:tcPr marL="61477" marR="61477" marT="0" marB="0"/>
                </a:tc>
                <a:extLst>
                  <a:ext uri="{0D108BD9-81ED-4DB2-BD59-A6C34878D82A}">
                    <a16:rowId xmlns:a16="http://schemas.microsoft.com/office/drawing/2014/main" val="10003"/>
                  </a:ext>
                </a:extLst>
              </a:tr>
            </a:tbl>
          </a:graphicData>
        </a:graphic>
      </p:graphicFrame>
      <p:sp>
        <p:nvSpPr>
          <p:cNvPr id="4" name="Rectangle 3"/>
          <p:cNvSpPr/>
          <p:nvPr/>
        </p:nvSpPr>
        <p:spPr>
          <a:xfrm>
            <a:off x="368071" y="142220"/>
            <a:ext cx="8533881" cy="561692"/>
          </a:xfrm>
          <a:prstGeom prst="rect">
            <a:avLst/>
          </a:prstGeom>
          <a:noFill/>
        </p:spPr>
        <p:txBody>
          <a:bodyPr wrap="square" lIns="68580" tIns="34290" rIns="68580" bIns="34290">
            <a:spAutoFit/>
          </a:bodyPr>
          <a:lstStyle/>
          <a:p>
            <a:pPr algn="ctr"/>
            <a:r>
              <a:rPr lang="en-US" sz="32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Find Someone Who Knows…</a:t>
            </a:r>
          </a:p>
        </p:txBody>
      </p:sp>
      <p:sp>
        <p:nvSpPr>
          <p:cNvPr id="5" name="TextBox 4"/>
          <p:cNvSpPr txBox="1"/>
          <p:nvPr/>
        </p:nvSpPr>
        <p:spPr>
          <a:xfrm>
            <a:off x="0" y="703912"/>
            <a:ext cx="9143999" cy="923330"/>
          </a:xfrm>
          <a:prstGeom prst="rect">
            <a:avLst/>
          </a:prstGeom>
          <a:noFill/>
        </p:spPr>
        <p:txBody>
          <a:bodyPr wrap="square" rtlCol="0">
            <a:spAutoFit/>
          </a:bodyPr>
          <a:lstStyle/>
          <a:p>
            <a:r>
              <a:rPr lang="en-US" sz="1200" b="1" dirty="0">
                <a:latin typeface="KG First Time In Forever" panose="02000506000000020003" pitchFamily="2" charset="0"/>
              </a:rPr>
              <a:t>Directions</a:t>
            </a:r>
            <a:r>
              <a:rPr lang="en-US" sz="1200" dirty="0">
                <a:latin typeface="KG First Time In Forever" panose="02000506000000020003" pitchFamily="2" charset="0"/>
              </a:rPr>
              <a:t>: You will have several minutes to walk around the classroom and poll your class about what they know about Asia’s physical features. If your classmates know the answers, ask them to write down their first names or initials in the boxes. When we finish this exercise, we will go over the answers and people who have initialed the boxes should know the answers.</a:t>
            </a:r>
          </a:p>
          <a:p>
            <a:endParaRPr lang="en-US" dirty="0"/>
          </a:p>
        </p:txBody>
      </p:sp>
      <p:sp>
        <p:nvSpPr>
          <p:cNvPr id="7" name="5-Point Star 6"/>
          <p:cNvSpPr>
            <a:spLocks noChangeArrowheads="1"/>
          </p:cNvSpPr>
          <p:nvPr/>
        </p:nvSpPr>
        <p:spPr bwMode="auto">
          <a:xfrm>
            <a:off x="3727334" y="3838574"/>
            <a:ext cx="1815353" cy="1620931"/>
          </a:xfrm>
          <a:prstGeom prst="star5">
            <a:avLst/>
          </a:prstGeom>
          <a:solidFill>
            <a:schemeClr val="bg1"/>
          </a:solidFill>
          <a:ln w="9525">
            <a:solidFill>
              <a:srgbClr val="000000"/>
            </a:solidFill>
            <a:miter lim="800000"/>
            <a:headEnd/>
            <a:tailEnd/>
          </a:ln>
          <a:extLst/>
        </p:spPr>
        <p:txBody>
          <a:bodyPr rot="0" vert="horz" wrap="square" lIns="91440" tIns="45720" rIns="91440" bIns="45720" anchor="t" anchorCtr="0" upright="1">
            <a:noAutofit/>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 </a:t>
            </a:r>
            <a:endParaRPr lang="en-US" sz="1200" b="1" dirty="0">
              <a:effectLst/>
              <a:latin typeface="KG First Time In Forever" panose="02000506000000020003" pitchFamily="2" charset="0"/>
              <a:ea typeface="Times New Roman" panose="02020603050405020304" pitchFamily="18" charset="0"/>
            </a:endParaRPr>
          </a:p>
        </p:txBody>
      </p:sp>
      <p:sp>
        <p:nvSpPr>
          <p:cNvPr id="8" name="TextBox 7"/>
          <p:cNvSpPr txBox="1"/>
          <p:nvPr/>
        </p:nvSpPr>
        <p:spPr>
          <a:xfrm>
            <a:off x="-3361" y="6683187"/>
            <a:ext cx="2653251" cy="261610"/>
          </a:xfrm>
          <a:prstGeom prst="rect">
            <a:avLst/>
          </a:prstGeom>
          <a:noFill/>
        </p:spPr>
        <p:txBody>
          <a:bodyPr wrap="square" rtlCol="0">
            <a:spAutoFit/>
          </a:bodyPr>
          <a:lstStyle/>
          <a:p>
            <a:r>
              <a:rPr lang="en-US" sz="1050" dirty="0">
                <a:latin typeface="KBScaredStraight" panose="02000603000000000000" pitchFamily="2" charset="0"/>
                <a:ea typeface="KBScaredStraight" panose="02000603000000000000" pitchFamily="2" charset="0"/>
              </a:rPr>
              <a:t>© Brain Wrinkles</a:t>
            </a:r>
          </a:p>
        </p:txBody>
      </p:sp>
      <p:sp>
        <p:nvSpPr>
          <p:cNvPr id="2" name="TextBox 1"/>
          <p:cNvSpPr txBox="1"/>
          <p:nvPr/>
        </p:nvSpPr>
        <p:spPr>
          <a:xfrm>
            <a:off x="3955933" y="4205315"/>
            <a:ext cx="1358153" cy="923330"/>
          </a:xfrm>
          <a:prstGeom prst="rect">
            <a:avLst/>
          </a:prstGeom>
          <a:noFill/>
        </p:spPr>
        <p:txBody>
          <a:bodyPr wrap="square" rtlCol="0">
            <a:spAutoFit/>
          </a:bodyPr>
          <a:lstStyle/>
          <a:p>
            <a:pPr algn="ctr"/>
            <a:r>
              <a:rPr lang="en-US" dirty="0">
                <a:latin typeface="KG Second Chances Solid" panose="02000000000000000000" pitchFamily="2" charset="0"/>
              </a:rPr>
              <a:t>Social</a:t>
            </a:r>
          </a:p>
          <a:p>
            <a:pPr algn="ctr"/>
            <a:r>
              <a:rPr lang="en-US" dirty="0">
                <a:latin typeface="KG Second Chances Solid" panose="02000000000000000000" pitchFamily="2" charset="0"/>
              </a:rPr>
              <a:t>Studies</a:t>
            </a:r>
          </a:p>
          <a:p>
            <a:pPr algn="ctr"/>
            <a:r>
              <a:rPr lang="en-US" dirty="0">
                <a:latin typeface="KG Second Chances Solid" panose="02000000000000000000" pitchFamily="2" charset="0"/>
              </a:rPr>
              <a:t>Rocks</a:t>
            </a:r>
          </a:p>
        </p:txBody>
      </p:sp>
    </p:spTree>
    <p:extLst>
      <p:ext uri="{BB962C8B-B14F-4D97-AF65-F5344CB8AC3E}">
        <p14:creationId xmlns:p14="http://schemas.microsoft.com/office/powerpoint/2010/main" val="2528232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894" y="215809"/>
            <a:ext cx="4636526" cy="623248"/>
          </a:xfrm>
          <a:prstGeom prst="rect">
            <a:avLst/>
          </a:prstGeom>
          <a:noFill/>
        </p:spPr>
        <p:txBody>
          <a:bodyPr wrap="none" lIns="68580" tIns="34290" rIns="68580" bIns="34290">
            <a:spAutoFit/>
          </a:bodyPr>
          <a:lstStyle/>
          <a:p>
            <a:pPr algn="ctr"/>
            <a:r>
              <a:rPr lang="en-US" sz="3600" b="1" dirty="0">
                <a:ln w="10160">
                  <a:solidFill>
                    <a:schemeClr val="tx1"/>
                  </a:solidFill>
                  <a:prstDash val="solid"/>
                </a:ln>
                <a:solidFill>
                  <a:schemeClr val="bg1">
                    <a:lumMod val="50000"/>
                  </a:schemeClr>
                </a:solidFill>
                <a:effectLst>
                  <a:outerShdw blurRad="50800" dist="38100" dir="2700000" algn="tl" rotWithShape="0">
                    <a:prstClr val="black">
                      <a:alpha val="40000"/>
                    </a:prstClr>
                  </a:outerShdw>
                </a:effectLst>
                <a:latin typeface="KG Second Chances Solid" panose="02000000000000000000" pitchFamily="2" charset="0"/>
              </a:rPr>
              <a:t>Geographic SELFIE</a:t>
            </a:r>
          </a:p>
        </p:txBody>
      </p:sp>
      <p:sp>
        <p:nvSpPr>
          <p:cNvPr id="15" name="TextBox 14"/>
          <p:cNvSpPr txBox="1"/>
          <p:nvPr/>
        </p:nvSpPr>
        <p:spPr>
          <a:xfrm>
            <a:off x="0" y="742153"/>
            <a:ext cx="4464582" cy="646331"/>
          </a:xfrm>
          <a:prstGeom prst="rect">
            <a:avLst/>
          </a:prstGeom>
          <a:noFill/>
        </p:spPr>
        <p:txBody>
          <a:bodyPr wrap="square" rtlCol="0">
            <a:spAutoFit/>
          </a:bodyPr>
          <a:lstStyle/>
          <a:p>
            <a:pPr algn="ctr"/>
            <a:r>
              <a:rPr lang="en-US" sz="1200" dirty="0">
                <a:latin typeface="KG First Time In Forever" panose="02000506000000020003" pitchFamily="2" charset="0"/>
                <a:ea typeface="KBScaredStraight" panose="02000603000000000000" pitchFamily="2" charset="0"/>
              </a:rPr>
              <a:t>Take a selfie of yourself visiting one of SE Asia’s physical features. In the blank space on the right, describe where you are &amp; what you see.</a:t>
            </a:r>
          </a:p>
        </p:txBody>
      </p:sp>
      <p:sp>
        <p:nvSpPr>
          <p:cNvPr id="13" name="Rectangle 12"/>
          <p:cNvSpPr/>
          <p:nvPr/>
        </p:nvSpPr>
        <p:spPr>
          <a:xfrm>
            <a:off x="0" y="0"/>
            <a:ext cx="457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46336" y="6635861"/>
            <a:ext cx="2653250" cy="246221"/>
          </a:xfrm>
          <a:prstGeom prst="rect">
            <a:avLst/>
          </a:prstGeom>
          <a:noFill/>
        </p:spPr>
        <p:txBody>
          <a:bodyPr wrap="square" rtlCol="0">
            <a:spAutoFit/>
          </a:bodyPr>
          <a:lstStyle/>
          <a:p>
            <a:r>
              <a:rPr lang="en-US" sz="1000" dirty="0">
                <a:solidFill>
                  <a:schemeClr val="bg1">
                    <a:lumMod val="50000"/>
                  </a:schemeClr>
                </a:solidFill>
                <a:latin typeface="KBScaredStraight" panose="02000603000000000000" pitchFamily="2" charset="0"/>
                <a:ea typeface="KBScaredStraight" panose="02000603000000000000" pitchFamily="2" charset="0"/>
              </a:rPr>
              <a:t>© Brain Wrinkles</a:t>
            </a:r>
          </a:p>
        </p:txBody>
      </p:sp>
      <p:sp>
        <p:nvSpPr>
          <p:cNvPr id="16" name="TextBox 15"/>
          <p:cNvSpPr txBox="1"/>
          <p:nvPr/>
        </p:nvSpPr>
        <p:spPr>
          <a:xfrm>
            <a:off x="4508855" y="6635862"/>
            <a:ext cx="2653250" cy="246221"/>
          </a:xfrm>
          <a:prstGeom prst="rect">
            <a:avLst/>
          </a:prstGeom>
          <a:noFill/>
        </p:spPr>
        <p:txBody>
          <a:bodyPr wrap="square" rtlCol="0">
            <a:spAutoFit/>
          </a:bodyPr>
          <a:lstStyle/>
          <a:p>
            <a:r>
              <a:rPr lang="en-US" sz="1000" dirty="0">
                <a:solidFill>
                  <a:schemeClr val="bg1">
                    <a:lumMod val="50000"/>
                  </a:schemeClr>
                </a:solidFill>
                <a:latin typeface="KBScaredStraight" panose="02000603000000000000" pitchFamily="2" charset="0"/>
                <a:ea typeface="KBScaredStraight" panose="02000603000000000000" pitchFamily="2" charset="0"/>
              </a:rPr>
              <a:t>© Brain Wrinkles</a:t>
            </a:r>
          </a:p>
        </p:txBody>
      </p:sp>
      <p:sp>
        <p:nvSpPr>
          <p:cNvPr id="17" name="Rectangle 16"/>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TextBox 21"/>
          <p:cNvSpPr txBox="1"/>
          <p:nvPr/>
        </p:nvSpPr>
        <p:spPr>
          <a:xfrm>
            <a:off x="0" y="0"/>
            <a:ext cx="2653250"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Name</a:t>
            </a:r>
            <a:r>
              <a:rPr lang="en-US" sz="1000" dirty="0">
                <a:solidFill>
                  <a:schemeClr val="bg1">
                    <a:lumMod val="50000"/>
                  </a:schemeClr>
                </a:solidFill>
                <a:latin typeface="KBScaredStraight" panose="02000603000000000000" pitchFamily="2" charset="0"/>
                <a:ea typeface="KBScaredStraight" panose="02000603000000000000" pitchFamily="2" charset="0"/>
              </a:rPr>
              <a:t>:</a:t>
            </a:r>
          </a:p>
        </p:txBody>
      </p:sp>
      <p:sp>
        <p:nvSpPr>
          <p:cNvPr id="23" name="TextBox 22"/>
          <p:cNvSpPr txBox="1"/>
          <p:nvPr/>
        </p:nvSpPr>
        <p:spPr>
          <a:xfrm>
            <a:off x="4571999" y="-11468"/>
            <a:ext cx="2653250" cy="276999"/>
          </a:xfrm>
          <a:prstGeom prst="rect">
            <a:avLst/>
          </a:prstGeom>
          <a:noFill/>
        </p:spPr>
        <p:txBody>
          <a:bodyPr wrap="square" rtlCol="0">
            <a:spAutoFit/>
          </a:bodyPr>
          <a:lstStyle/>
          <a:p>
            <a:r>
              <a:rPr lang="en-US" sz="1200" dirty="0">
                <a:latin typeface="KBScaredStraight" panose="02000603000000000000" pitchFamily="2" charset="0"/>
                <a:ea typeface="KBScaredStraight" panose="02000603000000000000" pitchFamily="2" charset="0"/>
              </a:rPr>
              <a:t>Name</a:t>
            </a:r>
            <a:r>
              <a:rPr lang="en-US" sz="1000" dirty="0">
                <a:solidFill>
                  <a:schemeClr val="bg1">
                    <a:lumMod val="50000"/>
                  </a:schemeClr>
                </a:solidFill>
                <a:latin typeface="KBScaredStraight" panose="02000603000000000000" pitchFamily="2" charset="0"/>
                <a:ea typeface="KBScaredStraight" panose="02000603000000000000" pitchFamily="2" charset="0"/>
              </a:rPr>
              <a:t>:</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00" y="1359494"/>
            <a:ext cx="2841000" cy="5344560"/>
          </a:xfrm>
          <a:prstGeom prst="rect">
            <a:avLst/>
          </a:prstGeom>
        </p:spPr>
      </p:pic>
      <p:sp>
        <p:nvSpPr>
          <p:cNvPr id="2" name="Rectangle 1"/>
          <p:cNvSpPr/>
          <p:nvPr/>
        </p:nvSpPr>
        <p:spPr>
          <a:xfrm>
            <a:off x="336175" y="5109882"/>
            <a:ext cx="2501153"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447365" y="2339788"/>
            <a:ext cx="363069" cy="389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536270" y="215809"/>
            <a:ext cx="4636526" cy="623248"/>
          </a:xfrm>
          <a:prstGeom prst="rect">
            <a:avLst/>
          </a:prstGeom>
          <a:noFill/>
        </p:spPr>
        <p:txBody>
          <a:bodyPr wrap="none" lIns="68580" tIns="34290" rIns="68580" bIns="34290">
            <a:spAutoFit/>
          </a:bodyPr>
          <a:lstStyle/>
          <a:p>
            <a:pPr algn="ctr"/>
            <a:r>
              <a:rPr lang="en-US" sz="3600" b="1" dirty="0">
                <a:ln w="10160">
                  <a:solidFill>
                    <a:schemeClr val="tx1"/>
                  </a:solidFill>
                  <a:prstDash val="solid"/>
                </a:ln>
                <a:solidFill>
                  <a:schemeClr val="bg1">
                    <a:lumMod val="50000"/>
                  </a:schemeClr>
                </a:solidFill>
                <a:effectLst>
                  <a:outerShdw blurRad="50800" dist="38100" dir="2700000" algn="tl" rotWithShape="0">
                    <a:prstClr val="black">
                      <a:alpha val="40000"/>
                    </a:prstClr>
                  </a:outerShdw>
                </a:effectLst>
                <a:latin typeface="KG Second Chances Solid" panose="02000000000000000000" pitchFamily="2" charset="0"/>
              </a:rPr>
              <a:t>Geographic SELFIE</a:t>
            </a:r>
          </a:p>
        </p:txBody>
      </p:sp>
      <p:sp>
        <p:nvSpPr>
          <p:cNvPr id="35" name="TextBox 34"/>
          <p:cNvSpPr txBox="1"/>
          <p:nvPr/>
        </p:nvSpPr>
        <p:spPr>
          <a:xfrm>
            <a:off x="4579164" y="742153"/>
            <a:ext cx="4464582" cy="646331"/>
          </a:xfrm>
          <a:prstGeom prst="rect">
            <a:avLst/>
          </a:prstGeom>
          <a:noFill/>
        </p:spPr>
        <p:txBody>
          <a:bodyPr wrap="square" rtlCol="0">
            <a:spAutoFit/>
          </a:bodyPr>
          <a:lstStyle/>
          <a:p>
            <a:pPr algn="ctr"/>
            <a:r>
              <a:rPr lang="en-US" sz="1200" dirty="0">
                <a:latin typeface="KG First Time In Forever" panose="02000506000000020003" pitchFamily="2" charset="0"/>
                <a:ea typeface="KBScaredStraight" panose="02000603000000000000" pitchFamily="2" charset="0"/>
              </a:rPr>
              <a:t>Take a selfie of yourself visiting one of SE Asia’s physical features. In the blank space on the right, describe where you are &amp; what you see.</a:t>
            </a:r>
          </a:p>
        </p:txBody>
      </p:sp>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2364" y="1359494"/>
            <a:ext cx="2841000" cy="5344560"/>
          </a:xfrm>
          <a:prstGeom prst="rect">
            <a:avLst/>
          </a:prstGeom>
        </p:spPr>
      </p:pic>
      <p:sp>
        <p:nvSpPr>
          <p:cNvPr id="37" name="Rectangle 36"/>
          <p:cNvSpPr/>
          <p:nvPr/>
        </p:nvSpPr>
        <p:spPr>
          <a:xfrm>
            <a:off x="4915339" y="5109882"/>
            <a:ext cx="2501153"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26529" y="2339788"/>
            <a:ext cx="363069" cy="3899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79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6916857" y="3040432"/>
            <a:ext cx="3397790" cy="777136"/>
          </a:xfrm>
          <a:prstGeom prst="rect">
            <a:avLst/>
          </a:prstGeom>
          <a:noFill/>
        </p:spPr>
        <p:txBody>
          <a:bodyPr wrap="none" lIns="68580" tIns="34290" rIns="68580" bIns="34290">
            <a:spAutoFit/>
          </a:bodyPr>
          <a:lstStyle/>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SE Asia’s Geography</a:t>
            </a:r>
          </a:p>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2</a:t>
            </a:r>
          </a:p>
        </p:txBody>
      </p:sp>
      <p:sp>
        <p:nvSpPr>
          <p:cNvPr id="6" name="TextBox 5"/>
          <p:cNvSpPr txBox="1"/>
          <p:nvPr/>
        </p:nvSpPr>
        <p:spPr>
          <a:xfrm rot="5400000">
            <a:off x="12112" y="-1455766"/>
            <a:ext cx="6642848" cy="9787295"/>
          </a:xfrm>
          <a:prstGeom prst="rect">
            <a:avLst/>
          </a:prstGeom>
          <a:noFill/>
        </p:spPr>
        <p:txBody>
          <a:bodyPr wrap="square" rtlCol="0">
            <a:spAutoFit/>
          </a:bodyPr>
          <a:lstStyle/>
          <a:p>
            <a:r>
              <a:rPr lang="en-US" sz="1400" b="1" dirty="0">
                <a:latin typeface="KG First Time In Forever" panose="02000506000000020003" pitchFamily="2" charset="0"/>
                <a:ea typeface="KBScaredStraight" panose="02000603000000000000" pitchFamily="2" charset="0"/>
              </a:rPr>
              <a:t>Bay of Bengal</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Bay of Bengal is an extension of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Bay of Bengal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on its west and Myanmar on its east. </a:t>
            </a:r>
          </a:p>
          <a:p>
            <a:pPr marL="171450" indent="-17145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and many other large rivers flow into this bay.</a:t>
            </a:r>
          </a:p>
          <a:p>
            <a:endParaRPr lang="en-US" sz="1400" dirty="0">
              <a:latin typeface="KG First Time In Forever" panose="02000506000000020003" pitchFamily="2" charset="0"/>
              <a:ea typeface="KBScaredStraight" panose="02000603000000000000" pitchFamily="2" charset="0"/>
            </a:endParaRPr>
          </a:p>
          <a:p>
            <a:r>
              <a:rPr lang="en-US" sz="1400" b="1" dirty="0">
                <a:latin typeface="KG First Time In Forever" panose="02000506000000020003" pitchFamily="2" charset="0"/>
                <a:ea typeface="KBScaredStraight" panose="02000603000000000000" pitchFamily="2" charset="0"/>
              </a:rPr>
              <a:t>Indian Ocean</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Indian Ocean is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of Earth’s five oceans.</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It is located between Africa to the west,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 and Australia to the east.</a:t>
            </a:r>
          </a:p>
          <a:p>
            <a:endParaRPr lang="en-US" sz="1400" dirty="0">
              <a:latin typeface="KG First Time In Forever" panose="02000506000000020003" pitchFamily="2" charset="0"/>
              <a:ea typeface="KBScaredStraight" panose="02000603000000000000" pitchFamily="2" charset="0"/>
            </a:endParaRPr>
          </a:p>
          <a:p>
            <a:r>
              <a:rPr lang="en-US" sz="1400" b="1" dirty="0">
                <a:latin typeface="KG First Time In Forever" panose="02000506000000020003" pitchFamily="2" charset="0"/>
                <a:ea typeface="KBScaredStraight" panose="02000603000000000000" pitchFamily="2" charset="0"/>
              </a:rPr>
              <a:t>Sea of Japan</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Sea of Japan is a small sea that is bound by Russia to the north, the Korean Peninsula to the west, and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It is an arm of the Pacific Ocean that lies between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and Japan.</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sea has large deposits of mineral resources and abundant fish, both of which are important to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endParaRPr lang="en-US" sz="1400" dirty="0">
              <a:latin typeface="KG First Time In Forever" panose="02000506000000020003" pitchFamily="2" charset="0"/>
              <a:ea typeface="KBScaredStraight" panose="02000603000000000000" pitchFamily="2" charset="0"/>
            </a:endParaRPr>
          </a:p>
          <a:p>
            <a:r>
              <a:rPr lang="en-US" sz="1400" b="1" dirty="0">
                <a:latin typeface="KG First Time In Forever" panose="02000506000000020003" pitchFamily="2" charset="0"/>
                <a:ea typeface="KBScaredStraight" panose="02000603000000000000" pitchFamily="2" charset="0"/>
              </a:rPr>
              <a:t>South China Sea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South China sea is located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and the Philippines. </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South China Sea connects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oceans, so many of the world’s international shipping channels run through it.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There are often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and typhoons in this region.</a:t>
            </a:r>
          </a:p>
          <a:p>
            <a:endParaRPr lang="en-US" sz="1400" dirty="0">
              <a:latin typeface="KG First Time In Forever" panose="02000506000000020003" pitchFamily="2" charset="0"/>
              <a:ea typeface="KBScaredStraight" panose="02000603000000000000" pitchFamily="2" charset="0"/>
            </a:endParaRPr>
          </a:p>
          <a:p>
            <a:r>
              <a:rPr lang="en-US" sz="1400" b="1" dirty="0">
                <a:latin typeface="KG First Time In Forever" panose="02000506000000020003" pitchFamily="2" charset="0"/>
                <a:ea typeface="KBScaredStraight" panose="02000603000000000000" pitchFamily="2" charset="0"/>
              </a:rPr>
              <a:t>Yellow Sea</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Yellow Sea is an extension of the Pacific Ocean that lies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and the Korean Peninsula. </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Huang He (Yellow River) empties into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It becomes the East China Sea south of the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The Yellow Sea is well-known for its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400" dirty="0">
                <a:latin typeface="KG First Time In Forever" panose="02000506000000020003" pitchFamily="2" charset="0"/>
                <a:ea typeface="KBScaredStraight" panose="02000603000000000000" pitchFamily="2" charset="0"/>
              </a:rPr>
              <a:t>Unfortunately, in recent years, many species of </a:t>
            </a:r>
            <a:r>
              <a:rPr lang="en-US" sz="1400" dirty="0">
                <a:latin typeface="Tahoma" panose="020B0604030504040204" pitchFamily="34" charset="0"/>
                <a:ea typeface="Tahoma" panose="020B0604030504040204" pitchFamily="34" charset="0"/>
                <a:cs typeface="Tahoma" panose="020B0604030504040204" pitchFamily="34" charset="0"/>
              </a:rPr>
              <a:t>_____________________ </a:t>
            </a:r>
            <a:r>
              <a:rPr lang="en-US" sz="1400" dirty="0">
                <a:latin typeface="KG First Time In Forever" panose="02000506000000020003" pitchFamily="2" charset="0"/>
                <a:ea typeface="KBScaredStraight" panose="02000603000000000000" pitchFamily="2" charset="0"/>
              </a:rPr>
              <a:t>in the Yellow Sea due to overfishing by some countries.</a:t>
            </a: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b="1" dirty="0">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3312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5400000">
            <a:off x="6916857" y="3040432"/>
            <a:ext cx="3397790" cy="777136"/>
          </a:xfrm>
          <a:prstGeom prst="rect">
            <a:avLst/>
          </a:prstGeom>
          <a:noFill/>
        </p:spPr>
        <p:txBody>
          <a:bodyPr wrap="none" lIns="68580" tIns="34290" rIns="68580" bIns="34290">
            <a:spAutoFit/>
          </a:bodyPr>
          <a:lstStyle/>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SE Asia’s Geography</a:t>
            </a:r>
          </a:p>
          <a:p>
            <a:pPr algn="ctr"/>
            <a:r>
              <a:rPr lang="en-US" sz="2300" b="1" dirty="0">
                <a:ln w="28575">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KG Second Chances Solid" panose="02000000000000000000" pitchFamily="2" charset="0"/>
              </a:rPr>
              <a:t>CLOZE Notes 3</a:t>
            </a:r>
          </a:p>
        </p:txBody>
      </p:sp>
      <p:sp>
        <p:nvSpPr>
          <p:cNvPr id="6" name="TextBox 5"/>
          <p:cNvSpPr txBox="1"/>
          <p:nvPr/>
        </p:nvSpPr>
        <p:spPr>
          <a:xfrm rot="5400000">
            <a:off x="-1068953" y="-2434143"/>
            <a:ext cx="6642848" cy="11726287"/>
          </a:xfrm>
          <a:prstGeom prst="rect">
            <a:avLst/>
          </a:prstGeom>
          <a:noFill/>
        </p:spPr>
        <p:txBody>
          <a:bodyPr wrap="square" rtlCol="0">
            <a:spAutoFit/>
          </a:bodyPr>
          <a:lstStyle/>
          <a:p>
            <a:r>
              <a:rPr lang="en-US" sz="1300" b="1" dirty="0">
                <a:latin typeface="KG First Time In Forever" panose="02000506000000020003" pitchFamily="2" charset="0"/>
                <a:ea typeface="KBScaredStraight" panose="02000603000000000000" pitchFamily="2" charset="0"/>
              </a:rPr>
              <a:t>Gobi Desert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Gobi Desert is Asia’s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It expands across southern Mongolia and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Much of the Gobi Desert is covered with sand and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that is exposed by powerful winds blowing across the region.</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Gobi Desert is known as “Shamo”, the Chinese word for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endParaRPr lang="en-US" sz="1300" dirty="0">
              <a:solidFill>
                <a:srgbClr val="FF0000"/>
              </a:solidFill>
              <a:latin typeface="KG First Time In Forever" panose="02000506000000020003" pitchFamily="2" charset="0"/>
              <a:ea typeface="KBScaredStraight" panose="02000603000000000000" pitchFamily="2" charset="0"/>
            </a:endParaRP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It can be one of the hottest and also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places on earth.</a:t>
            </a:r>
          </a:p>
          <a:p>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Taklimakan Desert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Taklimakan Desert lies between two rugged mountain ranges in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It is over 600 miles in length, making it one of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in the world.</a:t>
            </a:r>
          </a:p>
          <a:p>
            <a:pPr marL="171450" indent="-171450">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cover 85% of its surface.</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Taklimakan Desert receives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annual precipitation.</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plant and animal life in this desert have had to adapt to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in order to survive.</a:t>
            </a:r>
          </a:p>
          <a:p>
            <a:endParaRPr lang="en-US" sz="1300"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Himalayan Mountains</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Himalayas lie along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of the Indian subcontinent and the southern border of China.</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They form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between India and China.</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mountains stretch for about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Himalayan mountain range is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mountain region.</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It is sometimes called “the roof of the world” because of the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Nine of the world’s ten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are located here.</a:t>
            </a:r>
          </a:p>
          <a:p>
            <a:pPr marL="171450" indent="-171450">
              <a:buFont typeface="Arial" panose="020B0604020202020204" pitchFamily="34" charset="0"/>
              <a:buChar char="•"/>
            </a:pPr>
            <a:r>
              <a:rPr lang="en-US" sz="1300" dirty="0">
                <a:latin typeface="Tahoma" panose="020B0604030504040204" pitchFamily="34" charset="0"/>
                <a:ea typeface="Tahoma" panose="020B0604030504040204" pitchFamily="34" charset="0"/>
                <a:cs typeface="Tahoma" panose="020B0604030504040204" pitchFamily="34" charset="0"/>
              </a:rPr>
              <a:t>_____________________</a:t>
            </a:r>
            <a:r>
              <a:rPr lang="en-US" sz="1300" dirty="0">
                <a:latin typeface="KG First Time In Forever" panose="02000506000000020003" pitchFamily="2" charset="0"/>
                <a:ea typeface="KBScaredStraight" panose="02000603000000000000" pitchFamily="2" charset="0"/>
              </a:rPr>
              <a:t>, the world’s highest mountain, is part of the Himalayan range.</a:t>
            </a:r>
          </a:p>
          <a:p>
            <a:endParaRPr lang="en-US" sz="1300" b="1" dirty="0">
              <a:latin typeface="KG First Time In Forever" panose="02000506000000020003" pitchFamily="2" charset="0"/>
              <a:ea typeface="KBScaredStraight" panose="02000603000000000000" pitchFamily="2" charset="0"/>
            </a:endParaRPr>
          </a:p>
          <a:p>
            <a:r>
              <a:rPr lang="en-US" sz="1300" b="1" dirty="0">
                <a:latin typeface="KG First Time In Forever" panose="02000506000000020003" pitchFamily="2" charset="0"/>
                <a:ea typeface="KBScaredStraight" panose="02000603000000000000" pitchFamily="2" charset="0"/>
              </a:rPr>
              <a:t>Korean Peninsula</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The Korean Peninsula is a mountainous peninsula that juts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in between the Yellow Sea and the Sea of Japan.</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Over half of the peninsula is made up of mountains, but there is still plenty of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a:t>
            </a:r>
          </a:p>
          <a:p>
            <a:pPr marL="171450" indent="-171450">
              <a:buFont typeface="Arial" panose="020B0604020202020204" pitchFamily="34" charset="0"/>
              <a:buChar char="•"/>
            </a:pPr>
            <a:r>
              <a:rPr lang="en-US" sz="1300" dirty="0">
                <a:latin typeface="KG First Time In Forever" panose="02000506000000020003" pitchFamily="2" charset="0"/>
                <a:ea typeface="KBScaredStraight" panose="02000603000000000000" pitchFamily="2" charset="0"/>
              </a:rPr>
              <a:t>Since the end of World War II in 1948, the peninsula has been divided into </a:t>
            </a:r>
            <a:r>
              <a:rPr lang="en-US" sz="1300" dirty="0">
                <a:latin typeface="Tahoma" panose="020B0604030504040204" pitchFamily="34" charset="0"/>
                <a:ea typeface="Tahoma" panose="020B0604030504040204" pitchFamily="34" charset="0"/>
                <a:cs typeface="Tahoma" panose="020B0604030504040204" pitchFamily="34" charset="0"/>
              </a:rPr>
              <a:t>_____________________ </a:t>
            </a:r>
            <a:r>
              <a:rPr lang="en-US" sz="1300" dirty="0">
                <a:latin typeface="KG First Time In Forever" panose="02000506000000020003" pitchFamily="2" charset="0"/>
                <a:ea typeface="KBScaredStraight" panose="02000603000000000000" pitchFamily="2" charset="0"/>
              </a:rPr>
              <a:t>: North Korea (communist) and South Korea (democratic).</a:t>
            </a:r>
          </a:p>
          <a:p>
            <a:endParaRPr lang="en-US" sz="1100" dirty="0">
              <a:solidFill>
                <a:sysClr val="windowText" lastClr="000000"/>
              </a:solidFill>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dirty="0">
              <a:latin typeface="KG First Time In Forever" panose="02000506000000020003" pitchFamily="2" charset="0"/>
              <a:ea typeface="KBScaredStraight" panose="02000603000000000000" pitchFamily="2" charset="0"/>
            </a:endParaRPr>
          </a:p>
          <a:p>
            <a:endParaRPr lang="en-US" sz="1200" b="1" dirty="0">
              <a:latin typeface="KG First Time In Forever" panose="02000506000000020003" pitchFamily="2" charset="0"/>
              <a:ea typeface="KBScaredStraight" panose="02000603000000000000" pitchFamily="2" charset="0"/>
            </a:endParaRPr>
          </a:p>
        </p:txBody>
      </p:sp>
      <p:sp>
        <p:nvSpPr>
          <p:cNvPr id="7" name="TextBox 6"/>
          <p:cNvSpPr txBox="1"/>
          <p:nvPr/>
        </p:nvSpPr>
        <p:spPr>
          <a:xfrm rot="5400000">
            <a:off x="-902640" y="879553"/>
            <a:ext cx="1989938" cy="230832"/>
          </a:xfrm>
          <a:prstGeom prst="rect">
            <a:avLst/>
          </a:prstGeom>
          <a:noFill/>
        </p:spPr>
        <p:txBody>
          <a:bodyPr wrap="square" rtlCol="0">
            <a:spAutoFit/>
          </a:bodyPr>
          <a:lstStyle/>
          <a:p>
            <a:r>
              <a:rPr lang="en-US" sz="900" dirty="0">
                <a:latin typeface="KBScaredStraight" panose="02000603000000000000" pitchFamily="2" charset="0"/>
                <a:ea typeface="KBScaredStraight" panose="02000603000000000000" pitchFamily="2" charset="0"/>
              </a:rPr>
              <a:t>© Brain Wrinkles</a:t>
            </a:r>
          </a:p>
        </p:txBody>
      </p:sp>
      <p:sp>
        <p:nvSpPr>
          <p:cNvPr id="8" name="Rectangle 7"/>
          <p:cNvSpPr/>
          <p:nvPr/>
        </p:nvSpPr>
        <p:spPr>
          <a:xfrm>
            <a:off x="207748" y="107576"/>
            <a:ext cx="8796572" cy="664284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05057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4198</TotalTime>
  <Words>3584</Words>
  <Application>Microsoft Office PowerPoint</Application>
  <PresentationFormat>On-screen Show (4:3)</PresentationFormat>
  <Paragraphs>568</Paragraphs>
  <Slides>77</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77</vt:i4>
      </vt:variant>
    </vt:vector>
  </HeadingPairs>
  <TitlesOfParts>
    <vt:vector size="90" baseType="lpstr">
      <vt:lpstr>Arial</vt:lpstr>
      <vt:lpstr>Calibri</vt:lpstr>
      <vt:lpstr>Calibri Light</vt:lpstr>
      <vt:lpstr>KBScaredStraight</vt:lpstr>
      <vt:lpstr>KG Eyes Wide Open</vt:lpstr>
      <vt:lpstr>KG First Time In Forever</vt:lpstr>
      <vt:lpstr>KG HAPPY</vt:lpstr>
      <vt:lpstr>KG HAPPY Solid</vt:lpstr>
      <vt:lpstr>KG Payphone</vt:lpstr>
      <vt:lpstr>KG Second Chances Solid</vt:lpstr>
      <vt:lpstr>Tahoma</vt:lpstr>
      <vt:lpstr>Times New Roman</vt:lpstr>
      <vt:lpstr>Office Theme</vt:lpstr>
      <vt:lpstr>PowerPoint Presentation</vt:lpstr>
      <vt:lpstr>PowerPoint Presentation</vt:lpstr>
      <vt:lpstr>Instructional Activities</vt:lpstr>
      <vt:lpstr>PowerPoint Presentation</vt:lpstr>
      <vt:lpstr>PowerPoint Presentation</vt:lpstr>
      <vt:lpstr>Geography of Southern &amp; Eastern Asia Study Guide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Windows User</cp:lastModifiedBy>
  <cp:revision>199</cp:revision>
  <dcterms:created xsi:type="dcterms:W3CDTF">2014-12-29T15:18:45Z</dcterms:created>
  <dcterms:modified xsi:type="dcterms:W3CDTF">2019-03-19T21:47:22Z</dcterms:modified>
</cp:coreProperties>
</file>