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</p:sldMasterIdLst>
  <p:sldIdLst>
    <p:sldId id="278" r:id="rId29"/>
    <p:sldId id="256" r:id="rId30"/>
    <p:sldId id="263" r:id="rId31"/>
    <p:sldId id="262" r:id="rId32"/>
    <p:sldId id="279" r:id="rId33"/>
    <p:sldId id="282" r:id="rId34"/>
    <p:sldId id="280" r:id="rId35"/>
    <p:sldId id="258" r:id="rId36"/>
    <p:sldId id="257" r:id="rId37"/>
    <p:sldId id="272" r:id="rId38"/>
    <p:sldId id="283" r:id="rId39"/>
    <p:sldId id="281" r:id="rId40"/>
    <p:sldId id="284" r:id="rId41"/>
    <p:sldId id="265" r:id="rId42"/>
    <p:sldId id="270" r:id="rId43"/>
    <p:sldId id="260" r:id="rId44"/>
    <p:sldId id="267" r:id="rId45"/>
    <p:sldId id="266" r:id="rId46"/>
    <p:sldId id="285" r:id="rId47"/>
    <p:sldId id="268" r:id="rId48"/>
    <p:sldId id="269" r:id="rId49"/>
    <p:sldId id="273" r:id="rId50"/>
    <p:sldId id="286" r:id="rId51"/>
    <p:sldId id="277" r:id="rId52"/>
    <p:sldId id="287" r:id="rId53"/>
  </p:sldIdLst>
  <p:sldSz cx="16256000" cy="9144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600" kern="1200">
        <a:solidFill>
          <a:srgbClr val="FFFFFF"/>
        </a:solidFill>
        <a:latin typeface="Gill Sans" charset="0"/>
        <a:ea typeface="+mn-ea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rgbClr val="FFFFFF"/>
        </a:solidFill>
        <a:latin typeface="Gill Sans" charset="0"/>
        <a:ea typeface="+mn-ea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rgbClr val="FFFFFF"/>
        </a:solidFill>
        <a:latin typeface="Gill Sans" charset="0"/>
        <a:ea typeface="+mn-ea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rgbClr val="FFFFFF"/>
        </a:solidFill>
        <a:latin typeface="Gill Sans" charset="0"/>
        <a:ea typeface="+mn-ea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rgbClr val="FFFFFF"/>
        </a:solidFill>
        <a:latin typeface="Gill Sans" charset="0"/>
        <a:ea typeface="+mn-ea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3600" kern="1200">
        <a:solidFill>
          <a:srgbClr val="FFFFFF"/>
        </a:solidFill>
        <a:latin typeface="Gill Sans" charset="0"/>
        <a:ea typeface="+mn-ea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3600" kern="1200">
        <a:solidFill>
          <a:srgbClr val="FFFFFF"/>
        </a:solidFill>
        <a:latin typeface="Gill Sans" charset="0"/>
        <a:ea typeface="+mn-ea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3600" kern="1200">
        <a:solidFill>
          <a:srgbClr val="FFFFFF"/>
        </a:solidFill>
        <a:latin typeface="Gill Sans" charset="0"/>
        <a:ea typeface="+mn-ea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3600" kern="1200">
        <a:solidFill>
          <a:srgbClr val="FFFFFF"/>
        </a:solidFill>
        <a:latin typeface="Gill Sans" charset="0"/>
        <a:ea typeface="+mn-ea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6" autoAdjust="0"/>
    <p:restoredTop sz="94660"/>
  </p:normalViewPr>
  <p:slideViewPr>
    <p:cSldViewPr>
      <p:cViewPr varScale="1">
        <p:scale>
          <a:sx n="52" d="100"/>
          <a:sy n="52" d="100"/>
        </p:scale>
        <p:origin x="786" y="72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68529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6820629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513194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945557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4968966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141421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016383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576657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534564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613427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21166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42218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4625" y="241300"/>
            <a:ext cx="3482975" cy="806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241300"/>
            <a:ext cx="10296525" cy="806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193434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713"/>
            <a:ext cx="3657600" cy="78009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713"/>
            <a:ext cx="10820400" cy="78009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45213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59631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619105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390209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2603500"/>
            <a:ext cx="332740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2603500"/>
            <a:ext cx="332740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351773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13755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4192407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30813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1410006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2701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240629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511628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4625" y="241300"/>
            <a:ext cx="3482975" cy="806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241300"/>
            <a:ext cx="10296525" cy="806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83044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767346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2418304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242750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2603500"/>
            <a:ext cx="688975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7850" y="2603500"/>
            <a:ext cx="688975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303215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4132121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021415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056542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4747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9249131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49322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415836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4625" y="241300"/>
            <a:ext cx="3482975" cy="806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241300"/>
            <a:ext cx="10296525" cy="806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4801229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884980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040944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406666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51900" y="2603500"/>
            <a:ext cx="304165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45950" y="2603500"/>
            <a:ext cx="304165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4598643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226424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53590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62079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456708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9152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848069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0476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4625" y="241300"/>
            <a:ext cx="3482975" cy="806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241300"/>
            <a:ext cx="10296525" cy="806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7189276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0595760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6276581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403121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2603500"/>
            <a:ext cx="332740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2603500"/>
            <a:ext cx="332740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8436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267081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298201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4711700"/>
            <a:ext cx="6889750" cy="105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7850" y="4711700"/>
            <a:ext cx="6889750" cy="105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188826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60633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77781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610291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246961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4625" y="241300"/>
            <a:ext cx="3482975" cy="806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241300"/>
            <a:ext cx="10296525" cy="806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1850595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915310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5843917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0541302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1181100"/>
            <a:ext cx="6889750" cy="676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7850" y="1181100"/>
            <a:ext cx="6889750" cy="676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1758132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243961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207830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281284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16760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5878267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4088241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609322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713"/>
            <a:ext cx="3657600" cy="75834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713"/>
            <a:ext cx="10820400" cy="7583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106662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3381996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7931515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978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676944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445149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2061645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9185293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4904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564923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096116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143658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133600"/>
            <a:ext cx="3657600" cy="6034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08204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4137603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206557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0359375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40807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618580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026478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2105468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2148066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383365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3021622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0957937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312106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133600"/>
            <a:ext cx="3657600" cy="6034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08204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38333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7450637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5276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601973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6728892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4711700"/>
            <a:ext cx="6889750" cy="105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7850" y="4711700"/>
            <a:ext cx="6889750" cy="105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8923997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064418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7388157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327674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354691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94266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6860094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4625" y="1536700"/>
            <a:ext cx="3482975" cy="422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1536700"/>
            <a:ext cx="10296525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0434837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9174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59243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148683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3674423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219393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041006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5266205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1220010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923855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754714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350477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621568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133600"/>
            <a:ext cx="3657600" cy="6362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0820400" cy="6362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4568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8774502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6986691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5793350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560765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325793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2190613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906229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342537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052590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89929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79875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4625" y="1536700"/>
            <a:ext cx="3482975" cy="422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1536700"/>
            <a:ext cx="10296525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367569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133600"/>
            <a:ext cx="3657600" cy="6362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0820400" cy="6362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178710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9539837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317788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77155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4597400"/>
            <a:ext cx="410845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6550" y="4597400"/>
            <a:ext cx="410845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5742653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2603855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5937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5359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348452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88106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200778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222131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2675" y="1435100"/>
            <a:ext cx="2092325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1435100"/>
            <a:ext cx="6124575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7943419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115398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800859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3027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4597400"/>
            <a:ext cx="410845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6550" y="4597400"/>
            <a:ext cx="410845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686385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471347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40878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384843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522513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6988551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819416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476265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2675" y="1435100"/>
            <a:ext cx="2092325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1435100"/>
            <a:ext cx="6124575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122086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3432059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409736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98960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2272021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985145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8423333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90948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53728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7600107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568468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01737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41300"/>
            <a:ext cx="3657600" cy="7926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41300"/>
            <a:ext cx="10820400" cy="79263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544848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1413249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2199655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1885578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1488544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4148011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452615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2603500"/>
            <a:ext cx="688975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7850" y="2603500"/>
            <a:ext cx="688975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9647734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862756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459050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342296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1337788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713"/>
            <a:ext cx="3657600" cy="78009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713"/>
            <a:ext cx="10820400" cy="78009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7834262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344147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922790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5547502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2603500"/>
            <a:ext cx="332740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2603500"/>
            <a:ext cx="332740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696420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436154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26200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363178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347558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570510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325703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866992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4625" y="241300"/>
            <a:ext cx="3482975" cy="806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241300"/>
            <a:ext cx="10296525" cy="806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7455752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1858981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479557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695507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2603500"/>
            <a:ext cx="688975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7850" y="2603500"/>
            <a:ext cx="688975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14440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1515829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817003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568852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207449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926424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882866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672220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4625" y="241300"/>
            <a:ext cx="3482975" cy="806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241300"/>
            <a:ext cx="10296525" cy="806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889827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6678786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04708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367208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913608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51900" y="2603500"/>
            <a:ext cx="304165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45950" y="2603500"/>
            <a:ext cx="304165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058099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1712520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1561632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905038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864192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308681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9097426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4625" y="241300"/>
            <a:ext cx="3482975" cy="806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241300"/>
            <a:ext cx="10296525" cy="806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5214828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7643643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089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91968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774330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741739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2603500"/>
            <a:ext cx="332740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2603500"/>
            <a:ext cx="332740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7761649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7113803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278441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236130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337536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2995995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80983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4625" y="241300"/>
            <a:ext cx="3482975" cy="806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241300"/>
            <a:ext cx="10296525" cy="806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16670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81213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674986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4625" y="241300"/>
            <a:ext cx="3482975" cy="806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241300"/>
            <a:ext cx="10296525" cy="806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12544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729592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73898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267894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1181100"/>
            <a:ext cx="6889750" cy="676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7850" y="1181100"/>
            <a:ext cx="6889750" cy="676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29675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929788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71896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2603500"/>
            <a:ext cx="688975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7850" y="2603500"/>
            <a:ext cx="6889750" cy="570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997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75554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920897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52957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217350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713"/>
            <a:ext cx="3657600" cy="75834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713"/>
            <a:ext cx="10820400" cy="7583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159662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55647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31988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07370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26414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00441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358742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70407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46005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46751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98641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92826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133600"/>
            <a:ext cx="3657600" cy="6362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0820400" cy="6362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50618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624826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836982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184968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44613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503417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59689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264054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99925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92499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26492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652366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133600"/>
            <a:ext cx="3657600" cy="6362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0820400" cy="6362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617297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11488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182083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85566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410732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4597400"/>
            <a:ext cx="410845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6550" y="4597400"/>
            <a:ext cx="410845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492238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057253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42863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78577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37195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616755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71942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2675" y="1435100"/>
            <a:ext cx="2092325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1435100"/>
            <a:ext cx="6124575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620104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015813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4890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931657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727001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4597400"/>
            <a:ext cx="410845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6550" y="4597400"/>
            <a:ext cx="410845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90700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403476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346219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69710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66699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05539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93605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2675" y="1435100"/>
            <a:ext cx="2092325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0" y="1435100"/>
            <a:ext cx="6124575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4365225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89182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9875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466181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66243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2133600"/>
            <a:ext cx="72390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657709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77052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67309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59849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8924745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432185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133600"/>
            <a:ext cx="14630400" cy="6034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375481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41300"/>
            <a:ext cx="3657600" cy="7926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41300"/>
            <a:ext cx="10820400" cy="79263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68139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41300"/>
            <a:ext cx="139319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2603500"/>
            <a:ext cx="139319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112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493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335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383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304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876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448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020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592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41300"/>
            <a:ext cx="139319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2603500"/>
            <a:ext cx="68072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477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98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319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367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288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860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432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004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576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41300"/>
            <a:ext cx="139319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2603500"/>
            <a:ext cx="139319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47700" indent="-4699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9800" indent="-4699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31900" indent="-4699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36700" indent="-4699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28800" indent="-4699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86000" indent="-4699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43200" indent="-4699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00400" indent="-4699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57600" indent="-4699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41300"/>
            <a:ext cx="139319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1900" y="2603500"/>
            <a:ext cx="62357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477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98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319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367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288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860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432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004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576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2603500"/>
            <a:ext cx="68072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41300"/>
            <a:ext cx="139319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477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98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319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367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288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860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432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004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576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1181100"/>
            <a:ext cx="139319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98500" indent="-533400" algn="l" rtl="0" eaLnBrk="0" fontAlgn="base" hangingPunct="0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90600" indent="-533400" algn="l" rtl="0" eaLnBrk="0" fontAlgn="base" hangingPunct="0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700" indent="-533400" algn="l" rtl="0" eaLnBrk="0" fontAlgn="base" hangingPunct="0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87500" indent="-533400" algn="l" rtl="0" eaLnBrk="0" fontAlgn="base" hangingPunct="0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9600" indent="-533400" algn="l" rtl="0" eaLnBrk="0" fontAlgn="base" hangingPunct="0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36800" indent="-533400" algn="l" rtl="0" fontAlgn="base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94000" indent="-533400" algn="l" rtl="0" fontAlgn="base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51200" indent="-533400" algn="l" rtl="0" fontAlgn="base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08400" indent="-533400" algn="l" rtl="0" fontAlgn="base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781300"/>
            <a:ext cx="139319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781300"/>
            <a:ext cx="139319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1536700"/>
            <a:ext cx="139319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4711700"/>
            <a:ext cx="139319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6908800"/>
            <a:ext cx="139319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1536700"/>
            <a:ext cx="139319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4711700"/>
            <a:ext cx="139319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6908800"/>
            <a:ext cx="139319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1435100"/>
            <a:ext cx="83693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4597400"/>
            <a:ext cx="83693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1435100"/>
            <a:ext cx="83693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4597400"/>
            <a:ext cx="83693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241300"/>
            <a:ext cx="129413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493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335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383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304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876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448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020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592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493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335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383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304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876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448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020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592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41300"/>
            <a:ext cx="139319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2603500"/>
            <a:ext cx="68072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350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271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92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40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161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733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305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1877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449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41300"/>
            <a:ext cx="139319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2603500"/>
            <a:ext cx="139319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35000" indent="-4699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27100" indent="-4699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9200" indent="-4699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4000" indent="-4699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16100" indent="-4699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73300" indent="-4699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30500" indent="-4699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187700" indent="-4699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44900" indent="-4699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41300"/>
            <a:ext cx="139319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1900" y="2603500"/>
            <a:ext cx="62357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350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271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92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40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161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733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305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1877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449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2603500"/>
            <a:ext cx="68072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41300"/>
            <a:ext cx="139319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350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271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92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40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16100" indent="-469900" algn="l" rtl="0" eaLnBrk="0" fontAlgn="base" hangingPunct="0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733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305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1877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44900" indent="-469900" algn="l" rtl="0" fontAlgn="base">
        <a:spcBef>
          <a:spcPts val="4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41300"/>
            <a:ext cx="139319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2603500"/>
            <a:ext cx="139319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985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906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7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875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96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368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940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512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084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1181100"/>
            <a:ext cx="139319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11200" indent="-533400" algn="l" rtl="0" eaLnBrk="0" fontAlgn="base" hangingPunct="0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eaLnBrk="0" fontAlgn="base" hangingPunct="0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eaLnBrk="0" fontAlgn="base" hangingPunct="0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eaLnBrk="0" fontAlgn="base" hangingPunct="0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eaLnBrk="0" fontAlgn="base" hangingPunct="0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49500" indent="-533400" algn="l" rtl="0" fontAlgn="base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06700" indent="-533400" algn="l" rtl="0" fontAlgn="base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63900" indent="-533400" algn="l" rtl="0" fontAlgn="base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1100" indent="-533400" algn="l" rtl="0" fontAlgn="base">
        <a:spcBef>
          <a:spcPts val="49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6908800"/>
            <a:ext cx="139319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6908800"/>
            <a:ext cx="139319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1435100"/>
            <a:ext cx="83693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4597400"/>
            <a:ext cx="83693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1435100"/>
            <a:ext cx="83693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4597400"/>
            <a:ext cx="83693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241300"/>
            <a:ext cx="129413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493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335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383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30400" indent="-533400" algn="l" rtl="0" eaLnBrk="0" fontAlgn="base" hangingPunct="0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876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448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020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59200" indent="-533400" algn="l" rtl="0" fontAlgn="base">
        <a:spcBef>
          <a:spcPts val="35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Macintosh%20HD:Users:LukeR:Dropbox:TpT:American:01%20-%20American%20Colonies:Jamestown_Colony.ppt_media:Water_Surface-3.mov" TargetMode="External"/><Relationship Id="rId6" Type="http://schemas.openxmlformats.org/officeDocument/2006/relationships/image" Target="../media/image48.w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3"/>
          <p:cNvSpPr txBox="1">
            <a:spLocks noChangeArrowheads="1"/>
          </p:cNvSpPr>
          <p:nvPr/>
        </p:nvSpPr>
        <p:spPr bwMode="auto">
          <a:xfrm>
            <a:off x="0" y="8928100"/>
            <a:ext cx="1371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800">
                <a:solidFill>
                  <a:schemeClr val="bg1"/>
                </a:solidFill>
              </a:rPr>
              <a:t>lukerosa@gmail.com</a:t>
            </a:r>
          </a:p>
        </p:txBody>
      </p:sp>
      <p:grpSp>
        <p:nvGrpSpPr>
          <p:cNvPr id="28675" name="Group 12"/>
          <p:cNvGrpSpPr>
            <a:grpSpLocks/>
          </p:cNvGrpSpPr>
          <p:nvPr/>
        </p:nvGrpSpPr>
        <p:grpSpPr bwMode="auto">
          <a:xfrm>
            <a:off x="0" y="0"/>
            <a:ext cx="16243300" cy="9088438"/>
            <a:chOff x="12700" y="0"/>
            <a:chExt cx="16243300" cy="9088438"/>
          </a:xfrm>
        </p:grpSpPr>
        <p:grpSp>
          <p:nvGrpSpPr>
            <p:cNvPr id="28678" name="Group 11"/>
            <p:cNvGrpSpPr>
              <a:grpSpLocks/>
            </p:cNvGrpSpPr>
            <p:nvPr/>
          </p:nvGrpSpPr>
          <p:grpSpPr bwMode="auto">
            <a:xfrm>
              <a:off x="12700" y="0"/>
              <a:ext cx="16243300" cy="9088438"/>
              <a:chOff x="12700" y="0"/>
              <a:chExt cx="16243300" cy="9088438"/>
            </a:xfrm>
          </p:grpSpPr>
          <p:pic>
            <p:nvPicPr>
              <p:cNvPr id="28680" name="Picture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" r="899" b="981"/>
              <a:stretch>
                <a:fillRect/>
              </a:stretch>
            </p:blipFill>
            <p:spPr bwMode="auto">
              <a:xfrm>
                <a:off x="12700" y="20638"/>
                <a:ext cx="16230600" cy="904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1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5888" y="8466138"/>
                <a:ext cx="6680200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2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1687" y="0"/>
                <a:ext cx="7834313" cy="1231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67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6100" y="0"/>
              <a:ext cx="1739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8100"/>
            <a:ext cx="7667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8"/>
          <p:cNvSpPr>
            <a:spLocks/>
          </p:cNvSpPr>
          <p:nvPr/>
        </p:nvSpPr>
        <p:spPr bwMode="auto">
          <a:xfrm>
            <a:off x="6451600" y="971550"/>
            <a:ext cx="9804400" cy="19240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lnSpc>
                <a:spcPct val="130000"/>
              </a:lnSpc>
              <a:defRPr/>
            </a:pPr>
            <a:r>
              <a:rPr lang="en-US" sz="3200" b="1" dirty="0">
                <a:solidFill>
                  <a:srgbClr val="0E002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Gill Sans" charset="0"/>
                <a:cs typeface="Gill Sans" charset="0"/>
              </a:rPr>
              <a:t>Use your imagination to make a list of 5 important settlers’ jobs that would make Jamestown successful. Explain your reasons for each choice.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6256000" cy="92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1143000"/>
            <a:ext cx="3416300" cy="7747000"/>
          </a:xfrm>
          <a:prstGeom prst="rect">
            <a:avLst/>
          </a:prstGeom>
          <a:noFill/>
          <a:ln>
            <a:noFill/>
          </a:ln>
          <a:effectLst>
            <a:outerShdw dist="190499" dir="2700000" algn="ctr" rotWithShape="0">
              <a:schemeClr val="bg2">
                <a:alpha val="78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171700"/>
            <a:ext cx="3911600" cy="6959600"/>
          </a:xfrm>
          <a:prstGeom prst="rect">
            <a:avLst/>
          </a:prstGeom>
          <a:noFill/>
          <a:ln>
            <a:noFill/>
          </a:ln>
          <a:effectLst>
            <a:outerShdw dist="190499" dir="2700000" algn="ctr" rotWithShape="0">
              <a:schemeClr val="bg2">
                <a:alpha val="78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2217400" y="0"/>
            <a:ext cx="4038600" cy="2717800"/>
            <a:chOff x="0" y="0"/>
            <a:chExt cx="2544" cy="1712"/>
          </a:xfrm>
        </p:grpSpPr>
        <p:sp>
          <p:nvSpPr>
            <p:cNvPr id="38919" name="AutoShape 7"/>
            <p:cNvSpPr>
              <a:spLocks/>
            </p:cNvSpPr>
            <p:nvPr/>
          </p:nvSpPr>
          <p:spPr bwMode="auto">
            <a:xfrm>
              <a:off x="328" y="24"/>
              <a:ext cx="2184" cy="1664"/>
            </a:xfrm>
            <a:prstGeom prst="wedgeEllipseCallout">
              <a:avLst>
                <a:gd name="adj1" fmla="val -59523"/>
                <a:gd name="adj2" fmla="val 39745"/>
              </a:avLst>
            </a:prstGeom>
            <a:gradFill rotWithShape="0">
              <a:gsLst>
                <a:gs pos="0">
                  <a:srgbClr val="022206">
                    <a:alpha val="78999"/>
                  </a:srgbClr>
                </a:gs>
                <a:gs pos="100000">
                  <a:srgbClr val="384758">
                    <a:alpha val="78999"/>
                  </a:srgbClr>
                </a:gs>
              </a:gsLst>
              <a:lin ang="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2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We bathe and shave our faces every day, unlike the English.</a:t>
              </a:r>
            </a:p>
          </p:txBody>
        </p:sp>
        <p:pic>
          <p:nvPicPr>
            <p:cNvPr id="37902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44" cy="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0718800" y="4737100"/>
            <a:ext cx="4343400" cy="2717800"/>
            <a:chOff x="0" y="0"/>
            <a:chExt cx="2736" cy="1712"/>
          </a:xfrm>
        </p:grpSpPr>
        <p:sp>
          <p:nvSpPr>
            <p:cNvPr id="38922" name="AutoShape 10"/>
            <p:cNvSpPr>
              <a:spLocks/>
            </p:cNvSpPr>
            <p:nvPr/>
          </p:nvSpPr>
          <p:spPr bwMode="auto">
            <a:xfrm>
              <a:off x="520" y="24"/>
              <a:ext cx="2184" cy="1664"/>
            </a:xfrm>
            <a:prstGeom prst="wedgeEllipseCallout">
              <a:avLst>
                <a:gd name="adj1" fmla="val -67218"/>
                <a:gd name="adj2" fmla="val -25801"/>
              </a:avLst>
            </a:prstGeom>
            <a:gradFill rotWithShape="0">
              <a:gsLst>
                <a:gs pos="0">
                  <a:srgbClr val="022206">
                    <a:alpha val="78999"/>
                  </a:srgbClr>
                </a:gs>
                <a:gs pos="100000">
                  <a:srgbClr val="384758">
                    <a:alpha val="78999"/>
                  </a:srgbClr>
                </a:gs>
              </a:gsLst>
              <a:lin ang="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2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We worship the great spirits in nature, not in a church of any kind.</a:t>
              </a:r>
            </a:p>
          </p:txBody>
        </p:sp>
        <p:pic>
          <p:nvPicPr>
            <p:cNvPr id="37900" name="Picture 1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26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914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glow rad="101600">
              <a:schemeClr val="tx2">
                <a:alpha val="60000"/>
              </a:schemeClr>
            </a:glow>
          </a:effectLst>
        </p:spPr>
      </p:pic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3556000" y="533400"/>
            <a:ext cx="5105400" cy="3213100"/>
            <a:chOff x="0" y="0"/>
            <a:chExt cx="3216" cy="2024"/>
          </a:xfrm>
        </p:grpSpPr>
        <p:sp>
          <p:nvSpPr>
            <p:cNvPr id="38916" name="AutoShape 4"/>
            <p:cNvSpPr>
              <a:spLocks/>
            </p:cNvSpPr>
            <p:nvPr/>
          </p:nvSpPr>
          <p:spPr bwMode="auto">
            <a:xfrm>
              <a:off x="32" y="24"/>
              <a:ext cx="3152" cy="1976"/>
            </a:xfrm>
            <a:prstGeom prst="wedgeEllipseCallout">
              <a:avLst>
                <a:gd name="adj1" fmla="val 35870"/>
                <a:gd name="adj2" fmla="val 45681"/>
              </a:avLst>
            </a:prstGeom>
            <a:gradFill rotWithShape="0">
              <a:gsLst>
                <a:gs pos="0">
                  <a:srgbClr val="1C6C1B">
                    <a:alpha val="90999"/>
                  </a:srgbClr>
                </a:gs>
                <a:gs pos="100000">
                  <a:srgbClr val="464658">
                    <a:alpha val="90999"/>
                  </a:srgbClr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26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We practice communal land ownership.  We don’t really believe in “owning” land. We share it as a community.</a:t>
              </a:r>
            </a:p>
          </p:txBody>
        </p:sp>
        <p:pic>
          <p:nvPicPr>
            <p:cNvPr id="37898" name="Picture 5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16" cy="2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nps.gov/colo/images/20080125152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8356600" cy="1476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history-with-a-twist.webs.com/photos/Early-Colonization/Jamestown%20f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1539875"/>
            <a:ext cx="14360525" cy="737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6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163320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nps.gov/colo/images/20080125140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57600" cy="909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5400" y="304800"/>
            <a:ext cx="9499600" cy="167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5"/>
          <p:cNvSpPr>
            <a:spLocks/>
          </p:cNvSpPr>
          <p:nvPr/>
        </p:nvSpPr>
        <p:spPr bwMode="auto">
          <a:xfrm>
            <a:off x="304800" y="2286000"/>
            <a:ext cx="8051800" cy="6248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939800" indent="-939800" algn="l">
              <a:spcAft>
                <a:spcPts val="1800"/>
              </a:spcAft>
              <a:buSzPct val="141000"/>
              <a:buFontTx/>
              <a:buBlip>
                <a:blip r:embed="rId4"/>
              </a:buBlip>
              <a:defRPr/>
            </a:pP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Requiem" charset="0"/>
                <a:cs typeface="Requiem" charset="0"/>
                <a:sym typeface="Requiem" charset="0"/>
              </a:rPr>
              <a:t>Many of the settlers unaccustomed to work</a:t>
            </a:r>
          </a:p>
          <a:p>
            <a:pPr marL="939800" indent="-939800" algn="l">
              <a:spcAft>
                <a:spcPts val="1800"/>
              </a:spcAft>
              <a:buSzPct val="141000"/>
              <a:buFontTx/>
              <a:buBlip>
                <a:blip r:embed="rId4"/>
              </a:buBlip>
              <a:defRPr/>
            </a:pP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Requiem" charset="0"/>
                <a:cs typeface="Requiem" charset="0"/>
                <a:sym typeface="Requiem" charset="0"/>
              </a:rPr>
              <a:t>Didn’t plan for such harsh winters</a:t>
            </a:r>
          </a:p>
          <a:p>
            <a:pPr marL="939800" indent="-939800" algn="l">
              <a:spcAft>
                <a:spcPts val="1800"/>
              </a:spcAft>
              <a:buSzPct val="141000"/>
              <a:buFontTx/>
              <a:buBlip>
                <a:blip r:embed="rId4"/>
              </a:buBlip>
              <a:defRPr/>
            </a:pP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Requiem" charset="0"/>
                <a:cs typeface="Requiem" charset="0"/>
                <a:sym typeface="Requiem" charset="0"/>
              </a:rPr>
              <a:t>Too much time spent searching for gold &amp; minerals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7"/>
          <p:cNvSpPr txBox="1">
            <a:spLocks noChangeArrowheads="1"/>
          </p:cNvSpPr>
          <p:nvPr/>
        </p:nvSpPr>
        <p:spPr bwMode="auto">
          <a:xfrm>
            <a:off x="14884400" y="8928100"/>
            <a:ext cx="1371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800">
                <a:solidFill>
                  <a:schemeClr val="bg1"/>
                </a:solidFill>
              </a:rPr>
              <a:t>lukerosa@gmail.com</a:t>
            </a:r>
          </a:p>
        </p:txBody>
      </p:sp>
      <p:pic>
        <p:nvPicPr>
          <p:cNvPr id="4198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16332200" cy="894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5"/>
          <p:cNvSpPr>
            <a:spLocks/>
          </p:cNvSpPr>
          <p:nvPr/>
        </p:nvSpPr>
        <p:spPr bwMode="auto">
          <a:xfrm>
            <a:off x="34925" y="4038600"/>
            <a:ext cx="16243300" cy="42989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939800" indent="-939800" algn="l">
              <a:spcAft>
                <a:spcPts val="1800"/>
              </a:spcAft>
              <a:buSzPct val="141000"/>
              <a:buFontTx/>
              <a:buBlip>
                <a:blip r:embed="rId3"/>
              </a:buBlip>
              <a:defRPr/>
            </a:pPr>
            <a:r>
              <a:rPr lang="en-US" sz="6300" b="1" u="sng" dirty="0">
                <a:solidFill>
                  <a:srgbClr val="CF0A0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Requiem" charset="0"/>
                <a:cs typeface="Requiem" charset="0"/>
                <a:sym typeface="Requiem" charset="0"/>
              </a:rPr>
              <a:t>Disease</a:t>
            </a:r>
            <a:r>
              <a:rPr lang="en-US" sz="6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Requiem" charset="0"/>
                <a:cs typeface="Requiem" charset="0"/>
                <a:sym typeface="Requiem" charset="0"/>
              </a:rPr>
              <a:t> from the infected river</a:t>
            </a:r>
          </a:p>
          <a:p>
            <a:pPr marL="939800" indent="-939800" algn="l">
              <a:spcAft>
                <a:spcPts val="1800"/>
              </a:spcAft>
              <a:buSzPct val="141000"/>
              <a:buFontTx/>
              <a:buBlip>
                <a:blip r:embed="rId3"/>
              </a:buBlip>
              <a:defRPr/>
            </a:pPr>
            <a:r>
              <a:rPr lang="en-US" sz="6300" b="1" u="sng" dirty="0">
                <a:solidFill>
                  <a:srgbClr val="E10D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Requiem" charset="0"/>
                <a:cs typeface="Requiem" charset="0"/>
                <a:sym typeface="Requiem" charset="0"/>
              </a:rPr>
              <a:t>Hunger</a:t>
            </a:r>
            <a:r>
              <a:rPr lang="en-US" sz="6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Requiem" charset="0"/>
                <a:cs typeface="Requiem" charset="0"/>
                <a:sym typeface="Requiem" charset="0"/>
              </a:rPr>
              <a:t> from not planting crops</a:t>
            </a:r>
          </a:p>
          <a:p>
            <a:pPr marL="939800" indent="-939800" algn="l">
              <a:spcAft>
                <a:spcPts val="1800"/>
              </a:spcAft>
              <a:buSzPct val="141000"/>
              <a:buFontTx/>
              <a:buBlip>
                <a:blip r:embed="rId3"/>
              </a:buBlip>
              <a:defRPr/>
            </a:pPr>
            <a:r>
              <a:rPr lang="en-US" sz="6300" b="1" u="sng" dirty="0">
                <a:solidFill>
                  <a:srgbClr val="D90B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Requiem" charset="0"/>
                <a:cs typeface="Requiem" charset="0"/>
                <a:sym typeface="Requiem" charset="0"/>
              </a:rPr>
              <a:t>Attacks</a:t>
            </a:r>
            <a:r>
              <a:rPr lang="en-US" sz="6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Requiem" charset="0"/>
                <a:cs typeface="Requiem" charset="0"/>
                <a:sym typeface="Requiem" charset="0"/>
              </a:rPr>
              <a:t> by local Native Americans</a:t>
            </a:r>
          </a:p>
        </p:txBody>
      </p:sp>
      <p:pic>
        <p:nvPicPr>
          <p:cNvPr id="4301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5400" y="457200"/>
            <a:ext cx="9067800" cy="1600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049600" presetClass="entr" presetSubtype="6720776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049600" presetClass="entr" presetSubtype="6720776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049600" presetClass="entr" presetSubtype="6720776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http://www.legendsofamerica.com/photos-americanhistory/captainjamessmi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30300"/>
            <a:ext cx="6629400" cy="786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7366000" y="1676400"/>
            <a:ext cx="7670800" cy="6629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939800" indent="-939800" algn="l">
              <a:spcAft>
                <a:spcPts val="3600"/>
              </a:spcAft>
              <a:buSzPct val="141000"/>
              <a:buFontTx/>
              <a:buBlip>
                <a:blip r:embed="rId3"/>
              </a:buBlip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Requiem" charset="0"/>
                <a:cs typeface="Requiem" charset="0"/>
                <a:sym typeface="Requiem" charset="0"/>
              </a:rPr>
              <a:t>Supposedly saved by Pocahontas </a:t>
            </a:r>
          </a:p>
          <a:p>
            <a:pPr marL="939800" indent="-939800" algn="l">
              <a:spcAft>
                <a:spcPts val="3600"/>
              </a:spcAft>
              <a:buSzPct val="141000"/>
              <a:buFontTx/>
              <a:buBlip>
                <a:blip r:embed="rId3"/>
              </a:buBlip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Requiem" charset="0"/>
                <a:cs typeface="Requiem" charset="0"/>
                <a:sym typeface="Requiem" charset="0"/>
              </a:rPr>
              <a:t>Takes leadership of the colony</a:t>
            </a:r>
          </a:p>
          <a:p>
            <a:pPr marL="939800" indent="-939800" algn="l">
              <a:spcAft>
                <a:spcPts val="3600"/>
              </a:spcAft>
              <a:buSzPct val="141000"/>
              <a:buFontTx/>
              <a:buBlip>
                <a:blip r:embed="rId3"/>
              </a:buBlip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Requiem" charset="0"/>
                <a:cs typeface="Requiem" charset="0"/>
                <a:sym typeface="Requiem" charset="0"/>
              </a:rPr>
              <a:t>“He that will not work, shall not eat.”</a:t>
            </a:r>
          </a:p>
        </p:txBody>
      </p:sp>
      <p:pic>
        <p:nvPicPr>
          <p:cNvPr id="4301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1485900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14884400" y="8928100"/>
            <a:ext cx="1371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800">
                <a:solidFill>
                  <a:schemeClr val="bg1"/>
                </a:solidFill>
              </a:rPr>
              <a:t>lukerosa@gmail.com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049600" presetClass="entr" presetSubtype="6720776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049600" presetClass="entr" presetSubtype="6720776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049600" presetClass="entr" presetSubtype="6720776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r="899" b="981"/>
          <a:stretch>
            <a:fillRect/>
          </a:stretch>
        </p:blipFill>
        <p:spPr bwMode="auto">
          <a:xfrm>
            <a:off x="12700" y="20638"/>
            <a:ext cx="16230600" cy="904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152400"/>
            <a:ext cx="17399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8100"/>
            <a:ext cx="7667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8466138"/>
            <a:ext cx="6680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Water_Surface-3.mov" descr="Jamestown_Colony.ppt_media/Water_Surface-3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7962900"/>
            <a:ext cx="16746538" cy="1256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670800" y="2819400"/>
            <a:ext cx="7391400" cy="5943600"/>
          </a:xfrm>
          <a:prstGeom prst="rect">
            <a:avLst/>
          </a:prstGeom>
          <a:ln/>
        </p:spPr>
        <p:txBody>
          <a:bodyPr/>
          <a:lstStyle/>
          <a:p>
            <a:pPr marL="838200" indent="-838200" algn="l">
              <a:spcBef>
                <a:spcPts val="3500"/>
              </a:spcBef>
              <a:buSzPct val="145000"/>
              <a:buFont typeface="Gill Sans" charset="0"/>
              <a:buBlip>
                <a:blip r:embed="rId7"/>
              </a:buBlip>
              <a:defRPr/>
            </a:pPr>
            <a:r>
              <a:rPr lang="en-US" sz="5400" b="1" kern="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Only about 60 colonists left when 2 ships arrive from England with resources and new settlers</a:t>
            </a:r>
            <a:endParaRPr lang="en-US" sz="5400" b="1" kern="0" dirty="0">
              <a:ln>
                <a:solidFill>
                  <a:srgbClr val="002060"/>
                </a:solidFill>
              </a:ln>
              <a:solidFill>
                <a:schemeClr val="tx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ヒラギノ角ゴ ProN W6" charset="0"/>
              <a:cs typeface="ヒラギノ角ゴ ProN W6" charset="0"/>
            </a:endParaRPr>
          </a:p>
        </p:txBody>
      </p:sp>
      <p:pic>
        <p:nvPicPr>
          <p:cNvPr id="4404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838200"/>
            <a:ext cx="1026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1051520" presetClass="entr" presetSubtype="329545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5"/>
                </p:tgtEl>
              </p:cMediaNode>
            </p:video>
          </p:childTnLst>
        </p:cTn>
      </p:par>
    </p:tnLst>
    <p:bldLst>
      <p:bldP spid="9" grpId="0" build="p" bldLvl="5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16197263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838200"/>
            <a:ext cx="71675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168900"/>
            <a:ext cx="47879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100" y="3619500"/>
            <a:ext cx="31496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6083300"/>
            <a:ext cx="1727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6324600"/>
            <a:ext cx="42672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6845300"/>
            <a:ext cx="2286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4292600"/>
            <a:ext cx="2286000" cy="7086600"/>
          </a:xfrm>
          <a:prstGeom prst="rect">
            <a:avLst/>
          </a:prstGeom>
          <a:noFill/>
          <a:ln>
            <a:noFill/>
          </a:ln>
          <a:effectLst>
            <a:outerShdw dist="126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6184900"/>
            <a:ext cx="41656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0" y="5295900"/>
            <a:ext cx="4953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0" y="3619500"/>
            <a:ext cx="41656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0" y="4559300"/>
            <a:ext cx="31496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1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5638800"/>
            <a:ext cx="42672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Picture 1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7505700"/>
            <a:ext cx="42672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 descr="http://images.npg.org.uk/800_800/0/2/mw61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1166813"/>
            <a:ext cx="10591800" cy="774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447800"/>
            <a:ext cx="5257800" cy="7251700"/>
          </a:xfrm>
        </p:spPr>
        <p:txBody>
          <a:bodyPr/>
          <a:lstStyle/>
          <a:p>
            <a:pPr marL="838200" indent="-838200" eaLnBrk="1" hangingPunct="1">
              <a:buSzPct val="145000"/>
              <a:buFont typeface="Gill Sans" charset="0"/>
              <a:buBlip>
                <a:blip r:embed="rId3"/>
              </a:buBlip>
            </a:pPr>
            <a:r>
              <a:rPr lang="en-US" altLang="en-US" sz="4600" b="1">
                <a:solidFill>
                  <a:srgbClr val="E6E6E6"/>
                </a:solidFill>
              </a:rPr>
              <a:t>1612 -</a:t>
            </a:r>
            <a:r>
              <a:rPr lang="en-US" altLang="en-US" sz="4600" b="1">
                <a:solidFill>
                  <a:srgbClr val="C2E5A6"/>
                </a:solidFill>
              </a:rPr>
              <a:t> </a:t>
            </a:r>
            <a:r>
              <a:rPr lang="en-US" altLang="en-US" sz="4600" b="1" u="sng">
                <a:solidFill>
                  <a:srgbClr val="C2E5A6"/>
                </a:solidFill>
              </a:rPr>
              <a:t>John Rolfe</a:t>
            </a:r>
            <a:r>
              <a:rPr lang="en-US" altLang="en-US" sz="4600" b="1">
                <a:solidFill>
                  <a:srgbClr val="C2E5A6"/>
                </a:solidFill>
              </a:rPr>
              <a:t> </a:t>
            </a:r>
            <a:r>
              <a:rPr lang="en-US" altLang="en-US" sz="4600" b="1">
                <a:solidFill>
                  <a:srgbClr val="E6E6E6"/>
                </a:solidFill>
              </a:rPr>
              <a:t>creates a smoother breed of </a:t>
            </a:r>
            <a:r>
              <a:rPr lang="en-US" altLang="en-US" sz="4600" b="1" u="sng">
                <a:solidFill>
                  <a:srgbClr val="C2E5A6"/>
                </a:solidFill>
              </a:rPr>
              <a:t>tobacco</a:t>
            </a:r>
            <a:endParaRPr lang="en-US" altLang="en-US" sz="4600" b="1">
              <a:solidFill>
                <a:srgbClr val="E6E6E6"/>
              </a:solidFill>
              <a:cs typeface="ヒラギノ角ゴ ProN W6" charset="0"/>
            </a:endParaRPr>
          </a:p>
          <a:p>
            <a:pPr marL="838200" indent="-838200" eaLnBrk="1" hangingPunct="1">
              <a:buSzPct val="145000"/>
              <a:buFont typeface="Gill Sans" charset="0"/>
              <a:buBlip>
                <a:blip r:embed="rId3"/>
              </a:buBlip>
            </a:pPr>
            <a:r>
              <a:rPr lang="en-US" altLang="en-US" sz="4600" b="1">
                <a:solidFill>
                  <a:srgbClr val="E6E6E6"/>
                </a:solidFill>
              </a:rPr>
              <a:t>Becomes very popular in </a:t>
            </a:r>
            <a:r>
              <a:rPr lang="en-US" altLang="en-US" sz="4600" b="1" u="sng">
                <a:solidFill>
                  <a:srgbClr val="C2E5A6"/>
                </a:solidFill>
              </a:rPr>
              <a:t>England</a:t>
            </a:r>
            <a:endParaRPr lang="en-US" altLang="en-US" sz="4600" b="1">
              <a:solidFill>
                <a:srgbClr val="E6E6E6"/>
              </a:solidFill>
              <a:cs typeface="ヒラギノ角ゴ ProN W6" charset="0"/>
            </a:endParaRPr>
          </a:p>
        </p:txBody>
      </p:sp>
      <p:pic>
        <p:nvPicPr>
          <p:cNvPr id="4608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47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051520" presetClass="entr" presetSubtype="329545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051520" presetClass="entr" presetSubtype="329545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bldLvl="5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nps.gov/colo/images/20080125161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47000" cy="167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glow rad="101600">
              <a:schemeClr val="tx2">
                <a:alpha val="60000"/>
              </a:schemeClr>
            </a:glow>
          </a:effec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03200" y="1752600"/>
            <a:ext cx="6400800" cy="6946900"/>
          </a:xfrm>
          <a:prstGeom prst="rect">
            <a:avLst/>
          </a:prstGeom>
          <a:ln/>
        </p:spPr>
        <p:txBody>
          <a:bodyPr/>
          <a:lstStyle/>
          <a:p>
            <a:pPr marL="838200" indent="-838200" algn="l">
              <a:spcBef>
                <a:spcPts val="3500"/>
              </a:spcBef>
              <a:buSzPct val="145000"/>
              <a:buFont typeface="Gill Sans" charset="0"/>
              <a:buBlip>
                <a:blip r:embed="rId4"/>
              </a:buBlip>
              <a:defRPr/>
            </a:pPr>
            <a:r>
              <a:rPr lang="en-US" sz="4600" b="1" kern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Tobacco becomes </a:t>
            </a:r>
            <a:r>
              <a:rPr lang="en-US" sz="4600" b="1" u="sng" kern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a cash crop </a:t>
            </a:r>
            <a:r>
              <a:rPr lang="en-US" sz="4600" b="1" kern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colonists can sell</a:t>
            </a:r>
          </a:p>
          <a:p>
            <a:pPr marL="838200" indent="-838200" algn="l">
              <a:spcBef>
                <a:spcPts val="3500"/>
              </a:spcBef>
              <a:buSzPct val="145000"/>
              <a:buFont typeface="Gill Sans" charset="0"/>
              <a:buBlip>
                <a:blip r:embed="rId4"/>
              </a:buBlip>
              <a:defRPr/>
            </a:pPr>
            <a:r>
              <a:rPr lang="en-US" sz="4600" b="1" kern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John Rolfe marries Pocahontas which helps bring peace to English &amp; Native Americans</a:t>
            </a:r>
            <a:endParaRPr lang="en-US" sz="4600" b="1" kern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ヒラギノ角ゴ ProN W6" charset="0"/>
              <a:cs typeface="ヒラギノ角ゴ ProN W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1051520" presetClass="entr" presetSubtype="329545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1051520" presetClass="entr" presetSubtype="329545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http://www.latinamericanstudies.org/united-states/Jamestown-fort.jpg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4038600"/>
            <a:ext cx="15163800" cy="2667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</p:pic>
      <p:pic>
        <p:nvPicPr>
          <p:cNvPr id="33800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400" y="6019800"/>
            <a:ext cx="10134600" cy="76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glow rad="101600">
              <a:schemeClr val="bg1">
                <a:lumMod val="75000"/>
                <a:lumOff val="2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nps.gov/colo/images/20080125154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/>
          </p:cNvSpPr>
          <p:nvPr/>
        </p:nvSpPr>
        <p:spPr bwMode="auto">
          <a:xfrm>
            <a:off x="279400" y="2590800"/>
            <a:ext cx="9220200" cy="6172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762000" indent="-762000" algn="l">
              <a:spcBef>
                <a:spcPts val="2000"/>
              </a:spcBef>
              <a:buSzPct val="139000"/>
              <a:buFontTx/>
              <a:buBlip>
                <a:blip r:embed="rId3"/>
              </a:buBlip>
              <a:defRPr/>
            </a:pP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" charset="0"/>
                <a:cs typeface="Gill Sans" charset="0"/>
              </a:rPr>
              <a:t>Growing tobacco is very labor-intensive &amp; more colonists are needed to work</a:t>
            </a:r>
          </a:p>
          <a:p>
            <a:pPr marL="762000" indent="-762000" algn="l">
              <a:spcBef>
                <a:spcPts val="2000"/>
              </a:spcBef>
              <a:buSzPct val="139000"/>
              <a:buFontTx/>
              <a:buBlip>
                <a:blip r:embed="rId3"/>
              </a:buBlip>
              <a:defRPr/>
            </a:pPr>
            <a:r>
              <a:rPr lang="en-US" sz="4800" b="1" u="sng" dirty="0">
                <a:ln>
                  <a:solidFill>
                    <a:sysClr val="windowText" lastClr="000000"/>
                  </a:solidFill>
                </a:ln>
                <a:solidFill>
                  <a:srgbClr val="FF12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" charset="0"/>
                <a:cs typeface="Gill Sans" charset="0"/>
              </a:rPr>
              <a:t>Indentured Servants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" charset="0"/>
                <a:cs typeface="Gill Sans" charset="0"/>
              </a:rPr>
              <a:t> arrive - poor English who agree to work for a number of years in return for their passage</a:t>
            </a:r>
          </a:p>
        </p:txBody>
      </p:sp>
      <p:pic>
        <p:nvPicPr>
          <p:cNvPr id="4915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3988" y="0"/>
            <a:ext cx="12393612" cy="167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/>
          </p:cNvSpPr>
          <p:nvPr/>
        </p:nvSpPr>
        <p:spPr bwMode="auto">
          <a:xfrm>
            <a:off x="379413" y="2057400"/>
            <a:ext cx="6529387" cy="6553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939800" indent="-939800" algn="l">
              <a:spcAft>
                <a:spcPts val="4200"/>
              </a:spcAft>
              <a:buSzPct val="141000"/>
              <a:buFontTx/>
              <a:buBlip>
                <a:blip r:embed="rId3"/>
              </a:buBlip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Eventually even more labor is needed to keep up with demand</a:t>
            </a:r>
          </a:p>
          <a:p>
            <a:pPr marL="939800" indent="-939800" algn="l">
              <a:spcAft>
                <a:spcPts val="4200"/>
              </a:spcAft>
              <a:buSzPct val="141000"/>
              <a:buFontTx/>
              <a:buBlip>
                <a:blip r:embed="rId3"/>
              </a:buBlip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First Africans brought to Jamestown in 1619 &amp; institution of slavery begins</a:t>
            </a:r>
          </a:p>
        </p:txBody>
      </p:sp>
      <p:pic>
        <p:nvPicPr>
          <p:cNvPr id="4915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971"/>
          <a:stretch>
            <a:fillRect/>
          </a:stretch>
        </p:blipFill>
        <p:spPr bwMode="auto">
          <a:xfrm>
            <a:off x="50800" y="152400"/>
            <a:ext cx="579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052672" presetClass="entr" presetSubtype="3323908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052672" presetClass="entr" presetSubtype="3323908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"/>
            <a:ext cx="162560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3200" y="1752600"/>
            <a:ext cx="6400800" cy="6946900"/>
          </a:xfrm>
          <a:prstGeom prst="rect">
            <a:avLst/>
          </a:prstGeom>
          <a:ln/>
        </p:spPr>
        <p:txBody>
          <a:bodyPr/>
          <a:lstStyle/>
          <a:p>
            <a:pPr marL="838200" indent="-838200" algn="l">
              <a:spcBef>
                <a:spcPts val="3500"/>
              </a:spcBef>
              <a:buSzPct val="145000"/>
              <a:buFont typeface="Gill Sans" charset="0"/>
              <a:buBlip>
                <a:blip r:embed="rId3"/>
              </a:buBlip>
              <a:defRPr/>
            </a:pPr>
            <a:r>
              <a:rPr lang="en-US" sz="4600" b="1" kern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Established in 1619 so colonists could make their own laws</a:t>
            </a:r>
          </a:p>
          <a:p>
            <a:pPr marL="838200" indent="-838200" algn="l">
              <a:spcBef>
                <a:spcPts val="3500"/>
              </a:spcBef>
              <a:buSzPct val="145000"/>
              <a:buFont typeface="Gill Sans" charset="0"/>
              <a:buBlip>
                <a:blip r:embed="rId3"/>
              </a:buBlip>
              <a:defRPr/>
            </a:pPr>
            <a:r>
              <a:rPr lang="en-US" sz="4600" b="1" kern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Becomes the first representative government in America</a:t>
            </a:r>
            <a:endParaRPr lang="en-US" sz="4600" b="1" kern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ヒラギノ角ゴ ProN W6" charset="0"/>
              <a:cs typeface="ヒラギノ角ゴ ProN W6" charset="0"/>
            </a:endParaRPr>
          </a:p>
        </p:txBody>
      </p:sp>
      <p:pic>
        <p:nvPicPr>
          <p:cNvPr id="50180" name="Picture 5" descr="http://www.nps.gov/colo/images/200712091535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1447800"/>
            <a:ext cx="9656762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6"/>
          <p:cNvSpPr txBox="1">
            <a:spLocks noChangeArrowheads="1"/>
          </p:cNvSpPr>
          <p:nvPr/>
        </p:nvSpPr>
        <p:spPr bwMode="auto">
          <a:xfrm>
            <a:off x="14884400" y="8928100"/>
            <a:ext cx="1371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800">
                <a:solidFill>
                  <a:schemeClr val="bg1"/>
                </a:solidFill>
              </a:rPr>
              <a:t>lukerosa@gmail.com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1051520" presetClass="entr" presetSubtype="329545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1051520" presetClass="entr" presetSubtype="329545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03200" y="1752600"/>
            <a:ext cx="6553200" cy="6946900"/>
          </a:xfrm>
          <a:prstGeom prst="rect">
            <a:avLst/>
          </a:prstGeom>
          <a:ln/>
        </p:spPr>
        <p:txBody>
          <a:bodyPr/>
          <a:lstStyle/>
          <a:p>
            <a:pPr marL="838200" indent="-838200" algn="l">
              <a:spcBef>
                <a:spcPts val="3500"/>
              </a:spcBef>
              <a:buSzPct val="145000"/>
              <a:buFontTx/>
              <a:buBlip>
                <a:blip r:embed="rId3"/>
              </a:buBlip>
              <a:defRPr/>
            </a:pPr>
            <a:r>
              <a:rPr lang="en-US" sz="4600" b="1" kern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In 1620, about 90 women arrive from England</a:t>
            </a:r>
          </a:p>
          <a:p>
            <a:pPr marL="838200" indent="-838200" algn="l">
              <a:spcBef>
                <a:spcPts val="3500"/>
              </a:spcBef>
              <a:buSzPct val="145000"/>
              <a:buFontTx/>
              <a:buBlip>
                <a:blip r:embed="rId3"/>
              </a:buBlip>
              <a:defRPr/>
            </a:pPr>
            <a:r>
              <a:rPr lang="en-US" sz="4600" b="1" kern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Allows settlers to establish families &amp; make Jamestown more of a permanent colony</a:t>
            </a:r>
          </a:p>
          <a:p>
            <a:pPr marL="838200" indent="-838200" algn="l">
              <a:spcBef>
                <a:spcPts val="3500"/>
              </a:spcBef>
              <a:buSzPct val="145000"/>
              <a:buFont typeface="Gill Sans" charset="0"/>
              <a:buBlip>
                <a:blip r:embed="rId3"/>
              </a:buBlip>
              <a:defRPr/>
            </a:pPr>
            <a:endParaRPr lang="en-US" sz="4600" b="1" kern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ヒラギノ角ゴ ProN W6" charset="0"/>
              <a:cs typeface="ヒラギノ角ゴ ProN W6" charset="0"/>
            </a:endParaRPr>
          </a:p>
        </p:txBody>
      </p:sp>
      <p:pic>
        <p:nvPicPr>
          <p:cNvPr id="374787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"/>
            <a:ext cx="16271876" cy="11096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1051520" presetClass="entr" presetSubtype="329545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1051520" presetClass="entr" presetSubtype="329545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http://www.nps.gov/colo/images/20071205153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r="3986" b="-6250"/>
          <a:stretch>
            <a:fillRect/>
          </a:stretch>
        </p:blipFill>
        <p:spPr bwMode="auto">
          <a:xfrm>
            <a:off x="0" y="228600"/>
            <a:ext cx="12944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1"/>
          <p:cNvSpPr txBox="1">
            <a:spLocks noChangeArrowheads="1"/>
          </p:cNvSpPr>
          <p:nvPr/>
        </p:nvSpPr>
        <p:spPr bwMode="auto">
          <a:xfrm>
            <a:off x="9575800" y="8458200"/>
            <a:ext cx="1371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800">
                <a:solidFill>
                  <a:schemeClr val="bg1"/>
                </a:solidFill>
              </a:rPr>
              <a:t>lukerosa@gmail.com</a:t>
            </a:r>
          </a:p>
        </p:txBody>
      </p:sp>
      <p:sp>
        <p:nvSpPr>
          <p:cNvPr id="1028" name="TextBox 2"/>
          <p:cNvSpPr txBox="1">
            <a:spLocks noChangeArrowheads="1"/>
          </p:cNvSpPr>
          <p:nvPr/>
        </p:nvSpPr>
        <p:spPr bwMode="auto">
          <a:xfrm>
            <a:off x="9728200" y="8610600"/>
            <a:ext cx="1371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800">
                <a:solidFill>
                  <a:schemeClr val="bg1"/>
                </a:solidFill>
              </a:rPr>
              <a:t>lukerosa@gmail.com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2" r:id="rId2" imgW="13792320" imgH="7848720"/>
        </mc:Choice>
        <mc:Fallback>
          <p:control r:id="rId2" imgW="13792320" imgH="7848720">
            <p:pic>
              <p:nvPicPr>
                <p:cNvPr id="1026" name="ShockwaveFlash1"/>
                <p:cNvPicPr preferRelativeResize="0">
                  <a:picLocks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08000" y="304800"/>
                  <a:ext cx="15087600" cy="8534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6"/>
          <p:cNvGrpSpPr>
            <a:grpSpLocks/>
          </p:cNvGrpSpPr>
          <p:nvPr/>
        </p:nvGrpSpPr>
        <p:grpSpPr bwMode="auto"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30725" name="Picture 7" descr="http://i.telegraph.co.uk/multimedia/archive/01955/james1_1955516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665142" cy="9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7" descr="http://i.telegraph.co.uk/multimedia/archive/01955/james1_1955516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633200" y="0"/>
              <a:ext cx="4622800" cy="9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4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000" y="228600"/>
            <a:ext cx="7696200" cy="1295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7467600" y="1981200"/>
            <a:ext cx="8051800" cy="670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901700" indent="-736600" algn="l">
              <a:spcBef>
                <a:spcPts val="3500"/>
              </a:spcBef>
              <a:buSzPct val="137000"/>
              <a:buFontTx/>
              <a:buBlip>
                <a:blip r:embed="rId5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Grants a charter to the Virginia Company in 1606 to settle &amp; civilize America </a:t>
            </a:r>
          </a:p>
          <a:p>
            <a:pPr marL="901700" indent="-736600" algn="l">
              <a:spcBef>
                <a:spcPts val="3500"/>
              </a:spcBef>
              <a:buSzPct val="137000"/>
              <a:buFontTx/>
              <a:buBlip>
                <a:blip r:embed="rId5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Wants to prevent Spanish advancements in the New World &amp; find a Northern passage to Asia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5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181100"/>
            <a:ext cx="16300450" cy="814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27000" y="1600200"/>
            <a:ext cx="7696200" cy="678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901700" indent="-736600" algn="l">
              <a:spcBef>
                <a:spcPts val="0"/>
              </a:spcBef>
              <a:spcAft>
                <a:spcPts val="4200"/>
              </a:spcAft>
              <a:buSzPct val="137000"/>
              <a:buFontTx/>
              <a:buBlip>
                <a:blip r:embed="rId4"/>
              </a:buBlip>
              <a:defRPr/>
            </a:pPr>
            <a:r>
              <a:rPr lang="en-US" sz="5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Joint stock company </a:t>
            </a:r>
          </a:p>
          <a:p>
            <a:pPr marL="901700" indent="-736600" algn="l">
              <a:spcBef>
                <a:spcPts val="0"/>
              </a:spcBef>
              <a:spcAft>
                <a:spcPts val="4200"/>
              </a:spcAft>
              <a:buSzPct val="137000"/>
              <a:buFontTx/>
              <a:buBlip>
                <a:blip r:embed="rId4"/>
              </a:buBlip>
              <a:defRPr/>
            </a:pPr>
            <a:r>
              <a:rPr lang="en-US" sz="5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Group of wealthy investors are </a:t>
            </a:r>
            <a:r>
              <a:rPr lang="en-US" sz="5200" b="1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shareholders</a:t>
            </a:r>
          </a:p>
          <a:p>
            <a:pPr marL="901700" indent="-736600" algn="l">
              <a:spcBef>
                <a:spcPts val="0"/>
              </a:spcBef>
              <a:spcAft>
                <a:spcPts val="4200"/>
              </a:spcAft>
              <a:buSzPct val="137000"/>
              <a:buFontTx/>
              <a:buBlip>
                <a:blip r:embed="rId4"/>
              </a:buBlip>
              <a:defRPr/>
            </a:pPr>
            <a:r>
              <a:rPr lang="en-US" sz="5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Plan to establish settlements in America for a profit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0"/>
            <a:ext cx="133508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197100"/>
            <a:ext cx="131699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50800" y="2438400"/>
            <a:ext cx="6172200" cy="624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901700" indent="-736600" algn="l">
              <a:spcBef>
                <a:spcPts val="3500"/>
              </a:spcBef>
              <a:buSzPct val="137000"/>
              <a:buFontTx/>
              <a:buBlip>
                <a:blip r:embed="rId5"/>
              </a:buBlip>
              <a:defRPr/>
            </a:pPr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Sought economic opportunities</a:t>
            </a:r>
          </a:p>
          <a:p>
            <a:pPr marL="901700" indent="-736600" algn="l">
              <a:spcBef>
                <a:spcPts val="3500"/>
              </a:spcBef>
              <a:buSzPct val="137000"/>
              <a:buFontTx/>
              <a:buBlip>
                <a:blip r:embed="rId5"/>
              </a:buBlip>
              <a:defRPr/>
            </a:pPr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Expected wealth from gold &amp; minerals</a:t>
            </a:r>
          </a:p>
          <a:p>
            <a:pPr marL="901700" indent="-736600" algn="l">
              <a:spcBef>
                <a:spcPts val="3500"/>
              </a:spcBef>
              <a:buSzPct val="137000"/>
              <a:buFontTx/>
              <a:buBlip>
                <a:blip r:embed="rId5"/>
              </a:buBlip>
              <a:defRPr/>
            </a:pPr>
            <a:endParaRPr lang="en-US" sz="4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Old newspaper font" charset="0"/>
              <a:cs typeface="Old newspaper font" charset="0"/>
              <a:sym typeface="Old newspaper fon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3"/>
          <p:cNvGrpSpPr>
            <a:grpSpLocks/>
          </p:cNvGrpSpPr>
          <p:nvPr/>
        </p:nvGrpSpPr>
        <p:grpSpPr bwMode="auto"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33798" name="Picture 2" descr="http://upload.wikimedia.org/wikipedia/commons/thumb/f/f3/Godspeed_20070426.jpg/1024px-Godspeed_2007042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723" y="0"/>
              <a:ext cx="13669277" cy="9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9" name="Picture 2" descr="http://upload.wikimedia.org/wikipedia/commons/thumb/f/f3/Godspeed_20070426.jpg/1024px-Godspeed_2007042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0"/>
              <a:ext cx="3479800" cy="9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55600" y="1524000"/>
            <a:ext cx="9144000" cy="678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901700" indent="-736600" algn="l">
              <a:spcBef>
                <a:spcPts val="3500"/>
              </a:spcBef>
              <a:buSzPct val="137000"/>
              <a:buFontTx/>
              <a:buBlip>
                <a:blip r:embed="rId4"/>
              </a:buBlip>
              <a:defRPr/>
            </a:pPr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In December 1606, 105 settlers &amp; entrepreneurs set off for America</a:t>
            </a:r>
          </a:p>
          <a:p>
            <a:pPr marL="901700" indent="-736600" algn="l">
              <a:spcBef>
                <a:spcPts val="3500"/>
              </a:spcBef>
              <a:buSzPct val="137000"/>
              <a:buFontTx/>
              <a:buBlip>
                <a:blip r:embed="rId4"/>
              </a:buBlip>
              <a:defRPr/>
            </a:pPr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Arrive in Virginia in April 1607</a:t>
            </a:r>
          </a:p>
          <a:p>
            <a:pPr marL="901700" indent="-736600" algn="l">
              <a:spcBef>
                <a:spcPts val="3500"/>
              </a:spcBef>
              <a:buSzPct val="137000"/>
              <a:buFontTx/>
              <a:buBlip>
                <a:blip r:embed="rId4"/>
              </a:buBlip>
              <a:defRPr/>
            </a:pPr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Edward Maria </a:t>
            </a:r>
            <a:r>
              <a:rPr lang="en-US" sz="44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Wingfield</a:t>
            </a:r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 elected president of </a:t>
            </a:r>
            <a:b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</a:br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governing council &amp; </a:t>
            </a:r>
            <a:b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</a:br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selects the island location</a:t>
            </a: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625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 descr="http://upload.wikimedia.org/wikipedia/commons/thumb/f/f3/Godspeed_20070426.jpg/1024px-Godspeed_20070426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5F2"/>
              </a:clrFrom>
              <a:clrTo>
                <a:srgbClr val="F3F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0"/>
            <a:ext cx="1752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203200"/>
            <a:ext cx="12649200" cy="856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708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295400"/>
            <a:ext cx="16309975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520" t="1709" r="130" b="5412"/>
          <a:stretch>
            <a:fillRect/>
          </a:stretch>
        </p:blipFill>
        <p:spPr bwMode="auto">
          <a:xfrm>
            <a:off x="328613" y="1524000"/>
            <a:ext cx="15516225" cy="6629400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84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8722" r="8536" b="8722"/>
          <a:stretch>
            <a:fillRect/>
          </a:stretch>
        </p:blipFill>
        <p:spPr bwMode="auto">
          <a:xfrm>
            <a:off x="1193800" y="152400"/>
            <a:ext cx="1303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203200" y="1524000"/>
            <a:ext cx="7010400" cy="678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901700" indent="-736600" algn="l">
              <a:spcBef>
                <a:spcPts val="3500"/>
              </a:spcBef>
              <a:buSzPct val="137000"/>
              <a:buFontTx/>
              <a:buBlip>
                <a:blip r:embed="rId5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Far e</a:t>
            </a:r>
            <a:r>
              <a:rPr lang="en-US" sz="44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nough</a:t>
            </a:r>
            <a:r>
              <a:rPr lang="en-US" sz="44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 inland to hide from the Spanish</a:t>
            </a:r>
          </a:p>
          <a:p>
            <a:pPr marL="901700" indent="-736600" algn="l">
              <a:spcBef>
                <a:spcPts val="3500"/>
              </a:spcBef>
              <a:buSzPct val="137000"/>
              <a:buFontTx/>
              <a:buBlip>
                <a:blip r:embed="rId5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Deep water anchor for the ships</a:t>
            </a:r>
          </a:p>
          <a:p>
            <a:pPr marL="901700" indent="-736600" algn="l">
              <a:spcBef>
                <a:spcPts val="3500"/>
              </a:spcBef>
              <a:buSzPct val="137000"/>
              <a:buFontTx/>
              <a:buBlip>
                <a:blip r:embed="rId5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Swamp and river offers protection from local Native Americans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5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3"/>
          <p:cNvGrpSpPr>
            <a:grpSpLocks/>
          </p:cNvGrpSpPr>
          <p:nvPr/>
        </p:nvGrpSpPr>
        <p:grpSpPr bwMode="auto">
          <a:xfrm>
            <a:off x="-12700" y="401638"/>
            <a:ext cx="16268700" cy="8335962"/>
            <a:chOff x="0" y="0"/>
            <a:chExt cx="10248" cy="5250"/>
          </a:xfrm>
        </p:grpSpPr>
        <p:pic>
          <p:nvPicPr>
            <p:cNvPr id="36869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248" cy="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" y="12"/>
              <a:ext cx="7705" cy="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79400" y="2311400"/>
            <a:ext cx="8153400" cy="5943600"/>
          </a:xfrm>
        </p:spPr>
        <p:txBody>
          <a:bodyPr lIns="50800" tIns="50800" rIns="50800" bIns="50800"/>
          <a:lstStyle/>
          <a:p>
            <a:pPr marL="901700" indent="-736600" eaLnBrk="1" hangingPunct="1">
              <a:buSzPct val="137000"/>
              <a:buFont typeface="Gill Sans" charset="0"/>
              <a:buBlip>
                <a:blip r:embed="rId4"/>
              </a:buBlip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About 14,000 Powhatan Indians lived in the Virginia area</a:t>
            </a:r>
            <a:endParaRPr lang="en-US" sz="48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sym typeface="Old newspaper font" charset="0"/>
            </a:endParaRPr>
          </a:p>
          <a:p>
            <a:pPr marL="901700" indent="-736600" eaLnBrk="1" hangingPunct="1">
              <a:buSzPct val="137000"/>
              <a:buFont typeface="Gill Sans" charset="0"/>
              <a:buBlip>
                <a:blip r:embed="rId4"/>
              </a:buBlip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Chief Powhatan’s daughter was the famous Pocahontas</a:t>
            </a:r>
            <a:endParaRPr lang="en-US" sz="48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sym typeface="Old newspaper font" charset="0"/>
            </a:endParaRPr>
          </a:p>
        </p:txBody>
      </p:sp>
      <p:pic>
        <p:nvPicPr>
          <p:cNvPr id="3686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57200"/>
            <a:ext cx="8305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Pages>0</Pages>
  <Words>440</Words>
  <Characters>0</Characters>
  <Application>Microsoft Office PowerPoint</Application>
  <PresentationFormat>Custom</PresentationFormat>
  <Lines>0</Lines>
  <Paragraphs>47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28</vt:i4>
      </vt:variant>
      <vt:variant>
        <vt:lpstr>Slide Titles</vt:lpstr>
      </vt:variant>
      <vt:variant>
        <vt:i4>25</vt:i4>
      </vt:variant>
    </vt:vector>
  </HeadingPairs>
  <TitlesOfParts>
    <vt:vector size="58" baseType="lpstr">
      <vt:lpstr>Gill Sans</vt:lpstr>
      <vt:lpstr>Old newspaper font</vt:lpstr>
      <vt:lpstr>Requiem</vt:lpstr>
      <vt:lpstr>ヒラギノ角ゴ ProN W3</vt:lpstr>
      <vt:lpstr>ヒラギノ角ゴ ProN W6</vt:lpstr>
      <vt:lpstr>Title &amp; Bullets</vt:lpstr>
      <vt:lpstr>Title &amp; Subtitle</vt:lpstr>
      <vt:lpstr>1_Title &amp; Bullets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1_Bullets</vt:lpstr>
      <vt:lpstr>Title - Center</vt:lpstr>
      <vt:lpstr>1_Title - Center</vt:lpstr>
      <vt:lpstr>1_Title &amp; Subtitle</vt:lpstr>
      <vt:lpstr>1_Photo - Horizontal</vt:lpstr>
      <vt:lpstr>1_Photo - Horizontal Reflection</vt:lpstr>
      <vt:lpstr>1_Photo - Vertical</vt:lpstr>
      <vt:lpstr>1_Photo - Vertical Reflection</vt:lpstr>
      <vt:lpstr>1_Title - Top</vt:lpstr>
      <vt:lpstr>1_Blank</vt:lpstr>
      <vt:lpstr>1_Title &amp; Bullets - Left</vt:lpstr>
      <vt:lpstr>1_Title &amp; Bullets - 2 Column</vt:lpstr>
      <vt:lpstr>1_Title &amp; Bullets - Right</vt:lpstr>
      <vt:lpstr>1_Title, Bullets &amp;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Rosa, Luke R.</dc:creator>
  <cp:lastModifiedBy>Lett, Christopher</cp:lastModifiedBy>
  <cp:revision>32</cp:revision>
  <dcterms:modified xsi:type="dcterms:W3CDTF">2021-08-15T23:44:32Z</dcterms:modified>
</cp:coreProperties>
</file>