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4" r:id="rId2"/>
    <p:sldId id="278" r:id="rId3"/>
    <p:sldId id="256" r:id="rId4"/>
    <p:sldId id="275" r:id="rId5"/>
    <p:sldId id="258" r:id="rId6"/>
    <p:sldId id="296" r:id="rId7"/>
    <p:sldId id="295" r:id="rId8"/>
    <p:sldId id="298" r:id="rId9"/>
    <p:sldId id="297" r:id="rId10"/>
    <p:sldId id="273" r:id="rId11"/>
    <p:sldId id="274" r:id="rId12"/>
    <p:sldId id="272" r:id="rId13"/>
    <p:sldId id="265" r:id="rId14"/>
    <p:sldId id="266" r:id="rId15"/>
    <p:sldId id="276" r:id="rId16"/>
    <p:sldId id="277" r:id="rId17"/>
    <p:sldId id="2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5789" autoAdjust="0"/>
  </p:normalViewPr>
  <p:slideViewPr>
    <p:cSldViewPr>
      <p:cViewPr varScale="1">
        <p:scale>
          <a:sx n="68" d="100"/>
          <a:sy n="68" d="100"/>
        </p:scale>
        <p:origin x="14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30E28-242E-46C3-B1A2-E0384BCAF744}" type="datetimeFigureOut">
              <a:rPr lang="en-US" smtClean="0"/>
              <a:t>8/16/2021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007E-6D03-4186-A12C-5AB78958191E}" type="slidenum">
              <a:rPr lang="en-US" smtClean="0"/>
              <a:t>‹#›</a:t>
            </a:fld>
            <a:endParaRPr lang="en-US"/>
          </a:p>
        </p:txBody>
      </p:sp>
    </p:spTree>
    <p:extLst>
      <p:ext uri="{BB962C8B-B14F-4D97-AF65-F5344CB8AC3E}">
        <p14:creationId xmlns:p14="http://schemas.microsoft.com/office/powerpoint/2010/main" val="420359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eacherspayteachers.com/Store/Students-Of-Histor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C00000"/>
                </a:solidFill>
                <a:sym typeface="Gill Sans" charset="0"/>
              </a:rPr>
              <a:t>© Students of History - </a:t>
            </a:r>
            <a:r>
              <a:rPr lang="en-US" altLang="en-US" sz="1200" b="1" dirty="0">
                <a:solidFill>
                  <a:srgbClr val="C00000"/>
                </a:solidFill>
                <a:sym typeface="Gill Sans" charset="0"/>
                <a:hlinkClick r:id="rId3"/>
              </a:rPr>
              <a:t>http://www.teacherspayteachers.com/Store/Students-Of-History</a:t>
            </a:r>
            <a:endParaRPr lang="en-US" altLang="en-US" sz="1200" b="1" dirty="0">
              <a:solidFill>
                <a:srgbClr val="C00000"/>
              </a:solidFill>
              <a:sym typeface="Gill Sans" charset="0"/>
            </a:endParaRPr>
          </a:p>
        </p:txBody>
      </p:sp>
      <p:sp>
        <p:nvSpPr>
          <p:cNvPr id="4" name="Slide Number Placeholder 3"/>
          <p:cNvSpPr>
            <a:spLocks noGrp="1"/>
          </p:cNvSpPr>
          <p:nvPr>
            <p:ph type="sldNum" sz="quarter" idx="5"/>
          </p:nvPr>
        </p:nvSpPr>
        <p:spPr/>
        <p:txBody>
          <a:bodyPr/>
          <a:lstStyle/>
          <a:p>
            <a:fld id="{FF59007E-6D03-4186-A12C-5AB78958191E}" type="slidenum">
              <a:rPr lang="en-US" smtClean="0"/>
              <a:t>1</a:t>
            </a:fld>
            <a:endParaRPr lang="en-US"/>
          </a:p>
        </p:txBody>
      </p:sp>
    </p:spTree>
    <p:extLst>
      <p:ext uri="{BB962C8B-B14F-4D97-AF65-F5344CB8AC3E}">
        <p14:creationId xmlns:p14="http://schemas.microsoft.com/office/powerpoint/2010/main" val="68551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account states that Minuit purchased Manhattan for $24 worth of trinkets. A letter written by Dutch merchant Peter </a:t>
            </a:r>
            <a:r>
              <a:rPr lang="en-US" dirty="0" err="1"/>
              <a:t>Schaghen</a:t>
            </a:r>
            <a:r>
              <a:rPr lang="en-US" dirty="0"/>
              <a:t> to directors of the Dutch East India Company stated that Manhattan was purchased "for the value of 60 guilders" in goods, an amount worth approximately $1,075 in 2019 dollars.</a:t>
            </a:r>
          </a:p>
        </p:txBody>
      </p:sp>
      <p:sp>
        <p:nvSpPr>
          <p:cNvPr id="4" name="Slide Number Placeholder 3"/>
          <p:cNvSpPr>
            <a:spLocks noGrp="1"/>
          </p:cNvSpPr>
          <p:nvPr>
            <p:ph type="sldNum" sz="quarter" idx="5"/>
          </p:nvPr>
        </p:nvSpPr>
        <p:spPr/>
        <p:txBody>
          <a:bodyPr/>
          <a:lstStyle/>
          <a:p>
            <a:fld id="{FF59007E-6D03-4186-A12C-5AB78958191E}" type="slidenum">
              <a:rPr lang="en-US" smtClean="0"/>
              <a:t>6</a:t>
            </a:fld>
            <a:endParaRPr lang="en-US"/>
          </a:p>
        </p:txBody>
      </p:sp>
    </p:spTree>
    <p:extLst>
      <p:ext uri="{BB962C8B-B14F-4D97-AF65-F5344CB8AC3E}">
        <p14:creationId xmlns:p14="http://schemas.microsoft.com/office/powerpoint/2010/main" val="196821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Birth of Pennsylvania, 1680: William Penn, holding paper, standing and facing King Charles II, in the King's breakfast chamber at Whitehall.</a:t>
            </a:r>
          </a:p>
        </p:txBody>
      </p:sp>
      <p:sp>
        <p:nvSpPr>
          <p:cNvPr id="4" name="Slide Number Placeholder 3"/>
          <p:cNvSpPr>
            <a:spLocks noGrp="1"/>
          </p:cNvSpPr>
          <p:nvPr>
            <p:ph type="sldNum" sz="quarter" idx="5"/>
          </p:nvPr>
        </p:nvSpPr>
        <p:spPr/>
        <p:txBody>
          <a:bodyPr/>
          <a:lstStyle/>
          <a:p>
            <a:fld id="{FF59007E-6D03-4186-A12C-5AB78958191E}" type="slidenum">
              <a:rPr lang="en-US" smtClean="0"/>
              <a:t>9</a:t>
            </a:fld>
            <a:endParaRPr lang="en-US"/>
          </a:p>
        </p:txBody>
      </p:sp>
    </p:spTree>
    <p:extLst>
      <p:ext uri="{BB962C8B-B14F-4D97-AF65-F5344CB8AC3E}">
        <p14:creationId xmlns:p14="http://schemas.microsoft.com/office/powerpoint/2010/main" val="339421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24F6FC0-C2A2-4E7B-B862-C7E5E68D8E3D}"/>
              </a:ext>
            </a:extLst>
          </p:cNvPr>
          <p:cNvSpPr>
            <a:spLocks noGrp="1"/>
          </p:cNvSpPr>
          <p:nvPr>
            <p:ph type="dt" sz="half" idx="10"/>
          </p:nvPr>
        </p:nvSpPr>
        <p:spPr/>
        <p:txBody>
          <a:bodyPr/>
          <a:lstStyle>
            <a:lvl1pPr>
              <a:defRPr/>
            </a:lvl1pPr>
          </a:lstStyle>
          <a:p>
            <a:pPr>
              <a:defRPr/>
            </a:pPr>
            <a:fld id="{2F326369-4F89-41A5-B3E4-899B0780D446}" type="datetimeFigureOut">
              <a:rPr lang="en-US"/>
              <a:pPr>
                <a:defRPr/>
              </a:pPr>
              <a:t>8/16/2021</a:t>
            </a:fld>
            <a:endParaRPr lang="en-US"/>
          </a:p>
        </p:txBody>
      </p:sp>
      <p:sp>
        <p:nvSpPr>
          <p:cNvPr id="5" name="Footer Placeholder 4">
            <a:extLst>
              <a:ext uri="{FF2B5EF4-FFF2-40B4-BE49-F238E27FC236}">
                <a16:creationId xmlns:a16="http://schemas.microsoft.com/office/drawing/2014/main" id="{F61B7797-01E0-42DC-813A-64172B822B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3E9F75-8B87-450F-9751-1C0C317D5523}"/>
              </a:ext>
            </a:extLst>
          </p:cNvPr>
          <p:cNvSpPr>
            <a:spLocks noGrp="1"/>
          </p:cNvSpPr>
          <p:nvPr>
            <p:ph type="sldNum" sz="quarter" idx="12"/>
          </p:nvPr>
        </p:nvSpPr>
        <p:spPr/>
        <p:txBody>
          <a:bodyPr/>
          <a:lstStyle>
            <a:lvl1pPr>
              <a:defRPr/>
            </a:lvl1pPr>
          </a:lstStyle>
          <a:p>
            <a:fld id="{2B0A039E-CCB6-4653-95A1-236E6BE561F3}" type="slidenum">
              <a:rPr lang="en-US" altLang="en-US"/>
              <a:pPr/>
              <a:t>‹#›</a:t>
            </a:fld>
            <a:endParaRPr lang="en-US" altLang="en-US"/>
          </a:p>
        </p:txBody>
      </p:sp>
    </p:spTree>
    <p:extLst>
      <p:ext uri="{BB962C8B-B14F-4D97-AF65-F5344CB8AC3E}">
        <p14:creationId xmlns:p14="http://schemas.microsoft.com/office/powerpoint/2010/main" val="375158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DB297-9B57-4B11-BC28-B71E4404D182}"/>
              </a:ext>
            </a:extLst>
          </p:cNvPr>
          <p:cNvSpPr>
            <a:spLocks noGrp="1"/>
          </p:cNvSpPr>
          <p:nvPr>
            <p:ph type="dt" sz="half" idx="10"/>
          </p:nvPr>
        </p:nvSpPr>
        <p:spPr/>
        <p:txBody>
          <a:bodyPr/>
          <a:lstStyle>
            <a:lvl1pPr>
              <a:defRPr/>
            </a:lvl1pPr>
          </a:lstStyle>
          <a:p>
            <a:pPr>
              <a:defRPr/>
            </a:pPr>
            <a:fld id="{7CB7411E-52D4-42B2-9226-E54A4E79C142}" type="datetimeFigureOut">
              <a:rPr lang="en-US"/>
              <a:pPr>
                <a:defRPr/>
              </a:pPr>
              <a:t>8/16/2021</a:t>
            </a:fld>
            <a:endParaRPr lang="en-US"/>
          </a:p>
        </p:txBody>
      </p:sp>
      <p:sp>
        <p:nvSpPr>
          <p:cNvPr id="5" name="Footer Placeholder 4">
            <a:extLst>
              <a:ext uri="{FF2B5EF4-FFF2-40B4-BE49-F238E27FC236}">
                <a16:creationId xmlns:a16="http://schemas.microsoft.com/office/drawing/2014/main" id="{123DAB61-6DF4-4A24-AA74-20B8BEB5CF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C2BD18-71CC-4170-9F54-48EE7FE27582}"/>
              </a:ext>
            </a:extLst>
          </p:cNvPr>
          <p:cNvSpPr>
            <a:spLocks noGrp="1"/>
          </p:cNvSpPr>
          <p:nvPr>
            <p:ph type="sldNum" sz="quarter" idx="12"/>
          </p:nvPr>
        </p:nvSpPr>
        <p:spPr/>
        <p:txBody>
          <a:bodyPr/>
          <a:lstStyle>
            <a:lvl1pPr>
              <a:defRPr/>
            </a:lvl1pPr>
          </a:lstStyle>
          <a:p>
            <a:fld id="{BFFBCF9A-44D6-48F6-9D22-0AA68723C502}" type="slidenum">
              <a:rPr lang="en-US" altLang="en-US"/>
              <a:pPr/>
              <a:t>‹#›</a:t>
            </a:fld>
            <a:endParaRPr lang="en-US" altLang="en-US"/>
          </a:p>
        </p:txBody>
      </p:sp>
    </p:spTree>
    <p:extLst>
      <p:ext uri="{BB962C8B-B14F-4D97-AF65-F5344CB8AC3E}">
        <p14:creationId xmlns:p14="http://schemas.microsoft.com/office/powerpoint/2010/main" val="49241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4F4C8-3B77-4BC0-9933-97E71682BB68}"/>
              </a:ext>
            </a:extLst>
          </p:cNvPr>
          <p:cNvSpPr>
            <a:spLocks noGrp="1"/>
          </p:cNvSpPr>
          <p:nvPr>
            <p:ph type="dt" sz="half" idx="10"/>
          </p:nvPr>
        </p:nvSpPr>
        <p:spPr/>
        <p:txBody>
          <a:bodyPr/>
          <a:lstStyle>
            <a:lvl1pPr>
              <a:defRPr/>
            </a:lvl1pPr>
          </a:lstStyle>
          <a:p>
            <a:pPr>
              <a:defRPr/>
            </a:pPr>
            <a:fld id="{ADD1F0D7-9C55-4994-918B-AFECCC3D3889}" type="datetimeFigureOut">
              <a:rPr lang="en-US"/>
              <a:pPr>
                <a:defRPr/>
              </a:pPr>
              <a:t>8/16/2021</a:t>
            </a:fld>
            <a:endParaRPr lang="en-US"/>
          </a:p>
        </p:txBody>
      </p:sp>
      <p:sp>
        <p:nvSpPr>
          <p:cNvPr id="5" name="Footer Placeholder 4">
            <a:extLst>
              <a:ext uri="{FF2B5EF4-FFF2-40B4-BE49-F238E27FC236}">
                <a16:creationId xmlns:a16="http://schemas.microsoft.com/office/drawing/2014/main" id="{E50BE8D3-D867-4C28-AD89-E6A0F31841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654C69-810B-4290-9E5D-4BABA187F6B6}"/>
              </a:ext>
            </a:extLst>
          </p:cNvPr>
          <p:cNvSpPr>
            <a:spLocks noGrp="1"/>
          </p:cNvSpPr>
          <p:nvPr>
            <p:ph type="sldNum" sz="quarter" idx="12"/>
          </p:nvPr>
        </p:nvSpPr>
        <p:spPr/>
        <p:txBody>
          <a:bodyPr/>
          <a:lstStyle>
            <a:lvl1pPr>
              <a:defRPr/>
            </a:lvl1pPr>
          </a:lstStyle>
          <a:p>
            <a:fld id="{404730AA-5699-4191-9F30-EF20B7FE7D53}" type="slidenum">
              <a:rPr lang="en-US" altLang="en-US"/>
              <a:pPr/>
              <a:t>‹#›</a:t>
            </a:fld>
            <a:endParaRPr lang="en-US" altLang="en-US"/>
          </a:p>
        </p:txBody>
      </p:sp>
    </p:spTree>
    <p:extLst>
      <p:ext uri="{BB962C8B-B14F-4D97-AF65-F5344CB8AC3E}">
        <p14:creationId xmlns:p14="http://schemas.microsoft.com/office/powerpoint/2010/main" val="332556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5324E-1003-4D7C-986D-5D5781C6B4EC}"/>
              </a:ext>
            </a:extLst>
          </p:cNvPr>
          <p:cNvSpPr>
            <a:spLocks noGrp="1"/>
          </p:cNvSpPr>
          <p:nvPr>
            <p:ph type="dt" sz="half" idx="10"/>
          </p:nvPr>
        </p:nvSpPr>
        <p:spPr/>
        <p:txBody>
          <a:bodyPr/>
          <a:lstStyle>
            <a:lvl1pPr>
              <a:defRPr/>
            </a:lvl1pPr>
          </a:lstStyle>
          <a:p>
            <a:pPr>
              <a:defRPr/>
            </a:pPr>
            <a:fld id="{22BF4FEC-E470-4909-9981-4D86E2EAC316}" type="datetimeFigureOut">
              <a:rPr lang="en-US"/>
              <a:pPr>
                <a:defRPr/>
              </a:pPr>
              <a:t>8/16/2021</a:t>
            </a:fld>
            <a:endParaRPr lang="en-US"/>
          </a:p>
        </p:txBody>
      </p:sp>
      <p:sp>
        <p:nvSpPr>
          <p:cNvPr id="5" name="Footer Placeholder 4">
            <a:extLst>
              <a:ext uri="{FF2B5EF4-FFF2-40B4-BE49-F238E27FC236}">
                <a16:creationId xmlns:a16="http://schemas.microsoft.com/office/drawing/2014/main" id="{7AC522FE-2234-4DF0-A343-53198677C1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BDB8F6-E3AF-4415-9985-2C403F40584C}"/>
              </a:ext>
            </a:extLst>
          </p:cNvPr>
          <p:cNvSpPr>
            <a:spLocks noGrp="1"/>
          </p:cNvSpPr>
          <p:nvPr>
            <p:ph type="sldNum" sz="quarter" idx="12"/>
          </p:nvPr>
        </p:nvSpPr>
        <p:spPr/>
        <p:txBody>
          <a:bodyPr/>
          <a:lstStyle>
            <a:lvl1pPr>
              <a:defRPr/>
            </a:lvl1pPr>
          </a:lstStyle>
          <a:p>
            <a:fld id="{721120A3-E4CE-41F9-B95D-DBD1F6005A9E}" type="slidenum">
              <a:rPr lang="en-US" altLang="en-US"/>
              <a:pPr/>
              <a:t>‹#›</a:t>
            </a:fld>
            <a:endParaRPr lang="en-US" altLang="en-US"/>
          </a:p>
        </p:txBody>
      </p:sp>
    </p:spTree>
    <p:extLst>
      <p:ext uri="{BB962C8B-B14F-4D97-AF65-F5344CB8AC3E}">
        <p14:creationId xmlns:p14="http://schemas.microsoft.com/office/powerpoint/2010/main" val="83918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928EC-C9DC-4FF9-9878-2A73FF9ABAE2}"/>
              </a:ext>
            </a:extLst>
          </p:cNvPr>
          <p:cNvSpPr>
            <a:spLocks noGrp="1"/>
          </p:cNvSpPr>
          <p:nvPr>
            <p:ph type="dt" sz="half" idx="10"/>
          </p:nvPr>
        </p:nvSpPr>
        <p:spPr/>
        <p:txBody>
          <a:bodyPr/>
          <a:lstStyle>
            <a:lvl1pPr>
              <a:defRPr/>
            </a:lvl1pPr>
          </a:lstStyle>
          <a:p>
            <a:pPr>
              <a:defRPr/>
            </a:pPr>
            <a:fld id="{204EC659-AD84-4111-864F-CA1C6F3E628D}" type="datetimeFigureOut">
              <a:rPr lang="en-US"/>
              <a:pPr>
                <a:defRPr/>
              </a:pPr>
              <a:t>8/16/2021</a:t>
            </a:fld>
            <a:endParaRPr lang="en-US"/>
          </a:p>
        </p:txBody>
      </p:sp>
      <p:sp>
        <p:nvSpPr>
          <p:cNvPr id="5" name="Footer Placeholder 4">
            <a:extLst>
              <a:ext uri="{FF2B5EF4-FFF2-40B4-BE49-F238E27FC236}">
                <a16:creationId xmlns:a16="http://schemas.microsoft.com/office/drawing/2014/main" id="{02D8EE3D-A57D-4BF6-BF58-CF95A03C10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0351D9-0566-4BDB-BF10-5C35D43F8CFB}"/>
              </a:ext>
            </a:extLst>
          </p:cNvPr>
          <p:cNvSpPr>
            <a:spLocks noGrp="1"/>
          </p:cNvSpPr>
          <p:nvPr>
            <p:ph type="sldNum" sz="quarter" idx="12"/>
          </p:nvPr>
        </p:nvSpPr>
        <p:spPr/>
        <p:txBody>
          <a:bodyPr/>
          <a:lstStyle>
            <a:lvl1pPr>
              <a:defRPr/>
            </a:lvl1pPr>
          </a:lstStyle>
          <a:p>
            <a:fld id="{62BB98A8-A648-4482-9F48-335662E45319}" type="slidenum">
              <a:rPr lang="en-US" altLang="en-US"/>
              <a:pPr/>
              <a:t>‹#›</a:t>
            </a:fld>
            <a:endParaRPr lang="en-US" altLang="en-US"/>
          </a:p>
        </p:txBody>
      </p:sp>
    </p:spTree>
    <p:extLst>
      <p:ext uri="{BB962C8B-B14F-4D97-AF65-F5344CB8AC3E}">
        <p14:creationId xmlns:p14="http://schemas.microsoft.com/office/powerpoint/2010/main" val="9139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9BB34B6-756A-4481-8C30-43E21C5F9D29}"/>
              </a:ext>
            </a:extLst>
          </p:cNvPr>
          <p:cNvSpPr>
            <a:spLocks noGrp="1"/>
          </p:cNvSpPr>
          <p:nvPr>
            <p:ph type="dt" sz="half" idx="10"/>
          </p:nvPr>
        </p:nvSpPr>
        <p:spPr/>
        <p:txBody>
          <a:bodyPr/>
          <a:lstStyle>
            <a:lvl1pPr>
              <a:defRPr/>
            </a:lvl1pPr>
          </a:lstStyle>
          <a:p>
            <a:pPr>
              <a:defRPr/>
            </a:pPr>
            <a:fld id="{24DE387F-7F0C-453F-B6F1-189193C83A2D}" type="datetimeFigureOut">
              <a:rPr lang="en-US"/>
              <a:pPr>
                <a:defRPr/>
              </a:pPr>
              <a:t>8/16/2021</a:t>
            </a:fld>
            <a:endParaRPr lang="en-US"/>
          </a:p>
        </p:txBody>
      </p:sp>
      <p:sp>
        <p:nvSpPr>
          <p:cNvPr id="6" name="Footer Placeholder 4">
            <a:extLst>
              <a:ext uri="{FF2B5EF4-FFF2-40B4-BE49-F238E27FC236}">
                <a16:creationId xmlns:a16="http://schemas.microsoft.com/office/drawing/2014/main" id="{9BD55F77-940C-4D0D-828C-347E7F77EE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AE682C-39EC-44C3-8D47-3094F49739CD}"/>
              </a:ext>
            </a:extLst>
          </p:cNvPr>
          <p:cNvSpPr>
            <a:spLocks noGrp="1"/>
          </p:cNvSpPr>
          <p:nvPr>
            <p:ph type="sldNum" sz="quarter" idx="12"/>
          </p:nvPr>
        </p:nvSpPr>
        <p:spPr/>
        <p:txBody>
          <a:bodyPr/>
          <a:lstStyle>
            <a:lvl1pPr>
              <a:defRPr/>
            </a:lvl1pPr>
          </a:lstStyle>
          <a:p>
            <a:fld id="{8E6B51AA-055B-4FD6-A00D-5AC1E18B05D7}" type="slidenum">
              <a:rPr lang="en-US" altLang="en-US"/>
              <a:pPr/>
              <a:t>‹#›</a:t>
            </a:fld>
            <a:endParaRPr lang="en-US" altLang="en-US"/>
          </a:p>
        </p:txBody>
      </p:sp>
    </p:spTree>
    <p:extLst>
      <p:ext uri="{BB962C8B-B14F-4D97-AF65-F5344CB8AC3E}">
        <p14:creationId xmlns:p14="http://schemas.microsoft.com/office/powerpoint/2010/main" val="202757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6707E0-50EE-40A2-AE7A-0C173A5261CF}"/>
              </a:ext>
            </a:extLst>
          </p:cNvPr>
          <p:cNvSpPr>
            <a:spLocks noGrp="1"/>
          </p:cNvSpPr>
          <p:nvPr>
            <p:ph type="dt" sz="half" idx="10"/>
          </p:nvPr>
        </p:nvSpPr>
        <p:spPr/>
        <p:txBody>
          <a:bodyPr/>
          <a:lstStyle>
            <a:lvl1pPr>
              <a:defRPr/>
            </a:lvl1pPr>
          </a:lstStyle>
          <a:p>
            <a:pPr>
              <a:defRPr/>
            </a:pPr>
            <a:fld id="{53CA65C5-E23B-463B-A4AE-F220444DB5B1}" type="datetimeFigureOut">
              <a:rPr lang="en-US"/>
              <a:pPr>
                <a:defRPr/>
              </a:pPr>
              <a:t>8/16/2021</a:t>
            </a:fld>
            <a:endParaRPr lang="en-US"/>
          </a:p>
        </p:txBody>
      </p:sp>
      <p:sp>
        <p:nvSpPr>
          <p:cNvPr id="8" name="Footer Placeholder 4">
            <a:extLst>
              <a:ext uri="{FF2B5EF4-FFF2-40B4-BE49-F238E27FC236}">
                <a16:creationId xmlns:a16="http://schemas.microsoft.com/office/drawing/2014/main" id="{8D587EFE-345D-4BE8-8896-0EC03246D47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78A449-8B78-4A31-B3D6-8DB6943F57AB}"/>
              </a:ext>
            </a:extLst>
          </p:cNvPr>
          <p:cNvSpPr>
            <a:spLocks noGrp="1"/>
          </p:cNvSpPr>
          <p:nvPr>
            <p:ph type="sldNum" sz="quarter" idx="12"/>
          </p:nvPr>
        </p:nvSpPr>
        <p:spPr/>
        <p:txBody>
          <a:bodyPr/>
          <a:lstStyle>
            <a:lvl1pPr>
              <a:defRPr/>
            </a:lvl1pPr>
          </a:lstStyle>
          <a:p>
            <a:fld id="{CEF518EB-CFEE-4010-BA76-4E5F778B62AF}" type="slidenum">
              <a:rPr lang="en-US" altLang="en-US"/>
              <a:pPr/>
              <a:t>‹#›</a:t>
            </a:fld>
            <a:endParaRPr lang="en-US" altLang="en-US"/>
          </a:p>
        </p:txBody>
      </p:sp>
    </p:spTree>
    <p:extLst>
      <p:ext uri="{BB962C8B-B14F-4D97-AF65-F5344CB8AC3E}">
        <p14:creationId xmlns:p14="http://schemas.microsoft.com/office/powerpoint/2010/main" val="327040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594852B-1083-443D-B18B-8E6F3C8AB212}"/>
              </a:ext>
            </a:extLst>
          </p:cNvPr>
          <p:cNvSpPr>
            <a:spLocks noGrp="1"/>
          </p:cNvSpPr>
          <p:nvPr>
            <p:ph type="dt" sz="half" idx="10"/>
          </p:nvPr>
        </p:nvSpPr>
        <p:spPr/>
        <p:txBody>
          <a:bodyPr/>
          <a:lstStyle>
            <a:lvl1pPr>
              <a:defRPr/>
            </a:lvl1pPr>
          </a:lstStyle>
          <a:p>
            <a:pPr>
              <a:defRPr/>
            </a:pPr>
            <a:fld id="{71B6F2F7-CF8F-469B-BC1F-50EF54FBCBE6}" type="datetimeFigureOut">
              <a:rPr lang="en-US"/>
              <a:pPr>
                <a:defRPr/>
              </a:pPr>
              <a:t>8/16/2021</a:t>
            </a:fld>
            <a:endParaRPr lang="en-US"/>
          </a:p>
        </p:txBody>
      </p:sp>
      <p:sp>
        <p:nvSpPr>
          <p:cNvPr id="4" name="Footer Placeholder 4">
            <a:extLst>
              <a:ext uri="{FF2B5EF4-FFF2-40B4-BE49-F238E27FC236}">
                <a16:creationId xmlns:a16="http://schemas.microsoft.com/office/drawing/2014/main" id="{195DB5A4-39CC-4174-AE20-1CAB28D4C2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E1964A1-9B71-4EEC-8428-14C8BC9D1846}"/>
              </a:ext>
            </a:extLst>
          </p:cNvPr>
          <p:cNvSpPr>
            <a:spLocks noGrp="1"/>
          </p:cNvSpPr>
          <p:nvPr>
            <p:ph type="sldNum" sz="quarter" idx="12"/>
          </p:nvPr>
        </p:nvSpPr>
        <p:spPr/>
        <p:txBody>
          <a:bodyPr/>
          <a:lstStyle>
            <a:lvl1pPr>
              <a:defRPr/>
            </a:lvl1pPr>
          </a:lstStyle>
          <a:p>
            <a:fld id="{0ACFAC1E-E997-4C44-AAE0-7E931DEAE8EE}" type="slidenum">
              <a:rPr lang="en-US" altLang="en-US"/>
              <a:pPr/>
              <a:t>‹#›</a:t>
            </a:fld>
            <a:endParaRPr lang="en-US" altLang="en-US"/>
          </a:p>
        </p:txBody>
      </p:sp>
    </p:spTree>
    <p:extLst>
      <p:ext uri="{BB962C8B-B14F-4D97-AF65-F5344CB8AC3E}">
        <p14:creationId xmlns:p14="http://schemas.microsoft.com/office/powerpoint/2010/main" val="177272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6F75A8-281A-4D8D-A936-85B5CE7706E2}"/>
              </a:ext>
            </a:extLst>
          </p:cNvPr>
          <p:cNvSpPr>
            <a:spLocks noGrp="1"/>
          </p:cNvSpPr>
          <p:nvPr>
            <p:ph type="dt" sz="half" idx="10"/>
          </p:nvPr>
        </p:nvSpPr>
        <p:spPr/>
        <p:txBody>
          <a:bodyPr/>
          <a:lstStyle>
            <a:lvl1pPr>
              <a:defRPr/>
            </a:lvl1pPr>
          </a:lstStyle>
          <a:p>
            <a:pPr>
              <a:defRPr/>
            </a:pPr>
            <a:fld id="{B6CE8A4C-3E46-4FA4-8338-A787FE08EDC5}" type="datetimeFigureOut">
              <a:rPr lang="en-US"/>
              <a:pPr>
                <a:defRPr/>
              </a:pPr>
              <a:t>8/16/2021</a:t>
            </a:fld>
            <a:endParaRPr lang="en-US"/>
          </a:p>
        </p:txBody>
      </p:sp>
      <p:sp>
        <p:nvSpPr>
          <p:cNvPr id="3" name="Footer Placeholder 4">
            <a:extLst>
              <a:ext uri="{FF2B5EF4-FFF2-40B4-BE49-F238E27FC236}">
                <a16:creationId xmlns:a16="http://schemas.microsoft.com/office/drawing/2014/main" id="{8626D8B5-ED99-466E-BAF2-7EFDF4058A6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952E06-41D5-4A13-AD19-D8E6E3DF03BC}"/>
              </a:ext>
            </a:extLst>
          </p:cNvPr>
          <p:cNvSpPr>
            <a:spLocks noGrp="1"/>
          </p:cNvSpPr>
          <p:nvPr>
            <p:ph type="sldNum" sz="quarter" idx="12"/>
          </p:nvPr>
        </p:nvSpPr>
        <p:spPr/>
        <p:txBody>
          <a:bodyPr/>
          <a:lstStyle>
            <a:lvl1pPr>
              <a:defRPr/>
            </a:lvl1pPr>
          </a:lstStyle>
          <a:p>
            <a:fld id="{1AF9EB64-2885-45CB-8151-56ACBCE1BABD}" type="slidenum">
              <a:rPr lang="en-US" altLang="en-US"/>
              <a:pPr/>
              <a:t>‹#›</a:t>
            </a:fld>
            <a:endParaRPr lang="en-US" altLang="en-US"/>
          </a:p>
        </p:txBody>
      </p:sp>
    </p:spTree>
    <p:extLst>
      <p:ext uri="{BB962C8B-B14F-4D97-AF65-F5344CB8AC3E}">
        <p14:creationId xmlns:p14="http://schemas.microsoft.com/office/powerpoint/2010/main" val="230781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39E2A66-10E8-46C5-A325-43611BCA67AD}"/>
              </a:ext>
            </a:extLst>
          </p:cNvPr>
          <p:cNvSpPr>
            <a:spLocks noGrp="1"/>
          </p:cNvSpPr>
          <p:nvPr>
            <p:ph type="dt" sz="half" idx="10"/>
          </p:nvPr>
        </p:nvSpPr>
        <p:spPr/>
        <p:txBody>
          <a:bodyPr/>
          <a:lstStyle>
            <a:lvl1pPr>
              <a:defRPr/>
            </a:lvl1pPr>
          </a:lstStyle>
          <a:p>
            <a:pPr>
              <a:defRPr/>
            </a:pPr>
            <a:fld id="{BFD248D9-A793-43D7-956B-61CB8E40C860}" type="datetimeFigureOut">
              <a:rPr lang="en-US"/>
              <a:pPr>
                <a:defRPr/>
              </a:pPr>
              <a:t>8/16/2021</a:t>
            </a:fld>
            <a:endParaRPr lang="en-US"/>
          </a:p>
        </p:txBody>
      </p:sp>
      <p:sp>
        <p:nvSpPr>
          <p:cNvPr id="6" name="Footer Placeholder 4">
            <a:extLst>
              <a:ext uri="{FF2B5EF4-FFF2-40B4-BE49-F238E27FC236}">
                <a16:creationId xmlns:a16="http://schemas.microsoft.com/office/drawing/2014/main" id="{6B119F9B-EFF8-4C27-86EA-88AAA9DC45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AAB349-5387-4B7D-97D6-8A25A7AC8E22}"/>
              </a:ext>
            </a:extLst>
          </p:cNvPr>
          <p:cNvSpPr>
            <a:spLocks noGrp="1"/>
          </p:cNvSpPr>
          <p:nvPr>
            <p:ph type="sldNum" sz="quarter" idx="12"/>
          </p:nvPr>
        </p:nvSpPr>
        <p:spPr/>
        <p:txBody>
          <a:bodyPr/>
          <a:lstStyle>
            <a:lvl1pPr>
              <a:defRPr/>
            </a:lvl1pPr>
          </a:lstStyle>
          <a:p>
            <a:fld id="{740BC894-E5F8-4ABD-BFA3-E0A3BF82700B}" type="slidenum">
              <a:rPr lang="en-US" altLang="en-US"/>
              <a:pPr/>
              <a:t>‹#›</a:t>
            </a:fld>
            <a:endParaRPr lang="en-US" altLang="en-US"/>
          </a:p>
        </p:txBody>
      </p:sp>
    </p:spTree>
    <p:extLst>
      <p:ext uri="{BB962C8B-B14F-4D97-AF65-F5344CB8AC3E}">
        <p14:creationId xmlns:p14="http://schemas.microsoft.com/office/powerpoint/2010/main" val="403554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5E0E63-7C7E-4FE3-8A1C-940CA3186AB1}"/>
              </a:ext>
            </a:extLst>
          </p:cNvPr>
          <p:cNvSpPr>
            <a:spLocks noGrp="1"/>
          </p:cNvSpPr>
          <p:nvPr>
            <p:ph type="dt" sz="half" idx="10"/>
          </p:nvPr>
        </p:nvSpPr>
        <p:spPr/>
        <p:txBody>
          <a:bodyPr/>
          <a:lstStyle>
            <a:lvl1pPr>
              <a:defRPr/>
            </a:lvl1pPr>
          </a:lstStyle>
          <a:p>
            <a:pPr>
              <a:defRPr/>
            </a:pPr>
            <a:fld id="{FE490110-0A15-4E31-9590-5CB9C5FD151D}" type="datetimeFigureOut">
              <a:rPr lang="en-US"/>
              <a:pPr>
                <a:defRPr/>
              </a:pPr>
              <a:t>8/16/2021</a:t>
            </a:fld>
            <a:endParaRPr lang="en-US"/>
          </a:p>
        </p:txBody>
      </p:sp>
      <p:sp>
        <p:nvSpPr>
          <p:cNvPr id="6" name="Footer Placeholder 4">
            <a:extLst>
              <a:ext uri="{FF2B5EF4-FFF2-40B4-BE49-F238E27FC236}">
                <a16:creationId xmlns:a16="http://schemas.microsoft.com/office/drawing/2014/main" id="{2952A0AD-C48E-4CF2-8BAD-A46F568BFD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3BA859-3E2D-4CDC-9115-54A5C47D0312}"/>
              </a:ext>
            </a:extLst>
          </p:cNvPr>
          <p:cNvSpPr>
            <a:spLocks noGrp="1"/>
          </p:cNvSpPr>
          <p:nvPr>
            <p:ph type="sldNum" sz="quarter" idx="12"/>
          </p:nvPr>
        </p:nvSpPr>
        <p:spPr/>
        <p:txBody>
          <a:bodyPr/>
          <a:lstStyle>
            <a:lvl1pPr>
              <a:defRPr/>
            </a:lvl1pPr>
          </a:lstStyle>
          <a:p>
            <a:fld id="{EB947245-1EFB-43AB-9360-39A17738A366}" type="slidenum">
              <a:rPr lang="en-US" altLang="en-US"/>
              <a:pPr/>
              <a:t>‹#›</a:t>
            </a:fld>
            <a:endParaRPr lang="en-US" altLang="en-US"/>
          </a:p>
        </p:txBody>
      </p:sp>
    </p:spTree>
    <p:extLst>
      <p:ext uri="{BB962C8B-B14F-4D97-AF65-F5344CB8AC3E}">
        <p14:creationId xmlns:p14="http://schemas.microsoft.com/office/powerpoint/2010/main" val="206012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7E0DB8-6E82-42A8-8CF5-9BE702794F5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38A8682-0786-43E7-B778-99462328734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7E69B21-F911-4BFB-855C-9DEF9B8FE8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B3361B2-6CC8-48B7-8A63-AA1B468EC788}" type="datetimeFigureOut">
              <a:rPr lang="en-US"/>
              <a:pPr>
                <a:defRPr/>
              </a:pPr>
              <a:t>8/16/2021</a:t>
            </a:fld>
            <a:endParaRPr lang="en-US"/>
          </a:p>
        </p:txBody>
      </p:sp>
      <p:sp>
        <p:nvSpPr>
          <p:cNvPr id="5" name="Footer Placeholder 4">
            <a:extLst>
              <a:ext uri="{FF2B5EF4-FFF2-40B4-BE49-F238E27FC236}">
                <a16:creationId xmlns:a16="http://schemas.microsoft.com/office/drawing/2014/main" id="{9A251240-62F2-45A8-9B63-8173FE8FBC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B7D9DE0-21F3-40E0-BA15-58C247C8620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E81F7FF-7AD4-471F-A5BB-959EDEE9D1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AlFbTeBRlKbBJpDkcxzmlQG4_e4JWbyP3fMGfCaJOCQ/copy" TargetMode="External"/><Relationship Id="rId3" Type="http://schemas.openxmlformats.org/officeDocument/2006/relationships/image" Target="../media/image1.png"/><Relationship Id="rId7" Type="http://schemas.openxmlformats.org/officeDocument/2006/relationships/hyperlink" Target="https://youtu.be/o1vjsCbfM5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dropbox.com/s/oo8wx9tdkynqr3j/Middle%20Colonies%20Notes%20Page.docx?dl=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www.teacherspayteachers.com/Store/Students-Of-History"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eacherspayteachers.com/Store/Students-Of-History"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teacherspayteachers.com/Store/Students-Of-History"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CBE3BE8-B2C5-494F-8F4B-E2918D78F1C0}"/>
              </a:ext>
            </a:extLst>
          </p:cNvPr>
          <p:cNvSpPr txBox="1">
            <a:spLocks noChangeArrowheads="1"/>
          </p:cNvSpPr>
          <p:nvPr/>
        </p:nvSpPr>
        <p:spPr bwMode="auto">
          <a:xfrm>
            <a:off x="133884" y="-5878"/>
            <a:ext cx="487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53">
              <a:spcBef>
                <a:spcPct val="0"/>
              </a:spcBef>
              <a:buNone/>
            </a:pPr>
            <a:r>
              <a:rPr lang="en-US" altLang="en-US" sz="5400" dirty="0">
                <a:ln>
                  <a:solidFill>
                    <a:sysClr val="windowText" lastClr="000000"/>
                  </a:solidFill>
                </a:ln>
                <a:solidFill>
                  <a:schemeClr val="accent1">
                    <a:lumMod val="60000"/>
                    <a:lumOff val="40000"/>
                  </a:schemeClr>
                </a:solidFill>
                <a:effectLst>
                  <a:outerShdw blurRad="38100" dist="38100" dir="2700000" algn="tl">
                    <a:srgbClr val="000000">
                      <a:alpha val="43137"/>
                    </a:srgbClr>
                  </a:outerShdw>
                </a:effectLst>
                <a:latin typeface="Bernard MT Condensed" panose="02050806060905020404" pitchFamily="18" charset="0"/>
                <a:sym typeface="Gill Sans" charset="0"/>
              </a:rPr>
              <a:t>Thank you!</a:t>
            </a:r>
          </a:p>
        </p:txBody>
      </p:sp>
      <p:sp>
        <p:nvSpPr>
          <p:cNvPr id="4" name="TextBox 4">
            <a:extLst>
              <a:ext uri="{FF2B5EF4-FFF2-40B4-BE49-F238E27FC236}">
                <a16:creationId xmlns:a16="http://schemas.microsoft.com/office/drawing/2014/main" id="{9B97AF49-1923-46C7-85B9-18A7319A8F06}"/>
              </a:ext>
            </a:extLst>
          </p:cNvPr>
          <p:cNvSpPr txBox="1">
            <a:spLocks noChangeArrowheads="1"/>
          </p:cNvSpPr>
          <p:nvPr/>
        </p:nvSpPr>
        <p:spPr bwMode="auto">
          <a:xfrm>
            <a:off x="133883" y="764189"/>
            <a:ext cx="518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53">
              <a:spcBef>
                <a:spcPct val="0"/>
              </a:spcBef>
              <a:buNone/>
            </a:pPr>
            <a:r>
              <a:rPr lang="en-US" altLang="en-US" sz="1600" dirty="0">
                <a:solidFill>
                  <a:prstClr val="black"/>
                </a:solidFill>
                <a:latin typeface="Arial" panose="020B0604020202020204" pitchFamily="34" charset="0"/>
                <a:sym typeface="Gill Sans" charset="0"/>
              </a:rPr>
              <a:t>Thank you so much for purchasing this product for your classroom! I very much appreciate your support and business. Please, however, do not post this resource to any webpage, blog, Weebly page or Youtube. </a:t>
            </a:r>
          </a:p>
        </p:txBody>
      </p:sp>
      <p:sp>
        <p:nvSpPr>
          <p:cNvPr id="8" name="TextBox 7">
            <a:extLst>
              <a:ext uri="{FF2B5EF4-FFF2-40B4-BE49-F238E27FC236}">
                <a16:creationId xmlns:a16="http://schemas.microsoft.com/office/drawing/2014/main" id="{B6A60E3A-4A19-4F7A-942B-6DF544520D6B}"/>
              </a:ext>
            </a:extLst>
          </p:cNvPr>
          <p:cNvSpPr txBox="1"/>
          <p:nvPr/>
        </p:nvSpPr>
        <p:spPr>
          <a:xfrm>
            <a:off x="5410200" y="155484"/>
            <a:ext cx="3621252" cy="1815882"/>
          </a:xfrm>
          <a:prstGeom prst="rect">
            <a:avLst/>
          </a:prstGeom>
          <a:noFill/>
        </p:spPr>
        <p:txBody>
          <a:bodyPr wrap="square" rtlCol="0">
            <a:spAutoFit/>
          </a:bodyPr>
          <a:lstStyle/>
          <a:p>
            <a:pPr algn="r" defTabSz="914353"/>
            <a:r>
              <a:rPr lang="en-US" sz="2800" dirty="0">
                <a:solidFill>
                  <a:prstClr val="black"/>
                </a:solidFill>
                <a:effectLst>
                  <a:outerShdw blurRad="38100" dist="38100" dir="2700000" algn="tl">
                    <a:srgbClr val="000000">
                      <a:alpha val="43137"/>
                    </a:srgbClr>
                  </a:outerShdw>
                </a:effectLst>
                <a:latin typeface="Bernard MT Condensed" panose="02050806060905020404" pitchFamily="18" charset="0"/>
                <a:sym typeface="Gill Sans" charset="0"/>
              </a:rPr>
              <a:t>Included are 2 options for guided notes plus “flipped” Youtube &amp; Google Slides versions: </a:t>
            </a:r>
          </a:p>
        </p:txBody>
      </p:sp>
      <p:pic>
        <p:nvPicPr>
          <p:cNvPr id="13" name="Picture 12">
            <a:extLst>
              <a:ext uri="{FF2B5EF4-FFF2-40B4-BE49-F238E27FC236}">
                <a16:creationId xmlns:a16="http://schemas.microsoft.com/office/drawing/2014/main" id="{1FE2CBD9-F088-471B-827E-B50D13A00AA6}"/>
              </a:ext>
            </a:extLst>
          </p:cNvPr>
          <p:cNvPicPr>
            <a:picLocks noChangeAspect="1"/>
          </p:cNvPicPr>
          <p:nvPr/>
        </p:nvPicPr>
        <p:blipFill rotWithShape="1">
          <a:blip r:embed="rId3"/>
          <a:srcRect l="34166" t="20019" r="34167" b="5725"/>
          <a:stretch/>
        </p:blipFill>
        <p:spPr>
          <a:xfrm>
            <a:off x="4074360" y="2021488"/>
            <a:ext cx="2609863" cy="3340437"/>
          </a:xfrm>
          <a:prstGeom prst="rect">
            <a:avLst/>
          </a:prstGeom>
          <a:ln>
            <a:solidFill>
              <a:schemeClr val="tx1"/>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C85B28F4-B57F-4A93-A3A9-EB2BFC77B2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2922"/>
          <a:stretch/>
        </p:blipFill>
        <p:spPr>
          <a:xfrm>
            <a:off x="5892380" y="2509261"/>
            <a:ext cx="2643620" cy="3528637"/>
          </a:xfrm>
          <a:prstGeom prst="rect">
            <a:avLst/>
          </a:prstGeom>
          <a:ln>
            <a:solidFill>
              <a:schemeClr val="tx1"/>
            </a:solidFill>
          </a:ln>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72C2A170-4A75-4C51-A606-ADBE538A1A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1718"/>
          <a:stretch/>
        </p:blipFill>
        <p:spPr>
          <a:xfrm>
            <a:off x="6320229" y="3135738"/>
            <a:ext cx="2711223" cy="3528637"/>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A3C9A4BB-9F80-4AB0-8F04-4EA527E3B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3092" y="5916716"/>
            <a:ext cx="513816" cy="513816"/>
          </a:xfrm>
          <a:prstGeom prst="rect">
            <a:avLst/>
          </a:prstGeom>
        </p:spPr>
      </p:pic>
      <p:sp>
        <p:nvSpPr>
          <p:cNvPr id="6" name="TextBox 5">
            <a:extLst>
              <a:ext uri="{FF2B5EF4-FFF2-40B4-BE49-F238E27FC236}">
                <a16:creationId xmlns:a16="http://schemas.microsoft.com/office/drawing/2014/main" id="{0E60545A-0F9A-4279-A953-5D08E235A1CC}"/>
              </a:ext>
            </a:extLst>
          </p:cNvPr>
          <p:cNvSpPr txBox="1"/>
          <p:nvPr/>
        </p:nvSpPr>
        <p:spPr>
          <a:xfrm>
            <a:off x="133883" y="2025294"/>
            <a:ext cx="3940477" cy="4527906"/>
          </a:xfrm>
          <a:prstGeom prst="rect">
            <a:avLst/>
          </a:prstGeom>
          <a:noFill/>
        </p:spPr>
        <p:txBody>
          <a:bodyPr wrap="square" rtlCol="0">
            <a:spAutoFit/>
          </a:bodyPr>
          <a:lstStyle/>
          <a:p>
            <a:pPr defTabSz="914353"/>
            <a:r>
              <a:rPr lang="en-US" sz="2531" dirty="0">
                <a:ln>
                  <a:solidFill>
                    <a:prstClr val="black"/>
                  </a:solidFill>
                </a:ln>
                <a:solidFill>
                  <a:schemeClr val="accent1">
                    <a:lumMod val="60000"/>
                    <a:lumOff val="40000"/>
                  </a:schemeClr>
                </a:solidFill>
                <a:effectLst>
                  <a:outerShdw blurRad="38100" dist="38100" dir="2700000" algn="tl">
                    <a:srgbClr val="000000">
                      <a:alpha val="43137"/>
                    </a:srgbClr>
                  </a:outerShdw>
                </a:effectLst>
                <a:latin typeface="Bernard MT Condensed" panose="02050806060905020404" pitchFamily="18" charset="0"/>
                <a:sym typeface="Gill Sans" charset="0"/>
              </a:rPr>
              <a:t>Interactive Foldable Style &amp; Guided Outline Notes:</a:t>
            </a:r>
          </a:p>
          <a:p>
            <a:pPr defTabSz="914353"/>
            <a:r>
              <a:rPr lang="en-US" b="1" dirty="0">
                <a:solidFill>
                  <a:prstClr val="black"/>
                </a:solidFill>
                <a:effectLst>
                  <a:outerShdw blurRad="38100" dist="38100" dir="2700000" algn="tl">
                    <a:srgbClr val="000000">
                      <a:alpha val="43137"/>
                    </a:srgbClr>
                  </a:outerShdw>
                </a:effectLst>
                <a:latin typeface="Arial" panose="020B0604020202020204" pitchFamily="34" charset="0"/>
                <a:sym typeface="Gill Sans" charset="0"/>
                <a:hlinkClick r:id="rId6"/>
              </a:rPr>
              <a:t>https://www.dropbox.com/s/oo8wx9tdkynqr3j/Middle%20Colonies%20Notes%20Page.docx?dl=0</a:t>
            </a:r>
            <a:endParaRPr lang="en-US" b="1" dirty="0">
              <a:solidFill>
                <a:prstClr val="black"/>
              </a:solidFill>
              <a:effectLst>
                <a:outerShdw blurRad="38100" dist="38100" dir="2700000" algn="tl">
                  <a:srgbClr val="000000">
                    <a:alpha val="43137"/>
                  </a:srgbClr>
                </a:outerShdw>
              </a:effectLst>
              <a:latin typeface="Arial" panose="020B0604020202020204" pitchFamily="34" charset="0"/>
              <a:sym typeface="Gill Sans" charset="0"/>
            </a:endParaRPr>
          </a:p>
          <a:p>
            <a:pPr defTabSz="914353"/>
            <a:endParaRPr lang="en-US"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Gill Sans" charset="0"/>
            </a:endParaRPr>
          </a:p>
          <a:p>
            <a:pPr defTabSz="914353"/>
            <a:r>
              <a:rPr lang="en-US" sz="2531" dirty="0">
                <a:ln>
                  <a:solidFill>
                    <a:prstClr val="black"/>
                  </a:solidFill>
                </a:ln>
                <a:solidFill>
                  <a:schemeClr val="accent1">
                    <a:lumMod val="60000"/>
                    <a:lumOff val="40000"/>
                  </a:schemeClr>
                </a:solidFill>
                <a:effectLst>
                  <a:outerShdw blurRad="38100" dist="38100" dir="2700000" algn="tl">
                    <a:srgbClr val="000000">
                      <a:alpha val="43137"/>
                    </a:srgbClr>
                  </a:outerShdw>
                </a:effectLst>
                <a:latin typeface="Bernard MT Condensed" panose="02050806060905020404" pitchFamily="18" charset="0"/>
                <a:sym typeface="Gill Sans" charset="0"/>
              </a:rPr>
              <a:t>Flipped Classroom Youtube Video of this presentation: </a:t>
            </a:r>
          </a:p>
          <a:p>
            <a:pPr defTabSz="914353"/>
            <a:r>
              <a:rPr lang="en-US" b="1" dirty="0">
                <a:solidFill>
                  <a:prstClr val="black"/>
                </a:solidFill>
                <a:effectLst>
                  <a:outerShdw blurRad="38100" dist="38100" dir="2700000" algn="tl">
                    <a:srgbClr val="000000">
                      <a:alpha val="43137"/>
                    </a:srgbClr>
                  </a:outerShdw>
                </a:effectLst>
                <a:latin typeface="Arial" panose="020B0604020202020204" pitchFamily="34" charset="0"/>
                <a:sym typeface="Gill Sans" charset="0"/>
                <a:hlinkClick r:id="rId7"/>
              </a:rPr>
              <a:t>https://youtu.be/o1vjsCbfM5k</a:t>
            </a:r>
            <a:endParaRPr lang="en-US" b="1" dirty="0">
              <a:solidFill>
                <a:prstClr val="black"/>
              </a:solidFill>
              <a:effectLst>
                <a:outerShdw blurRad="38100" dist="38100" dir="2700000" algn="tl">
                  <a:srgbClr val="000000">
                    <a:alpha val="43137"/>
                  </a:srgbClr>
                </a:outerShdw>
              </a:effectLst>
              <a:latin typeface="Arial" panose="020B0604020202020204" pitchFamily="34" charset="0"/>
              <a:sym typeface="Gill Sans" charset="0"/>
            </a:endParaRPr>
          </a:p>
          <a:p>
            <a:pPr defTabSz="914353"/>
            <a:endParaRPr lang="en-US"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Gill Sans" charset="0"/>
            </a:endParaRPr>
          </a:p>
          <a:p>
            <a:pPr defTabSz="914353"/>
            <a:r>
              <a:rPr lang="en-US" sz="2500" dirty="0">
                <a:ln>
                  <a:solidFill>
                    <a:prstClr val="black"/>
                  </a:solidFill>
                </a:ln>
                <a:solidFill>
                  <a:schemeClr val="accent1">
                    <a:lumMod val="60000"/>
                    <a:lumOff val="40000"/>
                  </a:schemeClr>
                </a:solidFill>
                <a:effectLst>
                  <a:outerShdw blurRad="38100" dist="38100" dir="2700000" algn="tl">
                    <a:srgbClr val="000000">
                      <a:alpha val="43137"/>
                    </a:srgbClr>
                  </a:outerShdw>
                </a:effectLst>
                <a:latin typeface="Bernard MT Condensed" panose="02050806060905020404" pitchFamily="18" charset="0"/>
                <a:sym typeface="Gill Sans" charset="0"/>
              </a:rPr>
              <a:t>Google Slides Version</a:t>
            </a:r>
          </a:p>
          <a:p>
            <a:pPr defTabSz="914353"/>
            <a:r>
              <a:rPr lang="en-US" b="1" dirty="0">
                <a:solidFill>
                  <a:prstClr val="black"/>
                </a:solidFill>
                <a:effectLst>
                  <a:outerShdw blurRad="38100" dist="38100" dir="2700000" algn="tl">
                    <a:srgbClr val="000000">
                      <a:alpha val="43137"/>
                    </a:srgbClr>
                  </a:outerShdw>
                </a:effectLst>
                <a:latin typeface="Arial" panose="020B0604020202020204" pitchFamily="34" charset="0"/>
                <a:sym typeface="Gill Sans" charset="0"/>
                <a:hlinkClick r:id="rId8"/>
              </a:rPr>
              <a:t>https://docs.google.com/presentation/d/1AlFbTeBRlKbBJpDkcxzmlQG4_e4JWbyP3fMGfCaJOCQ/copy</a:t>
            </a:r>
            <a:endParaRPr lang="en-US" b="1" dirty="0">
              <a:solidFill>
                <a:prstClr val="black"/>
              </a:solidFill>
              <a:effectLst>
                <a:outerShdw blurRad="38100" dist="38100" dir="2700000" algn="tl">
                  <a:srgbClr val="000000">
                    <a:alpha val="43137"/>
                  </a:srgbClr>
                </a:outerShdw>
              </a:effectLst>
              <a:latin typeface="Arial" panose="020B0604020202020204" pitchFamily="34" charset="0"/>
              <a:sym typeface="Gill Sans" charset="0"/>
            </a:endParaRPr>
          </a:p>
        </p:txBody>
      </p:sp>
    </p:spTree>
    <p:extLst>
      <p:ext uri="{BB962C8B-B14F-4D97-AF65-F5344CB8AC3E}">
        <p14:creationId xmlns:p14="http://schemas.microsoft.com/office/powerpoint/2010/main" val="2769169597"/>
      </p:ext>
    </p:extLst>
  </p:cSld>
  <p:clrMapOvr>
    <a:masterClrMapping/>
  </p:clrMapOvr>
  <mc:AlternateContent xmlns:mc="http://schemas.openxmlformats.org/markup-compatibility/2006" xmlns:p14="http://schemas.microsoft.com/office/powerpoint/2010/main">
    <mc:Choice Requires="p14">
      <p:transition spd="slow" p14:dur="2000" advTm="10447"/>
    </mc:Choice>
    <mc:Fallback xmlns="">
      <p:transition spd="slow" advTm="104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1/15/Treaty_of_Penn_with_Indians_by_Benjamin_West.jpg/800px-Treaty_of_Penn_with_Indians_by_Benjamin_West.jpg">
            <a:extLst>
              <a:ext uri="{FF2B5EF4-FFF2-40B4-BE49-F238E27FC236}">
                <a16:creationId xmlns:a16="http://schemas.microsoft.com/office/drawing/2014/main" id="{4C4B16AC-9ABA-4FF9-AF25-CAC938C46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5" r="3606"/>
          <a:stretch>
            <a:fillRect/>
          </a:stretch>
        </p:blipFill>
        <p:spPr bwMode="auto">
          <a:xfrm>
            <a:off x="4763" y="-23813"/>
            <a:ext cx="9132887"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7E743CB6-3CCC-4F4E-83E3-5498050B0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363" b="33221"/>
          <a:stretch>
            <a:fillRect/>
          </a:stretch>
        </p:blipFill>
        <p:spPr bwMode="auto">
          <a:xfrm>
            <a:off x="-1588" y="0"/>
            <a:ext cx="9132888"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B485C687-6B47-4B90-B6AD-C4DFD1F17CB2}"/>
              </a:ext>
            </a:extLst>
          </p:cNvPr>
          <p:cNvSpPr/>
          <p:nvPr/>
        </p:nvSpPr>
        <p:spPr>
          <a:xfrm>
            <a:off x="4495800" y="914400"/>
            <a:ext cx="4267200" cy="5786199"/>
          </a:xfrm>
          <a:prstGeom prst="rect">
            <a:avLst/>
          </a:prstGeom>
        </p:spPr>
        <p:txBody>
          <a:bodyPr>
            <a:spAutoFit/>
          </a:bodyPr>
          <a:lstStyle/>
          <a:p>
            <a:pPr marL="548640" indent="-548640" fontAlgn="auto">
              <a:spcBef>
                <a:spcPts val="0"/>
              </a:spcBef>
              <a:spcAft>
                <a:spcPts val="1800"/>
              </a:spcAft>
              <a:buSzPct val="85000"/>
              <a:buFontTx/>
              <a:buBlip>
                <a:blip r:embed="rId5"/>
              </a:buBlip>
              <a:defRPr/>
            </a:pPr>
            <a:r>
              <a:rPr lang="en-US" sz="34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Founder of Pennsylvania and Philadelphia</a:t>
            </a:r>
          </a:p>
          <a:p>
            <a:pPr marL="548640" indent="-548640" fontAlgn="auto">
              <a:spcBef>
                <a:spcPts val="0"/>
              </a:spcBef>
              <a:spcAft>
                <a:spcPts val="1800"/>
              </a:spcAft>
              <a:buSzPct val="85000"/>
              <a:buFontTx/>
              <a:buBlip>
                <a:blip r:embed="rId5"/>
              </a:buBlip>
              <a:defRPr/>
            </a:pPr>
            <a:r>
              <a:rPr lang="en-US" sz="34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Signs a peace treaty with the Lenape Indians in 1683</a:t>
            </a:r>
          </a:p>
          <a:p>
            <a:pPr marL="548640" indent="-548640" fontAlgn="auto">
              <a:spcBef>
                <a:spcPts val="0"/>
              </a:spcBef>
              <a:spcAft>
                <a:spcPts val="1800"/>
              </a:spcAft>
              <a:buSzPct val="85000"/>
              <a:buFontTx/>
              <a:buBlip>
                <a:blip r:embed="rId5"/>
              </a:buBlip>
              <a:defRPr/>
            </a:pPr>
            <a:r>
              <a:rPr lang="en-US" sz="34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Supported democracy &amp; religious freedom across his colony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1966"/>
    </mc:Choice>
    <mc:Fallback xmlns="">
      <p:transition spd="slow" advTm="81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farm1.staticflickr.com/89/210837015_6c6ed4a4d2_b.jpg">
            <a:extLst>
              <a:ext uri="{FF2B5EF4-FFF2-40B4-BE49-F238E27FC236}">
                <a16:creationId xmlns:a16="http://schemas.microsoft.com/office/drawing/2014/main" id="{1E647A38-AE21-4934-843B-AB32D86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57" r="3995"/>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79F5542-CC43-4740-9ECD-25137F4FBAA4}"/>
              </a:ext>
            </a:extLst>
          </p:cNvPr>
          <p:cNvSpPr/>
          <p:nvPr/>
        </p:nvSpPr>
        <p:spPr>
          <a:xfrm>
            <a:off x="228600" y="1233130"/>
            <a:ext cx="6030035" cy="4862870"/>
          </a:xfrm>
          <a:prstGeom prst="rect">
            <a:avLst/>
          </a:prstGeom>
        </p:spPr>
        <p:txBody>
          <a:bodyPr>
            <a:spAutoFit/>
          </a:bodyPr>
          <a:lstStyle/>
          <a:p>
            <a:pPr marL="548640" indent="-548640" fontAlgn="auto">
              <a:spcBef>
                <a:spcPts val="0"/>
              </a:spcBef>
              <a:spcAft>
                <a:spcPts val="1800"/>
              </a:spcAft>
              <a:buSzPct val="85000"/>
              <a:buFontTx/>
              <a:buBlip>
                <a:blip r:embed="rId4"/>
              </a:buBlip>
              <a:defRPr/>
            </a:pPr>
            <a:r>
              <a:rPr lang="en-US" sz="40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Rich soil and mild climate makes for good farmland</a:t>
            </a:r>
          </a:p>
          <a:p>
            <a:pPr marL="548640" indent="-548640" fontAlgn="auto">
              <a:spcBef>
                <a:spcPts val="0"/>
              </a:spcBef>
              <a:spcAft>
                <a:spcPts val="1800"/>
              </a:spcAft>
              <a:buSzPct val="85000"/>
              <a:buFontTx/>
              <a:buBlip>
                <a:blip r:embed="rId4"/>
              </a:buBlip>
              <a:defRPr/>
            </a:pPr>
            <a:r>
              <a:rPr lang="en-US" sz="40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Grain becomes an important Cash Crop</a:t>
            </a:r>
          </a:p>
          <a:p>
            <a:pPr marL="548640" indent="-548640" fontAlgn="auto">
              <a:spcBef>
                <a:spcPts val="0"/>
              </a:spcBef>
              <a:spcAft>
                <a:spcPts val="1800"/>
              </a:spcAft>
              <a:buSzPct val="85000"/>
              <a:buFontTx/>
              <a:buBlip>
                <a:blip r:embed="rId4"/>
              </a:buBlip>
              <a:defRPr/>
            </a:pPr>
            <a:r>
              <a:rPr lang="en-US" sz="40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Leads to the Middle Colonies becoming known as the “bread basket”</a:t>
            </a:r>
          </a:p>
        </p:txBody>
      </p:sp>
      <p:pic>
        <p:nvPicPr>
          <p:cNvPr id="7172" name="Picture 5">
            <a:extLst>
              <a:ext uri="{FF2B5EF4-FFF2-40B4-BE49-F238E27FC236}">
                <a16:creationId xmlns:a16="http://schemas.microsoft.com/office/drawing/2014/main" id="{D6A01998-9B9A-45E2-ADFF-92B81B68BB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470" t="23364" r="6483" b="29437"/>
          <a:stretch>
            <a:fillRect/>
          </a:stretch>
        </p:blipFill>
        <p:spPr bwMode="auto">
          <a:xfrm>
            <a:off x="0" y="23813"/>
            <a:ext cx="9144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1557"/>
    </mc:Choice>
    <mc:Fallback xmlns="">
      <p:transition spd="slow" advTm="41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thumb/8/8c/1756_Lotter_Map_of_Pennsylvania%2C_New_Jersey_%5E_New_York_-_Geographicus_-_PensylvaniaNovaJersey-lotter-1756.jpg/509px-1756_Lotter_Map_of_Pennsylvania%2C_New_Jersey_%5E_New_York_-_Geographicus_-_PensylvaniaNovaJersey-lotter-1756.jpg">
            <a:extLst>
              <a:ext uri="{FF2B5EF4-FFF2-40B4-BE49-F238E27FC236}">
                <a16:creationId xmlns:a16="http://schemas.microsoft.com/office/drawing/2014/main" id="{49F16247-C84B-4CEA-B22A-647056A54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528638"/>
            <a:ext cx="5305425"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08A9BA6-A1D4-4C82-957D-26A55844629E}"/>
              </a:ext>
            </a:extLst>
          </p:cNvPr>
          <p:cNvSpPr/>
          <p:nvPr/>
        </p:nvSpPr>
        <p:spPr>
          <a:xfrm>
            <a:off x="10236" y="990600"/>
            <a:ext cx="3799764" cy="5309146"/>
          </a:xfrm>
          <a:prstGeom prst="rect">
            <a:avLst/>
          </a:prstGeom>
        </p:spPr>
        <p:txBody>
          <a:bodyPr>
            <a:spAutoFit/>
          </a:bodyPr>
          <a:lstStyle/>
          <a:p>
            <a:pPr marL="548640" indent="-548640" fontAlgn="auto">
              <a:spcBef>
                <a:spcPts val="0"/>
              </a:spcBef>
              <a:spcAft>
                <a:spcPts val="1800"/>
              </a:spcAft>
              <a:buSzPct val="85000"/>
              <a:buFontTx/>
              <a:buBlip>
                <a:blip r:embed="rId4"/>
              </a:buBlip>
              <a:defRPr/>
            </a:pPr>
            <a:r>
              <a:rPr lang="en-US" sz="36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Farmers transport crops along rivers like the Hudson and Delaware</a:t>
            </a:r>
          </a:p>
          <a:p>
            <a:pPr marL="548640" indent="-548640" fontAlgn="auto">
              <a:spcBef>
                <a:spcPts val="0"/>
              </a:spcBef>
              <a:spcAft>
                <a:spcPts val="1800"/>
              </a:spcAft>
              <a:buSzPct val="85000"/>
              <a:buFontTx/>
              <a:buBlip>
                <a:blip r:embed="rId4"/>
              </a:buBlip>
              <a:defRPr/>
            </a:pPr>
            <a:r>
              <a:rPr lang="en-US" sz="36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Goods exported through ports in Philadelphia and New York City</a:t>
            </a:r>
          </a:p>
        </p:txBody>
      </p:sp>
      <p:pic>
        <p:nvPicPr>
          <p:cNvPr id="8196" name="Picture 3">
            <a:extLst>
              <a:ext uri="{FF2B5EF4-FFF2-40B4-BE49-F238E27FC236}">
                <a16:creationId xmlns:a16="http://schemas.microsoft.com/office/drawing/2014/main" id="{241CC5E5-1C1A-4323-9C6A-423D8B3E6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4380" b="37399"/>
          <a:stretch>
            <a:fillRect/>
          </a:stretch>
        </p:blipFill>
        <p:spPr bwMode="auto">
          <a:xfrm>
            <a:off x="11113" y="14288"/>
            <a:ext cx="9132887" cy="1027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902"/>
    </mc:Choice>
    <mc:Fallback xmlns="">
      <p:transition spd="slow" advTm="389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http://farm1.staticflickr.com/245/447578752_bb5b6b0ced_b.jpg">
            <a:extLst>
              <a:ext uri="{FF2B5EF4-FFF2-40B4-BE49-F238E27FC236}">
                <a16:creationId xmlns:a16="http://schemas.microsoft.com/office/drawing/2014/main" id="{4D701A41-B825-4135-B230-37A5E5E0F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071" t="6158" r="1501" b="11420"/>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D9E8EB9-65E3-420D-8FEB-8F26064A1044}"/>
              </a:ext>
            </a:extLst>
          </p:cNvPr>
          <p:cNvSpPr/>
          <p:nvPr/>
        </p:nvSpPr>
        <p:spPr>
          <a:xfrm>
            <a:off x="0" y="1165622"/>
            <a:ext cx="5257800" cy="5539978"/>
          </a:xfrm>
          <a:prstGeom prst="rect">
            <a:avLst/>
          </a:prstGeom>
        </p:spPr>
        <p:txBody>
          <a:bodyPr>
            <a:spAutoFit/>
          </a:bodyPr>
          <a:lstStyle/>
          <a:p>
            <a:pPr marL="548640" indent="-548640" fontAlgn="auto">
              <a:spcBef>
                <a:spcPts val="0"/>
              </a:spcBef>
              <a:spcAft>
                <a:spcPts val="1800"/>
              </a:spcAft>
              <a:buSzPct val="85000"/>
              <a:buFontTx/>
              <a:buBlip>
                <a:blip r:embed="rId4"/>
              </a:buBlip>
              <a:defRPr/>
            </a:pPr>
            <a: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By mid-1700’s Philadelphia &amp; New York were the two largest cities in the colonies</a:t>
            </a:r>
          </a:p>
          <a:p>
            <a:pPr marL="548640" indent="-548640" fontAlgn="auto">
              <a:spcBef>
                <a:spcPts val="0"/>
              </a:spcBef>
              <a:spcAft>
                <a:spcPts val="1800"/>
              </a:spcAft>
              <a:buSzPct val="85000"/>
              <a:buFontTx/>
              <a:buBlip>
                <a:blip r:embed="rId4"/>
              </a:buBlip>
              <a:defRPr/>
            </a:pPr>
            <a: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Both are important trade &amp; manufacturing centers</a:t>
            </a:r>
          </a:p>
          <a:p>
            <a:pPr marL="548640" indent="-548640" fontAlgn="auto">
              <a:spcBef>
                <a:spcPts val="0"/>
              </a:spcBef>
              <a:spcAft>
                <a:spcPts val="1800"/>
              </a:spcAft>
              <a:buSzPct val="85000"/>
              <a:buFontTx/>
              <a:buBlip>
                <a:blip r:embed="rId4"/>
              </a:buBlip>
              <a:defRPr/>
            </a:pPr>
            <a: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Cities feature brick or cobblestone streets lined with shops and inns</a:t>
            </a:r>
          </a:p>
        </p:txBody>
      </p:sp>
      <p:pic>
        <p:nvPicPr>
          <p:cNvPr id="9220" name="Picture 1">
            <a:extLst>
              <a:ext uri="{FF2B5EF4-FFF2-40B4-BE49-F238E27FC236}">
                <a16:creationId xmlns:a16="http://schemas.microsoft.com/office/drawing/2014/main" id="{BC5C3857-9D68-477F-AF05-B869F134BC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07" t="21146" r="2507" b="31396"/>
          <a:stretch>
            <a:fillRect/>
          </a:stretch>
        </p:blipFill>
        <p:spPr bwMode="auto">
          <a:xfrm>
            <a:off x="3175" y="76200"/>
            <a:ext cx="9144000"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7401"/>
    </mc:Choice>
    <mc:Fallback xmlns="">
      <p:transition spd="slow" advTm="474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http://americasstory.wikispaces.com/file/view/stampact2.jpg/34935795/stampact2.jpg">
            <a:extLst>
              <a:ext uri="{FF2B5EF4-FFF2-40B4-BE49-F238E27FC236}">
                <a16:creationId xmlns:a16="http://schemas.microsoft.com/office/drawing/2014/main" id="{02E965DF-6E47-40DE-A923-332E358F7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a:extLst>
              <a:ext uri="{FF2B5EF4-FFF2-40B4-BE49-F238E27FC236}">
                <a16:creationId xmlns:a16="http://schemas.microsoft.com/office/drawing/2014/main" id="{974D25A6-4DF4-4268-BE2B-3569A473C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22363" r="-70" b="31396"/>
          <a:stretch>
            <a:fillRect/>
          </a:stretch>
        </p:blipFill>
        <p:spPr bwMode="auto">
          <a:xfrm>
            <a:off x="4763" y="76200"/>
            <a:ext cx="913923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641C7903-B3D9-4114-8A10-D232C21FAE5D}"/>
              </a:ext>
            </a:extLst>
          </p:cNvPr>
          <p:cNvSpPr/>
          <p:nvPr/>
        </p:nvSpPr>
        <p:spPr>
          <a:xfrm>
            <a:off x="0" y="990600"/>
            <a:ext cx="6096000" cy="5786199"/>
          </a:xfrm>
          <a:prstGeom prst="rect">
            <a:avLst/>
          </a:prstGeom>
        </p:spPr>
        <p:txBody>
          <a:bodyPr>
            <a:spAutoFit/>
          </a:bodyPr>
          <a:lstStyle/>
          <a:p>
            <a:pPr marL="548640" indent="-548640" fontAlgn="auto">
              <a:spcBef>
                <a:spcPts val="0"/>
              </a:spcBef>
              <a:spcAft>
                <a:spcPts val="1800"/>
              </a:spcAft>
              <a:buSzPct val="85000"/>
              <a:buFontTx/>
              <a:buBlip>
                <a:blip r:embed="rId5"/>
              </a:buBlip>
              <a:defRPr/>
            </a:pP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Settlers arrive from Germany, Sweden, France, Scotland, the Netherlands, etc.</a:t>
            </a:r>
          </a:p>
          <a:p>
            <a:pPr marL="548640" indent="-548640" fontAlgn="auto">
              <a:spcBef>
                <a:spcPts val="0"/>
              </a:spcBef>
              <a:spcAft>
                <a:spcPts val="1800"/>
              </a:spcAft>
              <a:buSzPct val="85000"/>
              <a:buFontTx/>
              <a:buBlip>
                <a:blip r:embed="rId5"/>
              </a:buBlip>
              <a:defRPr/>
            </a:pP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Great diversity of </a:t>
            </a:r>
            <a:b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b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language, culture, </a:t>
            </a:r>
            <a:b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b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customs, and beliefs</a:t>
            </a:r>
          </a:p>
          <a:p>
            <a:pPr marL="548640" indent="-548640" fontAlgn="auto">
              <a:spcBef>
                <a:spcPts val="0"/>
              </a:spcBef>
              <a:spcAft>
                <a:spcPts val="1800"/>
              </a:spcAft>
              <a:buSzPct val="85000"/>
              <a:buFontTx/>
              <a:buBlip>
                <a:blip r:embed="rId5"/>
              </a:buBlip>
              <a:defRPr/>
            </a:pP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No dominant religion </a:t>
            </a:r>
            <a:b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b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with Quakers, </a:t>
            </a:r>
            <a:b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b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Calvinists, Jews, </a:t>
            </a:r>
            <a:b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br>
            <a:r>
              <a:rPr lang="en-US" sz="3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Mennonites, &amp; Catholics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2052"/>
    </mc:Choice>
    <mc:Fallback xmlns="">
      <p:transition spd="slow" advTm="72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000"/>
                                        <p:tgtEl>
                                          <p:spTgt spid="7">
                                            <p:txEl>
                                              <p:pRg st="1" end="1"/>
                                            </p:txEl>
                                          </p:spTgt>
                                        </p:tgtEl>
                                      </p:cBhvr>
                                    </p:animEffect>
                                    <p:anim calcmode="lin" valueType="num">
                                      <p:cBhvr>
                                        <p:cTn id="15"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2000"/>
                                        <p:tgtEl>
                                          <p:spTgt spid="7">
                                            <p:txEl>
                                              <p:pRg st="2" end="2"/>
                                            </p:txEl>
                                          </p:spTgt>
                                        </p:tgtEl>
                                      </p:cBhvr>
                                    </p:animEffect>
                                    <p:anim calcmode="lin" valueType="num">
                                      <p:cBhvr>
                                        <p:cTn id="22"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E691DE1-F6F5-409B-BDC3-17EAAD260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4" t="17712" r="5589" b="25529"/>
          <a:stretch>
            <a:fillRect/>
          </a:stretch>
        </p:blipFill>
        <p:spPr bwMode="auto">
          <a:xfrm>
            <a:off x="12700" y="4763"/>
            <a:ext cx="8983663"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012C547A-94C6-477D-A6D5-94C2939EF1C5}"/>
              </a:ext>
            </a:extLst>
          </p:cNvPr>
          <p:cNvSpPr/>
          <p:nvPr/>
        </p:nvSpPr>
        <p:spPr>
          <a:xfrm>
            <a:off x="0" y="914400"/>
            <a:ext cx="4343400" cy="5863144"/>
          </a:xfrm>
          <a:prstGeom prst="rect">
            <a:avLst/>
          </a:prstGeom>
        </p:spPr>
        <p:txBody>
          <a:bodyPr>
            <a:spAutoFit/>
          </a:bodyPr>
          <a:lstStyle/>
          <a:p>
            <a:pPr marL="548640" indent="-548640" fontAlgn="auto">
              <a:spcBef>
                <a:spcPts val="0"/>
              </a:spcBef>
              <a:spcAft>
                <a:spcPts val="1800"/>
              </a:spcAft>
              <a:buSzPct val="85000"/>
              <a:buFontTx/>
              <a:buBlip>
                <a:blip r:embed="rId4"/>
              </a:buBlip>
              <a:defRPr/>
            </a:pPr>
            <a:r>
              <a:rPr lang="en-US" sz="40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“Proprietary colonies” owned by single individuals appointed by the King</a:t>
            </a:r>
          </a:p>
          <a:p>
            <a:pPr marL="548640" indent="-548640" fontAlgn="auto">
              <a:spcBef>
                <a:spcPts val="0"/>
              </a:spcBef>
              <a:spcAft>
                <a:spcPts val="1800"/>
              </a:spcAft>
              <a:buSzPct val="85000"/>
              <a:buFontTx/>
              <a:buBlip>
                <a:blip r:embed="rId4"/>
              </a:buBlip>
              <a:defRPr/>
            </a:pPr>
            <a:r>
              <a:rPr lang="en-US" sz="40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Representative assemblies form amongst colonists</a:t>
            </a:r>
          </a:p>
        </p:txBody>
      </p:sp>
      <p:pic>
        <p:nvPicPr>
          <p:cNvPr id="11268" name="Picture 4" descr="http://www.parl.gc.ca/about/parliament/senatoreugeneforsey/assets/img/_timeline/photos/1758a.jpg">
            <a:extLst>
              <a:ext uri="{FF2B5EF4-FFF2-40B4-BE49-F238E27FC236}">
                <a16:creationId xmlns:a16="http://schemas.microsoft.com/office/drawing/2014/main" id="{C0DE26B6-0598-4283-AAAE-A565338E4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460"/>
          <a:stretch>
            <a:fillRect/>
          </a:stretch>
        </p:blipFill>
        <p:spPr bwMode="auto">
          <a:xfrm>
            <a:off x="4191000" y="885825"/>
            <a:ext cx="4805363"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452"/>
    </mc:Choice>
    <mc:Fallback xmlns="">
      <p:transition spd="slow" advTm="55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2">
            <a:extLst>
              <a:ext uri="{FF2B5EF4-FFF2-40B4-BE49-F238E27FC236}">
                <a16:creationId xmlns:a16="http://schemas.microsoft.com/office/drawing/2014/main" id="{851DCA4D-CCD5-4B5A-BE5A-04D63F2996B1}"/>
              </a:ext>
            </a:extLst>
          </p:cNvPr>
          <p:cNvSpPr txBox="1">
            <a:spLocks noChangeArrowheads="1"/>
          </p:cNvSpPr>
          <p:nvPr/>
        </p:nvSpPr>
        <p:spPr bwMode="auto">
          <a:xfrm>
            <a:off x="0" y="655002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200" b="1">
                <a:solidFill>
                  <a:schemeClr val="bg1"/>
                </a:solidFill>
              </a:rPr>
              <a:t>© Students of History - </a:t>
            </a:r>
            <a:r>
              <a:rPr lang="en-US" altLang="en-US" sz="1200" b="1">
                <a:solidFill>
                  <a:schemeClr val="bg1"/>
                </a:solidFill>
                <a:hlinkClick r:id="rId3"/>
              </a:rPr>
              <a:t>http://www.teacherspayteachers.com/Store/Students-Of-History</a:t>
            </a:r>
            <a:endParaRPr lang="en-US" altLang="en-US" sz="1200" b="1">
              <a:solidFill>
                <a:schemeClr val="bg1"/>
              </a:solidFill>
            </a:endParaRPr>
          </a:p>
        </p:txBody>
      </p:sp>
      <p:pic>
        <p:nvPicPr>
          <p:cNvPr id="12291" name="Picture 2" descr="http://farm7.staticflickr.com/6130/5954845999_f7588059cb_b.jpg">
            <a:extLst>
              <a:ext uri="{FF2B5EF4-FFF2-40B4-BE49-F238E27FC236}">
                <a16:creationId xmlns:a16="http://schemas.microsoft.com/office/drawing/2014/main" id="{03DD4C27-527F-4003-B48F-60CD9EFBE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585"/>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DC25B3A-2C9D-4610-A88F-130EB30B77B6}"/>
              </a:ext>
            </a:extLst>
          </p:cNvPr>
          <p:cNvSpPr/>
          <p:nvPr/>
        </p:nvSpPr>
        <p:spPr>
          <a:xfrm>
            <a:off x="141194" y="1274311"/>
            <a:ext cx="6716806" cy="5309146"/>
          </a:xfrm>
          <a:prstGeom prst="rect">
            <a:avLst/>
          </a:prstGeom>
        </p:spPr>
        <p:txBody>
          <a:bodyPr>
            <a:spAutoFit/>
          </a:bodyPr>
          <a:lstStyle/>
          <a:p>
            <a:pPr marL="548640" indent="-548640" fontAlgn="auto">
              <a:spcBef>
                <a:spcPts val="0"/>
              </a:spcBef>
              <a:spcAft>
                <a:spcPts val="1800"/>
              </a:spcAft>
              <a:buSzPct val="85000"/>
              <a:buFontTx/>
              <a:buBlip>
                <a:blip r:embed="rId5"/>
              </a:buBlip>
              <a:defRPr/>
            </a:pPr>
            <a:r>
              <a:rPr lang="en-US" sz="42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Along the Appalachian Mountains</a:t>
            </a:r>
          </a:p>
          <a:p>
            <a:pPr marL="548640" indent="-548640" fontAlgn="auto">
              <a:spcBef>
                <a:spcPts val="0"/>
              </a:spcBef>
              <a:spcAft>
                <a:spcPts val="1800"/>
              </a:spcAft>
              <a:buSzPct val="85000"/>
              <a:buFontTx/>
              <a:buBlip>
                <a:blip r:embed="rId5"/>
              </a:buBlip>
              <a:defRPr/>
            </a:pPr>
            <a:r>
              <a:rPr lang="en-US" sz="42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Settled by Scots-Irish &amp; Germans</a:t>
            </a:r>
          </a:p>
          <a:p>
            <a:pPr marL="548640" indent="-548640" fontAlgn="auto">
              <a:spcBef>
                <a:spcPts val="0"/>
              </a:spcBef>
              <a:spcAft>
                <a:spcPts val="1800"/>
              </a:spcAft>
              <a:buSzPct val="85000"/>
              <a:buFontTx/>
              <a:buBlip>
                <a:blip r:embed="rId5"/>
              </a:buBlip>
              <a:defRPr/>
            </a:pPr>
            <a:r>
              <a:rPr lang="en-US" sz="42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Both resistant to English authority</a:t>
            </a:r>
          </a:p>
          <a:p>
            <a:pPr marL="548640" indent="-548640" fontAlgn="auto">
              <a:spcBef>
                <a:spcPts val="0"/>
              </a:spcBef>
              <a:spcAft>
                <a:spcPts val="1800"/>
              </a:spcAft>
              <a:buSzPct val="85000"/>
              <a:buFontTx/>
              <a:buBlip>
                <a:blip r:embed="rId5"/>
              </a:buBlip>
              <a:defRPr/>
            </a:pPr>
            <a:r>
              <a:rPr lang="en-US" sz="42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Growing independent spirit</a:t>
            </a:r>
          </a:p>
        </p:txBody>
      </p:sp>
      <p:pic>
        <p:nvPicPr>
          <p:cNvPr id="12293" name="Picture 3">
            <a:extLst>
              <a:ext uri="{FF2B5EF4-FFF2-40B4-BE49-F238E27FC236}">
                <a16:creationId xmlns:a16="http://schemas.microsoft.com/office/drawing/2014/main" id="{1E0EB8BD-94C9-4E6B-9382-BD90DEC8F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9801" b="35051"/>
          <a:stretch>
            <a:fillRect/>
          </a:stretch>
        </p:blipFill>
        <p:spPr bwMode="auto">
          <a:xfrm>
            <a:off x="-228600" y="22225"/>
            <a:ext cx="9132888"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2318"/>
    </mc:Choice>
    <mc:Fallback xmlns="">
      <p:transition spd="slow" advTm="62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anim calcmode="lin" valueType="num">
                                      <p:cBhvr>
                                        <p:cTn id="29"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http://farm1.staticflickr.com/225/521447345_2d110c9ae4_b.jpg">
            <a:extLst>
              <a:ext uri="{FF2B5EF4-FFF2-40B4-BE49-F238E27FC236}">
                <a16:creationId xmlns:a16="http://schemas.microsoft.com/office/drawing/2014/main" id="{9CC69964-5546-4344-90A5-A287533E6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FFAC555-347C-4F68-81F9-8603A436AB5D}"/>
              </a:ext>
            </a:extLst>
          </p:cNvPr>
          <p:cNvSpPr txBox="1"/>
          <p:nvPr/>
        </p:nvSpPr>
        <p:spPr>
          <a:xfrm>
            <a:off x="228600" y="2157948"/>
            <a:ext cx="8077200" cy="3046988"/>
          </a:xfrm>
          <a:prstGeom prst="rect">
            <a:avLst/>
          </a:prstGeom>
          <a:noFill/>
        </p:spPr>
        <p:txBody>
          <a:bodyPr>
            <a:spAutoFit/>
          </a:bodyPr>
          <a:lstStyle/>
          <a:p>
            <a:pPr fontAlgn="auto">
              <a:spcBef>
                <a:spcPts val="0"/>
              </a:spcBef>
              <a:spcAft>
                <a:spcPts val="0"/>
              </a:spcAft>
              <a:defRPr/>
            </a:pPr>
            <a:r>
              <a:rPr lang="en-US" sz="4800" dirty="0">
                <a:ln>
                  <a:solidFill>
                    <a:schemeClr val="tx1"/>
                  </a:solidFill>
                </a:ln>
                <a:solidFill>
                  <a:schemeClr val="bg1"/>
                </a:solidFill>
                <a:effectLst>
                  <a:glow rad="139700">
                    <a:schemeClr val="accent1">
                      <a:satMod val="175000"/>
                      <a:alpha val="40000"/>
                    </a:schemeClr>
                  </a:glow>
                </a:effectLst>
                <a:latin typeface="Bernard MT Condensed" pitchFamily="18" charset="0"/>
                <a:cs typeface="+mn-cs"/>
              </a:rPr>
              <a:t>Predict 3 factors that might have lead the people in the Middle Colonies to begin desiring independence from England. </a:t>
            </a:r>
          </a:p>
        </p:txBody>
      </p:sp>
      <p:pic>
        <p:nvPicPr>
          <p:cNvPr id="13316" name="Picture 2">
            <a:extLst>
              <a:ext uri="{FF2B5EF4-FFF2-40B4-BE49-F238E27FC236}">
                <a16:creationId xmlns:a16="http://schemas.microsoft.com/office/drawing/2014/main" id="{01CDF1CE-C5A9-4B1F-8397-57A1457DD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72" t="17352" r="14954" b="33035"/>
          <a:stretch>
            <a:fillRect/>
          </a:stretch>
        </p:blipFill>
        <p:spPr bwMode="auto">
          <a:xfrm>
            <a:off x="0" y="0"/>
            <a:ext cx="4060825"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42053"/>
    </mc:Choice>
    <mc:Fallback xmlns="">
      <p:transition spd="slow" advTm="420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xplorepahistory.com/images/ExplorePAHistory-a0a7t1-a_349.jpg">
            <a:extLst>
              <a:ext uri="{FF2B5EF4-FFF2-40B4-BE49-F238E27FC236}">
                <a16:creationId xmlns:a16="http://schemas.microsoft.com/office/drawing/2014/main" id="{A28F4E54-5AD1-4894-9201-E3636272D6AB}"/>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0"/>
            <a:ext cx="9213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6E7707-5D3D-4073-AA85-CF9B34FCEE66}"/>
              </a:ext>
            </a:extLst>
          </p:cNvPr>
          <p:cNvSpPr txBox="1"/>
          <p:nvPr/>
        </p:nvSpPr>
        <p:spPr>
          <a:xfrm>
            <a:off x="76200" y="304800"/>
            <a:ext cx="4114800" cy="6186309"/>
          </a:xfrm>
          <a:prstGeom prst="rect">
            <a:avLst/>
          </a:prstGeom>
          <a:noFill/>
        </p:spPr>
        <p:txBody>
          <a:bodyPr>
            <a:spAutoFit/>
          </a:bodyPr>
          <a:lstStyle/>
          <a:p>
            <a:pPr fontAlgn="auto">
              <a:spcBef>
                <a:spcPts val="0"/>
              </a:spcBef>
              <a:spcAft>
                <a:spcPts val="0"/>
              </a:spcAft>
              <a:defRPr/>
            </a:pPr>
            <a:r>
              <a:rPr lang="en-US" b="1" dirty="0">
                <a:solidFill>
                  <a:schemeClr val="bg1"/>
                </a:solidFill>
                <a:effectLst>
                  <a:glow rad="63500">
                    <a:schemeClr val="accent1">
                      <a:satMod val="175000"/>
                      <a:alpha val="40000"/>
                    </a:schemeClr>
                  </a:glow>
                </a:effectLst>
                <a:latin typeface="+mn-lt"/>
                <a:cs typeface="+mn-cs"/>
              </a:rPr>
              <a:t>Among the many achievements of William Penn were his just and friendly relations with Native Americans. While some scholars doubt whether a formal treaty was ever signed, legend persists that in late 1682, Penn and the Native Americans signed The Great Treaty. According to belief, the treaty was signed under a large elm tree in a place called Shackamaxon. So the legend goes, the Indians agreed to “live in love with William Penn and his children so long as the sun and moon shall endure.”</a:t>
            </a:r>
          </a:p>
          <a:p>
            <a:pPr fontAlgn="auto">
              <a:spcBef>
                <a:spcPts val="0"/>
              </a:spcBef>
              <a:spcAft>
                <a:spcPts val="0"/>
              </a:spcAft>
              <a:defRPr/>
            </a:pPr>
            <a:endParaRPr lang="en-US" b="1" dirty="0">
              <a:solidFill>
                <a:schemeClr val="bg1"/>
              </a:solidFill>
              <a:effectLst>
                <a:glow rad="63500">
                  <a:schemeClr val="accent1">
                    <a:satMod val="175000"/>
                    <a:alpha val="40000"/>
                  </a:schemeClr>
                </a:glow>
              </a:effectLst>
              <a:latin typeface="+mn-lt"/>
              <a:cs typeface="+mn-cs"/>
            </a:endParaRPr>
          </a:p>
          <a:p>
            <a:pPr fontAlgn="auto">
              <a:spcBef>
                <a:spcPts val="0"/>
              </a:spcBef>
              <a:spcAft>
                <a:spcPts val="0"/>
              </a:spcAft>
              <a:defRPr/>
            </a:pPr>
            <a:r>
              <a:rPr lang="en-US" b="1" dirty="0">
                <a:solidFill>
                  <a:schemeClr val="bg1"/>
                </a:solidFill>
                <a:effectLst>
                  <a:glow rad="63500">
                    <a:schemeClr val="accent1">
                      <a:satMod val="175000"/>
                      <a:alpha val="40000"/>
                    </a:schemeClr>
                  </a:glow>
                </a:effectLst>
                <a:latin typeface="+mn-lt"/>
                <a:cs typeface="+mn-cs"/>
              </a:rPr>
              <a:t>Unlike other settlers of his time, Penn respected Native American beliefs and culture. He learned the language and customs of the tribes in his colony, such as the Lenni Lenape, Delaware, Shawnee, and Iroquois. As a result, Penn was respected by these tribes, who called him </a:t>
            </a:r>
            <a:r>
              <a:rPr lang="en-US" b="1" i="1" dirty="0">
                <a:solidFill>
                  <a:schemeClr val="bg1"/>
                </a:solidFill>
                <a:effectLst>
                  <a:glow rad="63500">
                    <a:schemeClr val="accent1">
                      <a:satMod val="175000"/>
                      <a:alpha val="40000"/>
                    </a:schemeClr>
                  </a:glow>
                </a:effectLst>
                <a:latin typeface="+mn-lt"/>
                <a:cs typeface="+mn-cs"/>
              </a:rPr>
              <a:t>Onas</a:t>
            </a:r>
            <a:r>
              <a:rPr lang="en-US" b="1" dirty="0">
                <a:solidFill>
                  <a:schemeClr val="bg1"/>
                </a:solidFill>
                <a:effectLst>
                  <a:glow rad="63500">
                    <a:schemeClr val="accent1">
                      <a:satMod val="175000"/>
                      <a:alpha val="40000"/>
                    </a:schemeClr>
                  </a:glow>
                </a:effectLst>
                <a:latin typeface="+mn-lt"/>
                <a:cs typeface="+mn-cs"/>
              </a:rPr>
              <a:t>, an Iroquois word for pen.</a:t>
            </a:r>
          </a:p>
        </p:txBody>
      </p:sp>
      <p:sp>
        <p:nvSpPr>
          <p:cNvPr id="6" name="TextBox 5">
            <a:extLst>
              <a:ext uri="{FF2B5EF4-FFF2-40B4-BE49-F238E27FC236}">
                <a16:creationId xmlns:a16="http://schemas.microsoft.com/office/drawing/2014/main" id="{F068598A-4274-4421-A405-1565701ADAF0}"/>
              </a:ext>
            </a:extLst>
          </p:cNvPr>
          <p:cNvSpPr txBox="1"/>
          <p:nvPr/>
        </p:nvSpPr>
        <p:spPr>
          <a:xfrm>
            <a:off x="4114800" y="76200"/>
            <a:ext cx="4800600" cy="830997"/>
          </a:xfrm>
          <a:prstGeom prst="rect">
            <a:avLst/>
          </a:prstGeom>
          <a:noFill/>
        </p:spPr>
        <p:txBody>
          <a:bodyPr>
            <a:spAutoFit/>
          </a:bodyPr>
          <a:lstStyle/>
          <a:p>
            <a:pPr algn="ctr" fontAlgn="auto">
              <a:spcBef>
                <a:spcPts val="0"/>
              </a:spcBef>
              <a:spcAft>
                <a:spcPts val="0"/>
              </a:spcAft>
              <a:defRPr/>
            </a:pPr>
            <a:r>
              <a:rPr lang="en-US" sz="4800" dirty="0">
                <a:ln>
                  <a:solidFill>
                    <a:schemeClr val="tx1"/>
                  </a:solidFill>
                </a:ln>
                <a:solidFill>
                  <a:schemeClr val="bg1"/>
                </a:solidFill>
                <a:effectLst>
                  <a:glow rad="228600">
                    <a:schemeClr val="accent3">
                      <a:satMod val="175000"/>
                      <a:alpha val="40000"/>
                    </a:schemeClr>
                  </a:glow>
                </a:effectLst>
                <a:latin typeface="Impact" pitchFamily="34" charset="0"/>
                <a:ea typeface="MASTERPLAN" pitchFamily="2" charset="0"/>
                <a:cs typeface="+mn-cs"/>
              </a:rPr>
              <a:t>Warm Up</a:t>
            </a:r>
          </a:p>
        </p:txBody>
      </p:sp>
      <p:sp>
        <p:nvSpPr>
          <p:cNvPr id="7" name="TextBox 6">
            <a:extLst>
              <a:ext uri="{FF2B5EF4-FFF2-40B4-BE49-F238E27FC236}">
                <a16:creationId xmlns:a16="http://schemas.microsoft.com/office/drawing/2014/main" id="{8B71E993-2326-486F-96F0-148CCD407919}"/>
              </a:ext>
            </a:extLst>
          </p:cNvPr>
          <p:cNvSpPr txBox="1"/>
          <p:nvPr/>
        </p:nvSpPr>
        <p:spPr>
          <a:xfrm>
            <a:off x="4648200" y="838200"/>
            <a:ext cx="4114800" cy="4801314"/>
          </a:xfrm>
          <a:prstGeom prst="rect">
            <a:avLst/>
          </a:prstGeom>
          <a:noFill/>
        </p:spPr>
        <p:txBody>
          <a:bodyPr>
            <a:spAutoFit/>
          </a:bodyPr>
          <a:lstStyle/>
          <a:p>
            <a:pPr marL="342900" indent="-342900" fontAlgn="auto">
              <a:spcBef>
                <a:spcPts val="0"/>
              </a:spcBef>
              <a:spcAft>
                <a:spcPts val="0"/>
              </a:spcAft>
              <a:buFontTx/>
              <a:buAutoNum type="arabicPeriod"/>
              <a:defRPr/>
            </a:pPr>
            <a:r>
              <a:rPr lang="en-US" b="1" dirty="0">
                <a:solidFill>
                  <a:schemeClr val="bg1"/>
                </a:solidFill>
                <a:effectLst>
                  <a:glow rad="63500">
                    <a:schemeClr val="accent1">
                      <a:satMod val="175000"/>
                      <a:alpha val="40000"/>
                    </a:schemeClr>
                  </a:glow>
                </a:effectLst>
                <a:latin typeface="+mn-lt"/>
                <a:cs typeface="+mn-cs"/>
              </a:rPr>
              <a:t>Which word best describes Penn’s relationship with Native Americans?</a:t>
            </a:r>
          </a:p>
          <a:p>
            <a:pPr marL="800100" lvl="1"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Disdainful</a:t>
            </a:r>
          </a:p>
          <a:p>
            <a:pPr marL="800100" lvl="1"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Respectful</a:t>
            </a:r>
          </a:p>
          <a:p>
            <a:pPr marL="800100" lvl="1"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Selfish</a:t>
            </a:r>
          </a:p>
          <a:p>
            <a:pPr marL="800100" lvl="1"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Unfriendly</a:t>
            </a:r>
          </a:p>
          <a:p>
            <a:pPr marL="800100" lvl="1" indent="-342900" fontAlgn="auto">
              <a:spcBef>
                <a:spcPts val="0"/>
              </a:spcBef>
              <a:spcAft>
                <a:spcPts val="0"/>
              </a:spcAft>
              <a:defRPr/>
            </a:pPr>
            <a:endParaRPr lang="en-US" b="1" dirty="0">
              <a:solidFill>
                <a:schemeClr val="bg1"/>
              </a:solidFill>
              <a:effectLst>
                <a:glow rad="63500">
                  <a:schemeClr val="accent1">
                    <a:satMod val="175000"/>
                    <a:alpha val="40000"/>
                  </a:schemeClr>
                </a:glow>
              </a:effectLst>
              <a:latin typeface="+mn-lt"/>
              <a:cs typeface="+mn-cs"/>
            </a:endParaRPr>
          </a:p>
          <a:p>
            <a:pPr marL="800100" lvl="1" indent="-342900" fontAlgn="auto">
              <a:spcBef>
                <a:spcPts val="0"/>
              </a:spcBef>
              <a:spcAft>
                <a:spcPts val="0"/>
              </a:spcAft>
              <a:buFontTx/>
              <a:buAutoNum type="arabicPeriod" startAt="2"/>
              <a:defRPr/>
            </a:pPr>
            <a:r>
              <a:rPr lang="en-US" b="1" dirty="0">
                <a:solidFill>
                  <a:schemeClr val="bg1"/>
                </a:solidFill>
                <a:effectLst>
                  <a:glow rad="63500">
                    <a:schemeClr val="accent1">
                      <a:satMod val="175000"/>
                      <a:alpha val="40000"/>
                    </a:schemeClr>
                  </a:glow>
                </a:effectLst>
                <a:latin typeface="+mn-lt"/>
                <a:cs typeface="+mn-cs"/>
              </a:rPr>
              <a:t>Explain one example that shows  why this word best fits Penn.</a:t>
            </a:r>
          </a:p>
          <a:p>
            <a:pPr marL="800100" lvl="1" indent="-342900" fontAlgn="auto">
              <a:spcBef>
                <a:spcPts val="0"/>
              </a:spcBef>
              <a:spcAft>
                <a:spcPts val="0"/>
              </a:spcAft>
              <a:buFontTx/>
              <a:buAutoNum type="arabicPeriod" startAt="2"/>
              <a:defRPr/>
            </a:pPr>
            <a:endParaRPr lang="en-US" b="1" dirty="0">
              <a:solidFill>
                <a:schemeClr val="bg1"/>
              </a:solidFill>
              <a:effectLst>
                <a:glow rad="63500">
                  <a:schemeClr val="accent1">
                    <a:satMod val="175000"/>
                    <a:alpha val="40000"/>
                  </a:schemeClr>
                </a:glow>
              </a:effectLst>
              <a:latin typeface="+mn-lt"/>
              <a:cs typeface="+mn-cs"/>
            </a:endParaRPr>
          </a:p>
          <a:p>
            <a:pPr marL="800100" lvl="1" indent="-342900" fontAlgn="auto">
              <a:spcBef>
                <a:spcPts val="0"/>
              </a:spcBef>
              <a:spcAft>
                <a:spcPts val="0"/>
              </a:spcAft>
              <a:buFontTx/>
              <a:buAutoNum type="arabicPeriod" startAt="2"/>
              <a:defRPr/>
            </a:pPr>
            <a:r>
              <a:rPr lang="en-US" b="1" dirty="0">
                <a:solidFill>
                  <a:schemeClr val="bg1"/>
                </a:solidFill>
                <a:effectLst>
                  <a:glow rad="63500">
                    <a:schemeClr val="accent1">
                      <a:satMod val="175000"/>
                      <a:alpha val="40000"/>
                    </a:schemeClr>
                  </a:glow>
                </a:effectLst>
                <a:latin typeface="+mn-lt"/>
                <a:cs typeface="+mn-cs"/>
              </a:rPr>
              <a:t>Some Indians had a name for Penn that meant ____</a:t>
            </a:r>
          </a:p>
          <a:p>
            <a:pPr marL="1257300" lvl="2"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Fool</a:t>
            </a:r>
          </a:p>
          <a:p>
            <a:pPr marL="1257300" lvl="2"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Wise man</a:t>
            </a:r>
          </a:p>
          <a:p>
            <a:pPr marL="1257300" lvl="2"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Invader</a:t>
            </a:r>
          </a:p>
          <a:p>
            <a:pPr marL="1257300" lvl="2" indent="-342900" fontAlgn="auto">
              <a:spcBef>
                <a:spcPts val="0"/>
              </a:spcBef>
              <a:spcAft>
                <a:spcPts val="0"/>
              </a:spcAft>
              <a:buFontTx/>
              <a:buAutoNum type="alphaUcPeriod"/>
              <a:defRPr/>
            </a:pPr>
            <a:r>
              <a:rPr lang="en-US" b="1" dirty="0">
                <a:solidFill>
                  <a:schemeClr val="bg1"/>
                </a:solidFill>
                <a:effectLst>
                  <a:glow rad="63500">
                    <a:schemeClr val="accent1">
                      <a:satMod val="175000"/>
                      <a:alpha val="40000"/>
                    </a:schemeClr>
                  </a:glow>
                </a:effectLst>
                <a:latin typeface="+mn-lt"/>
                <a:cs typeface="+mn-cs"/>
              </a:rPr>
              <a:t>None of the above</a:t>
            </a:r>
          </a:p>
          <a:p>
            <a:pPr marL="800100" lvl="1" indent="-342900" fontAlgn="auto">
              <a:spcBef>
                <a:spcPts val="0"/>
              </a:spcBef>
              <a:spcAft>
                <a:spcPts val="0"/>
              </a:spcAft>
              <a:buFontTx/>
              <a:buAutoNum type="alphaUcPeriod"/>
              <a:defRPr/>
            </a:pPr>
            <a:endParaRPr lang="en-US" b="1" dirty="0">
              <a:solidFill>
                <a:schemeClr val="bg1"/>
              </a:solidFill>
              <a:effectLst>
                <a:glow rad="63500">
                  <a:schemeClr val="accent1">
                    <a:satMod val="175000"/>
                    <a:alpha val="40000"/>
                  </a:schemeClr>
                </a:glow>
              </a:effectLst>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24466"/>
    </mc:Choice>
    <mc:Fallback xmlns="">
      <p:transition spd="slow" advTm="244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12">
            <a:extLst>
              <a:ext uri="{FF2B5EF4-FFF2-40B4-BE49-F238E27FC236}">
                <a16:creationId xmlns:a16="http://schemas.microsoft.com/office/drawing/2014/main" id="{52F2D639-A388-4BEF-A5D7-70DEBB52D5D0}"/>
              </a:ext>
            </a:extLst>
          </p:cNvPr>
          <p:cNvSpPr txBox="1">
            <a:spLocks noChangeArrowheads="1"/>
          </p:cNvSpPr>
          <p:nvPr/>
        </p:nvSpPr>
        <p:spPr bwMode="auto">
          <a:xfrm>
            <a:off x="0" y="655002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200" b="1" dirty="0">
                <a:solidFill>
                  <a:schemeClr val="bg1"/>
                </a:solidFill>
              </a:rPr>
              <a:t>© Students of History - </a:t>
            </a:r>
            <a:r>
              <a:rPr lang="en-US" altLang="en-US" sz="1200" b="1" dirty="0">
                <a:solidFill>
                  <a:schemeClr val="bg1"/>
                </a:solidFill>
                <a:hlinkClick r:id="rId2"/>
              </a:rPr>
              <a:t>http://www.teacherspayteachers.com/Store/Students-Of-History</a:t>
            </a:r>
            <a:endParaRPr lang="en-US" altLang="en-US" sz="1200" b="1" dirty="0">
              <a:solidFill>
                <a:schemeClr val="bg1"/>
              </a:solidFill>
            </a:endParaRPr>
          </a:p>
        </p:txBody>
      </p:sp>
      <p:pic>
        <p:nvPicPr>
          <p:cNvPr id="3074" name="Picture 4">
            <a:extLst>
              <a:ext uri="{FF2B5EF4-FFF2-40B4-BE49-F238E27FC236}">
                <a16:creationId xmlns:a16="http://schemas.microsoft.com/office/drawing/2014/main" id="{3D5EB43B-A54B-4D5B-A7EE-AB1A9F7DB9B7}"/>
              </a:ext>
            </a:extLst>
          </p:cNvPr>
          <p:cNvPicPr>
            <a:picLocks noChangeAspect="1"/>
          </p:cNvPicPr>
          <p:nvPr/>
        </p:nvPicPr>
        <p:blipFill>
          <a:blip r:embed="rId3">
            <a:extLst>
              <a:ext uri="{28A0092B-C50C-407E-A947-70E740481C1C}">
                <a14:useLocalDpi xmlns:a14="http://schemas.microsoft.com/office/drawing/2010/main" val="0"/>
              </a:ext>
            </a:extLst>
          </a:blip>
          <a:srcRect l="4776" t="1917" r="7378" b="4048"/>
          <a:stretch>
            <a:fillRect/>
          </a:stretch>
        </p:blipFill>
        <p:spPr bwMode="auto">
          <a:xfrm>
            <a:off x="0"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a:extLst>
              <a:ext uri="{FF2B5EF4-FFF2-40B4-BE49-F238E27FC236}">
                <a16:creationId xmlns:a16="http://schemas.microsoft.com/office/drawing/2014/main" id="{A9B0E720-2E28-49D0-8961-60F1CD4BB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88" t="20338" r="7233" b="32289"/>
          <a:stretch>
            <a:fillRect/>
          </a:stretch>
        </p:blipFill>
        <p:spPr bwMode="auto">
          <a:xfrm>
            <a:off x="169863" y="2894013"/>
            <a:ext cx="8897937" cy="1296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2873"/>
    </mc:Choice>
    <mc:Fallback xmlns="">
      <p:transition spd="slow" advTm="228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2">
            <a:extLst>
              <a:ext uri="{FF2B5EF4-FFF2-40B4-BE49-F238E27FC236}">
                <a16:creationId xmlns:a16="http://schemas.microsoft.com/office/drawing/2014/main" id="{F8B899C9-274C-454C-BB15-E4EA62E19E36}"/>
              </a:ext>
            </a:extLst>
          </p:cNvPr>
          <p:cNvSpPr txBox="1">
            <a:spLocks noChangeArrowheads="1"/>
          </p:cNvSpPr>
          <p:nvPr/>
        </p:nvSpPr>
        <p:spPr bwMode="auto">
          <a:xfrm>
            <a:off x="0" y="57912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200" b="1" dirty="0"/>
              <a:t>© Students of History - </a:t>
            </a:r>
            <a:r>
              <a:rPr lang="en-US" altLang="en-US" sz="1200" b="1" dirty="0">
                <a:hlinkClick r:id="rId3"/>
              </a:rPr>
              <a:t>http://www.teacherspayteachers.com/Store/Students-Of-History</a:t>
            </a:r>
            <a:endParaRPr lang="en-US" altLang="en-US" sz="1200" b="1" dirty="0"/>
          </a:p>
        </p:txBody>
      </p:sp>
      <p:pic>
        <p:nvPicPr>
          <p:cNvPr id="5122" name="Picture 2" descr="http://collections-static-2.mcny.org/Doc/MNY/Media/TR3/7/3/6/c/MNY286849.jpg">
            <a:extLst>
              <a:ext uri="{FF2B5EF4-FFF2-40B4-BE49-F238E27FC236}">
                <a16:creationId xmlns:a16="http://schemas.microsoft.com/office/drawing/2014/main" id="{E4CF97D0-A6B0-4409-9EBC-616E0FB7E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41" t="11984" r="3786" b="11424"/>
          <a:stretch>
            <a:fillRect/>
          </a:stretch>
        </p:blipFill>
        <p:spPr bwMode="auto">
          <a:xfrm>
            <a:off x="88900" y="1066800"/>
            <a:ext cx="89789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1D00F287-3355-40C8-ABC9-FAE152AB5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0537" b="33830"/>
          <a:stretch>
            <a:fillRect/>
          </a:stretch>
        </p:blipFill>
        <p:spPr bwMode="auto">
          <a:xfrm>
            <a:off x="11113" y="33338"/>
            <a:ext cx="91328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713B1693-E2EE-4F89-89ED-F257D818E066}"/>
              </a:ext>
            </a:extLst>
          </p:cNvPr>
          <p:cNvSpPr/>
          <p:nvPr/>
        </p:nvSpPr>
        <p:spPr>
          <a:xfrm>
            <a:off x="228600" y="1219200"/>
            <a:ext cx="5257800" cy="3647152"/>
          </a:xfrm>
          <a:prstGeom prst="rect">
            <a:avLst/>
          </a:prstGeom>
        </p:spPr>
        <p:txBody>
          <a:bodyPr>
            <a:spAutoFit/>
          </a:bodyPr>
          <a:lstStyle/>
          <a:p>
            <a:pPr marL="548640" indent="-548640" fontAlgn="auto">
              <a:spcBef>
                <a:spcPts val="0"/>
              </a:spcBef>
              <a:spcAft>
                <a:spcPts val="1800"/>
              </a:spcAft>
              <a:buSzPct val="85000"/>
              <a:buFontTx/>
              <a:buBlip>
                <a:blip r:embed="rId6"/>
              </a:buBlip>
              <a:defRPr/>
            </a:pPr>
            <a: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The first Dutch merchants arrive in 1609</a:t>
            </a:r>
          </a:p>
          <a:p>
            <a:pPr marL="548640" indent="-548640" fontAlgn="auto">
              <a:spcBef>
                <a:spcPts val="0"/>
              </a:spcBef>
              <a:spcAft>
                <a:spcPts val="1800"/>
              </a:spcAft>
              <a:buSzPct val="85000"/>
              <a:buFontTx/>
              <a:buBlip>
                <a:blip r:embed="rId6"/>
              </a:buBlip>
              <a:defRPr/>
            </a:pPr>
            <a: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In 1626, the Dutch purchase Manhattan </a:t>
            </a:r>
            <a:b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br>
            <a: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from Native </a:t>
            </a:r>
            <a:b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br>
            <a:r>
              <a:rPr lang="en-US" sz="3600" dirty="0">
                <a:ln>
                  <a:solidFill>
                    <a:schemeClr val="tx1"/>
                  </a:solidFill>
                </a:ln>
                <a:solidFill>
                  <a:schemeClr val="bg1"/>
                </a:solidFill>
                <a:effectLst>
                  <a:glow rad="63500">
                    <a:schemeClr val="accent2">
                      <a:satMod val="175000"/>
                      <a:alpha val="40000"/>
                    </a:schemeClr>
                  </a:glow>
                </a:effectLst>
                <a:latin typeface="Bernard MT Condensed" pitchFamily="18" charset="0"/>
                <a:cs typeface="+mn-cs"/>
              </a:rPr>
              <a:t>Americans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792"/>
    </mc:Choice>
    <mc:Fallback xmlns="">
      <p:transition spd="slow" advTm="45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anim calcmode="lin" valueType="num">
                                      <p:cBhvr>
                                        <p:cTn id="1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e/e5/Middle_British_colonies_in_USA_1771.jpg/633px-Middle_British_colonies_in_USA_1771.jpg">
            <a:extLst>
              <a:ext uri="{FF2B5EF4-FFF2-40B4-BE49-F238E27FC236}">
                <a16:creationId xmlns:a16="http://schemas.microsoft.com/office/drawing/2014/main" id="{4B0BD5EA-A10E-4A21-969E-8EE3E5F4D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1" r="2641"/>
          <a:stretch>
            <a:fillRect/>
          </a:stretch>
        </p:blipFill>
        <p:spPr bwMode="auto">
          <a:xfrm>
            <a:off x="2133600" y="1171575"/>
            <a:ext cx="6934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5608F2F8-06D3-4E39-9BF7-F3FF713C9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88" t="20338" r="7233" b="32289"/>
          <a:stretch>
            <a:fillRect/>
          </a:stretch>
        </p:blipFill>
        <p:spPr bwMode="auto">
          <a:xfrm>
            <a:off x="26988" y="0"/>
            <a:ext cx="8897937" cy="12969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CB82A844-AB17-4E7D-9A4B-A6BB76058566}"/>
              </a:ext>
            </a:extLst>
          </p:cNvPr>
          <p:cNvSpPr/>
          <p:nvPr/>
        </p:nvSpPr>
        <p:spPr>
          <a:xfrm>
            <a:off x="0" y="1329031"/>
            <a:ext cx="4267200" cy="3493264"/>
          </a:xfrm>
          <a:prstGeom prst="rect">
            <a:avLst/>
          </a:prstGeom>
        </p:spPr>
        <p:txBody>
          <a:bodyPr>
            <a:spAutoFit/>
          </a:bodyPr>
          <a:lstStyle/>
          <a:p>
            <a:pPr marL="342900" indent="-640080" fontAlgn="auto">
              <a:spcBef>
                <a:spcPts val="0"/>
              </a:spcBef>
              <a:spcAft>
                <a:spcPts val="1800"/>
              </a:spcAft>
              <a:buSzPct val="85000"/>
              <a:buFontTx/>
              <a:buBlip>
                <a:blip r:embed="rId5"/>
              </a:buBlip>
              <a:defRPr/>
            </a:pPr>
            <a:r>
              <a:rPr lang="en-US" sz="4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New York</a:t>
            </a:r>
          </a:p>
          <a:p>
            <a:pPr marL="342900" indent="-640080" fontAlgn="auto">
              <a:spcBef>
                <a:spcPts val="0"/>
              </a:spcBef>
              <a:spcAft>
                <a:spcPts val="1800"/>
              </a:spcAft>
              <a:buSzPct val="85000"/>
              <a:buFontTx/>
              <a:buBlip>
                <a:blip r:embed="rId5"/>
              </a:buBlip>
              <a:defRPr/>
            </a:pPr>
            <a:r>
              <a:rPr lang="en-US" sz="4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New Jersey</a:t>
            </a:r>
          </a:p>
          <a:p>
            <a:pPr marL="342900" indent="-640080" fontAlgn="auto">
              <a:spcBef>
                <a:spcPts val="0"/>
              </a:spcBef>
              <a:spcAft>
                <a:spcPts val="1800"/>
              </a:spcAft>
              <a:buSzPct val="85000"/>
              <a:buFontTx/>
              <a:buBlip>
                <a:blip r:embed="rId5"/>
              </a:buBlip>
              <a:defRPr/>
            </a:pPr>
            <a:r>
              <a:rPr lang="en-US" sz="4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Pennsylvania</a:t>
            </a:r>
          </a:p>
          <a:p>
            <a:pPr marL="342900" indent="-640080" fontAlgn="auto">
              <a:spcBef>
                <a:spcPts val="0"/>
              </a:spcBef>
              <a:spcAft>
                <a:spcPts val="1800"/>
              </a:spcAft>
              <a:buSzPct val="85000"/>
              <a:buFontTx/>
              <a:buBlip>
                <a:blip r:embed="rId5"/>
              </a:buBlip>
              <a:defRPr/>
            </a:pPr>
            <a:r>
              <a:rPr lang="en-US" sz="4400" dirty="0">
                <a:ln>
                  <a:solidFill>
                    <a:schemeClr val="tx1"/>
                  </a:solidFill>
                </a:ln>
                <a:solidFill>
                  <a:srgbClr val="002060"/>
                </a:solidFill>
                <a:effectLst>
                  <a:glow rad="63500">
                    <a:schemeClr val="accent2">
                      <a:satMod val="175000"/>
                      <a:alpha val="40000"/>
                    </a:schemeClr>
                  </a:glow>
                </a:effectLst>
                <a:latin typeface="Bernard MT Condensed" pitchFamily="18" charset="0"/>
                <a:cs typeface="+mn-cs"/>
              </a:rPr>
              <a:t>Delaware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412"/>
    </mc:Choice>
    <mc:Fallback xmlns="">
      <p:transition spd="slow" advTm="454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000"/>
                                        <p:tgtEl>
                                          <p:spTgt spid="8">
                                            <p:txEl>
                                              <p:pRg st="1" end="1"/>
                                            </p:txEl>
                                          </p:spTgt>
                                        </p:tgtEl>
                                      </p:cBhvr>
                                    </p:animEffect>
                                    <p:anim calcmode="lin" valueType="num">
                                      <p:cBhvr>
                                        <p:cTn id="15"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anim calcmode="lin" valueType="num">
                                      <p:cBhvr>
                                        <p:cTn id="22"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2000"/>
                                        <p:tgtEl>
                                          <p:spTgt spid="8">
                                            <p:txEl>
                                              <p:pRg st="3" end="3"/>
                                            </p:txEl>
                                          </p:spTgt>
                                        </p:tgtEl>
                                      </p:cBhvr>
                                    </p:animEffect>
                                    <p:anim calcmode="lin" valueType="num">
                                      <p:cBhvr>
                                        <p:cTn id="29"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4FD7A2-BD4F-49F1-A736-79775FEAD2CF}"/>
              </a:ext>
            </a:extLst>
          </p:cNvPr>
          <p:cNvPicPr>
            <a:picLocks noChangeAspect="1"/>
          </p:cNvPicPr>
          <p:nvPr/>
        </p:nvPicPr>
        <p:blipFill>
          <a:blip r:embed="rId4"/>
          <a:stretch>
            <a:fillRect/>
          </a:stretch>
        </p:blipFill>
        <p:spPr>
          <a:xfrm>
            <a:off x="0" y="685800"/>
            <a:ext cx="9144000" cy="6000750"/>
          </a:xfrm>
          <a:prstGeom prst="rect">
            <a:avLst/>
          </a:prstGeom>
        </p:spPr>
      </p:pic>
      <p:sp>
        <p:nvSpPr>
          <p:cNvPr id="6" name="Rectangle 5">
            <a:extLst>
              <a:ext uri="{FF2B5EF4-FFF2-40B4-BE49-F238E27FC236}">
                <a16:creationId xmlns:a16="http://schemas.microsoft.com/office/drawing/2014/main" id="{F5662486-741F-40C7-B745-67DA71936B8E}"/>
              </a:ext>
            </a:extLst>
          </p:cNvPr>
          <p:cNvSpPr/>
          <p:nvPr/>
        </p:nvSpPr>
        <p:spPr>
          <a:xfrm>
            <a:off x="4419600" y="1676400"/>
            <a:ext cx="4318467" cy="4985980"/>
          </a:xfrm>
          <a:prstGeom prst="rect">
            <a:avLst/>
          </a:prstGeom>
          <a:solidFill>
            <a:schemeClr val="bg2">
              <a:lumMod val="90000"/>
              <a:alpha val="36000"/>
            </a:schemeClr>
          </a:solidFill>
        </p:spPr>
        <p:txBody>
          <a:bodyPr wrap="square">
            <a:spAutoFit/>
          </a:bodyPr>
          <a:lstStyle/>
          <a:p>
            <a:pPr marL="548640" indent="-548640" fontAlgn="auto">
              <a:spcBef>
                <a:spcPts val="0"/>
              </a:spcBef>
              <a:spcAft>
                <a:spcPts val="1800"/>
              </a:spcAft>
              <a:buSzPct val="85000"/>
              <a:buFontTx/>
              <a:buBlip>
                <a:blip r:embed="rId5"/>
              </a:buBlip>
              <a:defRPr/>
            </a:pPr>
            <a:r>
              <a:rPr lang="en-US" sz="32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Originally part of New Netherland</a:t>
            </a:r>
          </a:p>
          <a:p>
            <a:pPr marL="548640" indent="-548640" fontAlgn="auto">
              <a:spcBef>
                <a:spcPts val="0"/>
              </a:spcBef>
              <a:spcAft>
                <a:spcPts val="1800"/>
              </a:spcAft>
              <a:buSzPct val="85000"/>
              <a:buFontTx/>
              <a:buBlip>
                <a:blip r:embed="rId5"/>
              </a:buBlip>
              <a:defRPr/>
            </a:pPr>
            <a:r>
              <a:rPr lang="en-US" sz="32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New Amsterdam was purchased from the Lenape by Peter Minuit</a:t>
            </a:r>
          </a:p>
          <a:p>
            <a:pPr marL="548640" indent="-548640" fontAlgn="auto">
              <a:spcBef>
                <a:spcPts val="0"/>
              </a:spcBef>
              <a:spcAft>
                <a:spcPts val="1800"/>
              </a:spcAft>
              <a:buSzPct val="85000"/>
              <a:buFontTx/>
              <a:buBlip>
                <a:blip r:embed="rId5"/>
              </a:buBlip>
              <a:defRPr/>
            </a:pPr>
            <a:r>
              <a:rPr lang="en-US" sz="32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The Duke of York sent a fleet &amp; hundreds of soldiers to demand the colony</a:t>
            </a:r>
          </a:p>
        </p:txBody>
      </p:sp>
      <p:pic>
        <p:nvPicPr>
          <p:cNvPr id="7" name="Picture 6">
            <a:extLst>
              <a:ext uri="{FF2B5EF4-FFF2-40B4-BE49-F238E27FC236}">
                <a16:creationId xmlns:a16="http://schemas.microsoft.com/office/drawing/2014/main" id="{DDDFC244-121F-4355-A947-031E6831F7E0}"/>
              </a:ext>
            </a:extLst>
          </p:cNvPr>
          <p:cNvPicPr>
            <a:picLocks noChangeAspect="1"/>
          </p:cNvPicPr>
          <p:nvPr/>
        </p:nvPicPr>
        <p:blipFill>
          <a:blip r:embed="rId6"/>
          <a:stretch>
            <a:fillRect/>
          </a:stretch>
        </p:blipFill>
        <p:spPr>
          <a:xfrm>
            <a:off x="152400" y="0"/>
            <a:ext cx="7671267" cy="1676400"/>
          </a:xfrm>
          <a:prstGeom prst="rect">
            <a:avLst/>
          </a:prstGeom>
        </p:spPr>
      </p:pic>
    </p:spTree>
    <p:custDataLst>
      <p:tags r:id="rId1"/>
    </p:custDataLst>
    <p:extLst>
      <p:ext uri="{BB962C8B-B14F-4D97-AF65-F5344CB8AC3E}">
        <p14:creationId xmlns:p14="http://schemas.microsoft.com/office/powerpoint/2010/main" val="3318320672"/>
      </p:ext>
    </p:extLst>
  </p:cSld>
  <p:clrMapOvr>
    <a:masterClrMapping/>
  </p:clrMapOvr>
  <mc:AlternateContent xmlns:mc="http://schemas.openxmlformats.org/markup-compatibility/2006" xmlns:p14="http://schemas.microsoft.com/office/powerpoint/2010/main">
    <mc:Choice Requires="p14">
      <p:transition spd="slow" p14:dur="2000" advTm="177465"/>
    </mc:Choice>
    <mc:Fallback xmlns="">
      <p:transition spd="slow" advTm="1774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309E3B-E93C-4161-A769-D7D69F3A02DB}"/>
              </a:ext>
            </a:extLst>
          </p:cNvPr>
          <p:cNvPicPr>
            <a:picLocks noChangeAspect="1"/>
          </p:cNvPicPr>
          <p:nvPr/>
        </p:nvPicPr>
        <p:blipFill>
          <a:blip r:embed="rId3"/>
          <a:stretch>
            <a:fillRect/>
          </a:stretch>
        </p:blipFill>
        <p:spPr>
          <a:xfrm>
            <a:off x="2702075" y="1323439"/>
            <a:ext cx="6437376" cy="5029200"/>
          </a:xfrm>
          <a:prstGeom prst="rect">
            <a:avLst/>
          </a:prstGeom>
        </p:spPr>
      </p:pic>
      <p:sp>
        <p:nvSpPr>
          <p:cNvPr id="4" name="Rectangle 3">
            <a:extLst>
              <a:ext uri="{FF2B5EF4-FFF2-40B4-BE49-F238E27FC236}">
                <a16:creationId xmlns:a16="http://schemas.microsoft.com/office/drawing/2014/main" id="{4D395356-73BE-48BE-A5E8-339F9387D8A5}"/>
              </a:ext>
            </a:extLst>
          </p:cNvPr>
          <p:cNvSpPr/>
          <p:nvPr/>
        </p:nvSpPr>
        <p:spPr>
          <a:xfrm>
            <a:off x="90713" y="1213008"/>
            <a:ext cx="4328887" cy="5539978"/>
          </a:xfrm>
          <a:prstGeom prst="rect">
            <a:avLst/>
          </a:prstGeom>
        </p:spPr>
        <p:txBody>
          <a:bodyPr wrap="square">
            <a:spAutoFit/>
          </a:bodyPr>
          <a:lstStyle/>
          <a:p>
            <a:pPr marL="548640" indent="-548640" fontAlgn="auto">
              <a:spcBef>
                <a:spcPts val="0"/>
              </a:spcBef>
              <a:spcAft>
                <a:spcPts val="1800"/>
              </a:spcAft>
              <a:buSzPct val="85000"/>
              <a:buFontTx/>
              <a:buBlip>
                <a:blip r:embed="rId4"/>
              </a:buBlip>
              <a:defRPr/>
            </a:pPr>
            <a:r>
              <a:rPr lang="en-US" sz="36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The Dutch &amp; Swedish both had early claims</a:t>
            </a:r>
          </a:p>
          <a:p>
            <a:pPr marL="548640" indent="-548640" fontAlgn="auto">
              <a:spcBef>
                <a:spcPts val="0"/>
              </a:spcBef>
              <a:spcAft>
                <a:spcPts val="1800"/>
              </a:spcAft>
              <a:buSzPct val="85000"/>
              <a:buFontTx/>
              <a:buBlip>
                <a:blip r:embed="rId4"/>
              </a:buBlip>
              <a:defRPr/>
            </a:pPr>
            <a:r>
              <a:rPr lang="en-US" sz="36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First permanent settlement was English</a:t>
            </a:r>
          </a:p>
          <a:p>
            <a:pPr marL="548640" indent="-548640" fontAlgn="auto">
              <a:spcBef>
                <a:spcPts val="0"/>
              </a:spcBef>
              <a:spcAft>
                <a:spcPts val="1800"/>
              </a:spcAft>
              <a:buSzPct val="85000"/>
              <a:buFontTx/>
              <a:buBlip>
                <a:blip r:embed="rId4"/>
              </a:buBlip>
              <a:defRPr/>
            </a:pPr>
            <a:r>
              <a:rPr lang="en-US" sz="36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Lord Berkeley and Sir George Carteret granted the lands</a:t>
            </a:r>
          </a:p>
        </p:txBody>
      </p:sp>
      <p:pic>
        <p:nvPicPr>
          <p:cNvPr id="5" name="Picture 4">
            <a:extLst>
              <a:ext uri="{FF2B5EF4-FFF2-40B4-BE49-F238E27FC236}">
                <a16:creationId xmlns:a16="http://schemas.microsoft.com/office/drawing/2014/main" id="{8C86D319-14B4-4C88-A640-2D62773EB3B9}"/>
              </a:ext>
            </a:extLst>
          </p:cNvPr>
          <p:cNvPicPr>
            <a:picLocks noChangeAspect="1"/>
          </p:cNvPicPr>
          <p:nvPr/>
        </p:nvPicPr>
        <p:blipFill>
          <a:blip r:embed="rId5"/>
          <a:stretch>
            <a:fillRect/>
          </a:stretch>
        </p:blipFill>
        <p:spPr>
          <a:xfrm>
            <a:off x="3048000" y="-95140"/>
            <a:ext cx="7103989" cy="1552433"/>
          </a:xfrm>
          <a:prstGeom prst="rect">
            <a:avLst/>
          </a:prstGeom>
        </p:spPr>
      </p:pic>
    </p:spTree>
    <p:custDataLst>
      <p:tags r:id="rId1"/>
    </p:custDataLst>
    <p:extLst>
      <p:ext uri="{BB962C8B-B14F-4D97-AF65-F5344CB8AC3E}">
        <p14:creationId xmlns:p14="http://schemas.microsoft.com/office/powerpoint/2010/main" val="3979417736"/>
      </p:ext>
    </p:extLst>
  </p:cSld>
  <p:clrMapOvr>
    <a:masterClrMapping/>
  </p:clrMapOvr>
  <mc:AlternateContent xmlns:mc="http://schemas.openxmlformats.org/markup-compatibility/2006" xmlns:p14="http://schemas.microsoft.com/office/powerpoint/2010/main">
    <mc:Choice Requires="p14">
      <p:transition spd="slow" p14:dur="2000" advTm="63332"/>
    </mc:Choice>
    <mc:Fallback xmlns="">
      <p:transition spd="slow" advTm="63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381956-25EC-4005-A1C4-1A028ECB7BE2}"/>
              </a:ext>
            </a:extLst>
          </p:cNvPr>
          <p:cNvPicPr>
            <a:picLocks noChangeAspect="1"/>
          </p:cNvPicPr>
          <p:nvPr/>
        </p:nvPicPr>
        <p:blipFill>
          <a:blip r:embed="rId3"/>
          <a:stretch>
            <a:fillRect/>
          </a:stretch>
        </p:blipFill>
        <p:spPr>
          <a:xfrm>
            <a:off x="4528964" y="715393"/>
            <a:ext cx="4419600" cy="5794587"/>
          </a:xfrm>
          <a:prstGeom prst="rect">
            <a:avLst/>
          </a:prstGeom>
        </p:spPr>
      </p:pic>
      <p:sp>
        <p:nvSpPr>
          <p:cNvPr id="4" name="Rectangle 3">
            <a:extLst>
              <a:ext uri="{FF2B5EF4-FFF2-40B4-BE49-F238E27FC236}">
                <a16:creationId xmlns:a16="http://schemas.microsoft.com/office/drawing/2014/main" id="{4D395356-73BE-48BE-A5E8-339F9387D8A5}"/>
              </a:ext>
            </a:extLst>
          </p:cNvPr>
          <p:cNvSpPr/>
          <p:nvPr/>
        </p:nvSpPr>
        <p:spPr>
          <a:xfrm>
            <a:off x="192024" y="1346185"/>
            <a:ext cx="4532376" cy="5216813"/>
          </a:xfrm>
          <a:prstGeom prst="rect">
            <a:avLst/>
          </a:prstGeom>
        </p:spPr>
        <p:txBody>
          <a:bodyPr wrap="square">
            <a:spAutoFit/>
          </a:bodyPr>
          <a:lstStyle/>
          <a:p>
            <a:pPr marL="548640" indent="-548640" fontAlgn="auto">
              <a:spcBef>
                <a:spcPts val="0"/>
              </a:spcBef>
              <a:spcAft>
                <a:spcPts val="1800"/>
              </a:spcAft>
              <a:buSzPct val="85000"/>
              <a:buFontTx/>
              <a:buBlip>
                <a:blip r:embed="rId4"/>
              </a:buBlip>
              <a:defRPr/>
            </a:pPr>
            <a:r>
              <a:rPr lang="en-US" sz="32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Again, the Dutch &amp; Swedish both had claims</a:t>
            </a:r>
          </a:p>
          <a:p>
            <a:pPr marL="548640" indent="-548640" fontAlgn="auto">
              <a:spcBef>
                <a:spcPts val="0"/>
              </a:spcBef>
              <a:spcAft>
                <a:spcPts val="1800"/>
              </a:spcAft>
              <a:buSzPct val="85000"/>
              <a:buFontTx/>
              <a:buBlip>
                <a:blip r:embed="rId4"/>
              </a:buBlip>
              <a:defRPr/>
            </a:pPr>
            <a:r>
              <a:rPr lang="en-US" sz="32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Peter Minuit founded New Sweden there</a:t>
            </a:r>
          </a:p>
          <a:p>
            <a:pPr marL="548640" indent="-548640" fontAlgn="auto">
              <a:spcBef>
                <a:spcPts val="0"/>
              </a:spcBef>
              <a:spcAft>
                <a:spcPts val="1800"/>
              </a:spcAft>
              <a:buSzPct val="85000"/>
              <a:buFontTx/>
              <a:buBlip>
                <a:blip r:embed="rId4"/>
              </a:buBlip>
              <a:defRPr/>
            </a:pPr>
            <a:r>
              <a:rPr lang="en-US" sz="32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Surrendered to the Duke of York also</a:t>
            </a:r>
          </a:p>
          <a:p>
            <a:pPr marL="548640" indent="-548640" fontAlgn="auto">
              <a:spcBef>
                <a:spcPts val="0"/>
              </a:spcBef>
              <a:spcAft>
                <a:spcPts val="1800"/>
              </a:spcAft>
              <a:buSzPct val="85000"/>
              <a:buFontTx/>
              <a:buBlip>
                <a:blip r:embed="rId4"/>
              </a:buBlip>
              <a:defRPr/>
            </a:pPr>
            <a:r>
              <a:rPr lang="en-US" sz="32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Was part of Pennsylvania until 1703</a:t>
            </a:r>
          </a:p>
        </p:txBody>
      </p:sp>
      <p:pic>
        <p:nvPicPr>
          <p:cNvPr id="6" name="Picture 5">
            <a:extLst>
              <a:ext uri="{FF2B5EF4-FFF2-40B4-BE49-F238E27FC236}">
                <a16:creationId xmlns:a16="http://schemas.microsoft.com/office/drawing/2014/main" id="{07999D77-CBB5-4DD3-A4AD-3D2DE3666511}"/>
              </a:ext>
            </a:extLst>
          </p:cNvPr>
          <p:cNvPicPr>
            <a:picLocks noChangeAspect="1"/>
          </p:cNvPicPr>
          <p:nvPr/>
        </p:nvPicPr>
        <p:blipFill>
          <a:blip r:embed="rId5"/>
          <a:stretch>
            <a:fillRect/>
          </a:stretch>
        </p:blipFill>
        <p:spPr>
          <a:xfrm>
            <a:off x="192024" y="-29780"/>
            <a:ext cx="6053853" cy="1322947"/>
          </a:xfrm>
          <a:prstGeom prst="rect">
            <a:avLst/>
          </a:prstGeom>
        </p:spPr>
      </p:pic>
    </p:spTree>
    <p:custDataLst>
      <p:tags r:id="rId1"/>
    </p:custDataLst>
    <p:extLst>
      <p:ext uri="{BB962C8B-B14F-4D97-AF65-F5344CB8AC3E}">
        <p14:creationId xmlns:p14="http://schemas.microsoft.com/office/powerpoint/2010/main" val="2841715699"/>
      </p:ext>
    </p:extLst>
  </p:cSld>
  <p:clrMapOvr>
    <a:masterClrMapping/>
  </p:clrMapOvr>
  <mc:AlternateContent xmlns:mc="http://schemas.openxmlformats.org/markup-compatibility/2006" xmlns:p14="http://schemas.microsoft.com/office/powerpoint/2010/main">
    <mc:Choice Requires="p14">
      <p:transition spd="slow" p14:dur="2000" advTm="76343"/>
    </mc:Choice>
    <mc:Fallback xmlns="">
      <p:transition spd="slow" advTm="76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0"/>
                                        <p:tgtEl>
                                          <p:spTgt spid="4">
                                            <p:txEl>
                                              <p:pRg st="3" end="3"/>
                                            </p:txEl>
                                          </p:spTgt>
                                        </p:tgtEl>
                                      </p:cBhvr>
                                    </p:animEffect>
                                    <p:anim calcmode="lin" valueType="num">
                                      <p:cBhvr>
                                        <p:cTn id="29"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53407F-3448-4077-AE00-40D546D56B00}"/>
              </a:ext>
            </a:extLst>
          </p:cNvPr>
          <p:cNvPicPr>
            <a:picLocks noChangeAspect="1"/>
          </p:cNvPicPr>
          <p:nvPr/>
        </p:nvPicPr>
        <p:blipFill>
          <a:blip r:embed="rId4"/>
          <a:stretch>
            <a:fillRect/>
          </a:stretch>
        </p:blipFill>
        <p:spPr>
          <a:xfrm>
            <a:off x="0" y="263769"/>
            <a:ext cx="9144000" cy="6330462"/>
          </a:xfrm>
          <a:prstGeom prst="rect">
            <a:avLst/>
          </a:prstGeom>
        </p:spPr>
      </p:pic>
      <p:sp>
        <p:nvSpPr>
          <p:cNvPr id="4" name="Rectangle 3">
            <a:extLst>
              <a:ext uri="{FF2B5EF4-FFF2-40B4-BE49-F238E27FC236}">
                <a16:creationId xmlns:a16="http://schemas.microsoft.com/office/drawing/2014/main" id="{4D395356-73BE-48BE-A5E8-339F9387D8A5}"/>
              </a:ext>
            </a:extLst>
          </p:cNvPr>
          <p:cNvSpPr/>
          <p:nvPr/>
        </p:nvSpPr>
        <p:spPr>
          <a:xfrm>
            <a:off x="192024" y="1524000"/>
            <a:ext cx="4684776" cy="4755148"/>
          </a:xfrm>
          <a:prstGeom prst="rect">
            <a:avLst/>
          </a:prstGeom>
        </p:spPr>
        <p:txBody>
          <a:bodyPr wrap="square">
            <a:spAutoFit/>
          </a:bodyPr>
          <a:lstStyle/>
          <a:p>
            <a:pPr marL="548640" indent="-548640" fontAlgn="auto">
              <a:spcBef>
                <a:spcPts val="0"/>
              </a:spcBef>
              <a:spcAft>
                <a:spcPts val="1800"/>
              </a:spcAft>
              <a:buSzPct val="85000"/>
              <a:buFontTx/>
              <a:buBlip>
                <a:blip r:embed="rId5"/>
              </a:buBlip>
              <a:defRPr/>
            </a:pPr>
            <a:r>
              <a:rPr lang="en-US" sz="3600" dirty="0">
                <a:ln>
                  <a:solidFill>
                    <a:schemeClr val="tx1"/>
                  </a:solidFill>
                </a:ln>
                <a:solidFill>
                  <a:schemeClr val="bg1"/>
                </a:solidFill>
                <a:effectLst>
                  <a:outerShdw blurRad="38100" dist="38100" dir="2700000" algn="tl">
                    <a:srgbClr val="000000"/>
                  </a:outerShdw>
                </a:effectLst>
                <a:latin typeface="Bernard MT Condensed" pitchFamily="18" charset="0"/>
              </a:rPr>
              <a:t>King Charles II owed money to William Penn’s deceased father </a:t>
            </a:r>
          </a:p>
          <a:p>
            <a:pPr marL="548640" indent="-548640" fontAlgn="auto">
              <a:spcBef>
                <a:spcPts val="0"/>
              </a:spcBef>
              <a:spcAft>
                <a:spcPts val="1800"/>
              </a:spcAft>
              <a:buSzPct val="85000"/>
              <a:buFontTx/>
              <a:buBlip>
                <a:blip r:embed="rId5"/>
              </a:buBlip>
              <a:defRPr/>
            </a:pPr>
            <a:r>
              <a:rPr lang="en-US" sz="3600" dirty="0">
                <a:ln>
                  <a:solidFill>
                    <a:schemeClr val="tx1"/>
                  </a:solidFill>
                </a:ln>
                <a:solidFill>
                  <a:schemeClr val="bg1"/>
                </a:solidFill>
                <a:effectLst>
                  <a:outerShdw blurRad="38100" dist="38100" dir="2700000" algn="tl">
                    <a:srgbClr val="000000"/>
                  </a:outerShdw>
                </a:effectLst>
                <a:latin typeface="Bernard MT Condensed" pitchFamily="18" charset="0"/>
                <a:cs typeface="+mn-cs"/>
              </a:rPr>
              <a:t>In return, Penn received a land grant </a:t>
            </a:r>
            <a:r>
              <a:rPr lang="en-US" sz="3600" dirty="0">
                <a:ln>
                  <a:solidFill>
                    <a:schemeClr val="tx1"/>
                  </a:solidFill>
                </a:ln>
                <a:solidFill>
                  <a:schemeClr val="bg1"/>
                </a:solidFill>
                <a:effectLst>
                  <a:outerShdw blurRad="38100" dist="38100" dir="2700000" algn="tl">
                    <a:srgbClr val="000000"/>
                  </a:outerShdw>
                </a:effectLst>
                <a:latin typeface="Bernard MT Condensed" pitchFamily="18" charset="0"/>
              </a:rPr>
              <a:t>in 1681 for English Quakers</a:t>
            </a:r>
            <a:endParaRPr lang="en-US" sz="3600" dirty="0">
              <a:ln>
                <a:solidFill>
                  <a:schemeClr val="tx1"/>
                </a:solidFill>
              </a:ln>
              <a:solidFill>
                <a:schemeClr val="bg1"/>
              </a:solidFill>
              <a:effectLst>
                <a:outerShdw blurRad="38100" dist="38100" dir="2700000" algn="tl">
                  <a:srgbClr val="000000"/>
                </a:outerShdw>
              </a:effectLst>
              <a:latin typeface="Bernard MT Condensed" pitchFamily="18" charset="0"/>
              <a:cs typeface="+mn-cs"/>
            </a:endParaRPr>
          </a:p>
        </p:txBody>
      </p:sp>
      <p:pic>
        <p:nvPicPr>
          <p:cNvPr id="6" name="Picture 5">
            <a:extLst>
              <a:ext uri="{FF2B5EF4-FFF2-40B4-BE49-F238E27FC236}">
                <a16:creationId xmlns:a16="http://schemas.microsoft.com/office/drawing/2014/main" id="{46A7D54F-D562-482F-B3F6-701A8D518763}"/>
              </a:ext>
            </a:extLst>
          </p:cNvPr>
          <p:cNvPicPr>
            <a:picLocks noChangeAspect="1"/>
          </p:cNvPicPr>
          <p:nvPr/>
        </p:nvPicPr>
        <p:blipFill>
          <a:blip r:embed="rId6"/>
          <a:stretch>
            <a:fillRect/>
          </a:stretch>
        </p:blipFill>
        <p:spPr>
          <a:xfrm>
            <a:off x="0" y="-158822"/>
            <a:ext cx="7700654" cy="1682822"/>
          </a:xfrm>
          <a:prstGeom prst="rect">
            <a:avLst/>
          </a:prstGeom>
        </p:spPr>
      </p:pic>
    </p:spTree>
    <p:custDataLst>
      <p:tags r:id="rId1"/>
    </p:custDataLst>
    <p:extLst>
      <p:ext uri="{BB962C8B-B14F-4D97-AF65-F5344CB8AC3E}">
        <p14:creationId xmlns:p14="http://schemas.microsoft.com/office/powerpoint/2010/main" val="3908640381"/>
      </p:ext>
    </p:extLst>
  </p:cSld>
  <p:clrMapOvr>
    <a:masterClrMapping/>
  </p:clrMapOvr>
  <mc:AlternateContent xmlns:mc="http://schemas.openxmlformats.org/markup-compatibility/2006" xmlns:p14="http://schemas.microsoft.com/office/powerpoint/2010/main">
    <mc:Choice Requires="p14">
      <p:transition spd="slow" p14:dur="2000" advTm="73076"/>
    </mc:Choice>
    <mc:Fallback xmlns="">
      <p:transition spd="slow" advTm="730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10.xml><?xml version="1.0" encoding="utf-8"?>
<p:tagLst xmlns:a="http://schemas.openxmlformats.org/drawingml/2006/main" xmlns:r="http://schemas.openxmlformats.org/officeDocument/2006/relationships" xmlns:p="http://schemas.openxmlformats.org/presentationml/2006/main">
  <p:tag name="TIMING" val="|1.7|4.1|6.9"/>
</p:tagLst>
</file>

<file path=ppt/tags/tag11.xml><?xml version="1.0" encoding="utf-8"?>
<p:tagLst xmlns:a="http://schemas.openxmlformats.org/drawingml/2006/main" xmlns:r="http://schemas.openxmlformats.org/officeDocument/2006/relationships" xmlns:p="http://schemas.openxmlformats.org/presentationml/2006/main">
  <p:tag name="TIMING" val="|1.1|19.2|23.6"/>
</p:tagLst>
</file>

<file path=ppt/tags/tag12.xml><?xml version="1.0" encoding="utf-8"?>
<p:tagLst xmlns:a="http://schemas.openxmlformats.org/drawingml/2006/main" xmlns:r="http://schemas.openxmlformats.org/officeDocument/2006/relationships" xmlns:p="http://schemas.openxmlformats.org/presentationml/2006/main">
  <p:tag name="TIMING" val="|1.4|13.8"/>
</p:tagLst>
</file>

<file path=ppt/tags/tag13.xml><?xml version="1.0" encoding="utf-8"?>
<p:tagLst xmlns:a="http://schemas.openxmlformats.org/drawingml/2006/main" xmlns:r="http://schemas.openxmlformats.org/officeDocument/2006/relationships" xmlns:p="http://schemas.openxmlformats.org/presentationml/2006/main">
  <p:tag name="TIMING" val="|1.3|4.2|21.7|18.7"/>
</p:tagLst>
</file>

<file path=ppt/tags/tag2.xml><?xml version="1.0" encoding="utf-8"?>
<p:tagLst xmlns:a="http://schemas.openxmlformats.org/drawingml/2006/main" xmlns:r="http://schemas.openxmlformats.org/officeDocument/2006/relationships" xmlns:p="http://schemas.openxmlformats.org/presentationml/2006/main">
  <p:tag name="TIMING" val="|7.6|3.8|3|2.4"/>
</p:tagLst>
</file>

<file path=ppt/tags/tag3.xml><?xml version="1.0" encoding="utf-8"?>
<p:tagLst xmlns:a="http://schemas.openxmlformats.org/drawingml/2006/main" xmlns:r="http://schemas.openxmlformats.org/officeDocument/2006/relationships" xmlns:p="http://schemas.openxmlformats.org/presentationml/2006/main">
  <p:tag name="TIMING" val="|13.3|6.7|78.9"/>
</p:tagLst>
</file>

<file path=ppt/tags/tag4.xml><?xml version="1.0" encoding="utf-8"?>
<p:tagLst xmlns:a="http://schemas.openxmlformats.org/drawingml/2006/main" xmlns:r="http://schemas.openxmlformats.org/officeDocument/2006/relationships" xmlns:p="http://schemas.openxmlformats.org/presentationml/2006/main">
  <p:tag name="TIMING" val="|3.4|7|16.2"/>
</p:tagLst>
</file>

<file path=ppt/tags/tag5.xml><?xml version="1.0" encoding="utf-8"?>
<p:tagLst xmlns:a="http://schemas.openxmlformats.org/drawingml/2006/main" xmlns:r="http://schemas.openxmlformats.org/officeDocument/2006/relationships" xmlns:p="http://schemas.openxmlformats.org/presentationml/2006/main">
  <p:tag name="TIMING" val="|2.6|7.6|16.9|24.2"/>
</p:tagLst>
</file>

<file path=ppt/tags/tag6.xml><?xml version="1.0" encoding="utf-8"?>
<p:tagLst xmlns:a="http://schemas.openxmlformats.org/drawingml/2006/main" xmlns:r="http://schemas.openxmlformats.org/officeDocument/2006/relationships" xmlns:p="http://schemas.openxmlformats.org/presentationml/2006/main">
  <p:tag name="TIMING" val="|19.7|1.9"/>
</p:tagLst>
</file>

<file path=ppt/tags/tag7.xml><?xml version="1.0" encoding="utf-8"?>
<p:tagLst xmlns:a="http://schemas.openxmlformats.org/drawingml/2006/main" xmlns:r="http://schemas.openxmlformats.org/officeDocument/2006/relationships" xmlns:p="http://schemas.openxmlformats.org/presentationml/2006/main">
  <p:tag name="TIMING" val="|5.3|5.3|54.3"/>
</p:tagLst>
</file>

<file path=ppt/tags/tag8.xml><?xml version="1.0" encoding="utf-8"?>
<p:tagLst xmlns:a="http://schemas.openxmlformats.org/drawingml/2006/main" xmlns:r="http://schemas.openxmlformats.org/officeDocument/2006/relationships" xmlns:p="http://schemas.openxmlformats.org/presentationml/2006/main">
  <p:tag name="TIMING" val="|1.1|9|8.1"/>
</p:tagLst>
</file>

<file path=ppt/tags/tag9.xml><?xml version="1.0" encoding="utf-8"?>
<p:tagLst xmlns:a="http://schemas.openxmlformats.org/drawingml/2006/main" xmlns:r="http://schemas.openxmlformats.org/officeDocument/2006/relationships" xmlns:p="http://schemas.openxmlformats.org/presentationml/2006/main">
  <p:tag name="TIMING" val="|1.2|1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815</Words>
  <Application>Microsoft Office PowerPoint</Application>
  <PresentationFormat>On-screen Show (4:3)</PresentationFormat>
  <Paragraphs>76</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Bernard MT Condensed</vt:lpstr>
      <vt:lpstr>Calibri</vt:lpstr>
      <vt:lpstr>Gill Sans</vt:lpstr>
      <vt:lpstr>Impact</vt:lpstr>
      <vt:lpstr>MASTERPLAN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Fairfax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Colonies</dc:title>
  <dc:creator>Luke@studentsofhistory.org</dc:creator>
  <cp:lastModifiedBy>Lett, Christopher</cp:lastModifiedBy>
  <cp:revision>30</cp:revision>
  <dcterms:created xsi:type="dcterms:W3CDTF">2013-08-30T12:13:49Z</dcterms:created>
  <dcterms:modified xsi:type="dcterms:W3CDTF">2021-08-16T12:52:57Z</dcterms:modified>
</cp:coreProperties>
</file>