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DDABB0-B7A5-44C1-AF5D-B33FAAEEB7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F0791-EF33-42C5-9081-C29BE5B262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AEBBB0-5122-46F7-AD76-4A42231ADEA4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E0F042-D7BD-4670-B8E1-3AB62AC110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5BB2CB-8DD8-42E4-B824-E82004BF0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513C-33C9-4840-89BB-9324C32336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2F14F-E8BE-4C44-ADDA-D0EDD608A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800B7E-98C1-4F5E-972D-89DB59D2D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1A46450-0E84-40FA-B870-27F0B1A886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9A9C25B-2176-45C0-8EC1-59AFAD16C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8CE9462-AAC3-45E1-8D75-8B272161C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2FC541-B7B7-4582-85C2-EBDA0B6A85C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7CF8E7FC-1059-4F20-8958-4A97EF269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C436521-73C9-4564-9D04-903C29B06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FDC58AC-1402-4649-94E6-C4AC9C3A5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1FEBB9-DFC2-4AC4-8F2B-36E43083C7A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4E18A-FB15-467A-988D-460349AD02E2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287C03-164A-47DD-8104-DBBC55E6052C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99EEB9A-CB2A-4C01-8F4E-3561E4EDF1ED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0E4E0938-938F-4C32-9D6A-AC026394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0FA-553E-4F82-8CAE-FC8055544C5E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7AA31782-B4F3-4788-A190-E471D012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5E3C3-174E-4A45-8AF8-4E910E3EDB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8000F3F-65E3-43A7-8FCC-C4D4FDE89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461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3F6030A6-DBA9-4646-B237-C2D1C6EF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8AFB-DF4D-40AE-A231-9BB4B8417C3E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76BD742-C9F6-4D90-9DE9-E9DB1A9A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F20A6A3-2821-497F-BE4F-B67A6C03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499D-74F5-4C91-8479-88EB2BD1A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7323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5BF4389-F885-4FDF-A71E-A808742C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893C-DE1E-4ED4-904F-0C4E2B9A92B6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3921F50-6875-49BD-A489-3B42C66D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A240FE9-D019-452B-81C7-C81EB700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44315-C37E-4A16-AB1D-CAC98FBB1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10122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2D3F11CE-7EB3-4343-9F7E-018D867A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DB81-FAC0-470B-8C4F-AE04FEBAA95C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BE3A904-215F-4886-904A-35E06CA2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96DDBE8-BCDA-4318-AEDD-05713907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7836A-DF8A-401A-841B-89F8E2AFB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93817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AA526B-ABF5-4F55-9DB3-6CE293CC8A4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0793B-796F-4DE0-9AF9-01A8A656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3BCF-ECBE-4E95-9F2D-C93BA40BC65C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C15761-1BC1-429C-978E-81CA7A6A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54BC65-E178-4418-B305-80F2CDE1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9365E-5908-4A57-84B3-2162FC89B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7653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8350E1C-0760-4503-8567-D0DA2FD3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C2AC-E395-4D06-A24C-A7FC23871976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C4F3639-70A6-4395-82EB-D29E6BE7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9361B7B9-D7D2-486E-AE2F-F33503EB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9BEFB-3E90-4726-8CD1-54282D661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86489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D3E9FD-C19A-462C-9450-BC952CD585F7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B21451-EF4E-4E3A-8A03-50AC1A3ED1AC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893FC-5950-4372-B385-B662BD8F6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E7B31-6097-46D0-81D9-1048BBAEC6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BA3EBFF-EA33-47D5-B0E7-B3C9696B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2E809DA-1DF3-4886-8991-456696A904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0A39-DAC7-4822-AFE9-D23BDD80CF26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1574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76A92C5F-D165-4F66-84A2-3CBAFF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BADA-97E7-4C1A-AC3A-D6BD1F668BB5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AEA67FA2-E8F3-4826-BE02-1DB90A66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6B408C8A-6A64-4DB2-9067-975CD2CE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A94A2-6DE0-46FF-91E9-4B791293C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203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FA906E9B-FF4E-4940-ABC6-4B952BB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94C6-DE01-4694-A17E-ED5F619651AC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20B39709-8293-43BB-B05E-FDDCFC0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52A703C4-2218-45EF-B1D3-4AE3BC09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1D52-37EF-4D8E-9398-6DAE48779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9680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193CE17E-9EDD-419D-85E7-A3E3173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BA7A-C567-44F3-AC43-62CE12B1C9EB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1B5352D-8937-4D9E-873A-64FAD4CE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4149C43-4572-4AFF-B7AB-BCDC96AD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ADF2-055D-48A3-94AE-C08AA6621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3527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6AECF748-EFE9-4914-B9A0-622C3510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EB8F-DBD8-4610-8C4C-1829E8DBDA58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7A04D23-E567-453B-90AA-3EC57296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3ECA8B5-A9CF-4E0C-8854-939B4E23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9F7C1-2092-406A-B8DB-663977CC4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22013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4800D6BC-F931-42E3-8741-66047443D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93687AD6-812B-414F-87D8-420FB7294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931D371-067F-47A9-A972-30C14A7C3959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9BE877-B6D9-41FB-9B40-724F8775A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A2D7DF2-5DF7-4E01-A2FC-2B936D0C3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A07AA0D6-C110-49AD-B247-ED60127BA7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6245DBB-4CD7-4656-B84F-DC3B098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85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Students-Of-Histo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payteachers.com/Store/Students-Of-Histo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eacherspayteachers.com/Store/Students-Of-Histo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A3195818-CD65-460D-B6A1-9E1A230D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567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3" name="TextBox 8">
            <a:extLst>
              <a:ext uri="{FF2B5EF4-FFF2-40B4-BE49-F238E27FC236}">
                <a16:creationId xmlns:a16="http://schemas.microsoft.com/office/drawing/2014/main" id="{31DAA1AB-B25A-4A54-95A7-C5E36087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76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© Students of History - </a:t>
            </a:r>
            <a:r>
              <a:rPr lang="en-US" altLang="en-US" sz="1400" b="1">
                <a:hlinkClick r:id="rId3"/>
              </a:rPr>
              <a:t>http://www.teacherspayteachers.com/Store/Students-Of-History</a:t>
            </a:r>
            <a:endParaRPr lang="en-US" altLang="en-US" sz="1400" b="1"/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43B00C-F3D4-42AE-9386-3DAFF0AE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6388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Merchants and lawyers </a:t>
            </a:r>
            <a:br>
              <a:rPr lang="en-US" altLang="en-US" sz="2400" b="1" dirty="0"/>
            </a:br>
            <a:r>
              <a:rPr lang="en-US" altLang="en-US" sz="2400" b="1" dirty="0"/>
              <a:t>required to buy stamps for </a:t>
            </a:r>
            <a:br>
              <a:rPr lang="en-US" altLang="en-US" sz="2400" b="1" dirty="0"/>
            </a:br>
            <a:r>
              <a:rPr lang="en-US" altLang="en-US" sz="2400" b="1" dirty="0"/>
              <a:t>ships’ papers and legal documents</a:t>
            </a:r>
          </a:p>
          <a:p>
            <a:pPr eaLnBrk="1" hangingPunct="1"/>
            <a:r>
              <a:rPr lang="en-US" altLang="en-US" sz="2400" b="1" dirty="0"/>
              <a:t>Tavern owners for licenses</a:t>
            </a:r>
          </a:p>
          <a:p>
            <a:pPr eaLnBrk="1" hangingPunct="1"/>
            <a:r>
              <a:rPr lang="en-US" altLang="en-US" sz="2400" b="1" dirty="0"/>
              <a:t>Printers for newspapers </a:t>
            </a:r>
          </a:p>
          <a:p>
            <a:pPr eaLnBrk="1" hangingPunct="1"/>
            <a:r>
              <a:rPr lang="en-US" altLang="en-US" sz="2400" b="1" dirty="0"/>
              <a:t>Actual stamp tax was not expensive, </a:t>
            </a:r>
            <a:br>
              <a:rPr lang="en-US" altLang="en-US" sz="2400" b="1" dirty="0"/>
            </a:br>
            <a:r>
              <a:rPr lang="en-US" altLang="en-US" sz="2400" b="1" dirty="0"/>
              <a:t>but the principle of the matter is </a:t>
            </a:r>
            <a:br>
              <a:rPr lang="en-US" altLang="en-US" sz="2400" b="1" dirty="0"/>
            </a:br>
            <a:r>
              <a:rPr lang="en-US" altLang="en-US" sz="2400" b="1" dirty="0"/>
              <a:t>what upset colonists</a:t>
            </a:r>
          </a:p>
          <a:p>
            <a:pPr lvl="1" eaLnBrk="1" hangingPunct="1"/>
            <a:r>
              <a:rPr lang="en-US" altLang="en-US" b="1" dirty="0"/>
              <a:t>The precedent that it was setting angered the colonists</a:t>
            </a:r>
          </a:p>
          <a:p>
            <a:pPr lvl="1" eaLnBrk="1" hangingPunct="1"/>
            <a:r>
              <a:rPr lang="en-US" altLang="en-US" b="1" dirty="0"/>
              <a:t>It was an outright effort to raise money</a:t>
            </a:r>
          </a:p>
          <a:p>
            <a:pPr eaLnBrk="1" hangingPunct="1"/>
            <a:r>
              <a:rPr lang="en-US" altLang="en-US" sz="2400" b="1" dirty="0"/>
              <a:t>Patrick Henry (House of Burgesses) called for a repeal of the tax, or the king would face a mutiny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6A320-99FD-40D5-B8C4-8E8E9872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Stamp Act </a:t>
            </a:r>
            <a:r>
              <a:rPr b="1"/>
              <a:t>(1765)</a:t>
            </a:r>
          </a:p>
        </p:txBody>
      </p:sp>
      <p:pic>
        <p:nvPicPr>
          <p:cNvPr id="16388" name="Picture 5" descr="http://upload.wikimedia.org/wikipedia/commons/4/4d/O!_the_fatal_Stamp.jpg">
            <a:extLst>
              <a:ext uri="{FF2B5EF4-FFF2-40B4-BE49-F238E27FC236}">
                <a16:creationId xmlns:a16="http://schemas.microsoft.com/office/drawing/2014/main" id="{F1D076FB-D715-4FF6-8680-5DADF64F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743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F4540-9BF1-4EFC-ABA3-3BA2FFB6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953000" cy="5029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Formed in 1765 in Boston, Mass</a:t>
            </a:r>
          </a:p>
          <a:p>
            <a:pPr eaLnBrk="1" hangingPunct="1"/>
            <a:r>
              <a:rPr lang="en-US" altLang="en-US" b="1" dirty="0"/>
              <a:t>A terrorist organization of colonists who:</a:t>
            </a:r>
          </a:p>
          <a:p>
            <a:pPr lvl="1" eaLnBrk="1" hangingPunct="1"/>
            <a:r>
              <a:rPr lang="en-US" altLang="en-US" b="1" dirty="0"/>
              <a:t>Attacked stamp  agents</a:t>
            </a:r>
          </a:p>
          <a:p>
            <a:pPr lvl="1" eaLnBrk="1" hangingPunct="1"/>
            <a:r>
              <a:rPr lang="en-US" altLang="en-US" b="1" dirty="0"/>
              <a:t>Destroyed the lieutenant governor’s home</a:t>
            </a:r>
          </a:p>
          <a:p>
            <a:pPr eaLnBrk="1" hangingPunct="1"/>
            <a:r>
              <a:rPr lang="en-US" altLang="en-US" b="1" dirty="0"/>
              <a:t>They would go on to be a powerful, underground colonial terrorist group in Massachusetts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047CE8-74DA-462C-9E98-C5DF7437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Sons of Liberty</a:t>
            </a:r>
          </a:p>
        </p:txBody>
      </p:sp>
      <p:pic>
        <p:nvPicPr>
          <p:cNvPr id="17412" name="Picture 5" descr="http://upload.wikimedia.org/wikipedia/commons/thumb/7/73/Philip_Dawe_(attributed),_The_Bostonians_Paying_the_Excise-man,_or_Tarring_and_Feathering_(1774).jpg/220px-Philip_Dawe_(attributed),_The_Bostonians_Paying_the_Excise-man,_or_Tarring_and_Feathering_(1774).jpg">
            <a:extLst>
              <a:ext uri="{FF2B5EF4-FFF2-40B4-BE49-F238E27FC236}">
                <a16:creationId xmlns:a16="http://schemas.microsoft.com/office/drawing/2014/main" id="{150AD6AA-B1F8-4A52-9064-9FB9413B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0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10B582-8AAD-4D07-BFD2-DEB8BFDC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Charles Townshend was the new exchequer (British treasury secretary)</a:t>
            </a:r>
          </a:p>
          <a:p>
            <a:pPr eaLnBrk="1" hangingPunct="1"/>
            <a:r>
              <a:rPr lang="en-US" altLang="en-US" b="1" dirty="0"/>
              <a:t>Enacted:</a:t>
            </a:r>
          </a:p>
          <a:p>
            <a:pPr lvl="1" eaLnBrk="1" hangingPunct="1"/>
            <a:r>
              <a:rPr lang="en-US" altLang="en-US" b="1" u="sng" dirty="0"/>
              <a:t>Quartering (Mutiny) Act of 1765</a:t>
            </a:r>
          </a:p>
          <a:p>
            <a:pPr lvl="2" eaLnBrk="1" hangingPunct="1"/>
            <a:r>
              <a:rPr lang="en-US" altLang="en-US" b="1" dirty="0"/>
              <a:t>Required colonists to provide quarters and supplies for British troops in America</a:t>
            </a:r>
          </a:p>
          <a:p>
            <a:pPr lvl="2" eaLnBrk="1" hangingPunct="1"/>
            <a:r>
              <a:rPr lang="en-US" altLang="en-US" b="1" dirty="0"/>
              <a:t>It was the providing of supplies, not the quartering, that angered colonists the most</a:t>
            </a:r>
          </a:p>
          <a:p>
            <a:pPr lvl="1" eaLnBrk="1" hangingPunct="1"/>
            <a:r>
              <a:rPr lang="en-US" altLang="en-US" b="1" u="sng" dirty="0"/>
              <a:t>Townshend Duties</a:t>
            </a:r>
          </a:p>
          <a:p>
            <a:pPr lvl="2" eaLnBrk="1" hangingPunct="1"/>
            <a:r>
              <a:rPr lang="en-US" altLang="en-US" b="1" dirty="0"/>
              <a:t>Taxes on imports from GBR (lead, paint, paper, tea)</a:t>
            </a:r>
          </a:p>
          <a:p>
            <a:pPr eaLnBrk="1" hangingPunct="1"/>
            <a:r>
              <a:rPr lang="en-US" altLang="en-US" b="1" dirty="0"/>
              <a:t>Townshend called them “external taxes”</a:t>
            </a:r>
          </a:p>
          <a:p>
            <a:pPr lvl="1" eaLnBrk="1" hangingPunct="1"/>
            <a:r>
              <a:rPr lang="en-US" altLang="en-US" b="1" dirty="0"/>
              <a:t>Call them what you want, they had the same effect as a direct tax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14410-C65A-4B37-B48E-90028D8A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Townshend Acts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6423D-7DB3-4120-B6B2-0FEC8D24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In 1767, the Massachusetts Assembly circulates a letter of opposition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Has little effect until the British circulate a letter denouncing those who support the Assembly’s idea to stand up against every tax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Now people were taking notice of the Assembly’s letter!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Assembly votes 92-17 affirming their letter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Boycotts in Boston, New York, and Philadelphia against British goods subject to the Townshend duties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Townshend dies suddenly; his replacement repeals the duties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31CF2-4CC5-49CE-9EF3-BFE69983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b="1" u="sng"/>
              <a:t>Response to the Townshend Acts/Duties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upload.wikimedia.org/wikipedia/commons/thumb/e/e1/Boston_Massacre_high-res.jpg/510px-Boston_Massacre_high-res.jpg">
            <a:extLst>
              <a:ext uri="{FF2B5EF4-FFF2-40B4-BE49-F238E27FC236}">
                <a16:creationId xmlns:a16="http://schemas.microsoft.com/office/drawing/2014/main" id="{5D5FD8BA-992C-4907-82F9-3CDB870B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143000"/>
            <a:ext cx="40957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BA5A0-0871-4529-9658-91C249D3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4572000" cy="5791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/>
              <a:t>Before the news of the repeal even reached the colonies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The incident quickly transformed by local resistance leaders into the “Boston Massacre”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dirty="0"/>
              <a:t>A graphic symbolism of British oppression and brutality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Soldiers tried and found guilty of manslaughter, but called murders by colonial propaganda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33713-AFC8-4B66-B10F-2053CD5F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Boston Massacre </a:t>
            </a:r>
            <a:r>
              <a:rPr b="1"/>
              <a:t>(1770)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upload.wikimedia.org/wikipedia/commons/thumb/5/56/Samuel_Adams.jpg/443px-Samuel_Adams.jpg">
            <a:extLst>
              <a:ext uri="{FF2B5EF4-FFF2-40B4-BE49-F238E27FC236}">
                <a16:creationId xmlns:a16="http://schemas.microsoft.com/office/drawing/2014/main" id="{13E60AF2-CCEA-4FB6-AF25-C1C44F3D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066800"/>
            <a:ext cx="4051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F280C-BA2D-4305-AB79-4274F33D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4572000" cy="5410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/>
              <a:t>Proposed by Samuel Adams, the leader of the resistance movement in Boston in 1772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Proposed the creation of such committees in Boston to publicize the grievances against England throughout the colony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Other colonies did the same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It was, in essence, a propaganda campaign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77CB0F-9523-4A63-B3C4-180CCCE9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Committees of Correspondence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CB6E84-A472-4F58-8C1E-F109CDBE0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Gradually, a revolutionary outlook had gained a following</a:t>
            </a:r>
          </a:p>
          <a:p>
            <a:pPr eaLnBrk="1" hangingPunct="1"/>
            <a:r>
              <a:rPr lang="en-US" altLang="en-US" dirty="0"/>
              <a:t>Where did the ideas for revolution come from?</a:t>
            </a:r>
          </a:p>
          <a:p>
            <a:pPr lvl="1" eaLnBrk="1" hangingPunct="1"/>
            <a:r>
              <a:rPr lang="en-US" altLang="en-US" dirty="0"/>
              <a:t>Religious: Puritans had left England; this provided inspiration to separate from England</a:t>
            </a:r>
          </a:p>
          <a:p>
            <a:pPr lvl="1" eaLnBrk="1" hangingPunct="1"/>
            <a:r>
              <a:rPr lang="en-US" altLang="en-US" dirty="0"/>
              <a:t>Foreign: English Whigs stood up against the Tories in  England</a:t>
            </a:r>
          </a:p>
          <a:p>
            <a:pPr lvl="1" eaLnBrk="1" hangingPunct="1"/>
            <a:r>
              <a:rPr lang="en-US" altLang="en-US" dirty="0"/>
              <a:t>Political: Enlightenment ideas; a new concept of what gov’t should be</a:t>
            </a:r>
          </a:p>
          <a:p>
            <a:pPr eaLnBrk="1" hangingPunct="1"/>
            <a:r>
              <a:rPr lang="en-US" altLang="en-US" dirty="0"/>
              <a:t>Such arguments found little sympathy in the English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6F086B-8534-4F26-82C5-20CCDDD6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The Psychology of Revolt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0F33FE-905B-410F-82BC-0C2A5EDF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No taxation without representation</a:t>
            </a:r>
          </a:p>
          <a:p>
            <a:pPr eaLnBrk="1" hangingPunct="1"/>
            <a:r>
              <a:rPr lang="en-US" altLang="en-US" dirty="0"/>
              <a:t>Virtual (vs) Actual Representation</a:t>
            </a:r>
          </a:p>
          <a:p>
            <a:pPr lvl="1" eaLnBrk="1" hangingPunct="1"/>
            <a:r>
              <a:rPr lang="en-US" altLang="en-US" dirty="0"/>
              <a:t>Where does ultimate power lay?</a:t>
            </a:r>
          </a:p>
          <a:p>
            <a:pPr lvl="1" eaLnBrk="1" hangingPunct="1"/>
            <a:r>
              <a:rPr lang="en-US" altLang="en-US" u="sng" dirty="0"/>
              <a:t>Colonists argued</a:t>
            </a:r>
            <a:r>
              <a:rPr lang="en-US" altLang="en-US" dirty="0"/>
              <a:t>:</a:t>
            </a:r>
          </a:p>
          <a:p>
            <a:pPr lvl="2" eaLnBrk="1" hangingPunct="1"/>
            <a:r>
              <a:rPr lang="en-US" altLang="en-US" dirty="0"/>
              <a:t>Parliament can legislate for England and for the empire as a whole, but colonial assemblies could legislate for individual colonies</a:t>
            </a:r>
          </a:p>
          <a:p>
            <a:pPr lvl="1" eaLnBrk="1" hangingPunct="1"/>
            <a:r>
              <a:rPr lang="en-US" altLang="en-US" u="sng" dirty="0"/>
              <a:t>English argued:</a:t>
            </a:r>
          </a:p>
          <a:p>
            <a:pPr lvl="2" eaLnBrk="1" hangingPunct="1"/>
            <a:r>
              <a:rPr lang="en-US" altLang="en-US" dirty="0"/>
              <a:t>In any system of gov’t, there must be an ultimate authority</a:t>
            </a:r>
          </a:p>
          <a:p>
            <a:pPr lvl="2" eaLnBrk="1" hangingPunct="1"/>
            <a:r>
              <a:rPr lang="en-US" altLang="en-US" dirty="0"/>
              <a:t>Since the empire is a single, undivided unit, there could be only one authority within it~ the King and Parliament</a:t>
            </a:r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929C1-26D7-4AD8-BEDE-31D219A4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The Psychology of Revolt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3ED73-D541-4180-8B5E-E690758B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6629400" cy="4876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The early 1770s  was pretty quiet, though it disguised growing resentment</a:t>
            </a:r>
          </a:p>
          <a:p>
            <a:pPr eaLnBrk="1" hangingPunct="1"/>
            <a:r>
              <a:rPr lang="en-US" altLang="en-US" sz="2000" dirty="0"/>
              <a:t>Customs commissioners were increasingly intrusive</a:t>
            </a:r>
          </a:p>
          <a:p>
            <a:pPr eaLnBrk="1" hangingPunct="1"/>
            <a:r>
              <a:rPr lang="en-US" altLang="en-US" sz="2000" dirty="0"/>
              <a:t>Pamphlets, leaflets, and books kept revolutionary sentiment alive</a:t>
            </a:r>
          </a:p>
          <a:p>
            <a:pPr eaLnBrk="1" hangingPunct="1"/>
            <a:r>
              <a:rPr lang="en-US" altLang="en-US" sz="2000" dirty="0"/>
              <a:t>As of 1773,the British East India Company was on the verge of bankruptcy</a:t>
            </a:r>
          </a:p>
          <a:p>
            <a:pPr eaLnBrk="1" hangingPunct="1"/>
            <a:r>
              <a:rPr lang="en-US" altLang="en-US" sz="2000" dirty="0"/>
              <a:t>The Tea Act was an attempt to save the company</a:t>
            </a:r>
          </a:p>
          <a:p>
            <a:pPr lvl="1" eaLnBrk="1" hangingPunct="1"/>
            <a:r>
              <a:rPr lang="en-US" altLang="en-US" sz="2000" dirty="0"/>
              <a:t>Gave the company the right to export tea directly to the colonies without paying any of the navigation taxes that were imposed on colonial merchants</a:t>
            </a:r>
          </a:p>
          <a:p>
            <a:pPr lvl="1" eaLnBrk="1" hangingPunct="1"/>
            <a:r>
              <a:rPr lang="en-US" altLang="en-US" sz="2000" dirty="0"/>
              <a:t>With this, the British company would be underselling the American companies in effect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A27265-5184-4FFB-A532-1B74C0AF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Tea Act </a:t>
            </a:r>
            <a:r>
              <a:rPr b="1"/>
              <a:t>(1773)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2F709-50D2-4B3E-90A7-3A17E775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British had assumed the colonists would like the act, as it would lower the cost of tea</a:t>
            </a:r>
          </a:p>
          <a:p>
            <a:pPr eaLnBrk="1" hangingPunct="1"/>
            <a:r>
              <a:rPr lang="en-US" altLang="en-US" dirty="0"/>
              <a:t>But resistance leaders argued that it was another example of the results of an unconstitutional tax</a:t>
            </a:r>
          </a:p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 boycott of tea by many</a:t>
            </a:r>
          </a:p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The boycott was quite effective as a mobilizing revolutionary force</a:t>
            </a:r>
          </a:p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It linked colonies together through a common experience</a:t>
            </a:r>
          </a:p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Colonial women (as the principal consumers) were now leaders in the effort of the boycott</a:t>
            </a: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BAE236-14ED-433F-A653-D359F326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u="sng"/>
              <a:t>Tea Act (1773)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BD854016-B6CA-4F4B-8E30-F172F5F4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D22062-620F-4868-A261-59947241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/>
          </a:p>
        </p:txBody>
      </p:sp>
      <p:pic>
        <p:nvPicPr>
          <p:cNvPr id="6148" name="Picture 2" descr="http://upload.wikimedia.org/wikipedia/commons/thumb/b/b0/Nouvelle-France_map-en.svg/650px-Nouvelle-France_map-en.svg.png">
            <a:extLst>
              <a:ext uri="{FF2B5EF4-FFF2-40B4-BE49-F238E27FC236}">
                <a16:creationId xmlns:a16="http://schemas.microsoft.com/office/drawing/2014/main" id="{D8C118FE-7E5C-41EF-A87C-B5F3E339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8103699B-42F1-4FA6-B806-FEEF2F00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51"/>
          <a:stretch>
            <a:fillRect/>
          </a:stretch>
        </p:blipFill>
        <p:spPr bwMode="auto">
          <a:xfrm>
            <a:off x="2895600" y="0"/>
            <a:ext cx="62484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upload.wikimedia.org/wikipedia/commons/thumb/4/48/Mercy_Otis_Warren.jpg/481px-Mercy_Otis_Warren.jpg">
            <a:extLst>
              <a:ext uri="{FF2B5EF4-FFF2-40B4-BE49-F238E27FC236}">
                <a16:creationId xmlns:a16="http://schemas.microsoft.com/office/drawing/2014/main" id="{5D538AC8-CB7F-410C-B7D0-E3897910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47725"/>
            <a:ext cx="45815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5D7C82-6FBF-4D97-970B-B0CAC798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/>
              <a:t>Led by Mercy Otis Warren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Participated in anti-British riots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Helped spread pamphlets and literature against the British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25F4E1-E7D9-47C0-912F-715ACBF7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Daughter s of Liberty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upload.wikimedia.org/wikipedia/commons/e/e6/Boston_Tea_Party_w.jpg">
            <a:extLst>
              <a:ext uri="{FF2B5EF4-FFF2-40B4-BE49-F238E27FC236}">
                <a16:creationId xmlns:a16="http://schemas.microsoft.com/office/drawing/2014/main" id="{C85ECEC8-57F4-4C2F-ADD9-2914648C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/>
          <a:stretch>
            <a:fillRect/>
          </a:stretch>
        </p:blipFill>
        <p:spPr bwMode="auto">
          <a:xfrm>
            <a:off x="3581400" y="2886075"/>
            <a:ext cx="533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5618A1-4342-4E33-8C65-1AD082F3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/>
              <a:t>Leaders in various cities had blocked entry of East India Company ships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December 16, 1773 - 3 groups of 50 men dressed as Mohawk Indians broke open tea chests and heaved them into the harbor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British demanded </a:t>
            </a:r>
            <a:br>
              <a:rPr lang="en-US" altLang="en-US" dirty="0"/>
            </a:br>
            <a:r>
              <a:rPr lang="en-US" altLang="en-US" dirty="0"/>
              <a:t>repayment for the </a:t>
            </a:r>
            <a:br>
              <a:rPr lang="en-US" altLang="en-US" dirty="0"/>
            </a:br>
            <a:r>
              <a:rPr lang="en-US" altLang="en-US" dirty="0"/>
              <a:t>property but </a:t>
            </a:r>
            <a:br>
              <a:rPr lang="en-US" altLang="en-US" dirty="0"/>
            </a:br>
            <a:r>
              <a:rPr lang="en-US" altLang="en-US" dirty="0"/>
              <a:t>Bostonians refused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5DD43-9A04-4012-90A6-484545BA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Boston Tea Party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05ED9C-0069-401C-BE0C-4A2C60B2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 response to the Boston Tea Party</a:t>
            </a:r>
          </a:p>
          <a:p>
            <a:pPr eaLnBrk="1" hangingPunct="1">
              <a:defRPr/>
            </a:pPr>
            <a:r>
              <a:rPr lang="en-US" dirty="0"/>
              <a:t>The acts: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Closed the port of Boston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Reduced their self-government autonomy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Those accused of crimes now had to be tried in England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Must quarter troops</a:t>
            </a:r>
          </a:p>
          <a:p>
            <a:pPr marL="514350" indent="-514350" eaLnBrk="1" hangingPunct="1">
              <a:defRPr/>
            </a:pPr>
            <a:r>
              <a:rPr lang="en-US" dirty="0"/>
              <a:t>These acts made the inhabitants of Massachusetts a martyr to the other colonies</a:t>
            </a:r>
          </a:p>
          <a:p>
            <a:pPr marL="514350" indent="-514350" eaLnBrk="1" hangingPunct="1">
              <a:defRPr/>
            </a:pPr>
            <a:r>
              <a:rPr lang="en-US" dirty="0"/>
              <a:t>Sparked new resistance throughout the colonies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249F6-1B19-4DFC-A2ED-0B30E1BF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Intolerable (Coercive) Acts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upload.wikimedia.org/wikipedia/commons/thumb/c/cf/CarpentersHall00.jpg/534px-CarpentersHall00.jpg">
            <a:extLst>
              <a:ext uri="{FF2B5EF4-FFF2-40B4-BE49-F238E27FC236}">
                <a16:creationId xmlns:a16="http://schemas.microsoft.com/office/drawing/2014/main" id="{FC321804-8BAE-4837-8DC1-C4855557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47800"/>
            <a:ext cx="44084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428213-058F-4B41-AE0A-638DCC00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4572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/>
              <a:t>The royal governor had dissolved the Virginia Assembly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Representatives met privately and issued a call for a Continental Congress that would convene reps from all colonies to discuss the situation with England in September 1774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6A3AA-347F-4865-B796-7AD4CF26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First Continental Congress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DE142-FAE9-41C5-AC80-F8ADFE7F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Representatives from all colonies (except Georgia) convened in Philadelphia</a:t>
            </a:r>
          </a:p>
          <a:p>
            <a:pPr eaLnBrk="1" hangingPunct="1">
              <a:defRPr/>
            </a:pPr>
            <a:r>
              <a:rPr lang="en-US" dirty="0"/>
              <a:t>Made 4 major decisions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Rejected a plan  for a colonial union under British authority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Endorsed a statement of grievances reflecting the conflicts among the delegates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Resolutions recommending that the colonists make military preparations for defense against an attack by the British</a:t>
            </a:r>
          </a:p>
          <a:p>
            <a:pPr marL="881063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Agreed to non-importation, non-exportation, and non-consumptions as a means of stopping all trade with England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F7A032-18BB-4C53-9609-E971309E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First Continental Congress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1F2DE9-48E5-400F-A915-4C0C7737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Through their reps, the colonies had reaffirmed their autonomous status within the empire and declared something close to economic war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862CB2-2A64-416F-85D2-88B8696C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First Continental Congress</a:t>
            </a: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F46DB945-8F2D-4322-9970-6B31C550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76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© Students of History - </a:t>
            </a:r>
            <a:r>
              <a:rPr lang="en-US" altLang="en-US" sz="1400" b="1">
                <a:hlinkClick r:id="rId2"/>
              </a:rPr>
              <a:t>http://www.teacherspayteachers.com/Store/Students-Of-History</a:t>
            </a:r>
            <a:endParaRPr lang="en-US" altLang="en-US" sz="1400"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C96A9-BD38-46E2-9D90-C2745EE1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69342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/>
              <a:t>The Ohio Valley became the main bone of contention between the British and French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/>
              <a:t>Critical area into which the westward-pushing British colonists would inevitably penetrate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/>
              <a:t>George Washington and other speculators secured legal “rights” to some 500,000 acres in the Ohio Valley region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/>
              <a:t>At the same time, the French were constructing forts along the Ohio River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/>
              <a:t>Summer of 1754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b="1" dirty="0"/>
              <a:t>To secure Virginia’s claims, Washington was sent to the Ohio country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b="1" dirty="0"/>
              <a:t>Clashes at the French Fort Duquesne and Washington’s Fort Necessity lead to War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EB4D7-22A3-458E-84F3-B1CECBD1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Colonial Clashes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6677-5F83-4AD6-96BC-EB7E4E4073A1}"/>
              </a:ext>
            </a:extLst>
          </p:cNvPr>
          <p:cNvSpPr txBox="1"/>
          <p:nvPr/>
        </p:nvSpPr>
        <p:spPr>
          <a:xfrm>
            <a:off x="7620000" y="6096000"/>
            <a:ext cx="9906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lukerosa@gmail.com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91BB4-D983-4B7C-A2E1-2D62BA43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32" y="762000"/>
            <a:ext cx="4354322" cy="6019800"/>
          </a:xfrm>
          <a:prstGeom prst="rect">
            <a:avLst/>
          </a:prstGeom>
        </p:spPr>
      </p:pic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B2B18746-FB0C-450B-A755-615857B7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6" y="914400"/>
            <a:ext cx="4648200" cy="5715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b="1" dirty="0"/>
              <a:t>For  the first time in 50 years, England was at peace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b="1" dirty="0"/>
              <a:t>Yet they had accumulated a massive amount of debt fighting all of these wars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b="1" dirty="0"/>
              <a:t>Increased taxation of the colonies was seen as justified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b="1" dirty="0"/>
              <a:t>After all, the British felt, many of these wars had been fought in the interest of protecting the colonies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CE2F2A-2FDA-4E5C-9220-80FB9210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6" y="0"/>
            <a:ext cx="8608754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u="sng" dirty="0"/>
              <a:t>Post French-Indian War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upload.wikimedia.org/wikipedia/commons/thumb/3/38/Map_of_territorial_growth_1775.svg/500px-Map_of_territorial_growth_1775.svg.png">
            <a:extLst>
              <a:ext uri="{FF2B5EF4-FFF2-40B4-BE49-F238E27FC236}">
                <a16:creationId xmlns:a16="http://schemas.microsoft.com/office/drawing/2014/main" id="{7221BFF3-D73C-4AF5-888E-9A184650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1357" r="1775" b="9154"/>
          <a:stretch>
            <a:fillRect/>
          </a:stretch>
        </p:blipFill>
        <p:spPr bwMode="auto">
          <a:xfrm>
            <a:off x="4724400" y="10668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AB8DF-8FAC-423C-A07A-06B73E30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4648200" cy="5486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Forbid settlers to advance beyond the Appalachian Mts.</a:t>
            </a:r>
          </a:p>
          <a:p>
            <a:pPr eaLnBrk="1" hangingPunct="1"/>
            <a:r>
              <a:rPr lang="en-US" altLang="en-US" b="1" dirty="0"/>
              <a:t>Allowed England (rather than the colonial gov’ts) </a:t>
            </a:r>
            <a:br>
              <a:rPr lang="en-US" altLang="en-US" b="1" dirty="0"/>
            </a:br>
            <a:r>
              <a:rPr lang="en-US" altLang="en-US" b="1" dirty="0"/>
              <a:t>to control westward expansion</a:t>
            </a:r>
          </a:p>
          <a:p>
            <a:pPr lvl="1" eaLnBrk="1" hangingPunct="1"/>
            <a:r>
              <a:rPr lang="en-US" altLang="en-US" b="1" dirty="0"/>
              <a:t>Expansion would be on British terms, so it was a bit of a “check” towards the colonial governments</a:t>
            </a:r>
          </a:p>
          <a:p>
            <a:pPr eaLnBrk="1" hangingPunct="1"/>
            <a:r>
              <a:rPr lang="en-US" altLang="en-US" b="1" dirty="0"/>
              <a:t>Most Indian tribes liked the line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7189C-552E-4C2B-9324-C2D9D579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Proclamation of 1763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upload.wikimedia.org/wikipedia/commons/thumb/3/38/Map_of_territorial_growth_1775.svg/500px-Map_of_territorial_growth_1775.svg.png">
            <a:extLst>
              <a:ext uri="{FF2B5EF4-FFF2-40B4-BE49-F238E27FC236}">
                <a16:creationId xmlns:a16="http://schemas.microsoft.com/office/drawing/2014/main" id="{6A86D3E0-A51F-4F7D-990C-C0224407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1357" r="1775" b="9154"/>
          <a:stretch>
            <a:fillRect/>
          </a:stretch>
        </p:blipFill>
        <p:spPr bwMode="auto">
          <a:xfrm>
            <a:off x="4724400" y="10668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D152F-E826-4435-BC99-01253CAA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4495800" cy="4572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b="1" dirty="0"/>
              <a:t>Results: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b="1" dirty="0"/>
              <a:t>Failed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b="1" dirty="0"/>
              <a:t>Minimal effect on limited colonial expansion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b="1" dirty="0"/>
              <a:t>Settlers continued to swarm across the boundary and to claim lands farther into the Ohio River Valley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b="1" dirty="0"/>
              <a:t>It wasn’t policed by British troops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A18E0A-2374-485F-909D-2F0E61E9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Proclamation of 1763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Related image">
            <a:extLst>
              <a:ext uri="{FF2B5EF4-FFF2-40B4-BE49-F238E27FC236}">
                <a16:creationId xmlns:a16="http://schemas.microsoft.com/office/drawing/2014/main" id="{634C7FFF-307E-42A4-B9C7-86EE32CA7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5000" l="10000" r="90000">
                        <a14:foregroundMark x1="74667" y1="4167" x2="63333" y2="26667"/>
                        <a14:foregroundMark x1="63333" y1="26667" x2="56000" y2="34167"/>
                        <a14:foregroundMark x1="56000" y1="34167" x2="36000" y2="30833"/>
                        <a14:foregroundMark x1="36000" y1="30833" x2="47333" y2="30000"/>
                        <a14:foregroundMark x1="47333" y1="30000" x2="56000" y2="34167"/>
                        <a14:foregroundMark x1="56000" y1="34167" x2="59333" y2="78333"/>
                        <a14:foregroundMark x1="59333" y1="78333" x2="56667" y2="89167"/>
                        <a14:foregroundMark x1="56667" y1="89167" x2="47333" y2="95000"/>
                        <a14:foregroundMark x1="47333" y1="95000" x2="42667" y2="92500"/>
                        <a14:foregroundMark x1="75333" y1="2500" x2="72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438400"/>
            <a:ext cx="4667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545414-6E63-4417-87C5-22B4A92C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5023916" cy="5334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Designed to eliminate the illegal sugar trade between the colonists and the French/Spanish West Indies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Strengthened enforcement on sugar, while lowering the duty on molasses, damaging the sugar grown in the colonies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Established courts in America to try smugglers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EB1D07-38D9-41B5-8EBC-132A32EB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Sugar Act </a:t>
            </a:r>
            <a:r>
              <a:rPr b="1"/>
              <a:t>(1764)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35C0A-628F-403F-B8FA-C390A9A0E0BD}"/>
              </a:ext>
            </a:extLst>
          </p:cNvPr>
          <p:cNvSpPr txBox="1"/>
          <p:nvPr/>
        </p:nvSpPr>
        <p:spPr>
          <a:xfrm rot="16200000">
            <a:off x="7140575" y="6270625"/>
            <a:ext cx="9906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lukerosa@gmail.com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F0396-66F5-4E43-A968-710D601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48006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The colonists had been printing their own money beginning during the French and Indian War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Required colonial assemblies to stop issuing paper money and to retire on all paper money already in circulation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2F483F-330C-4AD8-8EA8-03B98967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Currency Act </a:t>
            </a:r>
            <a:r>
              <a:rPr b="1"/>
              <a:t>(1765)</a:t>
            </a: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14E48A9A-51AE-481F-82E8-4AEDB939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76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© Students of History - </a:t>
            </a:r>
            <a:r>
              <a:rPr lang="en-US" altLang="en-US" sz="1400" b="1">
                <a:hlinkClick r:id="rId2"/>
              </a:rPr>
              <a:t>http://www.teacherspayteachers.com/Store/Students-Of-History</a:t>
            </a:r>
            <a:endParaRPr lang="en-US" altLang="en-US" sz="1400" b="1"/>
          </a:p>
        </p:txBody>
      </p:sp>
      <p:pic>
        <p:nvPicPr>
          <p:cNvPr id="14341" name="Picture 5" descr="http://numismatics.org/wikiuploads/Exhibits/funnymoney7-01.jpg">
            <a:extLst>
              <a:ext uri="{FF2B5EF4-FFF2-40B4-BE49-F238E27FC236}">
                <a16:creationId xmlns:a16="http://schemas.microsoft.com/office/drawing/2014/main" id="{20621369-271F-4392-A57E-4D21A18D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7952">
            <a:off x="4970463" y="1273175"/>
            <a:ext cx="3643312" cy="4668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623011-D15A-4751-8A88-5A617D83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Resented the new imperial regulations</a:t>
            </a:r>
          </a:p>
          <a:p>
            <a:pPr eaLnBrk="1" hangingPunct="1"/>
            <a:r>
              <a:rPr lang="en-US" altLang="en-US" b="1" dirty="0"/>
              <a:t>But, they continued to be at odds with one another, as well</a:t>
            </a:r>
          </a:p>
          <a:p>
            <a:pPr lvl="1" eaLnBrk="1" hangingPunct="1"/>
            <a:r>
              <a:rPr lang="en-US" altLang="en-US" b="1" dirty="0"/>
              <a:t>Tensions between the established societies of the Atlantic coast and the “backcountry”</a:t>
            </a:r>
          </a:p>
          <a:p>
            <a:pPr eaLnBrk="1" hangingPunct="1"/>
            <a:r>
              <a:rPr lang="en-US" altLang="en-US" b="1" u="sng" dirty="0"/>
              <a:t>Paxton Boys</a:t>
            </a:r>
            <a:r>
              <a:rPr lang="en-US" altLang="en-US" b="1" dirty="0"/>
              <a:t>: descended on Philadelphia with demands for tax relief; threatened bloodshed</a:t>
            </a:r>
          </a:p>
          <a:p>
            <a:pPr eaLnBrk="1" hangingPunct="1"/>
            <a:r>
              <a:rPr lang="en-US" altLang="en-US" b="1" u="sng" dirty="0"/>
              <a:t>Regulator Movement:</a:t>
            </a:r>
            <a:r>
              <a:rPr lang="en-US" altLang="en-US" b="1" dirty="0"/>
              <a:t> North Carolina; farmers of the Carolina upcountry who were opposed to higher taxes</a:t>
            </a:r>
          </a:p>
          <a:p>
            <a:pPr lvl="1" eaLnBrk="1" hangingPunct="1"/>
            <a:r>
              <a:rPr lang="en-US" altLang="en-US" b="1" dirty="0"/>
              <a:t>2,000 regulators took on the governor’s forces in a virtual civil war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8468-9369-496D-A418-C646BF3E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b="1" u="sng"/>
              <a:t>Colonial Response to Acts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B2C4DA"/>
      </a:hlink>
      <a:folHlink>
        <a:srgbClr val="00206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2311</TotalTime>
  <Words>1447</Words>
  <Application>Microsoft Office PowerPoint</Application>
  <PresentationFormat>On-screen Show (4:3)</PresentationFormat>
  <Paragraphs>146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</vt:lpstr>
      <vt:lpstr>Wingdings 2</vt:lpstr>
      <vt:lpstr>Paper</vt:lpstr>
      <vt:lpstr>PowerPoint Presentation</vt:lpstr>
      <vt:lpstr>PowerPoint Presentation</vt:lpstr>
      <vt:lpstr>Colonial Clashes</vt:lpstr>
      <vt:lpstr>Post French-Indian War</vt:lpstr>
      <vt:lpstr>Proclamation of 1763</vt:lpstr>
      <vt:lpstr>Proclamation of 1763</vt:lpstr>
      <vt:lpstr>Sugar Act (1764)</vt:lpstr>
      <vt:lpstr>Currency Act (1765)</vt:lpstr>
      <vt:lpstr>Colonial Response to Acts</vt:lpstr>
      <vt:lpstr>Stamp Act (1765)</vt:lpstr>
      <vt:lpstr>Sons of Liberty</vt:lpstr>
      <vt:lpstr>Townshend Acts</vt:lpstr>
      <vt:lpstr>Response to the Townshend Acts/Duties</vt:lpstr>
      <vt:lpstr>Boston Massacre (1770)</vt:lpstr>
      <vt:lpstr>Committees of Correspondence</vt:lpstr>
      <vt:lpstr>The Psychology of Revolt</vt:lpstr>
      <vt:lpstr>The Psychology of Revolt</vt:lpstr>
      <vt:lpstr>Tea Act (1773)</vt:lpstr>
      <vt:lpstr>Tea Act (1773)</vt:lpstr>
      <vt:lpstr>Daughter s of Liberty</vt:lpstr>
      <vt:lpstr>Boston Tea Party</vt:lpstr>
      <vt:lpstr>Intolerable (Coercive) Acts</vt:lpstr>
      <vt:lpstr>First Continental Congress</vt:lpstr>
      <vt:lpstr>First Continental Congress</vt:lpstr>
      <vt:lpstr>First Continental Congress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Students of History</dc:creator>
  <cp:lastModifiedBy>Lett, Christopher</cp:lastModifiedBy>
  <cp:revision>55</cp:revision>
  <dcterms:created xsi:type="dcterms:W3CDTF">2009-09-24T15:17:48Z</dcterms:created>
  <dcterms:modified xsi:type="dcterms:W3CDTF">2022-09-13T16:10:55Z</dcterms:modified>
</cp:coreProperties>
</file>