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6"/>
  </p:notesMasterIdLst>
  <p:handoutMasterIdLst>
    <p:handoutMasterId r:id="rId57"/>
  </p:handoutMasterIdLst>
  <p:sldIdLst>
    <p:sldId id="256" r:id="rId2"/>
    <p:sldId id="288" r:id="rId3"/>
    <p:sldId id="290" r:id="rId4"/>
    <p:sldId id="258" r:id="rId5"/>
    <p:sldId id="291" r:id="rId6"/>
    <p:sldId id="292" r:id="rId7"/>
    <p:sldId id="296" r:id="rId8"/>
    <p:sldId id="293" r:id="rId9"/>
    <p:sldId id="294" r:id="rId10"/>
    <p:sldId id="297" r:id="rId11"/>
    <p:sldId id="298" r:id="rId12"/>
    <p:sldId id="299" r:id="rId13"/>
    <p:sldId id="301" r:id="rId14"/>
    <p:sldId id="300" r:id="rId15"/>
    <p:sldId id="302" r:id="rId16"/>
    <p:sldId id="303" r:id="rId17"/>
    <p:sldId id="307" r:id="rId18"/>
    <p:sldId id="304" r:id="rId19"/>
    <p:sldId id="306" r:id="rId20"/>
    <p:sldId id="308" r:id="rId21"/>
    <p:sldId id="309" r:id="rId22"/>
    <p:sldId id="305" r:id="rId23"/>
    <p:sldId id="310" r:id="rId24"/>
    <p:sldId id="311" r:id="rId25"/>
    <p:sldId id="312" r:id="rId26"/>
    <p:sldId id="315" r:id="rId27"/>
    <p:sldId id="313" r:id="rId28"/>
    <p:sldId id="314"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39" r:id="rId53"/>
    <p:sldId id="341" r:id="rId54"/>
    <p:sldId id="340" r:id="rId55"/>
  </p:sldIdLst>
  <p:sldSz cx="12192000" cy="6858000"/>
  <p:notesSz cx="6858000" cy="9144000"/>
  <p:embeddedFontLst>
    <p:embeddedFont>
      <p:font typeface="Bree Serif" panose="02000503040000020004" pitchFamily="2" charset="77"/>
      <p:regular r:id="rId58"/>
    </p:embeddedFont>
  </p:embeddedFontLst>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CFAA"/>
    <a:srgbClr val="C4D5CE"/>
    <a:srgbClr val="FBEDDA"/>
    <a:srgbClr val="EBDED1"/>
    <a:srgbClr val="505B9F"/>
    <a:srgbClr val="0000FF"/>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20"/>
    <p:restoredTop sz="90827"/>
  </p:normalViewPr>
  <p:slideViewPr>
    <p:cSldViewPr snapToGrid="0">
      <p:cViewPr varScale="1">
        <p:scale>
          <a:sx n="114" d="100"/>
          <a:sy n="114" d="100"/>
        </p:scale>
        <p:origin x="192" y="352"/>
      </p:cViewPr>
      <p:guideLst/>
    </p:cSldViewPr>
  </p:slideViewPr>
  <p:notesTextViewPr>
    <p:cViewPr>
      <p:scale>
        <a:sx n="1" d="1"/>
        <a:sy n="1" d="1"/>
      </p:scale>
      <p:origin x="0" y="0"/>
    </p:cViewPr>
  </p:notesTextViewPr>
  <p:notesViewPr>
    <p:cSldViewPr snapToGrid="0">
      <p:cViewPr varScale="1">
        <p:scale>
          <a:sx n="82" d="100"/>
          <a:sy n="82" d="100"/>
        </p:scale>
        <p:origin x="335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8D1615-B2A4-BCA3-845C-DBEA0EDEDF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34C27656-D1BE-FF73-8BBC-F7E31E8FE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9747B9-DF1E-5241-8806-53699795AE23}" type="datetimeFigureOut">
              <a:rPr lang="en-US" smtClean="0">
                <a:latin typeface="Arial" panose="020B0604020202020204" pitchFamily="34" charset="0"/>
              </a:rPr>
              <a:t>8/9/25</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F758435B-6BD1-04BC-2096-A6F24C50E2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23EB2804-5D75-FAB4-627E-66C883E4B3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5521D8-676A-8B43-9DC0-03BF1138AF3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881402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96EADD82-7C41-6E4F-9282-056D7190046A}" type="datetimeFigureOut">
              <a:rPr lang="en-US" smtClean="0"/>
              <a:pPr/>
              <a:t>8/9/25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C713A5B2-5531-114C-89A7-9ED6392C5768}" type="slidenum">
              <a:rPr lang="en-US" smtClean="0"/>
              <a:pPr/>
              <a:t>‹#›</a:t>
            </a:fld>
            <a:endParaRPr lang="en-US" dirty="0"/>
          </a:p>
        </p:txBody>
      </p:sp>
    </p:spTree>
    <p:extLst>
      <p:ext uri="{BB962C8B-B14F-4D97-AF65-F5344CB8AC3E}">
        <p14:creationId xmlns:p14="http://schemas.microsoft.com/office/powerpoint/2010/main" val="357600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20</a:t>
            </a:fld>
            <a:endParaRPr lang="en-US"/>
          </a:p>
        </p:txBody>
      </p:sp>
    </p:spTree>
    <p:extLst>
      <p:ext uri="{BB962C8B-B14F-4D97-AF65-F5344CB8AC3E}">
        <p14:creationId xmlns:p14="http://schemas.microsoft.com/office/powerpoint/2010/main" val="2889794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26</a:t>
            </a:fld>
            <a:endParaRPr lang="en-US"/>
          </a:p>
        </p:txBody>
      </p:sp>
    </p:spTree>
    <p:extLst>
      <p:ext uri="{BB962C8B-B14F-4D97-AF65-F5344CB8AC3E}">
        <p14:creationId xmlns:p14="http://schemas.microsoft.com/office/powerpoint/2010/main" val="68459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27</a:t>
            </a:fld>
            <a:endParaRPr lang="en-US"/>
          </a:p>
        </p:txBody>
      </p:sp>
    </p:spTree>
    <p:extLst>
      <p:ext uri="{BB962C8B-B14F-4D97-AF65-F5344CB8AC3E}">
        <p14:creationId xmlns:p14="http://schemas.microsoft.com/office/powerpoint/2010/main" val="2975443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32</a:t>
            </a:fld>
            <a:endParaRPr lang="en-US"/>
          </a:p>
        </p:txBody>
      </p:sp>
    </p:spTree>
    <p:extLst>
      <p:ext uri="{BB962C8B-B14F-4D97-AF65-F5344CB8AC3E}">
        <p14:creationId xmlns:p14="http://schemas.microsoft.com/office/powerpoint/2010/main" val="2109653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36</a:t>
            </a:fld>
            <a:endParaRPr lang="en-US"/>
          </a:p>
        </p:txBody>
      </p:sp>
    </p:spTree>
    <p:extLst>
      <p:ext uri="{BB962C8B-B14F-4D97-AF65-F5344CB8AC3E}">
        <p14:creationId xmlns:p14="http://schemas.microsoft.com/office/powerpoint/2010/main" val="777752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38</a:t>
            </a:fld>
            <a:endParaRPr lang="en-US"/>
          </a:p>
        </p:txBody>
      </p:sp>
    </p:spTree>
    <p:extLst>
      <p:ext uri="{BB962C8B-B14F-4D97-AF65-F5344CB8AC3E}">
        <p14:creationId xmlns:p14="http://schemas.microsoft.com/office/powerpoint/2010/main" val="1498283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39</a:t>
            </a:fld>
            <a:endParaRPr lang="en-US"/>
          </a:p>
        </p:txBody>
      </p:sp>
    </p:spTree>
    <p:extLst>
      <p:ext uri="{BB962C8B-B14F-4D97-AF65-F5344CB8AC3E}">
        <p14:creationId xmlns:p14="http://schemas.microsoft.com/office/powerpoint/2010/main" val="4212657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42</a:t>
            </a:fld>
            <a:endParaRPr lang="en-US"/>
          </a:p>
        </p:txBody>
      </p:sp>
    </p:spTree>
    <p:extLst>
      <p:ext uri="{BB962C8B-B14F-4D97-AF65-F5344CB8AC3E}">
        <p14:creationId xmlns:p14="http://schemas.microsoft.com/office/powerpoint/2010/main" val="2304057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43</a:t>
            </a:fld>
            <a:endParaRPr lang="en-US"/>
          </a:p>
        </p:txBody>
      </p:sp>
    </p:spTree>
    <p:extLst>
      <p:ext uri="{BB962C8B-B14F-4D97-AF65-F5344CB8AC3E}">
        <p14:creationId xmlns:p14="http://schemas.microsoft.com/office/powerpoint/2010/main" val="3206426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52</a:t>
            </a:fld>
            <a:endParaRPr lang="en-US"/>
          </a:p>
        </p:txBody>
      </p:sp>
    </p:spTree>
    <p:extLst>
      <p:ext uri="{BB962C8B-B14F-4D97-AF65-F5344CB8AC3E}">
        <p14:creationId xmlns:p14="http://schemas.microsoft.com/office/powerpoint/2010/main" val="6274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a:p>
        </p:txBody>
      </p:sp>
    </p:spTree>
    <p:extLst>
      <p:ext uri="{BB962C8B-B14F-4D97-AF65-F5344CB8AC3E}">
        <p14:creationId xmlns:p14="http://schemas.microsoft.com/office/powerpoint/2010/main" val="927792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6</a:t>
            </a:fld>
            <a:endParaRPr lang="en-US"/>
          </a:p>
        </p:txBody>
      </p:sp>
    </p:spTree>
    <p:extLst>
      <p:ext uri="{BB962C8B-B14F-4D97-AF65-F5344CB8AC3E}">
        <p14:creationId xmlns:p14="http://schemas.microsoft.com/office/powerpoint/2010/main" val="238260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8</a:t>
            </a:fld>
            <a:endParaRPr lang="en-US"/>
          </a:p>
        </p:txBody>
      </p:sp>
    </p:spTree>
    <p:extLst>
      <p:ext uri="{BB962C8B-B14F-4D97-AF65-F5344CB8AC3E}">
        <p14:creationId xmlns:p14="http://schemas.microsoft.com/office/powerpoint/2010/main" val="3750016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9</a:t>
            </a:fld>
            <a:endParaRPr lang="en-US"/>
          </a:p>
        </p:txBody>
      </p:sp>
    </p:spTree>
    <p:extLst>
      <p:ext uri="{BB962C8B-B14F-4D97-AF65-F5344CB8AC3E}">
        <p14:creationId xmlns:p14="http://schemas.microsoft.com/office/powerpoint/2010/main" val="3837824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10</a:t>
            </a:fld>
            <a:endParaRPr lang="en-US"/>
          </a:p>
        </p:txBody>
      </p:sp>
    </p:spTree>
    <p:extLst>
      <p:ext uri="{BB962C8B-B14F-4D97-AF65-F5344CB8AC3E}">
        <p14:creationId xmlns:p14="http://schemas.microsoft.com/office/powerpoint/2010/main" val="383937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13</a:t>
            </a:fld>
            <a:endParaRPr lang="en-US"/>
          </a:p>
        </p:txBody>
      </p:sp>
    </p:spTree>
    <p:extLst>
      <p:ext uri="{BB962C8B-B14F-4D97-AF65-F5344CB8AC3E}">
        <p14:creationId xmlns:p14="http://schemas.microsoft.com/office/powerpoint/2010/main" val="372661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13A5B2-5531-114C-89A7-9ED6392C5768}" type="slidenum">
              <a:rPr lang="en-US" smtClean="0"/>
              <a:t>18</a:t>
            </a:fld>
            <a:endParaRPr lang="en-US"/>
          </a:p>
        </p:txBody>
      </p:sp>
    </p:spTree>
    <p:extLst>
      <p:ext uri="{BB962C8B-B14F-4D97-AF65-F5344CB8AC3E}">
        <p14:creationId xmlns:p14="http://schemas.microsoft.com/office/powerpoint/2010/main" val="3571962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Voca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E23E-066A-ACD9-401F-7F3FE9529D4E}"/>
              </a:ext>
            </a:extLst>
          </p:cNvPr>
          <p:cNvSpPr>
            <a:spLocks noGrp="1"/>
          </p:cNvSpPr>
          <p:nvPr>
            <p:ph type="title" hasCustomPrompt="1"/>
          </p:nvPr>
        </p:nvSpPr>
        <p:spPr>
          <a:xfrm>
            <a:off x="838200" y="365125"/>
            <a:ext cx="10515600" cy="1325563"/>
          </a:xfrm>
          <a:prstGeom prst="rect">
            <a:avLst/>
          </a:prstGeom>
        </p:spPr>
        <p:txBody>
          <a:bodyPr/>
          <a:lstStyle>
            <a:lvl1pPr algn="ctr">
              <a:defRPr/>
            </a:lvl1pPr>
          </a:lstStyle>
          <a:p>
            <a:r>
              <a:rPr lang="en-US" sz="3600" dirty="0">
                <a:latin typeface="Bree Serif"/>
                <a:ea typeface="Bree Serif"/>
                <a:cs typeface="Bree Serif"/>
                <a:sym typeface="Bree Serif"/>
              </a:rPr>
              <a:t>Names and Terms You Should Know</a:t>
            </a:r>
            <a:endParaRPr lang="en-US" dirty="0"/>
          </a:p>
        </p:txBody>
      </p:sp>
      <p:sp>
        <p:nvSpPr>
          <p:cNvPr id="3" name="Content Placeholder 2">
            <a:extLst>
              <a:ext uri="{FF2B5EF4-FFF2-40B4-BE49-F238E27FC236}">
                <a16:creationId xmlns:a16="http://schemas.microsoft.com/office/drawing/2014/main" id="{CB1F188C-5F12-48ED-B437-6F982527E1FD}"/>
              </a:ext>
            </a:extLst>
          </p:cNvPr>
          <p:cNvSpPr>
            <a:spLocks noGrp="1"/>
          </p:cNvSpPr>
          <p:nvPr>
            <p:ph sz="half" idx="1"/>
          </p:nvPr>
        </p:nvSpPr>
        <p:spPr>
          <a:xfrm>
            <a:off x="838200" y="1825625"/>
            <a:ext cx="5181600" cy="4351338"/>
          </a:xfrm>
          <a:prstGeom prst="rect">
            <a:avLst/>
          </a:prstGeom>
        </p:spPr>
        <p:txBody>
          <a:bodyPr>
            <a:normAutofit/>
          </a:bodyPr>
          <a:lstStyle>
            <a:lvl1pPr>
              <a:defRPr sz="1800">
                <a:solidFill>
                  <a:schemeClr val="tx1"/>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DEEE33D7-9BD9-C2A3-40E6-D069DF4B9BB0}"/>
              </a:ext>
            </a:extLst>
          </p:cNvPr>
          <p:cNvSpPr>
            <a:spLocks noGrp="1"/>
          </p:cNvSpPr>
          <p:nvPr>
            <p:ph sz="half" idx="2"/>
          </p:nvPr>
        </p:nvSpPr>
        <p:spPr>
          <a:xfrm>
            <a:off x="6172200" y="1825625"/>
            <a:ext cx="5181600" cy="4351338"/>
          </a:xfrm>
          <a:prstGeom prst="rect">
            <a:avLst/>
          </a:prstGeom>
        </p:spPr>
        <p:txBody>
          <a:bodyPr>
            <a:normAutofit/>
          </a:bodyPr>
          <a:lstStyle>
            <a:lvl1pPr>
              <a:defRPr sz="1800">
                <a:solidFill>
                  <a:schemeClr val="tx1"/>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2AFD14B2-B0CA-4967-9E11-B3D1A472734D}"/>
              </a:ext>
            </a:extLst>
          </p:cNvPr>
          <p:cNvSpPr>
            <a:spLocks noGrp="1" noRot="1" noMove="1" noResize="1" noEditPoints="1" noAdjustHandles="1" noChangeArrowheads="1" noChangeShapeType="1"/>
          </p:cNvSpPr>
          <p:nvPr>
            <p:ph type="dt" sz="half" idx="10"/>
          </p:nvPr>
        </p:nvSpPr>
        <p:spPr>
          <a:xfrm>
            <a:off x="838200" y="6356350"/>
            <a:ext cx="341884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kumimoji="0" lang="en-US" sz="1400" b="0" i="0" u="none" strike="noStrike" kern="1200" cap="none" spc="0" normalizeH="0" baseline="0" noProof="0" dirty="0">
                <a:ln>
                  <a:noFill/>
                </a:ln>
                <a:solidFill>
                  <a:srgbClr val="0000FF"/>
                </a:solidFill>
                <a:effectLst/>
                <a:uLnTx/>
                <a:uFillTx/>
                <a:latin typeface="Bree Serif"/>
                <a:ea typeface="Bree Serif"/>
                <a:cs typeface="Bree Serif"/>
                <a:sym typeface="Bree Serif"/>
              </a:rPr>
              <a:t>Chapter 2: The American Revolution</a:t>
            </a:r>
          </a:p>
        </p:txBody>
      </p:sp>
      <p:sp>
        <p:nvSpPr>
          <p:cNvPr id="7" name="Slide Number Placeholder 6">
            <a:extLst>
              <a:ext uri="{FF2B5EF4-FFF2-40B4-BE49-F238E27FC236}">
                <a16:creationId xmlns:a16="http://schemas.microsoft.com/office/drawing/2014/main" id="{34D55A4F-0DD4-ABA0-9255-C87733C28DE1}"/>
              </a:ext>
            </a:extLst>
          </p:cNvPr>
          <p:cNvSpPr>
            <a:spLocks noGrp="1"/>
          </p:cNvSpPr>
          <p:nvPr>
            <p:ph type="sldNum" sz="quarter" idx="12"/>
          </p:nvPr>
        </p:nvSpPr>
        <p:spPr/>
        <p:txBody>
          <a:bodyPr/>
          <a:lstStyle/>
          <a:p>
            <a:fld id="{6AC54FAE-8302-4243-A9D8-D98FAC6724B0}" type="slidenum">
              <a:rPr lang="en-US" smtClean="0"/>
              <a:t>‹#›</a:t>
            </a:fld>
            <a:endParaRPr lang="en-US" dirty="0"/>
          </a:p>
        </p:txBody>
      </p:sp>
    </p:spTree>
    <p:extLst>
      <p:ext uri="{BB962C8B-B14F-4D97-AF65-F5344CB8AC3E}">
        <p14:creationId xmlns:p14="http://schemas.microsoft.com/office/powerpoint/2010/main" val="22841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ree Voca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6E23E-066A-ACD9-401F-7F3FE9529D4E}"/>
              </a:ext>
            </a:extLst>
          </p:cNvPr>
          <p:cNvSpPr>
            <a:spLocks noGrp="1"/>
          </p:cNvSpPr>
          <p:nvPr>
            <p:ph type="title" hasCustomPrompt="1"/>
          </p:nvPr>
        </p:nvSpPr>
        <p:spPr>
          <a:xfrm>
            <a:off x="838200" y="365125"/>
            <a:ext cx="10515600" cy="1325563"/>
          </a:xfrm>
          <a:prstGeom prst="rect">
            <a:avLst/>
          </a:prstGeom>
        </p:spPr>
        <p:txBody>
          <a:bodyPr/>
          <a:lstStyle>
            <a:lvl1pPr algn="ctr">
              <a:defRPr/>
            </a:lvl1pPr>
          </a:lstStyle>
          <a:p>
            <a:r>
              <a:rPr lang="en-US" sz="3600" dirty="0">
                <a:latin typeface="Bree Serif"/>
                <a:ea typeface="Bree Serif"/>
                <a:cs typeface="Bree Serif"/>
                <a:sym typeface="Bree Serif"/>
              </a:rPr>
              <a:t>Names and Terms You Should Know</a:t>
            </a:r>
            <a:endParaRPr lang="en-US" dirty="0"/>
          </a:p>
        </p:txBody>
      </p:sp>
      <p:sp>
        <p:nvSpPr>
          <p:cNvPr id="3" name="Content Placeholder 2">
            <a:extLst>
              <a:ext uri="{FF2B5EF4-FFF2-40B4-BE49-F238E27FC236}">
                <a16:creationId xmlns:a16="http://schemas.microsoft.com/office/drawing/2014/main" id="{CB1F188C-5F12-48ED-B437-6F982527E1FD}"/>
              </a:ext>
            </a:extLst>
          </p:cNvPr>
          <p:cNvSpPr>
            <a:spLocks noGrp="1"/>
          </p:cNvSpPr>
          <p:nvPr>
            <p:ph sz="half" idx="1" hasCustomPrompt="1"/>
          </p:nvPr>
        </p:nvSpPr>
        <p:spPr>
          <a:xfrm>
            <a:off x="838200" y="1825625"/>
            <a:ext cx="3398520" cy="4351338"/>
          </a:xfrm>
          <a:prstGeom prst="rect">
            <a:avLst/>
          </a:prstGeom>
        </p:spPr>
        <p:txBody>
          <a:bodyPr>
            <a:normAutofit/>
          </a:bodyPr>
          <a:lstStyle>
            <a:lvl1pPr>
              <a:defRPr sz="1800">
                <a:solidFill>
                  <a:schemeClr val="tx1"/>
                </a:solidFill>
              </a:defRPr>
            </a:lvl1pPr>
          </a:lstStyle>
          <a:p>
            <a:pPr lvl="0"/>
            <a:r>
              <a:rPr lang="en-US" dirty="0"/>
              <a:t>Item </a:t>
            </a:r>
          </a:p>
        </p:txBody>
      </p:sp>
      <p:sp>
        <p:nvSpPr>
          <p:cNvPr id="4" name="Content Placeholder 3">
            <a:extLst>
              <a:ext uri="{FF2B5EF4-FFF2-40B4-BE49-F238E27FC236}">
                <a16:creationId xmlns:a16="http://schemas.microsoft.com/office/drawing/2014/main" id="{DEEE33D7-9BD9-C2A3-40E6-D069DF4B9BB0}"/>
              </a:ext>
            </a:extLst>
          </p:cNvPr>
          <p:cNvSpPr>
            <a:spLocks noGrp="1"/>
          </p:cNvSpPr>
          <p:nvPr>
            <p:ph sz="half" idx="2"/>
          </p:nvPr>
        </p:nvSpPr>
        <p:spPr>
          <a:xfrm>
            <a:off x="4414520" y="1822450"/>
            <a:ext cx="3398520" cy="4351338"/>
          </a:xfrm>
          <a:prstGeom prst="rect">
            <a:avLst/>
          </a:prstGeom>
        </p:spPr>
        <p:txBody>
          <a:bodyPr>
            <a:normAutofit/>
          </a:bodyPr>
          <a:lstStyle>
            <a:lvl1pPr>
              <a:defRPr sz="1800">
                <a:solidFill>
                  <a:schemeClr val="tx1"/>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2AFD14B2-B0CA-4967-9E11-B3D1A472734D}"/>
              </a:ext>
            </a:extLst>
          </p:cNvPr>
          <p:cNvSpPr>
            <a:spLocks noGrp="1" noRot="1" noMove="1" noResize="1" noEditPoints="1" noAdjustHandles="1" noChangeArrowheads="1" noChangeShapeType="1"/>
          </p:cNvSpPr>
          <p:nvPr>
            <p:ph type="dt" sz="half" idx="10"/>
          </p:nvPr>
        </p:nvSpPr>
        <p:spPr>
          <a:xfrm>
            <a:off x="838200" y="6356350"/>
            <a:ext cx="341884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kumimoji="0" lang="en-US" sz="1400" b="0" i="0" u="none" strike="noStrike" kern="1200" cap="none" spc="0" normalizeH="0" baseline="0" noProof="0" dirty="0">
                <a:ln>
                  <a:noFill/>
                </a:ln>
                <a:solidFill>
                  <a:srgbClr val="0000FF"/>
                </a:solidFill>
                <a:effectLst/>
                <a:uLnTx/>
                <a:uFillTx/>
                <a:latin typeface="Bree Serif"/>
                <a:ea typeface="Bree Serif"/>
                <a:cs typeface="Bree Serif"/>
                <a:sym typeface="Bree Serif"/>
              </a:rPr>
              <a:t>Chapter 2: The American Revolution</a:t>
            </a:r>
          </a:p>
        </p:txBody>
      </p:sp>
      <p:sp>
        <p:nvSpPr>
          <p:cNvPr id="7" name="Slide Number Placeholder 6">
            <a:extLst>
              <a:ext uri="{FF2B5EF4-FFF2-40B4-BE49-F238E27FC236}">
                <a16:creationId xmlns:a16="http://schemas.microsoft.com/office/drawing/2014/main" id="{34D55A4F-0DD4-ABA0-9255-C87733C28DE1}"/>
              </a:ext>
            </a:extLst>
          </p:cNvPr>
          <p:cNvSpPr>
            <a:spLocks noGrp="1"/>
          </p:cNvSpPr>
          <p:nvPr>
            <p:ph type="sldNum" sz="quarter" idx="12"/>
          </p:nvPr>
        </p:nvSpPr>
        <p:spPr/>
        <p:txBody>
          <a:bodyPr/>
          <a:lstStyle/>
          <a:p>
            <a:fld id="{6AC54FAE-8302-4243-A9D8-D98FAC6724B0}" type="slidenum">
              <a:rPr lang="en-US" smtClean="0"/>
              <a:t>‹#›</a:t>
            </a:fld>
            <a:endParaRPr lang="en-US" dirty="0"/>
          </a:p>
        </p:txBody>
      </p:sp>
      <p:sp>
        <p:nvSpPr>
          <p:cNvPr id="6" name="Content Placeholder 3">
            <a:extLst>
              <a:ext uri="{FF2B5EF4-FFF2-40B4-BE49-F238E27FC236}">
                <a16:creationId xmlns:a16="http://schemas.microsoft.com/office/drawing/2014/main" id="{77B2F2FF-70DB-9A11-4561-5E2C16D9801C}"/>
              </a:ext>
            </a:extLst>
          </p:cNvPr>
          <p:cNvSpPr>
            <a:spLocks noGrp="1"/>
          </p:cNvSpPr>
          <p:nvPr>
            <p:ph sz="half" idx="13"/>
          </p:nvPr>
        </p:nvSpPr>
        <p:spPr>
          <a:xfrm>
            <a:off x="7955280" y="1822450"/>
            <a:ext cx="3398520" cy="4351338"/>
          </a:xfrm>
          <a:prstGeom prst="rect">
            <a:avLst/>
          </a:prstGeom>
        </p:spPr>
        <p:txBody>
          <a:bodyPr>
            <a:normAutofit/>
          </a:bodyPr>
          <a:lstStyle>
            <a:lvl1pPr>
              <a:defRPr sz="1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655058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hasCustomPrompt="1"/>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GB" dirty="0"/>
              <a:t>Chapter Name |  Subchapter Name</a:t>
            </a:r>
            <a:endParaRPr dirty="0"/>
          </a:p>
        </p:txBody>
      </p:sp>
      <p:sp>
        <p:nvSpPr>
          <p:cNvPr id="15" name="Google Shape;15;p3"/>
          <p:cNvSpPr txBox="1">
            <a:spLocks noGrp="1"/>
          </p:cNvSpPr>
          <p:nvPr>
            <p:ph type="body" idx="1"/>
          </p:nvPr>
        </p:nvSpPr>
        <p:spPr>
          <a:xfrm>
            <a:off x="415600" y="1536633"/>
            <a:ext cx="11360800" cy="4414233"/>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Font typeface="Arial" panose="020B0604020202020204" pitchFamily="34" charset="0"/>
              <a:buChar char="•"/>
              <a:defRPr sz="2000">
                <a:solidFill>
                  <a:schemeClr val="tx1"/>
                </a:solidFill>
                <a:latin typeface="+mn-lt"/>
                <a:ea typeface="Roboto Slab" pitchFamily="2" charset="0"/>
                <a:cs typeface="Roboto Slab" pitchFamily="2" charset="0"/>
              </a:defRPr>
            </a:lvl1pPr>
            <a:lvl2pPr marL="795847" lvl="1" indent="0" algn="l">
              <a:lnSpc>
                <a:spcPct val="115000"/>
              </a:lnSpc>
              <a:spcBef>
                <a:spcPts val="0"/>
              </a:spcBef>
              <a:spcAft>
                <a:spcPts val="0"/>
              </a:spcAft>
              <a:buSzPts val="1400"/>
              <a:buNone/>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pPr lvl="0"/>
            <a:r>
              <a:rPr lang="en-US"/>
              <a:t>Click to edit Master text styles</a:t>
            </a:r>
          </a:p>
        </p:txBody>
      </p:sp>
      <p:sp>
        <p:nvSpPr>
          <p:cNvPr id="16" name="Google Shape;16;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mn-lt"/>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
        <p:nvSpPr>
          <p:cNvPr id="2" name="Footer Placeholder 4">
            <a:extLst>
              <a:ext uri="{FF2B5EF4-FFF2-40B4-BE49-F238E27FC236}">
                <a16:creationId xmlns:a16="http://schemas.microsoft.com/office/drawing/2014/main" id="{1E097E63-4CC4-58C0-7AA3-FC788985712A}"/>
              </a:ext>
            </a:extLst>
          </p:cNvPr>
          <p:cNvSpPr>
            <a:spLocks noGrp="1"/>
          </p:cNvSpPr>
          <p:nvPr>
            <p:ph type="ftr" sz="quarter" idx="11"/>
          </p:nvPr>
        </p:nvSpPr>
        <p:spPr>
          <a:xfrm>
            <a:off x="415600" y="6297460"/>
            <a:ext cx="7772400" cy="365125"/>
          </a:xfrm>
          <a:prstGeom prst="rect">
            <a:avLst/>
          </a:prstGeom>
        </p:spPr>
        <p:txBody>
          <a:bodyPr anchor="ctr"/>
          <a:lstStyle>
            <a:lvl1pPr marL="0" marR="0" indent="0" algn="l" defTabSz="914400" rtl="0" eaLnBrk="1" fontAlgn="auto" latinLnBrk="0" hangingPunct="1">
              <a:lnSpc>
                <a:spcPct val="115000"/>
              </a:lnSpc>
              <a:spcBef>
                <a:spcPts val="0"/>
              </a:spcBef>
              <a:spcAft>
                <a:spcPts val="0"/>
              </a:spcAft>
              <a:buClr>
                <a:schemeClr val="dk1"/>
              </a:buClr>
              <a:buSzPts val="900"/>
              <a:buFontTx/>
              <a:buNone/>
              <a:tabLst/>
              <a:defRPr/>
            </a:lvl1pPr>
          </a:lstStyle>
          <a:p>
            <a:r>
              <a:rPr kumimoji="0" lang="en-US" sz="1400" b="0" i="0" u="none" strike="noStrike" kern="1200" cap="none" spc="0" normalizeH="0" baseline="0" noProof="0" dirty="0">
                <a:ln>
                  <a:noFill/>
                </a:ln>
                <a:solidFill>
                  <a:srgbClr val="0000FF"/>
                </a:solidFill>
                <a:effectLst/>
                <a:uLnTx/>
                <a:uFillTx/>
                <a:latin typeface="Bree Serif"/>
                <a:ea typeface="Bree Serif"/>
                <a:cs typeface="Bree Serif"/>
                <a:sym typeface="Bree Serif"/>
              </a:rPr>
              <a:t>Chapter 2: The American Revolution</a:t>
            </a:r>
          </a:p>
        </p:txBody>
      </p:sp>
    </p:spTree>
    <p:extLst>
      <p:ext uri="{BB962C8B-B14F-4D97-AF65-F5344CB8AC3E}">
        <p14:creationId xmlns:p14="http://schemas.microsoft.com/office/powerpoint/2010/main" val="2621624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062B4D0-C298-5263-079D-F8A0C518B5B7}"/>
              </a:ext>
            </a:extLst>
          </p:cNvPr>
          <p:cNvSpPr>
            <a:spLocks noGrp="1"/>
          </p:cNvSpPr>
          <p:nvPr>
            <p:ph type="sldNum" sz="quarter" idx="12"/>
          </p:nvPr>
        </p:nvSpPr>
        <p:spPr>
          <a:xfrm>
            <a:off x="8724900" y="6356350"/>
            <a:ext cx="2628900" cy="365125"/>
          </a:xfrm>
        </p:spPr>
        <p:txBody>
          <a:bodyPr/>
          <a:lstStyle/>
          <a:p>
            <a:fld id="{6AC54FAE-8302-4243-A9D8-D98FAC6724B0}" type="slidenum">
              <a:rPr lang="en-US" smtClean="0"/>
              <a:t>‹#›</a:t>
            </a:fld>
            <a:endParaRPr lang="en-US" dirty="0"/>
          </a:p>
        </p:txBody>
      </p:sp>
      <p:sp>
        <p:nvSpPr>
          <p:cNvPr id="8" name="Footer Placeholder 4">
            <a:extLst>
              <a:ext uri="{FF2B5EF4-FFF2-40B4-BE49-F238E27FC236}">
                <a16:creationId xmlns:a16="http://schemas.microsoft.com/office/drawing/2014/main" id="{6A93FA4D-4FAA-395B-46CC-7D3B3FA168B3}"/>
              </a:ext>
            </a:extLst>
          </p:cNvPr>
          <p:cNvSpPr>
            <a:spLocks noGrp="1"/>
          </p:cNvSpPr>
          <p:nvPr>
            <p:ph type="ftr" sz="quarter" idx="11"/>
          </p:nvPr>
        </p:nvSpPr>
        <p:spPr>
          <a:xfrm>
            <a:off x="838200" y="6356350"/>
            <a:ext cx="7772400" cy="365125"/>
          </a:xfrm>
          <a:prstGeom prst="rect">
            <a:avLst/>
          </a:prstGeom>
        </p:spPr>
        <p:txBody>
          <a:bodyPr anchor="ctr"/>
          <a:lstStyle>
            <a:lvl1pPr algn="l">
              <a:defRPr/>
            </a:lvl1pPr>
          </a:lstStyle>
          <a:p>
            <a:r>
              <a:rPr kumimoji="0" lang="en-US" sz="1400" b="0" i="0" u="none" strike="noStrike" kern="1200" cap="none" spc="0" normalizeH="0" baseline="0" noProof="0" dirty="0">
                <a:ln>
                  <a:noFill/>
                </a:ln>
                <a:solidFill>
                  <a:srgbClr val="0000FF"/>
                </a:solidFill>
                <a:effectLst/>
                <a:uLnTx/>
                <a:uFillTx/>
                <a:latin typeface="Bree Serif"/>
                <a:ea typeface="Bree Serif"/>
                <a:cs typeface="Bree Serif"/>
                <a:sym typeface="Bree Serif"/>
              </a:rPr>
              <a:t>Chapter 2: The American Revolution</a:t>
            </a:r>
          </a:p>
        </p:txBody>
      </p:sp>
      <p:sp>
        <p:nvSpPr>
          <p:cNvPr id="9" name="Title 1">
            <a:extLst>
              <a:ext uri="{FF2B5EF4-FFF2-40B4-BE49-F238E27FC236}">
                <a16:creationId xmlns:a16="http://schemas.microsoft.com/office/drawing/2014/main" id="{35A4B0F6-EA3B-B86E-ED74-D621CA602736}"/>
              </a:ext>
            </a:extLst>
          </p:cNvPr>
          <p:cNvSpPr>
            <a:spLocks noGrp="1"/>
          </p:cNvSpPr>
          <p:nvPr>
            <p:ph type="title" hasCustomPrompt="1"/>
          </p:nvPr>
        </p:nvSpPr>
        <p:spPr>
          <a:xfrm>
            <a:off x="838200" y="365125"/>
            <a:ext cx="10515600" cy="1325563"/>
          </a:xfrm>
          <a:prstGeom prst="rect">
            <a:avLst/>
          </a:prstGeom>
        </p:spPr>
        <p:txBody>
          <a:bodyPr/>
          <a:lstStyle/>
          <a:p>
            <a:r>
              <a:rPr lang="en-GB" dirty="0"/>
              <a:t>Chapter Name |  Subchapter Name</a:t>
            </a:r>
            <a:endParaRPr lang="en-US" dirty="0"/>
          </a:p>
        </p:txBody>
      </p:sp>
    </p:spTree>
    <p:extLst>
      <p:ext uri="{BB962C8B-B14F-4D97-AF65-F5344CB8AC3E}">
        <p14:creationId xmlns:p14="http://schemas.microsoft.com/office/powerpoint/2010/main" val="263640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290BD-7EFD-49AE-4054-6217AD2C0B9E}"/>
              </a:ext>
            </a:extLst>
          </p:cNvPr>
          <p:cNvSpPr>
            <a:spLocks noGrp="1"/>
          </p:cNvSpPr>
          <p:nvPr>
            <p:ph type="title" hasCustomPrompt="1"/>
          </p:nvPr>
        </p:nvSpPr>
        <p:spPr>
          <a:xfrm>
            <a:off x="838200" y="365125"/>
            <a:ext cx="10515600" cy="1325563"/>
          </a:xfrm>
          <a:prstGeom prst="rect">
            <a:avLst/>
          </a:prstGeom>
        </p:spPr>
        <p:txBody>
          <a:bodyPr/>
          <a:lstStyle/>
          <a:p>
            <a:r>
              <a:rPr lang="en-GB" dirty="0"/>
              <a:t>Chapter Name |  Subchapter Name</a:t>
            </a:r>
            <a:endParaRPr lang="en-US" dirty="0"/>
          </a:p>
        </p:txBody>
      </p:sp>
      <p:sp>
        <p:nvSpPr>
          <p:cNvPr id="3" name="Content Placeholder 2">
            <a:extLst>
              <a:ext uri="{FF2B5EF4-FFF2-40B4-BE49-F238E27FC236}">
                <a16:creationId xmlns:a16="http://schemas.microsoft.com/office/drawing/2014/main" id="{B97F2B6C-4C26-5D51-8CAE-E26FBBD44E3D}"/>
              </a:ext>
            </a:extLst>
          </p:cNvPr>
          <p:cNvSpPr>
            <a:spLocks noGrp="1"/>
          </p:cNvSpPr>
          <p:nvPr>
            <p:ph idx="1"/>
          </p:nvPr>
        </p:nvSpPr>
        <p:spPr>
          <a:xfrm>
            <a:off x="838200" y="1825625"/>
            <a:ext cx="10515600" cy="4105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E017075-9E6B-09B0-5F7E-43AE097ECFC8}"/>
              </a:ext>
            </a:extLst>
          </p:cNvPr>
          <p:cNvSpPr>
            <a:spLocks noGrp="1"/>
          </p:cNvSpPr>
          <p:nvPr>
            <p:ph type="sldNum" sz="quarter" idx="12"/>
          </p:nvPr>
        </p:nvSpPr>
        <p:spPr>
          <a:xfrm>
            <a:off x="8712200" y="6356350"/>
            <a:ext cx="2641600" cy="365125"/>
          </a:xfrm>
        </p:spPr>
        <p:txBody>
          <a:bodyPr/>
          <a:lstStyle/>
          <a:p>
            <a:fld id="{6AC54FAE-8302-4243-A9D8-D98FAC6724B0}" type="slidenum">
              <a:rPr lang="en-US" smtClean="0"/>
              <a:t>‹#›</a:t>
            </a:fld>
            <a:endParaRPr lang="en-US" dirty="0"/>
          </a:p>
        </p:txBody>
      </p:sp>
      <p:sp>
        <p:nvSpPr>
          <p:cNvPr id="4" name="Footer Placeholder 4">
            <a:extLst>
              <a:ext uri="{FF2B5EF4-FFF2-40B4-BE49-F238E27FC236}">
                <a16:creationId xmlns:a16="http://schemas.microsoft.com/office/drawing/2014/main" id="{C74E9253-F652-A2B9-7327-13AB382B66A4}"/>
              </a:ext>
            </a:extLst>
          </p:cNvPr>
          <p:cNvSpPr>
            <a:spLocks noGrp="1"/>
          </p:cNvSpPr>
          <p:nvPr>
            <p:ph type="ftr" sz="quarter" idx="11"/>
          </p:nvPr>
        </p:nvSpPr>
        <p:spPr>
          <a:xfrm>
            <a:off x="838200" y="6356350"/>
            <a:ext cx="7772400" cy="365125"/>
          </a:xfrm>
          <a:prstGeom prst="rect">
            <a:avLst/>
          </a:prstGeom>
        </p:spPr>
        <p:txBody>
          <a:bodyPr anchor="ctr"/>
          <a:lstStyle>
            <a:lvl1pPr marL="0" marR="0" indent="0" algn="l" defTabSz="914400" rtl="0" eaLnBrk="1" fontAlgn="auto" latinLnBrk="0" hangingPunct="1">
              <a:lnSpc>
                <a:spcPct val="115000"/>
              </a:lnSpc>
              <a:spcBef>
                <a:spcPts val="0"/>
              </a:spcBef>
              <a:spcAft>
                <a:spcPts val="0"/>
              </a:spcAft>
              <a:buClr>
                <a:schemeClr val="dk1"/>
              </a:buClr>
              <a:buSzPts val="900"/>
              <a:buFontTx/>
              <a:buNone/>
              <a:tabLst/>
              <a:defRPr/>
            </a:lvl1pPr>
          </a:lstStyle>
          <a:p>
            <a:r>
              <a:rPr kumimoji="0" lang="en-US" sz="1400" b="0" i="0" u="none" strike="noStrike" kern="1200" cap="none" spc="0" normalizeH="0" baseline="0" noProof="0" dirty="0">
                <a:ln>
                  <a:noFill/>
                </a:ln>
                <a:solidFill>
                  <a:srgbClr val="0000FF"/>
                </a:solidFill>
                <a:effectLst/>
                <a:uLnTx/>
                <a:uFillTx/>
                <a:latin typeface="Bree Serif"/>
                <a:ea typeface="Bree Serif"/>
                <a:cs typeface="Bree Serif"/>
                <a:sym typeface="Bree Serif"/>
              </a:rPr>
              <a:t>Chapter 2: The American Revolution</a:t>
            </a:r>
          </a:p>
        </p:txBody>
      </p:sp>
    </p:spTree>
    <p:extLst>
      <p:ext uri="{BB962C8B-B14F-4D97-AF65-F5344CB8AC3E}">
        <p14:creationId xmlns:p14="http://schemas.microsoft.com/office/powerpoint/2010/main" val="299192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0FE9-FBC6-E419-A591-C888BD3E441D}"/>
              </a:ext>
            </a:extLst>
          </p:cNvPr>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en-GB" dirty="0"/>
              <a:t>Chapter Name |  Subchapter Name</a:t>
            </a:r>
            <a:endParaRPr lang="en-US" dirty="0"/>
          </a:p>
        </p:txBody>
      </p:sp>
      <p:sp>
        <p:nvSpPr>
          <p:cNvPr id="3" name="Content Placeholder 2">
            <a:extLst>
              <a:ext uri="{FF2B5EF4-FFF2-40B4-BE49-F238E27FC236}">
                <a16:creationId xmlns:a16="http://schemas.microsoft.com/office/drawing/2014/main" id="{C0A88510-92BC-FA25-D971-15FD0099DA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3540A7-A3FE-97BC-EF97-955FDD6F6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2B8026D-C3C9-4C88-BE17-71F46F0065E5}"/>
              </a:ext>
            </a:extLst>
          </p:cNvPr>
          <p:cNvSpPr>
            <a:spLocks noGrp="1"/>
          </p:cNvSpPr>
          <p:nvPr>
            <p:ph type="sldNum" sz="quarter" idx="12"/>
          </p:nvPr>
        </p:nvSpPr>
        <p:spPr>
          <a:xfrm>
            <a:off x="8724900" y="6356350"/>
            <a:ext cx="2628900" cy="365125"/>
          </a:xfrm>
        </p:spPr>
        <p:txBody>
          <a:bodyPr/>
          <a:lstStyle/>
          <a:p>
            <a:fld id="{6AC54FAE-8302-4243-A9D8-D98FAC6724B0}" type="slidenum">
              <a:rPr lang="en-US" smtClean="0"/>
              <a:t>‹#›</a:t>
            </a:fld>
            <a:endParaRPr lang="en-US" dirty="0"/>
          </a:p>
        </p:txBody>
      </p:sp>
      <p:sp>
        <p:nvSpPr>
          <p:cNvPr id="9" name="Footer Placeholder 4">
            <a:extLst>
              <a:ext uri="{FF2B5EF4-FFF2-40B4-BE49-F238E27FC236}">
                <a16:creationId xmlns:a16="http://schemas.microsoft.com/office/drawing/2014/main" id="{0C1F42EB-7E3E-085A-DD55-D18A5DFDF06D}"/>
              </a:ext>
            </a:extLst>
          </p:cNvPr>
          <p:cNvSpPr>
            <a:spLocks noGrp="1"/>
          </p:cNvSpPr>
          <p:nvPr>
            <p:ph type="ftr" sz="quarter" idx="11"/>
          </p:nvPr>
        </p:nvSpPr>
        <p:spPr>
          <a:xfrm>
            <a:off x="838200" y="6356350"/>
            <a:ext cx="7772400" cy="365125"/>
          </a:xfrm>
          <a:prstGeom prst="rect">
            <a:avLst/>
          </a:prstGeom>
        </p:spPr>
        <p:txBody>
          <a:bodyPr anchor="ctr"/>
          <a:lstStyle>
            <a:lvl1pPr algn="l">
              <a:defRPr/>
            </a:lvl1pPr>
          </a:lstStyle>
          <a:p>
            <a:r>
              <a:rPr kumimoji="0" lang="en-US" sz="1400" b="0" i="0" u="none" strike="noStrike" kern="1200" cap="none" spc="0" normalizeH="0" baseline="0" noProof="0" dirty="0">
                <a:ln>
                  <a:noFill/>
                </a:ln>
                <a:solidFill>
                  <a:srgbClr val="0000FF"/>
                </a:solidFill>
                <a:effectLst/>
                <a:uLnTx/>
                <a:uFillTx/>
                <a:latin typeface="Bree Serif"/>
                <a:ea typeface="Bree Serif"/>
                <a:cs typeface="Bree Serif"/>
                <a:sym typeface="Bree Serif"/>
              </a:rPr>
              <a:t>Chapter 2: The American Revolution</a:t>
            </a:r>
          </a:p>
        </p:txBody>
      </p:sp>
    </p:spTree>
    <p:extLst>
      <p:ext uri="{BB962C8B-B14F-4D97-AF65-F5344CB8AC3E}">
        <p14:creationId xmlns:p14="http://schemas.microsoft.com/office/powerpoint/2010/main" val="3752701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F38A-A3CE-27BE-201C-3169C9FE6660}"/>
              </a:ext>
            </a:extLst>
          </p:cNvPr>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en-GB" dirty="0"/>
              <a:t>Chapter Name |  Subchapter Name</a:t>
            </a:r>
            <a:endParaRPr lang="en-US" dirty="0"/>
          </a:p>
        </p:txBody>
      </p:sp>
      <p:sp>
        <p:nvSpPr>
          <p:cNvPr id="3" name="Picture Placeholder 2">
            <a:extLst>
              <a:ext uri="{FF2B5EF4-FFF2-40B4-BE49-F238E27FC236}">
                <a16:creationId xmlns:a16="http://schemas.microsoft.com/office/drawing/2014/main" id="{B1F29C50-6EE6-00EC-0830-449C59630FA4}"/>
              </a:ext>
            </a:extLst>
          </p:cNvPr>
          <p:cNvSpPr>
            <a:spLocks noGrp="1"/>
          </p:cNvSpPr>
          <p:nvPr>
            <p:ph type="pic" idx="1"/>
          </p:nvPr>
        </p:nvSpPr>
        <p:spPr>
          <a:xfrm>
            <a:off x="5183188" y="987425"/>
            <a:ext cx="6172200" cy="452335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0B87BA3-AB7F-532B-1AC5-6245129CFA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EAFC669-5353-34E2-7C1E-38C21AE0D623}"/>
              </a:ext>
            </a:extLst>
          </p:cNvPr>
          <p:cNvSpPr>
            <a:spLocks noGrp="1"/>
          </p:cNvSpPr>
          <p:nvPr>
            <p:ph type="sldNum" sz="quarter" idx="12"/>
          </p:nvPr>
        </p:nvSpPr>
        <p:spPr>
          <a:xfrm>
            <a:off x="8877300" y="6356350"/>
            <a:ext cx="2476500" cy="365125"/>
          </a:xfrm>
        </p:spPr>
        <p:txBody>
          <a:bodyPr/>
          <a:lstStyle/>
          <a:p>
            <a:fld id="{6AC54FAE-8302-4243-A9D8-D98FAC6724B0}" type="slidenum">
              <a:rPr lang="en-US" smtClean="0"/>
              <a:t>‹#›</a:t>
            </a:fld>
            <a:endParaRPr lang="en-US"/>
          </a:p>
        </p:txBody>
      </p:sp>
      <p:sp>
        <p:nvSpPr>
          <p:cNvPr id="8" name="TextBox 7">
            <a:extLst>
              <a:ext uri="{FF2B5EF4-FFF2-40B4-BE49-F238E27FC236}">
                <a16:creationId xmlns:a16="http://schemas.microsoft.com/office/drawing/2014/main" id="{421C88BD-4E8F-8A56-8B80-956C34D90CD0}"/>
              </a:ext>
            </a:extLst>
          </p:cNvPr>
          <p:cNvSpPr txBox="1"/>
          <p:nvPr userDrawn="1"/>
        </p:nvSpPr>
        <p:spPr>
          <a:xfrm>
            <a:off x="8048180" y="5558671"/>
            <a:ext cx="3304032" cy="369332"/>
          </a:xfrm>
          <a:prstGeom prst="rect">
            <a:avLst/>
          </a:prstGeom>
          <a:noFill/>
        </p:spPr>
        <p:txBody>
          <a:bodyPr wrap="square" rtlCol="0">
            <a:spAutoFit/>
          </a:bodyPr>
          <a:lstStyle/>
          <a:p>
            <a:r>
              <a:rPr lang="en-US" dirty="0">
                <a:latin typeface="Bree Serif" panose="02000503040000020004" pitchFamily="2" charset="77"/>
              </a:rPr>
              <a:t>Picture </a:t>
            </a:r>
            <a:r>
              <a:rPr lang="en-US" dirty="0" err="1">
                <a:latin typeface="Bree Serif" panose="02000503040000020004" pitchFamily="2" charset="77"/>
              </a:rPr>
              <a:t>Titel</a:t>
            </a:r>
            <a:endParaRPr lang="en-US" dirty="0">
              <a:latin typeface="Bree Serif" panose="02000503040000020004" pitchFamily="2" charset="77"/>
            </a:endParaRPr>
          </a:p>
        </p:txBody>
      </p:sp>
      <p:sp>
        <p:nvSpPr>
          <p:cNvPr id="5" name="Footer Placeholder 4">
            <a:extLst>
              <a:ext uri="{FF2B5EF4-FFF2-40B4-BE49-F238E27FC236}">
                <a16:creationId xmlns:a16="http://schemas.microsoft.com/office/drawing/2014/main" id="{5D886AC5-3B45-7637-8ED5-BF14A5FC6365}"/>
              </a:ext>
            </a:extLst>
          </p:cNvPr>
          <p:cNvSpPr>
            <a:spLocks noGrp="1"/>
          </p:cNvSpPr>
          <p:nvPr>
            <p:ph type="ftr" sz="quarter" idx="11"/>
          </p:nvPr>
        </p:nvSpPr>
        <p:spPr>
          <a:xfrm>
            <a:off x="838200" y="6356350"/>
            <a:ext cx="7772400" cy="365125"/>
          </a:xfrm>
          <a:prstGeom prst="rect">
            <a:avLst/>
          </a:prstGeom>
        </p:spPr>
        <p:txBody>
          <a:bodyPr anchor="ctr"/>
          <a:lstStyle>
            <a:lvl1pPr marL="0" marR="0" indent="0" algn="l" defTabSz="914400" rtl="0" eaLnBrk="1" fontAlgn="auto" latinLnBrk="0" hangingPunct="1">
              <a:lnSpc>
                <a:spcPct val="115000"/>
              </a:lnSpc>
              <a:spcBef>
                <a:spcPts val="0"/>
              </a:spcBef>
              <a:spcAft>
                <a:spcPts val="0"/>
              </a:spcAft>
              <a:buClr>
                <a:schemeClr val="dk1"/>
              </a:buClr>
              <a:buSzPts val="900"/>
              <a:buFontTx/>
              <a:buNone/>
              <a:tabLst/>
              <a:defRPr/>
            </a:lvl1pPr>
          </a:lstStyle>
          <a:p>
            <a:r>
              <a:rPr kumimoji="0" lang="en-US" sz="1400" b="0" i="0" u="none" strike="noStrike" kern="1200" cap="none" spc="0" normalizeH="0" baseline="0" noProof="0" dirty="0">
                <a:ln>
                  <a:noFill/>
                </a:ln>
                <a:solidFill>
                  <a:srgbClr val="0000FF"/>
                </a:solidFill>
                <a:effectLst/>
                <a:uLnTx/>
                <a:uFillTx/>
                <a:latin typeface="Bree Serif"/>
                <a:ea typeface="Bree Serif"/>
                <a:cs typeface="Bree Serif"/>
                <a:sym typeface="Bree Serif"/>
              </a:rPr>
              <a:t>Chapter 2: The American Revolution</a:t>
            </a:r>
          </a:p>
        </p:txBody>
      </p:sp>
    </p:spTree>
    <p:extLst>
      <p:ext uri="{BB962C8B-B14F-4D97-AF65-F5344CB8AC3E}">
        <p14:creationId xmlns:p14="http://schemas.microsoft.com/office/powerpoint/2010/main" val="186718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
    <p:spTree>
      <p:nvGrpSpPr>
        <p:cNvPr id="1" name=""/>
        <p:cNvGrpSpPr/>
        <p:nvPr/>
      </p:nvGrpSpPr>
      <p:grpSpPr>
        <a:xfrm>
          <a:off x="0" y="0"/>
          <a:ext cx="0" cy="0"/>
          <a:chOff x="0" y="0"/>
          <a:chExt cx="0" cy="0"/>
        </a:xfrm>
      </p:grpSpPr>
      <p:sp>
        <p:nvSpPr>
          <p:cNvPr id="10" name="Google Shape;65;p14">
            <a:extLst>
              <a:ext uri="{FF2B5EF4-FFF2-40B4-BE49-F238E27FC236}">
                <a16:creationId xmlns:a16="http://schemas.microsoft.com/office/drawing/2014/main" id="{61250F3A-DCFF-A1DC-9E0A-D3FBDD606466}"/>
              </a:ext>
            </a:extLst>
          </p:cNvPr>
          <p:cNvSpPr txBox="1"/>
          <p:nvPr userDrawn="1"/>
        </p:nvSpPr>
        <p:spPr>
          <a:xfrm>
            <a:off x="1152923" y="1066433"/>
            <a:ext cx="9590000" cy="1201827"/>
          </a:xfrm>
          <a:prstGeom prst="rect">
            <a:avLst/>
          </a:prstGeom>
          <a:noFill/>
          <a:ln>
            <a:noFill/>
          </a:ln>
        </p:spPr>
        <p:txBody>
          <a:bodyPr spcFirstLastPara="1" wrap="square" lIns="121900" tIns="121900" rIns="121900" bIns="121900" anchor="t" anchorCtr="0">
            <a:spAutoFit/>
          </a:bodyPr>
          <a:lstStyle/>
          <a:p>
            <a:pPr algn="ctr">
              <a:lnSpc>
                <a:spcPct val="115000"/>
              </a:lnSpc>
              <a:buClr>
                <a:srgbClr val="000000"/>
              </a:buClr>
              <a:buSzPts val="4800"/>
            </a:pPr>
            <a:r>
              <a:rPr lang="en-US" sz="5400" dirty="0">
                <a:solidFill>
                  <a:srgbClr val="BF222D"/>
                </a:solidFill>
                <a:latin typeface="Bree Serif"/>
                <a:ea typeface="Bree Serif"/>
                <a:cs typeface="Bree Serif"/>
                <a:sym typeface="Bree Serif"/>
              </a:rPr>
              <a:t>A Nation Conceived in Liberty</a:t>
            </a:r>
          </a:p>
        </p:txBody>
      </p:sp>
      <p:sp>
        <p:nvSpPr>
          <p:cNvPr id="11" name="Google Shape;66;p14">
            <a:extLst>
              <a:ext uri="{FF2B5EF4-FFF2-40B4-BE49-F238E27FC236}">
                <a16:creationId xmlns:a16="http://schemas.microsoft.com/office/drawing/2014/main" id="{75FBDE81-8E76-7638-A1D3-1D32EF096F73}"/>
              </a:ext>
            </a:extLst>
          </p:cNvPr>
          <p:cNvSpPr txBox="1"/>
          <p:nvPr userDrawn="1"/>
        </p:nvSpPr>
        <p:spPr>
          <a:xfrm>
            <a:off x="1462923" y="2038947"/>
            <a:ext cx="8970000" cy="706307"/>
          </a:xfrm>
          <a:prstGeom prst="rect">
            <a:avLst/>
          </a:prstGeom>
          <a:noFill/>
          <a:ln>
            <a:noFill/>
          </a:ln>
        </p:spPr>
        <p:txBody>
          <a:bodyPr spcFirstLastPara="1" wrap="square" lIns="121900" tIns="121900" rIns="121900" bIns="121900" anchor="t" anchorCtr="0">
            <a:spAutoFit/>
          </a:bodyPr>
          <a:lstStyle/>
          <a:p>
            <a:pPr algn="ctr">
              <a:lnSpc>
                <a:spcPct val="115000"/>
              </a:lnSpc>
              <a:buClr>
                <a:srgbClr val="000000"/>
              </a:buClr>
              <a:buSzPts val="1950"/>
            </a:pPr>
            <a:r>
              <a:rPr lang="en-US" sz="2600" i="1" dirty="0">
                <a:solidFill>
                  <a:schemeClr val="accent5"/>
                </a:solidFill>
                <a:latin typeface="Bree Serif"/>
                <a:ea typeface="Bree Serif"/>
                <a:cs typeface="Bree Serif"/>
                <a:sym typeface="Bree Serif"/>
              </a:rPr>
              <a:t>U.S. History for the Georgia EOC Assessment</a:t>
            </a:r>
          </a:p>
        </p:txBody>
      </p:sp>
      <p:sp>
        <p:nvSpPr>
          <p:cNvPr id="12" name="Google Shape;64;p14">
            <a:extLst>
              <a:ext uri="{FF2B5EF4-FFF2-40B4-BE49-F238E27FC236}">
                <a16:creationId xmlns:a16="http://schemas.microsoft.com/office/drawing/2014/main" id="{8EF4D237-075B-BEB5-24C1-1E727D929F06}"/>
              </a:ext>
            </a:extLst>
          </p:cNvPr>
          <p:cNvSpPr txBox="1">
            <a:spLocks/>
          </p:cNvSpPr>
          <p:nvPr userDrawn="1"/>
        </p:nvSpPr>
        <p:spPr>
          <a:xfrm>
            <a:off x="433316" y="5882640"/>
            <a:ext cx="6353563" cy="858198"/>
          </a:xfrm>
          <a:prstGeom prst="rect">
            <a:avLst/>
          </a:prstGeom>
          <a:noFill/>
          <a:ln>
            <a:noFill/>
          </a:ln>
        </p:spPr>
        <p:txBody>
          <a:bodyPr spcFirstLastPara="1" vert="horz" wrap="square" lIns="91425" tIns="91425" rIns="91425" bIns="91425" rtlCol="0" anchor="t" anchorCtr="0">
            <a:noAutofit/>
          </a:bodyPr>
          <a:lstStyle>
            <a:lvl1pPr marL="0" indent="0" algn="ctr" defTabSz="914400" rtl="0" eaLnBrk="1" latinLnBrk="0" hangingPunct="1">
              <a:lnSpc>
                <a:spcPct val="90000"/>
              </a:lnSpc>
              <a:spcBef>
                <a:spcPts val="600"/>
              </a:spcBef>
              <a:spcAft>
                <a:spcPts val="600"/>
              </a:spcAft>
              <a:buFont typeface="Arial" panose="020B0604020202020204" pitchFamily="34" charset="0"/>
              <a:buNone/>
              <a:defRPr sz="2400" kern="1200">
                <a:solidFill>
                  <a:schemeClr val="bg1"/>
                </a:solidFill>
                <a:latin typeface="Bree Serif" panose="02000503040000020004" pitchFamily="2" charset="77"/>
                <a:ea typeface="+mn-ea"/>
                <a:cs typeface="+mn-cs"/>
              </a:defRPr>
            </a:lvl1pPr>
            <a:lvl2pPr marL="457200" indent="0" algn="ctr" defTabSz="914400" rtl="0" eaLnBrk="1" latinLnBrk="0" hangingPunct="1">
              <a:lnSpc>
                <a:spcPct val="90000"/>
              </a:lnSpc>
              <a:spcBef>
                <a:spcPts val="600"/>
              </a:spcBef>
              <a:spcAft>
                <a:spcPts val="600"/>
              </a:spcAft>
              <a:buFont typeface="Arial" panose="020B0604020202020204" pitchFamily="34" charset="0"/>
              <a:buNone/>
              <a:defRPr sz="2000" b="0" kern="1200">
                <a:solidFill>
                  <a:schemeClr val="tx1"/>
                </a:solidFill>
                <a:latin typeface="Bree Serif" panose="02000503040000020004" pitchFamily="2" charset="77"/>
                <a:ea typeface="+mn-ea"/>
                <a:cs typeface="+mn-cs"/>
              </a:defRPr>
            </a:lvl2pPr>
            <a:lvl3pPr marL="914400" indent="0" algn="ctr"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Bree Serif" panose="02000503040000020004" pitchFamily="2" charset="77"/>
                <a:ea typeface="+mn-ea"/>
                <a:cs typeface="+mn-cs"/>
              </a:defRPr>
            </a:lvl3pPr>
            <a:lvl4pPr marL="1371600" indent="0" algn="ctr"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Bree Serif" panose="02000503040000020004" pitchFamily="2" charset="77"/>
                <a:ea typeface="+mn-ea"/>
                <a:cs typeface="+mn-cs"/>
              </a:defRPr>
            </a:lvl4pPr>
            <a:lvl5pPr marL="1828800" indent="0" algn="ctr"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Bree Serif" panose="0200050304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r>
              <a:rPr lang="en-US" sz="1100" dirty="0">
                <a:solidFill>
                  <a:srgbClr val="0000FF"/>
                </a:solidFill>
                <a:latin typeface="Bree Serif"/>
                <a:ea typeface="Bree Serif"/>
                <a:cs typeface="Bree Serif"/>
                <a:sym typeface="Bree Serif"/>
              </a:rPr>
              <a:t>Chapter 2: </a:t>
            </a:r>
            <a:r>
              <a:rPr lang="en-US" sz="1100" dirty="0">
                <a:solidFill>
                  <a:schemeClr val="dk1"/>
                </a:solidFill>
                <a:highlight>
                  <a:srgbClr val="FBEDDA"/>
                </a:highlight>
                <a:latin typeface="Bree Serif"/>
                <a:ea typeface="Bree Serif"/>
                <a:cs typeface="Bree Serif"/>
                <a:sym typeface="Bree Serif"/>
              </a:rPr>
              <a:t>The American Revolution</a:t>
            </a: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r>
              <a:rPr lang="en-US" sz="1100" dirty="0">
                <a:solidFill>
                  <a:srgbClr val="0000FF"/>
                </a:solidFill>
                <a:latin typeface="Bree Serif"/>
                <a:ea typeface="Bree Serif"/>
                <a:cs typeface="Bree Serif"/>
                <a:sym typeface="Bree Serif"/>
              </a:rPr>
              <a:t>Chapter 3: </a:t>
            </a:r>
            <a:r>
              <a:rPr lang="en-US" sz="1100" dirty="0">
                <a:solidFill>
                  <a:schemeClr val="dk1"/>
                </a:solidFill>
                <a:latin typeface="Bree Serif"/>
                <a:ea typeface="Bree Serif"/>
                <a:cs typeface="Bree Serif"/>
                <a:sym typeface="Bree Serif"/>
              </a:rPr>
              <a:t>The Story of Our Constitution</a:t>
            </a: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r>
              <a:rPr lang="en-US" sz="1100" dirty="0">
                <a:solidFill>
                  <a:srgbClr val="0000FF"/>
                </a:solidFill>
                <a:latin typeface="Bree Serif"/>
                <a:ea typeface="Bree Serif"/>
                <a:cs typeface="Bree Serif"/>
                <a:sym typeface="Bree Serif"/>
              </a:rPr>
              <a:t>Chapter 4: </a:t>
            </a:r>
            <a:r>
              <a:rPr lang="en-US" sz="1100" dirty="0">
                <a:solidFill>
                  <a:schemeClr val="dk1"/>
                </a:solidFill>
                <a:latin typeface="Bree Serif"/>
                <a:ea typeface="Bree Serif"/>
                <a:cs typeface="Bree Serif"/>
                <a:sym typeface="Bree Serif"/>
              </a:rPr>
              <a:t>The First Presidents of the New Republic</a:t>
            </a:r>
          </a:p>
          <a:p>
            <a:pPr marL="0" marR="0" lvl="0" indent="0" algn="l" defTabSz="914400" rtl="0" eaLnBrk="1" fontAlgn="auto" latinLnBrk="0" hangingPunct="1">
              <a:lnSpc>
                <a:spcPct val="100000"/>
              </a:lnSpc>
              <a:spcBef>
                <a:spcPts val="0"/>
              </a:spcBef>
              <a:spcAft>
                <a:spcPts val="0"/>
              </a:spcAft>
              <a:buClrTx/>
              <a:buSzPts val="1018"/>
              <a:buFont typeface="Arial" panose="020B0604020202020204" pitchFamily="34" charset="0"/>
              <a:buNone/>
              <a:tabLst/>
              <a:defRPr/>
            </a:pPr>
            <a:endParaRPr lang="en-US" sz="1100" dirty="0">
              <a:solidFill>
                <a:schemeClr val="dk1"/>
              </a:solidFill>
              <a:latin typeface="Bree Serif"/>
              <a:ea typeface="Bree Serif"/>
              <a:cs typeface="Bree Serif"/>
              <a:sym typeface="Bree Serif"/>
            </a:endParaRPr>
          </a:p>
        </p:txBody>
      </p:sp>
      <p:pic>
        <p:nvPicPr>
          <p:cNvPr id="13" name="Graphic 12">
            <a:extLst>
              <a:ext uri="{FF2B5EF4-FFF2-40B4-BE49-F238E27FC236}">
                <a16:creationId xmlns:a16="http://schemas.microsoft.com/office/drawing/2014/main" id="{934BABCC-7A2B-979A-B677-14B272D17F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5379" b="27133"/>
          <a:stretch/>
        </p:blipFill>
        <p:spPr>
          <a:xfrm>
            <a:off x="59271" y="117162"/>
            <a:ext cx="2807304" cy="524800"/>
          </a:xfrm>
          <a:prstGeom prst="rect">
            <a:avLst/>
          </a:prstGeom>
        </p:spPr>
      </p:pic>
      <p:sp>
        <p:nvSpPr>
          <p:cNvPr id="17" name="TextBox 16">
            <a:extLst>
              <a:ext uri="{FF2B5EF4-FFF2-40B4-BE49-F238E27FC236}">
                <a16:creationId xmlns:a16="http://schemas.microsoft.com/office/drawing/2014/main" id="{6B9968CC-1C2A-F95C-A502-F3A663F2F20B}"/>
              </a:ext>
            </a:extLst>
          </p:cNvPr>
          <p:cNvSpPr txBox="1"/>
          <p:nvPr userDrawn="1"/>
        </p:nvSpPr>
        <p:spPr>
          <a:xfrm>
            <a:off x="2897883" y="3487454"/>
            <a:ext cx="6927166" cy="769441"/>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The American Revolution</a:t>
            </a:r>
            <a:endParaRPr lang="en-US" sz="2000" dirty="0">
              <a:solidFill>
                <a:schemeClr val="accent5"/>
              </a:solidFill>
            </a:endParaRPr>
          </a:p>
        </p:txBody>
      </p:sp>
    </p:spTree>
    <p:extLst>
      <p:ext uri="{BB962C8B-B14F-4D97-AF65-F5344CB8AC3E}">
        <p14:creationId xmlns:p14="http://schemas.microsoft.com/office/powerpoint/2010/main" val="369214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9FA6F2-A541-6AC0-F711-57FB6AEA30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0" lang="en-GB" sz="1467" b="0" i="0" u="none" strike="noStrike" kern="1200" cap="none" spc="0" normalizeH="0" baseline="0" noProof="0" dirty="0">
              <a:ln>
                <a:noFill/>
              </a:ln>
              <a:solidFill>
                <a:srgbClr val="BF222D"/>
              </a:solidFill>
              <a:effectLst/>
              <a:uLnTx/>
              <a:uFillTx/>
              <a:latin typeface="Bree Serif"/>
              <a:ea typeface="Bree Serif"/>
              <a:cs typeface="Bree Serif"/>
              <a:sym typeface="Bree Serif"/>
            </a:endParaRPr>
          </a:p>
        </p:txBody>
      </p:sp>
      <p:sp>
        <p:nvSpPr>
          <p:cNvPr id="6" name="Slide Number Placeholder 5">
            <a:extLst>
              <a:ext uri="{FF2B5EF4-FFF2-40B4-BE49-F238E27FC236}">
                <a16:creationId xmlns:a16="http://schemas.microsoft.com/office/drawing/2014/main" id="{062BEF99-BFE5-79FF-1E31-87A285D77E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C54FAE-8302-4243-A9D8-D98FAC6724B0}" type="slidenum">
              <a:rPr lang="en-US" smtClean="0"/>
              <a:t>‹#›</a:t>
            </a:fld>
            <a:endParaRPr lang="en-US"/>
          </a:p>
        </p:txBody>
      </p:sp>
      <p:sp>
        <p:nvSpPr>
          <p:cNvPr id="5" name="Text Placeholder 4">
            <a:extLst>
              <a:ext uri="{FF2B5EF4-FFF2-40B4-BE49-F238E27FC236}">
                <a16:creationId xmlns:a16="http://schemas.microsoft.com/office/drawing/2014/main" id="{5AE10D0F-7D68-AE66-49FC-E73318258E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6">
            <a:extLst>
              <a:ext uri="{FF2B5EF4-FFF2-40B4-BE49-F238E27FC236}">
                <a16:creationId xmlns:a16="http://schemas.microsoft.com/office/drawing/2014/main" id="{2BA9045F-6CD3-0370-1F46-BBF718434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8234211"/>
      </p:ext>
    </p:extLst>
  </p:cSld>
  <p:clrMap bg1="lt1" tx1="dk1" bg2="lt2" tx2="dk2" accent1="accent1" accent2="accent2" accent3="accent3" accent4="accent4" accent5="accent5" accent6="accent6" hlink="hlink" folHlink="folHlink"/>
  <p:sldLayoutIdLst>
    <p:sldLayoutId id="2147483652" r:id="rId1"/>
    <p:sldLayoutId id="2147483661" r:id="rId2"/>
    <p:sldLayoutId id="2147483660" r:id="rId3"/>
    <p:sldLayoutId id="2147483655" r:id="rId4"/>
    <p:sldLayoutId id="2147483650" r:id="rId5"/>
    <p:sldLayoutId id="2147483656" r:id="rId6"/>
    <p:sldLayoutId id="2147483657" r:id="rId7"/>
    <p:sldLayoutId id="2147483649" r:id="rId8"/>
  </p:sldLayoutIdLst>
  <p:hf hdr="0" dt="0"/>
  <p:txStyles>
    <p:titleStyle>
      <a:lvl1pPr algn="l" defTabSz="914400" rtl="0" eaLnBrk="1" latinLnBrk="0" hangingPunct="1">
        <a:lnSpc>
          <a:spcPct val="90000"/>
        </a:lnSpc>
        <a:spcBef>
          <a:spcPct val="0"/>
        </a:spcBef>
        <a:buNone/>
        <a:defRPr sz="3600" b="0" i="0" kern="1200">
          <a:solidFill>
            <a:srgbClr val="0000FF"/>
          </a:solidFill>
          <a:latin typeface="Bree Serif" panose="02000503040000020004" pitchFamily="2" charset="77"/>
          <a:ea typeface="+mj-ea"/>
          <a:cs typeface="+mj-cs"/>
        </a:defRPr>
      </a:lvl1pPr>
    </p:titleStyle>
    <p:body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rgbClr val="C00000"/>
          </a:solidFill>
          <a:latin typeface="Bree Serif" panose="02000503040000020004" pitchFamily="2" charset="77"/>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2000" b="0" kern="1200">
          <a:solidFill>
            <a:schemeClr val="tx1"/>
          </a:solidFill>
          <a:latin typeface="Bree Serif" panose="02000503040000020004" pitchFamily="2" charset="77"/>
          <a:ea typeface="+mn-ea"/>
          <a:cs typeface="+mn-cs"/>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Bree Serif" panose="02000503040000020004" pitchFamily="2" charset="77"/>
          <a:ea typeface="+mn-ea"/>
          <a:cs typeface="+mn-cs"/>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1600" kern="1200">
          <a:solidFill>
            <a:schemeClr val="tx1"/>
          </a:solidFill>
          <a:latin typeface="Bree Serif" panose="02000503040000020004" pitchFamily="2" charset="77"/>
          <a:ea typeface="+mn-ea"/>
          <a:cs typeface="+mn-cs"/>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1600" kern="1200">
          <a:solidFill>
            <a:schemeClr val="tx1"/>
          </a:solidFill>
          <a:latin typeface="Bree Serif" panose="0200050304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Shape 53"/>
        <p:cNvGrpSpPr/>
        <p:nvPr/>
      </p:nvGrpSpPr>
      <p:grpSpPr>
        <a:xfrm>
          <a:off x="0" y="0"/>
          <a:ext cx="0" cy="0"/>
          <a:chOff x="0" y="0"/>
          <a:chExt cx="0" cy="0"/>
        </a:xfrm>
      </p:grpSpPr>
      <p:pic>
        <p:nvPicPr>
          <p:cNvPr id="2" name="Picture 2" descr="undefined">
            <a:extLst>
              <a:ext uri="{FF2B5EF4-FFF2-40B4-BE49-F238E27FC236}">
                <a16:creationId xmlns:a16="http://schemas.microsoft.com/office/drawing/2014/main" id="{C9A8C951-7238-7514-88FA-BD0DA5B29B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1"/>
          <a:stretch/>
        </p:blipFill>
        <p:spPr bwMode="auto">
          <a:xfrm>
            <a:off x="-109799" y="0"/>
            <a:ext cx="12411597" cy="6858000"/>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55;p13"/>
          <p:cNvSpPr txBox="1">
            <a:spLocks noGrp="1"/>
          </p:cNvSpPr>
          <p:nvPr>
            <p:ph type="ctrTitle" idx="4294967295"/>
          </p:nvPr>
        </p:nvSpPr>
        <p:spPr>
          <a:xfrm>
            <a:off x="1156844" y="4181630"/>
            <a:ext cx="10383787" cy="1772463"/>
          </a:xfrm>
          <a:prstGeom prst="rect">
            <a:avLst/>
          </a:prstGeom>
          <a:noFill/>
          <a:ln>
            <a:noFill/>
          </a:ln>
          <a:effectLst>
            <a:outerShdw blurRad="57150" dist="66675" dir="12780000" algn="bl" rotWithShape="0">
              <a:srgbClr val="000000">
                <a:alpha val="49800"/>
              </a:srgbClr>
            </a:outerShdw>
          </a:effectLst>
        </p:spPr>
        <p:txBody>
          <a:bodyPr spcFirstLastPara="1" vert="horz" wrap="square" lIns="121900" tIns="121900" rIns="121900" bIns="121900" rtlCol="0" anchor="ctr" anchorCtr="0">
            <a:noAutofit/>
          </a:bodyPr>
          <a:lstStyle/>
          <a:p>
            <a:pPr>
              <a:lnSpc>
                <a:spcPct val="100000"/>
              </a:lnSpc>
              <a:spcBef>
                <a:spcPts val="0"/>
              </a:spcBef>
              <a:buSzPts val="5200"/>
            </a:pPr>
            <a:r>
              <a:rPr lang="en-US" sz="6600" dirty="0">
                <a:solidFill>
                  <a:schemeClr val="bg1"/>
                </a:solidFill>
                <a:latin typeface="Bree Serif"/>
                <a:ea typeface="Bree Serif"/>
                <a:cs typeface="Bree Serif"/>
                <a:sym typeface="Bree Serif"/>
              </a:rPr>
              <a:t>The American Revolution</a:t>
            </a:r>
            <a:endParaRPr lang="en-US" sz="66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5DA1AA-1E0E-D3AD-67A8-8797D2F4249A}"/>
              </a:ext>
            </a:extLst>
          </p:cNvPr>
          <p:cNvSpPr>
            <a:spLocks noGrp="1"/>
          </p:cNvSpPr>
          <p:nvPr>
            <p:ph type="sldNum" idx="12"/>
          </p:nvPr>
        </p:nvSpPr>
        <p:spPr/>
        <p:txBody>
          <a:bodyPr/>
          <a:lstStyle/>
          <a:p>
            <a:fld id="{00000000-1234-1234-1234-123412341234}" type="slidenum">
              <a:rPr lang="en" smtClean="0"/>
              <a:pPr/>
              <a:t>10</a:t>
            </a:fld>
            <a:endParaRPr lang="en" dirty="0"/>
          </a:p>
        </p:txBody>
      </p:sp>
      <p:pic>
        <p:nvPicPr>
          <p:cNvPr id="6146" name="Picture 2" descr="undefined">
            <a:extLst>
              <a:ext uri="{FF2B5EF4-FFF2-40B4-BE49-F238E27FC236}">
                <a16:creationId xmlns:a16="http://schemas.microsoft.com/office/drawing/2014/main" id="{A861628A-161F-5ACC-93A4-1277E1C67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00" y="0"/>
            <a:ext cx="8366283" cy="680437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66ED15F-DFA9-6322-1632-F95F80CC5628}"/>
              </a:ext>
            </a:extLst>
          </p:cNvPr>
          <p:cNvSpPr txBox="1">
            <a:spLocks/>
          </p:cNvSpPr>
          <p:nvPr/>
        </p:nvSpPr>
        <p:spPr>
          <a:xfrm>
            <a:off x="7525062" y="463375"/>
            <a:ext cx="4137349" cy="1110592"/>
          </a:xfrm>
          <a:prstGeom prst="rect">
            <a:avLst/>
          </a:prstGeom>
          <a:solidFill>
            <a:schemeClr val="bg1"/>
          </a:solidFill>
          <a:ln>
            <a:solidFill>
              <a:srgbClr val="505B9F"/>
            </a:solidFill>
          </a:ln>
        </p:spPr>
        <p:txBody>
          <a:bodyPr spcFirstLastPara="1" vert="horz" wrap="square" lIns="91425" tIns="91425" rIns="91425" bIns="91425" rtlCol="0" anchor="t" anchorCtr="0">
            <a:noAutofit/>
          </a:bodyPr>
          <a:lstStyle>
            <a:lvl1pPr lvl="0" algn="l" defTabSz="914400" rtl="0" eaLnBrk="1" latinLnBrk="0" hangingPunct="1">
              <a:lnSpc>
                <a:spcPct val="100000"/>
              </a:lnSpc>
              <a:spcBef>
                <a:spcPts val="0"/>
              </a:spcBef>
              <a:spcAft>
                <a:spcPts val="0"/>
              </a:spcAft>
              <a:buSzPts val="2800"/>
              <a:buNone/>
              <a:defRPr sz="3600" b="0" i="0" kern="1200">
                <a:solidFill>
                  <a:srgbClr val="0000FF"/>
                </a:solidFill>
                <a:latin typeface="Bree Serif" panose="02000503040000020004" pitchFamily="2" charset="77"/>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sz="2000" dirty="0">
                <a:solidFill>
                  <a:schemeClr val="accent4"/>
                </a:solidFill>
                <a:ea typeface="+mn-ea"/>
                <a:cs typeface="+mn-cs"/>
              </a:rPr>
              <a:t>In 1749, the French sent a body of soldiers to warn local Indian tribes not to trade with the British.</a:t>
            </a:r>
          </a:p>
        </p:txBody>
      </p:sp>
    </p:spTree>
    <p:extLst>
      <p:ext uri="{BB962C8B-B14F-4D97-AF65-F5344CB8AC3E}">
        <p14:creationId xmlns:p14="http://schemas.microsoft.com/office/powerpoint/2010/main" val="967247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8FE12E-A699-66DD-396D-97B6175B296B}"/>
              </a:ext>
            </a:extLst>
          </p:cNvPr>
          <p:cNvSpPr>
            <a:spLocks noGrp="1"/>
          </p:cNvSpPr>
          <p:nvPr>
            <p:ph type="sldNum" idx="12"/>
          </p:nvPr>
        </p:nvSpPr>
        <p:spPr/>
        <p:txBody>
          <a:bodyPr/>
          <a:lstStyle/>
          <a:p>
            <a:fld id="{00000000-1234-1234-1234-123412341234}" type="slidenum">
              <a:rPr lang="en" smtClean="0"/>
              <a:pPr/>
              <a:t>11</a:t>
            </a:fld>
            <a:endParaRPr lang="en" dirty="0"/>
          </a:p>
        </p:txBody>
      </p:sp>
      <p:pic>
        <p:nvPicPr>
          <p:cNvPr id="7170" name="Picture 2">
            <a:extLst>
              <a:ext uri="{FF2B5EF4-FFF2-40B4-BE49-F238E27FC236}">
                <a16:creationId xmlns:a16="http://schemas.microsoft.com/office/drawing/2014/main" id="{7852AAAD-9C66-2EE8-B121-978A278825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69"/>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C531358-D9E7-5D19-F892-2FD085B1B532}"/>
              </a:ext>
            </a:extLst>
          </p:cNvPr>
          <p:cNvSpPr txBox="1">
            <a:spLocks/>
          </p:cNvSpPr>
          <p:nvPr/>
        </p:nvSpPr>
        <p:spPr>
          <a:xfrm>
            <a:off x="299804" y="253514"/>
            <a:ext cx="3329222" cy="1432411"/>
          </a:xfrm>
          <a:prstGeom prst="rect">
            <a:avLst/>
          </a:prstGeom>
          <a:solidFill>
            <a:schemeClr val="bg1"/>
          </a:solidFill>
          <a:ln>
            <a:solidFill>
              <a:srgbClr val="505B9F"/>
            </a:solidFill>
          </a:ln>
        </p:spPr>
        <p:txBody>
          <a:bodyPr spcFirstLastPara="1" vert="horz" wrap="square" lIns="91425" tIns="91425" rIns="91425" bIns="91425" rtlCol="0" anchor="t" anchorCtr="0">
            <a:noAutofit/>
          </a:bodyPr>
          <a:lstStyle>
            <a:lvl1pPr lvl="0" algn="l" defTabSz="914400" rtl="0" eaLnBrk="1" latinLnBrk="0" hangingPunct="1">
              <a:lnSpc>
                <a:spcPct val="100000"/>
              </a:lnSpc>
              <a:spcBef>
                <a:spcPts val="0"/>
              </a:spcBef>
              <a:spcAft>
                <a:spcPts val="0"/>
              </a:spcAft>
              <a:buSzPts val="2800"/>
              <a:buNone/>
              <a:defRPr sz="3600" b="0" i="0" kern="1200">
                <a:solidFill>
                  <a:srgbClr val="0000FF"/>
                </a:solidFill>
                <a:latin typeface="Bree Serif" panose="02000503040000020004" pitchFamily="2" charset="77"/>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sz="1600" dirty="0">
                <a:solidFill>
                  <a:schemeClr val="tx1"/>
                </a:solidFill>
                <a:ea typeface="+mn-ea"/>
                <a:cs typeface="+mn-cs"/>
              </a:rPr>
              <a:t>Two years later, the French sent another military force into the valley to build forts and to punish Indian tribes trading with the British.</a:t>
            </a:r>
          </a:p>
        </p:txBody>
      </p:sp>
    </p:spTree>
    <p:extLst>
      <p:ext uri="{BB962C8B-B14F-4D97-AF65-F5344CB8AC3E}">
        <p14:creationId xmlns:p14="http://schemas.microsoft.com/office/powerpoint/2010/main" val="177234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8" name="Picture 6" descr="Painting of Washington, standing in a formal pose, in a colonel's uniform, right hand inserted in shirt.">
            <a:extLst>
              <a:ext uri="{FF2B5EF4-FFF2-40B4-BE49-F238E27FC236}">
                <a16:creationId xmlns:a16="http://schemas.microsoft.com/office/drawing/2014/main" id="{17BD02DB-4EDF-3939-A70F-762EF7CB5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79" r="9069"/>
          <a:stretch>
            <a:fillRect/>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02092D5C-C326-FD9F-B96F-2A2418419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27" r="8661"/>
          <a:stretch>
            <a:fillRect/>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8205" name="Freeform: Shape 8204">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useBgFill="1">
        <p:nvSpPr>
          <p:cNvPr id="8207" name="Freeform: Shape 8206">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E01ED45A-282C-4287-24F7-93F620701BA0}"/>
              </a:ext>
            </a:extLst>
          </p:cNvPr>
          <p:cNvSpPr>
            <a:spLocks noGrp="1"/>
          </p:cNvSpPr>
          <p:nvPr>
            <p:ph type="title"/>
          </p:nvPr>
        </p:nvSpPr>
        <p:spPr>
          <a:xfrm>
            <a:off x="448056" y="681038"/>
            <a:ext cx="2804504" cy="1325563"/>
          </a:xfrm>
        </p:spPr>
        <p:txBody>
          <a:bodyPr vert="horz" lIns="91440" tIns="45720" rIns="91440" bIns="45720" rtlCol="0" anchor="ctr">
            <a:normAutofit/>
          </a:bodyPr>
          <a:lstStyle/>
          <a:p>
            <a:pPr>
              <a:lnSpc>
                <a:spcPct val="90000"/>
              </a:lnSpc>
              <a:spcBef>
                <a:spcPct val="0"/>
              </a:spcBef>
            </a:pPr>
            <a:r>
              <a:rPr lang="en-US" sz="2800" dirty="0">
                <a:solidFill>
                  <a:schemeClr val="accent5"/>
                </a:solidFill>
              </a:rPr>
              <a:t>The French and Indian War</a:t>
            </a:r>
            <a:endParaRPr lang="en-US" sz="2800" b="0" i="0" kern="1200" dirty="0">
              <a:solidFill>
                <a:schemeClr val="tx1"/>
              </a:solidFill>
              <a:effectLst/>
              <a:latin typeface="+mj-lt"/>
              <a:ea typeface="+mj-ea"/>
              <a:cs typeface="+mj-cs"/>
            </a:endParaRPr>
          </a:p>
        </p:txBody>
      </p:sp>
      <p:sp>
        <p:nvSpPr>
          <p:cNvPr id="8209" name="Rectangle 8208">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8211" name="Rectangle 821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713CD38E-5E87-4E86-3EE3-5A0D1DFE15F8}"/>
              </a:ext>
            </a:extLst>
          </p:cNvPr>
          <p:cNvSpPr>
            <a:spLocks noGrp="1"/>
          </p:cNvSpPr>
          <p:nvPr>
            <p:ph type="body" idx="1"/>
          </p:nvPr>
        </p:nvSpPr>
        <p:spPr>
          <a:xfrm>
            <a:off x="448055" y="2258171"/>
            <a:ext cx="3123819" cy="3918792"/>
          </a:xfrm>
        </p:spPr>
        <p:txBody>
          <a:bodyPr vert="horz" lIns="91440" tIns="45720" rIns="91440" bIns="45720" rtlCol="0">
            <a:normAutofit/>
          </a:bodyPr>
          <a:lstStyle/>
          <a:p>
            <a:pPr marL="380985" indent="0">
              <a:lnSpc>
                <a:spcPct val="90000"/>
              </a:lnSpc>
              <a:buNone/>
            </a:pPr>
            <a:r>
              <a:rPr lang="en-US" sz="1800" dirty="0">
                <a:ea typeface="+mn-ea"/>
                <a:cs typeface="+mn-cs"/>
              </a:rPr>
              <a:t>At the same time, the Governor of Virginia, who had invested in the Ohio Company, sent a young officer named George Washington to warn the French to withdraw.</a:t>
            </a:r>
          </a:p>
        </p:txBody>
      </p:sp>
      <p:sp>
        <p:nvSpPr>
          <p:cNvPr id="5" name="Footer Placeholder 4">
            <a:extLst>
              <a:ext uri="{FF2B5EF4-FFF2-40B4-BE49-F238E27FC236}">
                <a16:creationId xmlns:a16="http://schemas.microsoft.com/office/drawing/2014/main" id="{8AF8E929-5A82-F00F-C562-6002631088EF}"/>
              </a:ext>
            </a:extLst>
          </p:cNvPr>
          <p:cNvSpPr>
            <a:spLocks noGrp="1"/>
          </p:cNvSpPr>
          <p:nvPr>
            <p:ph type="ftr" sz="quarter" idx="11"/>
          </p:nvPr>
        </p:nvSpPr>
        <p:spPr>
          <a:xfrm>
            <a:off x="3449224" y="6356350"/>
            <a:ext cx="3857309" cy="365125"/>
          </a:xfrm>
        </p:spPr>
        <p:txBody>
          <a:bodyPr vert="horz" lIns="91440" tIns="45720" rIns="91440" bIns="45720" rtlCol="0" anchor="ctr">
            <a:normAutofit/>
          </a:bodyPr>
          <a:lstStyle/>
          <a:p>
            <a:pPr algn="ctr">
              <a:spcAft>
                <a:spcPts val="600"/>
              </a:spcAft>
            </a:pPr>
            <a:r>
              <a:rPr kumimoji="0" lang="en-US" sz="1200" b="0" i="0" u="none" strike="noStrike" kern="1200" cap="none" spc="0" normalizeH="0" baseline="0" noProof="0" dirty="0">
                <a:ln>
                  <a:noFill/>
                </a:ln>
                <a:solidFill>
                  <a:schemeClr val="bg1"/>
                </a:solidFill>
                <a:effectLst/>
                <a:uLnTx/>
                <a:uFillTx/>
                <a:latin typeface="+mn-lt"/>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C86C58D1-894A-08C3-A5B9-FE0B809E1604}"/>
              </a:ext>
            </a:extLst>
          </p:cNvPr>
          <p:cNvSpPr>
            <a:spLocks noGrp="1"/>
          </p:cNvSpPr>
          <p:nvPr>
            <p:ph type="sldNum" idx="12"/>
          </p:nvPr>
        </p:nvSpPr>
        <p:spPr>
          <a:xfrm>
            <a:off x="9009888" y="6356350"/>
            <a:ext cx="2743200" cy="365125"/>
          </a:xfrm>
        </p:spPr>
        <p:txBody>
          <a:bodyPr vert="horz" lIns="91440" tIns="45720" rIns="91440" bIns="45720" rtlCol="0" anchor="ctr">
            <a:normAutofit/>
          </a:bodyPr>
          <a:lstStyle/>
          <a:p>
            <a:pPr>
              <a:spcAft>
                <a:spcPts val="600"/>
              </a:spcAft>
            </a:pPr>
            <a:fld id="{00000000-1234-1234-1234-123412341234}" type="slidenum">
              <a:rPr lang="en-US" sz="1200">
                <a:solidFill>
                  <a:schemeClr val="bg1"/>
                </a:solidFill>
                <a:ea typeface="+mn-ea"/>
                <a:cs typeface="+mn-cs"/>
              </a:rPr>
              <a:pPr>
                <a:spcAft>
                  <a:spcPts val="600"/>
                </a:spcAft>
              </a:pPr>
              <a:t>12</a:t>
            </a:fld>
            <a:endParaRPr lang="en-US" sz="1200">
              <a:solidFill>
                <a:schemeClr val="bg1"/>
              </a:solidFill>
              <a:ea typeface="+mn-ea"/>
              <a:cs typeface="+mn-cs"/>
            </a:endParaRPr>
          </a:p>
        </p:txBody>
      </p:sp>
      <p:sp>
        <p:nvSpPr>
          <p:cNvPr id="13" name="Title 1">
            <a:extLst>
              <a:ext uri="{FF2B5EF4-FFF2-40B4-BE49-F238E27FC236}">
                <a16:creationId xmlns:a16="http://schemas.microsoft.com/office/drawing/2014/main" id="{AAA2F210-8C53-028C-65C2-35D582012F7E}"/>
              </a:ext>
            </a:extLst>
          </p:cNvPr>
          <p:cNvSpPr txBox="1">
            <a:spLocks/>
          </p:cNvSpPr>
          <p:nvPr/>
        </p:nvSpPr>
        <p:spPr>
          <a:xfrm>
            <a:off x="3386166" y="5379361"/>
            <a:ext cx="2352164" cy="765158"/>
          </a:xfrm>
          <a:prstGeom prst="rect">
            <a:avLst/>
          </a:prstGeom>
          <a:solidFill>
            <a:schemeClr val="bg1"/>
          </a:solidFill>
          <a:ln>
            <a:solidFill>
              <a:srgbClr val="505B9F"/>
            </a:solidFill>
          </a:ln>
        </p:spPr>
        <p:txBody>
          <a:bodyPr spcFirstLastPara="1" vert="horz" wrap="square" lIns="91425" tIns="91425" rIns="91425" bIns="91425" rtlCol="0" anchor="t" anchorCtr="0">
            <a:noAutofit/>
          </a:bodyPr>
          <a:lstStyle>
            <a:lvl1pPr lvl="0" algn="l" defTabSz="914400" rtl="0" eaLnBrk="1" latinLnBrk="0" hangingPunct="1">
              <a:lnSpc>
                <a:spcPct val="100000"/>
              </a:lnSpc>
              <a:spcBef>
                <a:spcPts val="0"/>
              </a:spcBef>
              <a:spcAft>
                <a:spcPts val="0"/>
              </a:spcAft>
              <a:buSzPts val="2800"/>
              <a:buNone/>
              <a:defRPr sz="3600" b="0" i="0" kern="1200">
                <a:solidFill>
                  <a:srgbClr val="0000FF"/>
                </a:solidFill>
                <a:latin typeface="Bree Serif" panose="02000503040000020004" pitchFamily="2" charset="77"/>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sz="1800" kern="1200" dirty="0">
                <a:solidFill>
                  <a:schemeClr val="tx1"/>
                </a:solidFill>
              </a:rPr>
              <a:t>G</a:t>
            </a:r>
            <a:r>
              <a:rPr lang="en-US" sz="1800" b="0" i="0" kern="1200" dirty="0">
                <a:solidFill>
                  <a:schemeClr val="tx1"/>
                </a:solidFill>
                <a:effectLst/>
              </a:rPr>
              <a:t>overnor of Virginia Robert Dinwiddie</a:t>
            </a:r>
            <a:endParaRPr lang="en-US" sz="1800" dirty="0">
              <a:solidFill>
                <a:schemeClr val="tx2"/>
              </a:solidFill>
              <a:ea typeface="+mn-ea"/>
              <a:cs typeface="+mn-cs"/>
            </a:endParaRPr>
          </a:p>
        </p:txBody>
      </p:sp>
      <p:sp>
        <p:nvSpPr>
          <p:cNvPr id="14" name="Title 1">
            <a:extLst>
              <a:ext uri="{FF2B5EF4-FFF2-40B4-BE49-F238E27FC236}">
                <a16:creationId xmlns:a16="http://schemas.microsoft.com/office/drawing/2014/main" id="{481E8799-3CFD-E701-0680-46A0D0A2A87C}"/>
              </a:ext>
            </a:extLst>
          </p:cNvPr>
          <p:cNvSpPr txBox="1">
            <a:spLocks/>
          </p:cNvSpPr>
          <p:nvPr/>
        </p:nvSpPr>
        <p:spPr>
          <a:xfrm>
            <a:off x="7989656" y="5837265"/>
            <a:ext cx="2098724" cy="382579"/>
          </a:xfrm>
          <a:prstGeom prst="rect">
            <a:avLst/>
          </a:prstGeom>
          <a:solidFill>
            <a:schemeClr val="bg1"/>
          </a:solidFill>
          <a:ln>
            <a:solidFill>
              <a:srgbClr val="505B9F"/>
            </a:solidFill>
          </a:ln>
        </p:spPr>
        <p:txBody>
          <a:bodyPr spcFirstLastPara="1" vert="horz" wrap="square" lIns="91425" tIns="91425" rIns="91425" bIns="91425" rtlCol="0" anchor="t" anchorCtr="0">
            <a:noAutofit/>
          </a:bodyPr>
          <a:lstStyle>
            <a:lvl1pPr lvl="0" algn="l" defTabSz="914400" rtl="0" eaLnBrk="1" latinLnBrk="0" hangingPunct="1">
              <a:lnSpc>
                <a:spcPct val="100000"/>
              </a:lnSpc>
              <a:spcBef>
                <a:spcPts val="0"/>
              </a:spcBef>
              <a:spcAft>
                <a:spcPts val="0"/>
              </a:spcAft>
              <a:buSzPts val="2800"/>
              <a:buNone/>
              <a:defRPr sz="3600" b="0" i="0" kern="1200">
                <a:solidFill>
                  <a:srgbClr val="0000FF"/>
                </a:solidFill>
                <a:latin typeface="Bree Serif" panose="02000503040000020004" pitchFamily="2" charset="77"/>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sz="1600" b="0" i="0" dirty="0">
                <a:solidFill>
                  <a:srgbClr val="202122"/>
                </a:solidFill>
                <a:effectLst/>
              </a:rPr>
              <a:t>George Washington</a:t>
            </a:r>
            <a:endParaRPr lang="en-US" sz="1400" dirty="0">
              <a:solidFill>
                <a:schemeClr val="tx2"/>
              </a:solidFill>
              <a:ea typeface="+mn-ea"/>
              <a:cs typeface="+mn-cs"/>
            </a:endParaRPr>
          </a:p>
        </p:txBody>
      </p:sp>
    </p:spTree>
    <p:extLst>
      <p:ext uri="{BB962C8B-B14F-4D97-AF65-F5344CB8AC3E}">
        <p14:creationId xmlns:p14="http://schemas.microsoft.com/office/powerpoint/2010/main" val="572555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a:extLst>
              <a:ext uri="{FF2B5EF4-FFF2-40B4-BE49-F238E27FC236}">
                <a16:creationId xmlns:a16="http://schemas.microsoft.com/office/drawing/2014/main" id="{8A64D746-C02F-62AB-2F57-04A442D62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69" y="0"/>
            <a:ext cx="10775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F699543D-CFBD-A87F-2E17-A2FE99629C50}"/>
              </a:ext>
            </a:extLst>
          </p:cNvPr>
          <p:cNvSpPr>
            <a:spLocks noGrp="1"/>
          </p:cNvSpPr>
          <p:nvPr>
            <p:ph type="body" idx="1"/>
          </p:nvPr>
        </p:nvSpPr>
        <p:spPr>
          <a:xfrm>
            <a:off x="86032" y="3684284"/>
            <a:ext cx="5880269" cy="2683240"/>
          </a:xfrm>
          <a:solidFill>
            <a:schemeClr val="bg1"/>
          </a:solidFill>
          <a:ln>
            <a:noFill/>
          </a:ln>
        </p:spPr>
        <p:txBody>
          <a:bodyPr>
            <a:normAutofit/>
          </a:bodyPr>
          <a:lstStyle/>
          <a:p>
            <a:r>
              <a:rPr lang="en-US" sz="1800" dirty="0"/>
              <a:t>An exchange of gunfire took place between Washington’s force and French troops in May 1754. </a:t>
            </a:r>
          </a:p>
          <a:p>
            <a:r>
              <a:rPr lang="en-US" sz="1800" dirty="0"/>
              <a:t>This was actually the start of the </a:t>
            </a:r>
            <a:r>
              <a:rPr lang="en-US" sz="1800" b="1" dirty="0">
                <a:solidFill>
                  <a:schemeClr val="accent1"/>
                </a:solidFill>
              </a:rPr>
              <a:t>French and Indian War (1754–1763)</a:t>
            </a:r>
            <a:r>
              <a:rPr lang="en-US" sz="1800" b="1" dirty="0"/>
              <a:t>. </a:t>
            </a:r>
            <a:r>
              <a:rPr lang="en-US" sz="1800" dirty="0"/>
              <a:t>In this conflict</a:t>
            </a:r>
            <a:r>
              <a:rPr lang="en-US" sz="1800" b="1" dirty="0"/>
              <a:t>, Britain and France fought for control of North America.</a:t>
            </a:r>
          </a:p>
        </p:txBody>
      </p:sp>
      <p:sp>
        <p:nvSpPr>
          <p:cNvPr id="4" name="Slide Number Placeholder 3">
            <a:extLst>
              <a:ext uri="{FF2B5EF4-FFF2-40B4-BE49-F238E27FC236}">
                <a16:creationId xmlns:a16="http://schemas.microsoft.com/office/drawing/2014/main" id="{422BFBCE-88A6-E6A2-66FE-B80230582275}"/>
              </a:ext>
            </a:extLst>
          </p:cNvPr>
          <p:cNvSpPr>
            <a:spLocks noGrp="1"/>
          </p:cNvSpPr>
          <p:nvPr>
            <p:ph type="sldNum" idx="12"/>
          </p:nvPr>
        </p:nvSpPr>
        <p:spPr/>
        <p:txBody>
          <a:bodyPr/>
          <a:lstStyle/>
          <a:p>
            <a:fld id="{00000000-1234-1234-1234-123412341234}" type="slidenum">
              <a:rPr lang="en" smtClean="0"/>
              <a:pPr/>
              <a:t>13</a:t>
            </a:fld>
            <a:endParaRPr lang="en" dirty="0"/>
          </a:p>
        </p:txBody>
      </p:sp>
      <p:pic>
        <p:nvPicPr>
          <p:cNvPr id="10242" name="Picture 2" descr="Full-length portrait in oils of a clean-shaven young George in eighteenth century dress: gold jacket and breeches, ermine cloak, powdered wig, white stockings, and buckled shoes.">
            <a:extLst>
              <a:ext uri="{FF2B5EF4-FFF2-40B4-BE49-F238E27FC236}">
                <a16:creationId xmlns:a16="http://schemas.microsoft.com/office/drawing/2014/main" id="{E89039EB-B750-31FB-82B8-3BF8FD207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990" y="599608"/>
            <a:ext cx="2253244" cy="352043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7044E10-07EE-E303-6EA0-9A451D489714}"/>
              </a:ext>
            </a:extLst>
          </p:cNvPr>
          <p:cNvSpPr txBox="1">
            <a:spLocks/>
          </p:cNvSpPr>
          <p:nvPr/>
        </p:nvSpPr>
        <p:spPr>
          <a:xfrm>
            <a:off x="7426873" y="3928755"/>
            <a:ext cx="1671185" cy="658236"/>
          </a:xfrm>
          <a:prstGeom prst="rect">
            <a:avLst/>
          </a:prstGeom>
          <a:solidFill>
            <a:schemeClr val="bg1"/>
          </a:solidFill>
          <a:ln>
            <a:solidFill>
              <a:srgbClr val="505B9F"/>
            </a:solidFill>
          </a:ln>
        </p:spPr>
        <p:txBody>
          <a:bodyPr spcFirstLastPara="1" vert="horz" wrap="square" lIns="91425" tIns="91425" rIns="91425" bIns="91425" rtlCol="0" anchor="t" anchorCtr="0">
            <a:noAutofit/>
          </a:bodyPr>
          <a:lstStyle>
            <a:lvl1pPr lvl="0" algn="l" defTabSz="914400" rtl="0" eaLnBrk="1" latinLnBrk="0" hangingPunct="1">
              <a:lnSpc>
                <a:spcPct val="100000"/>
              </a:lnSpc>
              <a:spcBef>
                <a:spcPts val="0"/>
              </a:spcBef>
              <a:spcAft>
                <a:spcPts val="0"/>
              </a:spcAft>
              <a:buSzPts val="2800"/>
              <a:buNone/>
              <a:defRPr sz="3600" b="0" i="0" kern="1200">
                <a:solidFill>
                  <a:srgbClr val="0000FF"/>
                </a:solidFill>
                <a:latin typeface="Bree Serif" panose="02000503040000020004" pitchFamily="2" charset="77"/>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sz="1200" b="0" i="0" dirty="0">
                <a:solidFill>
                  <a:srgbClr val="202122"/>
                </a:solidFill>
                <a:effectLst/>
              </a:rPr>
              <a:t>King George III, King of Great Britain and Ireland </a:t>
            </a:r>
            <a:endParaRPr lang="en-US" sz="1200" dirty="0">
              <a:solidFill>
                <a:schemeClr val="tx2"/>
              </a:solidFill>
              <a:ea typeface="+mn-ea"/>
              <a:cs typeface="+mn-cs"/>
            </a:endParaRPr>
          </a:p>
        </p:txBody>
      </p:sp>
      <p:pic>
        <p:nvPicPr>
          <p:cNvPr id="10244" name="Picture 4">
            <a:extLst>
              <a:ext uri="{FF2B5EF4-FFF2-40B4-BE49-F238E27FC236}">
                <a16:creationId xmlns:a16="http://schemas.microsoft.com/office/drawing/2014/main" id="{C0D72146-D404-0B80-756A-E14AB0CD81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31" r="11821"/>
          <a:stretch/>
        </p:blipFill>
        <p:spPr bwMode="auto">
          <a:xfrm>
            <a:off x="9604630" y="599608"/>
            <a:ext cx="2253245" cy="352044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9DE87C65-8930-F1A7-922B-015288EA07C7}"/>
              </a:ext>
            </a:extLst>
          </p:cNvPr>
          <p:cNvSpPr txBox="1">
            <a:spLocks/>
          </p:cNvSpPr>
          <p:nvPr/>
        </p:nvSpPr>
        <p:spPr>
          <a:xfrm>
            <a:off x="9773201" y="3928755"/>
            <a:ext cx="1916102" cy="388412"/>
          </a:xfrm>
          <a:prstGeom prst="rect">
            <a:avLst/>
          </a:prstGeom>
          <a:solidFill>
            <a:schemeClr val="bg1"/>
          </a:solidFill>
          <a:ln>
            <a:solidFill>
              <a:srgbClr val="505B9F"/>
            </a:solidFill>
          </a:ln>
        </p:spPr>
        <p:txBody>
          <a:bodyPr spcFirstLastPara="1" vert="horz" wrap="square" lIns="91425" tIns="91425" rIns="91425" bIns="91425" rtlCol="0" anchor="t" anchorCtr="0">
            <a:noAutofit/>
          </a:bodyPr>
          <a:lstStyle>
            <a:lvl1pPr lvl="0" algn="l" defTabSz="914400" rtl="0" eaLnBrk="1" latinLnBrk="0" hangingPunct="1">
              <a:lnSpc>
                <a:spcPct val="100000"/>
              </a:lnSpc>
              <a:spcBef>
                <a:spcPts val="0"/>
              </a:spcBef>
              <a:spcAft>
                <a:spcPts val="0"/>
              </a:spcAft>
              <a:buSzPts val="2800"/>
              <a:buNone/>
              <a:defRPr sz="3600" b="0" i="0" kern="1200">
                <a:solidFill>
                  <a:srgbClr val="0000FF"/>
                </a:solidFill>
                <a:latin typeface="Bree Serif" panose="02000503040000020004" pitchFamily="2" charset="77"/>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sz="1200" b="0" i="0" dirty="0">
                <a:solidFill>
                  <a:srgbClr val="202122"/>
                </a:solidFill>
                <a:effectLst/>
              </a:rPr>
              <a:t>Louis XV, King of France</a:t>
            </a:r>
            <a:endParaRPr lang="en-US" sz="1200" dirty="0">
              <a:solidFill>
                <a:schemeClr val="tx2"/>
              </a:solidFill>
              <a:ea typeface="+mn-ea"/>
              <a:cs typeface="+mn-cs"/>
            </a:endParaRPr>
          </a:p>
        </p:txBody>
      </p:sp>
    </p:spTree>
    <p:extLst>
      <p:ext uri="{BB962C8B-B14F-4D97-AF65-F5344CB8AC3E}">
        <p14:creationId xmlns:p14="http://schemas.microsoft.com/office/powerpoint/2010/main" val="4008759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6148-DB28-64B4-BC04-1747820D9E25}"/>
              </a:ext>
            </a:extLst>
          </p:cNvPr>
          <p:cNvSpPr>
            <a:spLocks noGrp="1"/>
          </p:cNvSpPr>
          <p:nvPr>
            <p:ph type="title"/>
          </p:nvPr>
        </p:nvSpPr>
        <p:spPr>
          <a:xfrm>
            <a:off x="6462464" y="356063"/>
            <a:ext cx="5200611" cy="763600"/>
          </a:xfrm>
        </p:spPr>
        <p:txBody>
          <a:bodyPr>
            <a:normAutofit fontScale="90000"/>
          </a:bodyPr>
          <a:lstStyle/>
          <a:p>
            <a:r>
              <a:rPr lang="en-US" sz="3600" dirty="0">
                <a:solidFill>
                  <a:schemeClr val="accent5"/>
                </a:solidFill>
              </a:rPr>
              <a:t>The French and Indian War </a:t>
            </a:r>
            <a:r>
              <a:rPr lang="en-US" dirty="0">
                <a:solidFill>
                  <a:schemeClr val="accent1"/>
                </a:solidFill>
              </a:rPr>
              <a:t>The Conflict Spreads</a:t>
            </a:r>
          </a:p>
        </p:txBody>
      </p:sp>
      <p:sp>
        <p:nvSpPr>
          <p:cNvPr id="4" name="Slide Number Placeholder 3">
            <a:extLst>
              <a:ext uri="{FF2B5EF4-FFF2-40B4-BE49-F238E27FC236}">
                <a16:creationId xmlns:a16="http://schemas.microsoft.com/office/drawing/2014/main" id="{40840066-181C-5877-A174-C4840AF62312}"/>
              </a:ext>
            </a:extLst>
          </p:cNvPr>
          <p:cNvSpPr>
            <a:spLocks noGrp="1"/>
          </p:cNvSpPr>
          <p:nvPr>
            <p:ph type="sldNum" idx="12"/>
          </p:nvPr>
        </p:nvSpPr>
        <p:spPr/>
        <p:txBody>
          <a:bodyPr/>
          <a:lstStyle/>
          <a:p>
            <a:fld id="{00000000-1234-1234-1234-123412341234}" type="slidenum">
              <a:rPr lang="en" smtClean="0"/>
              <a:pPr/>
              <a:t>14</a:t>
            </a:fld>
            <a:endParaRPr lang="en" dirty="0"/>
          </a:p>
        </p:txBody>
      </p:sp>
      <p:pic>
        <p:nvPicPr>
          <p:cNvPr id="6" name="Picture 2">
            <a:extLst>
              <a:ext uri="{FF2B5EF4-FFF2-40B4-BE49-F238E27FC236}">
                <a16:creationId xmlns:a16="http://schemas.microsoft.com/office/drawing/2014/main" id="{EE13364F-4F7F-7B9B-C5D5-0B94B3E76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6268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E0B71274-61F3-CB56-C8D0-16BEE5B54D32}"/>
              </a:ext>
            </a:extLst>
          </p:cNvPr>
          <p:cNvSpPr/>
          <p:nvPr/>
        </p:nvSpPr>
        <p:spPr>
          <a:xfrm>
            <a:off x="6126780" y="1757585"/>
            <a:ext cx="5011711" cy="3342830"/>
          </a:xfrm>
          <a:prstGeom prst="ellipse">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56A42E6-CA5B-D3E8-A4EC-8DC5E55BBA1E}"/>
              </a:ext>
            </a:extLst>
          </p:cNvPr>
          <p:cNvSpPr txBox="1"/>
          <p:nvPr/>
        </p:nvSpPr>
        <p:spPr>
          <a:xfrm rot="18672535">
            <a:off x="9989245" y="3975929"/>
            <a:ext cx="2298492" cy="430887"/>
          </a:xfrm>
          <a:prstGeom prst="rect">
            <a:avLst/>
          </a:prstGeom>
          <a:noFill/>
        </p:spPr>
        <p:txBody>
          <a:bodyPr wrap="square">
            <a:spAutoFit/>
          </a:bodyPr>
          <a:lstStyle/>
          <a:p>
            <a:r>
              <a:rPr lang="en-US" sz="1100" dirty="0">
                <a:solidFill>
                  <a:schemeClr val="bg2">
                    <a:lumMod val="75000"/>
                  </a:schemeClr>
                </a:solidFill>
              </a:rPr>
              <a:t>Courtesy of Sébastien Paquin (</a:t>
            </a:r>
            <a:r>
              <a:rPr lang="en-US" sz="1100" dirty="0" err="1">
                <a:solidFill>
                  <a:schemeClr val="bg2">
                    <a:lumMod val="75000"/>
                  </a:schemeClr>
                </a:solidFill>
              </a:rPr>
              <a:t>Musée</a:t>
            </a:r>
            <a:r>
              <a:rPr lang="en-US" sz="1100" dirty="0">
                <a:solidFill>
                  <a:schemeClr val="bg2">
                    <a:lumMod val="75000"/>
                  </a:schemeClr>
                </a:solidFill>
              </a:rPr>
              <a:t> de Guerre </a:t>
            </a:r>
            <a:r>
              <a:rPr lang="en-US" sz="1100" dirty="0" err="1">
                <a:solidFill>
                  <a:schemeClr val="bg2">
                    <a:lumMod val="75000"/>
                  </a:schemeClr>
                </a:solidFill>
              </a:rPr>
              <a:t>d'Ottawa</a:t>
            </a:r>
            <a:r>
              <a:rPr lang="en-US" sz="1100" dirty="0">
                <a:solidFill>
                  <a:schemeClr val="bg2">
                    <a:lumMod val="75000"/>
                  </a:schemeClr>
                </a:solidFill>
              </a:rPr>
              <a:t>)</a:t>
            </a:r>
          </a:p>
        </p:txBody>
      </p:sp>
      <p:sp>
        <p:nvSpPr>
          <p:cNvPr id="10" name="Title 1">
            <a:extLst>
              <a:ext uri="{FF2B5EF4-FFF2-40B4-BE49-F238E27FC236}">
                <a16:creationId xmlns:a16="http://schemas.microsoft.com/office/drawing/2014/main" id="{61228369-D1A7-3F20-3D0E-035DF2BE760C}"/>
              </a:ext>
            </a:extLst>
          </p:cNvPr>
          <p:cNvSpPr txBox="1">
            <a:spLocks/>
          </p:cNvSpPr>
          <p:nvPr/>
        </p:nvSpPr>
        <p:spPr>
          <a:xfrm>
            <a:off x="6462464" y="5190384"/>
            <a:ext cx="3745238" cy="1296091"/>
          </a:xfrm>
          <a:prstGeom prst="rect">
            <a:avLst/>
          </a:prstGeom>
          <a:solidFill>
            <a:schemeClr val="bg1"/>
          </a:solidFill>
          <a:ln>
            <a:noFill/>
          </a:ln>
        </p:spPr>
        <p:txBody>
          <a:bodyPr spcFirstLastPara="1" vert="horz" wrap="square" lIns="91425" tIns="91425" rIns="91425" bIns="91425" rtlCol="0" anchor="t" anchorCtr="0">
            <a:noAutofit/>
          </a:bodyPr>
          <a:lstStyle>
            <a:lvl1pPr lvl="0" algn="l" defTabSz="914400" rtl="0" eaLnBrk="1" latinLnBrk="0" hangingPunct="1">
              <a:lnSpc>
                <a:spcPct val="100000"/>
              </a:lnSpc>
              <a:spcBef>
                <a:spcPts val="0"/>
              </a:spcBef>
              <a:spcAft>
                <a:spcPts val="0"/>
              </a:spcAft>
              <a:buSzPts val="2800"/>
              <a:buNone/>
              <a:defRPr sz="3600" b="0" i="0" kern="1200">
                <a:solidFill>
                  <a:srgbClr val="0000FF"/>
                </a:solidFill>
                <a:latin typeface="Bree Serif" panose="02000503040000020004" pitchFamily="2" charset="77"/>
                <a:ea typeface="+mj-ea"/>
                <a:cs typeface="+mj-c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sz="1800" kern="1200" dirty="0">
                <a:solidFill>
                  <a:schemeClr val="tx1"/>
                </a:solidFill>
              </a:rPr>
              <a:t>Fort Duquesne, a fort in the Ohio River Valley, came under the control of both the French and British during the war.</a:t>
            </a:r>
            <a:endParaRPr lang="en-US" sz="1800" dirty="0">
              <a:solidFill>
                <a:schemeClr val="tx2"/>
              </a:solidFill>
              <a:ea typeface="+mn-ea"/>
              <a:cs typeface="+mn-cs"/>
            </a:endParaRPr>
          </a:p>
        </p:txBody>
      </p:sp>
      <p:sp>
        <p:nvSpPr>
          <p:cNvPr id="11" name="Down Arrow 10">
            <a:extLst>
              <a:ext uri="{FF2B5EF4-FFF2-40B4-BE49-F238E27FC236}">
                <a16:creationId xmlns:a16="http://schemas.microsoft.com/office/drawing/2014/main" id="{327E17F0-AE19-7EDF-E8FE-E6279768F3DB}"/>
              </a:ext>
            </a:extLst>
          </p:cNvPr>
          <p:cNvSpPr/>
          <p:nvPr/>
        </p:nvSpPr>
        <p:spPr>
          <a:xfrm rot="5703607">
            <a:off x="4434167" y="1765661"/>
            <a:ext cx="531260" cy="281809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502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3" name="Rectangle 1127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undefined">
            <a:extLst>
              <a:ext uri="{FF2B5EF4-FFF2-40B4-BE49-F238E27FC236}">
                <a16:creationId xmlns:a16="http://schemas.microsoft.com/office/drawing/2014/main" id="{78336EF1-F24F-696B-9A52-71462C20D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062"/>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5" name="Rectangle 1127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10501A-A8B9-6EB6-9EF9-DD48BDEE8D30}"/>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nSpc>
                <a:spcPct val="90000"/>
              </a:lnSpc>
              <a:spcBef>
                <a:spcPct val="0"/>
              </a:spcBef>
            </a:pPr>
            <a:r>
              <a:rPr lang="en-US" sz="4000" dirty="0">
                <a:solidFill>
                  <a:schemeClr val="accent5"/>
                </a:solidFill>
              </a:rPr>
              <a:t>Outbreak of War in Europe</a:t>
            </a:r>
          </a:p>
        </p:txBody>
      </p:sp>
      <p:sp>
        <p:nvSpPr>
          <p:cNvPr id="3" name="Text Placeholder 2">
            <a:extLst>
              <a:ext uri="{FF2B5EF4-FFF2-40B4-BE49-F238E27FC236}">
                <a16:creationId xmlns:a16="http://schemas.microsoft.com/office/drawing/2014/main" id="{1703142C-A49C-3348-FB7F-526AFD9ADD04}"/>
              </a:ext>
            </a:extLst>
          </p:cNvPr>
          <p:cNvSpPr>
            <a:spLocks noGrp="1"/>
          </p:cNvSpPr>
          <p:nvPr>
            <p:ph type="body" idx="1"/>
          </p:nvPr>
        </p:nvSpPr>
        <p:spPr>
          <a:xfrm>
            <a:off x="838200" y="2434201"/>
            <a:ext cx="3822189" cy="3742762"/>
          </a:xfrm>
        </p:spPr>
        <p:txBody>
          <a:bodyPr vert="horz" lIns="91440" tIns="45720" rIns="91440" bIns="45720" rtlCol="0">
            <a:normAutofit/>
          </a:bodyPr>
          <a:lstStyle/>
          <a:p>
            <a:pPr marL="342900" indent="-342900">
              <a:lnSpc>
                <a:spcPct val="90000"/>
              </a:lnSpc>
              <a:spcAft>
                <a:spcPts val="600"/>
              </a:spcAft>
            </a:pPr>
            <a:r>
              <a:rPr lang="en-US" dirty="0">
                <a:ea typeface="+mn-ea"/>
                <a:cs typeface="+mn-cs"/>
              </a:rPr>
              <a:t>By the spring of 1756, the war had spread to Europe. </a:t>
            </a:r>
          </a:p>
          <a:p>
            <a:pPr marL="342900" indent="-342900">
              <a:lnSpc>
                <a:spcPct val="90000"/>
              </a:lnSpc>
              <a:spcAft>
                <a:spcPts val="600"/>
              </a:spcAft>
            </a:pPr>
            <a:r>
              <a:rPr lang="en-US" dirty="0">
                <a:ea typeface="+mn-ea"/>
                <a:cs typeface="+mn-cs"/>
              </a:rPr>
              <a:t>Europe’s three largest countries—Russia, Austria, and France—joined together to attack Prussia, a small but rising state in Germany.</a:t>
            </a:r>
          </a:p>
        </p:txBody>
      </p:sp>
      <p:sp>
        <p:nvSpPr>
          <p:cNvPr id="4" name="Slide Number Placeholder 3">
            <a:extLst>
              <a:ext uri="{FF2B5EF4-FFF2-40B4-BE49-F238E27FC236}">
                <a16:creationId xmlns:a16="http://schemas.microsoft.com/office/drawing/2014/main" id="{F89D0B71-0E68-A2B0-7A7E-C5FB050AF673}"/>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rgbClr val="FFFFFF"/>
                </a:solidFill>
                <a:latin typeface="Arial" panose="020B0604020202020204" pitchFamily="34" charset="0"/>
                <a:ea typeface="+mn-ea"/>
                <a:cs typeface="+mn-cs"/>
              </a:rPr>
              <a:pPr>
                <a:spcAft>
                  <a:spcPts val="600"/>
                </a:spcAft>
                <a:buClrTx/>
                <a:buSzTx/>
                <a:defRPr/>
              </a:pPr>
              <a:t>15</a:t>
            </a:fld>
            <a:endParaRPr lang="en-US" sz="1200" dirty="0">
              <a:solidFill>
                <a:srgbClr val="FFFFFF"/>
              </a:solidFill>
              <a:latin typeface="Arial" panose="020B0604020202020204" pitchFamily="34" charset="0"/>
              <a:ea typeface="+mn-ea"/>
              <a:cs typeface="+mn-cs"/>
            </a:endParaRPr>
          </a:p>
        </p:txBody>
      </p:sp>
    </p:spTree>
    <p:extLst>
      <p:ext uri="{BB962C8B-B14F-4D97-AF65-F5344CB8AC3E}">
        <p14:creationId xmlns:p14="http://schemas.microsoft.com/office/powerpoint/2010/main" val="1630179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1AFF-D568-85F1-AB6B-FA4C7E655961}"/>
              </a:ext>
            </a:extLst>
          </p:cNvPr>
          <p:cNvSpPr>
            <a:spLocks noGrp="1"/>
          </p:cNvSpPr>
          <p:nvPr>
            <p:ph type="title"/>
          </p:nvPr>
        </p:nvSpPr>
        <p:spPr/>
        <p:txBody>
          <a:bodyPr>
            <a:normAutofit/>
          </a:bodyPr>
          <a:lstStyle/>
          <a:p>
            <a:r>
              <a:rPr lang="en-US" sz="2800" dirty="0">
                <a:solidFill>
                  <a:schemeClr val="accent5"/>
                </a:solidFill>
              </a:rPr>
              <a:t>The Treaty of Paris (1763)</a:t>
            </a:r>
          </a:p>
        </p:txBody>
      </p:sp>
      <p:sp>
        <p:nvSpPr>
          <p:cNvPr id="3" name="Text Placeholder 2">
            <a:extLst>
              <a:ext uri="{FF2B5EF4-FFF2-40B4-BE49-F238E27FC236}">
                <a16:creationId xmlns:a16="http://schemas.microsoft.com/office/drawing/2014/main" id="{CAF13666-29D3-EA2A-9E07-0574CE53FF70}"/>
              </a:ext>
            </a:extLst>
          </p:cNvPr>
          <p:cNvSpPr>
            <a:spLocks noGrp="1"/>
          </p:cNvSpPr>
          <p:nvPr>
            <p:ph type="body" idx="1"/>
          </p:nvPr>
        </p:nvSpPr>
        <p:spPr>
          <a:xfrm>
            <a:off x="415600" y="1536633"/>
            <a:ext cx="3787123" cy="4414233"/>
          </a:xfrm>
        </p:spPr>
        <p:txBody>
          <a:bodyPr/>
          <a:lstStyle/>
          <a:p>
            <a:r>
              <a:rPr lang="en-US" dirty="0"/>
              <a:t>France lost the war and was forced to surrender its empire on the mainland of North America.</a:t>
            </a:r>
          </a:p>
        </p:txBody>
      </p:sp>
      <p:sp>
        <p:nvSpPr>
          <p:cNvPr id="4" name="Slide Number Placeholder 3">
            <a:extLst>
              <a:ext uri="{FF2B5EF4-FFF2-40B4-BE49-F238E27FC236}">
                <a16:creationId xmlns:a16="http://schemas.microsoft.com/office/drawing/2014/main" id="{37FB53C5-8B5B-0094-CD38-8AD85D8E66D6}"/>
              </a:ext>
            </a:extLst>
          </p:cNvPr>
          <p:cNvSpPr>
            <a:spLocks noGrp="1"/>
          </p:cNvSpPr>
          <p:nvPr>
            <p:ph type="sldNum" idx="12"/>
          </p:nvPr>
        </p:nvSpPr>
        <p:spPr/>
        <p:txBody>
          <a:bodyPr/>
          <a:lstStyle/>
          <a:p>
            <a:fld id="{00000000-1234-1234-1234-123412341234}" type="slidenum">
              <a:rPr lang="en" smtClean="0"/>
              <a:pPr/>
              <a:t>16</a:t>
            </a:fld>
            <a:endParaRPr lang="en" dirty="0"/>
          </a:p>
        </p:txBody>
      </p:sp>
      <p:sp>
        <p:nvSpPr>
          <p:cNvPr id="5" name="Footer Placeholder 4">
            <a:extLst>
              <a:ext uri="{FF2B5EF4-FFF2-40B4-BE49-F238E27FC236}">
                <a16:creationId xmlns:a16="http://schemas.microsoft.com/office/drawing/2014/main" id="{373864C4-FB2C-CB66-7C7A-2CE80E880133}"/>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pic>
        <p:nvPicPr>
          <p:cNvPr id="10" name="Picture 9" descr="A map of the north america&#10;&#10;Description automatically generated">
            <a:extLst>
              <a:ext uri="{FF2B5EF4-FFF2-40B4-BE49-F238E27FC236}">
                <a16:creationId xmlns:a16="http://schemas.microsoft.com/office/drawing/2014/main" id="{92729008-C604-F463-1689-24DDD59197C6}"/>
              </a:ext>
            </a:extLst>
          </p:cNvPr>
          <p:cNvPicPr>
            <a:picLocks noChangeAspect="1"/>
          </p:cNvPicPr>
          <p:nvPr/>
        </p:nvPicPr>
        <p:blipFill>
          <a:blip r:embed="rId2"/>
          <a:stretch>
            <a:fillRect/>
          </a:stretch>
        </p:blipFill>
        <p:spPr>
          <a:xfrm>
            <a:off x="4698717" y="310421"/>
            <a:ext cx="7329494" cy="5987039"/>
          </a:xfrm>
          <a:prstGeom prst="rect">
            <a:avLst/>
          </a:prstGeom>
        </p:spPr>
      </p:pic>
      <p:pic>
        <p:nvPicPr>
          <p:cNvPr id="12" name="Picture 11" descr="A close up of a book&#10;&#10;Description automatically generated">
            <a:extLst>
              <a:ext uri="{FF2B5EF4-FFF2-40B4-BE49-F238E27FC236}">
                <a16:creationId xmlns:a16="http://schemas.microsoft.com/office/drawing/2014/main" id="{FD222361-B703-A0D8-CF7B-009E357EAE5F}"/>
              </a:ext>
            </a:extLst>
          </p:cNvPr>
          <p:cNvPicPr>
            <a:picLocks noChangeAspect="1"/>
          </p:cNvPicPr>
          <p:nvPr/>
        </p:nvPicPr>
        <p:blipFill>
          <a:blip r:embed="rId3"/>
          <a:stretch>
            <a:fillRect/>
          </a:stretch>
        </p:blipFill>
        <p:spPr>
          <a:xfrm>
            <a:off x="916941" y="3203213"/>
            <a:ext cx="2355853" cy="2815095"/>
          </a:xfrm>
          <a:prstGeom prst="rect">
            <a:avLst/>
          </a:prstGeom>
        </p:spPr>
      </p:pic>
      <p:sp>
        <p:nvSpPr>
          <p:cNvPr id="13" name="Right Arrow 12">
            <a:extLst>
              <a:ext uri="{FF2B5EF4-FFF2-40B4-BE49-F238E27FC236}">
                <a16:creationId xmlns:a16="http://schemas.microsoft.com/office/drawing/2014/main" id="{0339BD4C-7D8A-CCE7-5433-69C97829D5A4}"/>
              </a:ext>
            </a:extLst>
          </p:cNvPr>
          <p:cNvSpPr/>
          <p:nvPr/>
        </p:nvSpPr>
        <p:spPr>
          <a:xfrm rot="20972743">
            <a:off x="3363954" y="2347394"/>
            <a:ext cx="3491344" cy="13241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0" i="0" dirty="0">
                <a:effectLst/>
                <a:latin typeface="Arial" panose="020B0604020202020204" pitchFamily="34" charset="0"/>
              </a:rPr>
              <a:t>France surrenders</a:t>
            </a:r>
            <a:br>
              <a:rPr lang="en-US" dirty="0"/>
            </a:br>
            <a:r>
              <a:rPr lang="en-US" b="0" i="0" dirty="0">
                <a:effectLst/>
                <a:latin typeface="Arial" panose="020B0604020202020204" pitchFamily="34" charset="0"/>
              </a:rPr>
              <a:t>Canada to Britain</a:t>
            </a:r>
            <a:endParaRPr lang="en-US" dirty="0"/>
          </a:p>
        </p:txBody>
      </p:sp>
    </p:spTree>
    <p:extLst>
      <p:ext uri="{BB962C8B-B14F-4D97-AF65-F5344CB8AC3E}">
        <p14:creationId xmlns:p14="http://schemas.microsoft.com/office/powerpoint/2010/main" val="1019138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2205C5-205F-40BF-AEC7-267999B1AD74}"/>
              </a:ext>
            </a:extLst>
          </p:cNvPr>
          <p:cNvSpPr>
            <a:spLocks noGrp="1"/>
          </p:cNvSpPr>
          <p:nvPr>
            <p:ph type="title"/>
          </p:nvPr>
        </p:nvSpPr>
        <p:spPr>
          <a:xfrm>
            <a:off x="429768" y="411480"/>
            <a:ext cx="11201400" cy="1106424"/>
          </a:xfrm>
        </p:spPr>
        <p:txBody>
          <a:bodyPr vert="horz" lIns="91440" tIns="45720" rIns="91440" bIns="45720" rtlCol="0" anchor="ctr">
            <a:normAutofit/>
          </a:bodyPr>
          <a:lstStyle/>
          <a:p>
            <a:pPr>
              <a:lnSpc>
                <a:spcPct val="90000"/>
              </a:lnSpc>
              <a:spcBef>
                <a:spcPct val="0"/>
              </a:spcBef>
            </a:pPr>
            <a:r>
              <a:rPr lang="en-US" sz="2800" dirty="0">
                <a:solidFill>
                  <a:schemeClr val="accent5"/>
                </a:solidFill>
              </a:rPr>
              <a:t>British Polices after the War Lead to Colonial Discontent | The Proclamation Line of 1763</a:t>
            </a:r>
          </a:p>
        </p:txBody>
      </p:sp>
      <p:sp>
        <p:nvSpPr>
          <p:cNvPr id="14" name="Rectangle 13">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4" descr="undefined">
            <a:extLst>
              <a:ext uri="{FF2B5EF4-FFF2-40B4-BE49-F238E27FC236}">
                <a16:creationId xmlns:a16="http://schemas.microsoft.com/office/drawing/2014/main" id="{3F25EF38-F5B8-F57E-B37F-21669D0B1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55"/>
          <a:stretch>
            <a:fillRect/>
          </a:stretch>
        </p:blipFill>
        <p:spPr bwMode="auto">
          <a:xfrm>
            <a:off x="429768" y="1721922"/>
            <a:ext cx="6704891" cy="452055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6" name="Rectangle 15">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8D1143D0-1549-5EA5-BAF5-95957CA4E9C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200" kern="1200" dirty="0">
                <a:solidFill>
                  <a:schemeClr val="tx1">
                    <a:lumMod val="50000"/>
                    <a:lumOff val="50000"/>
                  </a:schemeClr>
                </a:solidFill>
                <a:latin typeface="Arial" panose="020B0604020202020204" pitchFamily="34" charset="0"/>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EE62F451-A628-F7A9-EF8E-7EE9799860DF}"/>
              </a:ext>
            </a:extLst>
          </p:cNvPr>
          <p:cNvSpPr>
            <a:spLocks noGrp="1"/>
          </p:cNvSpPr>
          <p:nvPr>
            <p:ph type="sldNum" idx="12"/>
          </p:nvPr>
        </p:nvSpPr>
        <p:spPr>
          <a:xfrm>
            <a:off x="859536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chemeClr val="tx1">
                    <a:lumMod val="50000"/>
                    <a:lumOff val="50000"/>
                  </a:schemeClr>
                </a:solidFill>
                <a:latin typeface="Arial" panose="020B0604020202020204" pitchFamily="34" charset="0"/>
                <a:ea typeface="+mn-ea"/>
                <a:cs typeface="+mn-cs"/>
              </a:rPr>
              <a:pPr>
                <a:spcAft>
                  <a:spcPts val="600"/>
                </a:spcAft>
                <a:buClrTx/>
                <a:buSzTx/>
                <a:defRPr/>
              </a:pPr>
              <a:t>17</a:t>
            </a:fld>
            <a:endParaRPr lang="en-US" sz="1200" dirty="0">
              <a:solidFill>
                <a:schemeClr val="tx1">
                  <a:lumMod val="50000"/>
                  <a:lumOff val="50000"/>
                </a:schemeClr>
              </a:solidFill>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9DE921AD-63B7-51EF-BE30-B2603D613EB4}"/>
              </a:ext>
            </a:extLst>
          </p:cNvPr>
          <p:cNvSpPr>
            <a:spLocks noGrp="1"/>
          </p:cNvSpPr>
          <p:nvPr>
            <p:ph type="body" idx="1"/>
          </p:nvPr>
        </p:nvSpPr>
        <p:spPr>
          <a:xfrm>
            <a:off x="7938752" y="1929384"/>
            <a:ext cx="3692416" cy="2487633"/>
          </a:xfrm>
        </p:spPr>
        <p:txBody>
          <a:bodyPr vert="horz" lIns="91440" tIns="45720" rIns="91440" bIns="45720" rtlCol="0" anchor="ctr">
            <a:normAutofit/>
          </a:bodyPr>
          <a:lstStyle/>
          <a:p>
            <a:pPr indent="-228600">
              <a:lnSpc>
                <a:spcPct val="90000"/>
              </a:lnSpc>
            </a:pPr>
            <a:r>
              <a:rPr lang="en-US" sz="1600" dirty="0">
                <a:ea typeface="+mn-ea"/>
                <a:cs typeface="+mn-cs"/>
              </a:rPr>
              <a:t>Native American tribes were anxious about the</a:t>
            </a:r>
            <a:br>
              <a:rPr lang="en-US" sz="1600" dirty="0">
                <a:ea typeface="+mn-ea"/>
                <a:cs typeface="+mn-cs"/>
              </a:rPr>
            </a:br>
            <a:r>
              <a:rPr lang="en-US" sz="1600" dirty="0">
                <a:ea typeface="+mn-ea"/>
                <a:cs typeface="+mn-cs"/>
              </a:rPr>
              <a:t>defeat of the French.</a:t>
            </a:r>
          </a:p>
          <a:p>
            <a:pPr marL="380985" indent="0">
              <a:lnSpc>
                <a:spcPct val="90000"/>
              </a:lnSpc>
              <a:buNone/>
            </a:pPr>
            <a:endParaRPr lang="en-US" sz="1600" b="0" i="0" dirty="0">
              <a:effectLst/>
            </a:endParaRPr>
          </a:p>
          <a:p>
            <a:pPr indent="-228600">
              <a:lnSpc>
                <a:spcPct val="90000"/>
              </a:lnSpc>
            </a:pPr>
            <a:r>
              <a:rPr lang="en-US" sz="1600" b="0" i="0" dirty="0">
                <a:effectLst/>
              </a:rPr>
              <a:t>Just as the war was ending,</a:t>
            </a:r>
            <a:br>
              <a:rPr lang="en-US" sz="1600" dirty="0"/>
            </a:br>
            <a:r>
              <a:rPr lang="en-US" sz="1600" b="0" i="0" dirty="0">
                <a:effectLst/>
              </a:rPr>
              <a:t>Chief Pontiac of the Ottawa tribe sent messages to other tribes asking them to unite against the British colonists.</a:t>
            </a:r>
            <a:endParaRPr lang="en-US" sz="1800" dirty="0">
              <a:ea typeface="+mn-ea"/>
              <a:cs typeface="+mn-cs"/>
            </a:endParaRPr>
          </a:p>
        </p:txBody>
      </p:sp>
      <p:pic>
        <p:nvPicPr>
          <p:cNvPr id="10" name="Picture 9" descr="A painting of a person with a feather in his head&#10;&#10;Description automatically generated">
            <a:extLst>
              <a:ext uri="{FF2B5EF4-FFF2-40B4-BE49-F238E27FC236}">
                <a16:creationId xmlns:a16="http://schemas.microsoft.com/office/drawing/2014/main" id="{1044E418-3360-9500-F7A4-A060F6B5D6D8}"/>
              </a:ext>
            </a:extLst>
          </p:cNvPr>
          <p:cNvPicPr>
            <a:picLocks noChangeAspect="1"/>
          </p:cNvPicPr>
          <p:nvPr/>
        </p:nvPicPr>
        <p:blipFill>
          <a:blip r:embed="rId3"/>
          <a:stretch>
            <a:fillRect/>
          </a:stretch>
        </p:blipFill>
        <p:spPr>
          <a:xfrm>
            <a:off x="5685626" y="1944882"/>
            <a:ext cx="2467774" cy="3004246"/>
          </a:xfrm>
          <a:prstGeom prst="rect">
            <a:avLst/>
          </a:prstGeom>
        </p:spPr>
      </p:pic>
      <p:sp>
        <p:nvSpPr>
          <p:cNvPr id="13" name="TextBox 12">
            <a:extLst>
              <a:ext uri="{FF2B5EF4-FFF2-40B4-BE49-F238E27FC236}">
                <a16:creationId xmlns:a16="http://schemas.microsoft.com/office/drawing/2014/main" id="{CB493236-AF51-AB89-EA7F-E5C7AE4D829E}"/>
              </a:ext>
            </a:extLst>
          </p:cNvPr>
          <p:cNvSpPr txBox="1"/>
          <p:nvPr/>
        </p:nvSpPr>
        <p:spPr>
          <a:xfrm>
            <a:off x="7248207" y="4530885"/>
            <a:ext cx="1625336" cy="641867"/>
          </a:xfrm>
          <a:prstGeom prst="rect">
            <a:avLst/>
          </a:prstGeom>
          <a:solidFill>
            <a:schemeClr val="bg1"/>
          </a:solidFill>
          <a:ln w="12700">
            <a:solidFill>
              <a:schemeClr val="accent1">
                <a:shade val="15000"/>
              </a:schemeClr>
            </a:solidFill>
          </a:ln>
        </p:spPr>
        <p:txBody>
          <a:bodyPr wrap="square">
            <a:spAutoFit/>
          </a:bodyPr>
          <a:lstStyle/>
          <a:p>
            <a:r>
              <a:rPr lang="en-US" sz="1800" b="0" i="0" dirty="0">
                <a:effectLst/>
                <a:latin typeface="Bree Serif" panose="02000503040000020004" pitchFamily="2" charset="77"/>
              </a:rPr>
              <a:t>Chief Pontiac of the Ottawa </a:t>
            </a:r>
            <a:endParaRPr lang="en-US" dirty="0">
              <a:latin typeface="Bree Serif" panose="02000503040000020004" pitchFamily="2" charset="77"/>
            </a:endParaRPr>
          </a:p>
        </p:txBody>
      </p:sp>
      <p:cxnSp>
        <p:nvCxnSpPr>
          <p:cNvPr id="19" name="Curved Connector 18">
            <a:extLst>
              <a:ext uri="{FF2B5EF4-FFF2-40B4-BE49-F238E27FC236}">
                <a16:creationId xmlns:a16="http://schemas.microsoft.com/office/drawing/2014/main" id="{85E2A3E5-F33B-D006-6C84-73FBFCC0E842}"/>
              </a:ext>
            </a:extLst>
          </p:cNvPr>
          <p:cNvCxnSpPr>
            <a:stCxn id="10" idx="0"/>
          </p:cNvCxnSpPr>
          <p:nvPr/>
        </p:nvCxnSpPr>
        <p:spPr>
          <a:xfrm rot="16200000" flipH="1" flipV="1">
            <a:off x="5090875" y="1766969"/>
            <a:ext cx="1650725" cy="2006550"/>
          </a:xfrm>
          <a:prstGeom prst="curvedConnector4">
            <a:avLst>
              <a:gd name="adj1" fmla="val -13848"/>
              <a:gd name="adj2" fmla="val 80746"/>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398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1" name="Rectangle 133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C8F86-15CE-8BD5-484C-DB95E6559D3F}"/>
              </a:ext>
            </a:extLst>
          </p:cNvPr>
          <p:cNvSpPr>
            <a:spLocks noGrp="1"/>
          </p:cNvSpPr>
          <p:nvPr>
            <p:ph type="title"/>
          </p:nvPr>
        </p:nvSpPr>
        <p:spPr>
          <a:xfrm>
            <a:off x="640080" y="325369"/>
            <a:ext cx="4368602" cy="1956841"/>
          </a:xfrm>
        </p:spPr>
        <p:txBody>
          <a:bodyPr vert="horz" lIns="91440" tIns="45720" rIns="91440" bIns="45720" rtlCol="0" anchor="b">
            <a:noAutofit/>
          </a:bodyPr>
          <a:lstStyle/>
          <a:p>
            <a:pPr>
              <a:lnSpc>
                <a:spcPct val="90000"/>
              </a:lnSpc>
              <a:spcBef>
                <a:spcPct val="0"/>
              </a:spcBef>
            </a:pPr>
            <a:r>
              <a:rPr lang="en-US" sz="2800" dirty="0">
                <a:solidFill>
                  <a:schemeClr val="accent5"/>
                </a:solidFill>
              </a:rPr>
              <a:t>British Polices after the War Lead to Colonial Discontent | </a:t>
            </a:r>
            <a:r>
              <a:rPr lang="en-US" sz="2800" dirty="0">
                <a:solidFill>
                  <a:schemeClr val="accent4"/>
                </a:solidFill>
              </a:rPr>
              <a:t>The Proclamation Line of 1763</a:t>
            </a:r>
            <a:endParaRPr lang="en-US" sz="2800" dirty="0">
              <a:solidFill>
                <a:schemeClr val="accent5"/>
              </a:solidFill>
            </a:endParaRPr>
          </a:p>
        </p:txBody>
      </p:sp>
      <p:sp>
        <p:nvSpPr>
          <p:cNvPr id="133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2C76667-E1DB-B975-A4DD-2980BAB30C8E}"/>
              </a:ext>
            </a:extLst>
          </p:cNvPr>
          <p:cNvSpPr>
            <a:spLocks noGrp="1"/>
          </p:cNvSpPr>
          <p:nvPr>
            <p:ph type="body" idx="1"/>
          </p:nvPr>
        </p:nvSpPr>
        <p:spPr>
          <a:xfrm>
            <a:off x="640080" y="2872899"/>
            <a:ext cx="4243589" cy="3320668"/>
          </a:xfrm>
        </p:spPr>
        <p:txBody>
          <a:bodyPr vert="horz" lIns="91440" tIns="45720" rIns="91440" bIns="45720" rtlCol="0">
            <a:normAutofit/>
          </a:bodyPr>
          <a:lstStyle/>
          <a:p>
            <a:pPr marL="380985" indent="0">
              <a:lnSpc>
                <a:spcPct val="90000"/>
              </a:lnSpc>
              <a:spcAft>
                <a:spcPts val="600"/>
              </a:spcAft>
              <a:buNone/>
            </a:pPr>
            <a:r>
              <a:rPr lang="en-US" sz="2000" b="0" i="0" dirty="0">
                <a:effectLst/>
              </a:rPr>
              <a:t>This was the first time that so</a:t>
            </a:r>
            <a:br>
              <a:rPr lang="en-US" sz="2000" dirty="0"/>
            </a:br>
            <a:r>
              <a:rPr lang="en-US" sz="2000" b="0" i="0" dirty="0">
                <a:effectLst/>
              </a:rPr>
              <a:t>many different tribes had acted together, and</a:t>
            </a:r>
            <a:r>
              <a:rPr lang="en-US" b="0" i="0" dirty="0">
                <a:effectLst/>
              </a:rPr>
              <a:t> </a:t>
            </a:r>
            <a:r>
              <a:rPr lang="en-US" sz="2000" b="0" i="0" dirty="0">
                <a:effectLst/>
              </a:rPr>
              <a:t>they were able to capture eight forts along the</a:t>
            </a:r>
            <a:br>
              <a:rPr lang="en-US" sz="2000" dirty="0"/>
            </a:br>
            <a:r>
              <a:rPr lang="en-US" sz="2000" b="0" i="0" dirty="0">
                <a:effectLst/>
              </a:rPr>
              <a:t>frontier before they were defeated.</a:t>
            </a:r>
            <a:endParaRPr lang="en-US" sz="2200" dirty="0">
              <a:ea typeface="+mn-ea"/>
              <a:cs typeface="+mn-cs"/>
            </a:endParaRPr>
          </a:p>
        </p:txBody>
      </p:sp>
      <p:pic>
        <p:nvPicPr>
          <p:cNvPr id="13316" name="Picture 4">
            <a:extLst>
              <a:ext uri="{FF2B5EF4-FFF2-40B4-BE49-F238E27FC236}">
                <a16:creationId xmlns:a16="http://schemas.microsoft.com/office/drawing/2014/main" id="{EB4F6539-B86A-3485-890D-85747BDA4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984" r="2" b="5235"/>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7381502-390C-0AC5-8A75-D91C9BCD411E}"/>
              </a:ext>
            </a:extLst>
          </p:cNvPr>
          <p:cNvSpPr>
            <a:spLocks noGrp="1"/>
          </p:cNvSpPr>
          <p:nvPr>
            <p:ph type="ftr" sz="quarter" idx="11"/>
          </p:nvPr>
        </p:nvSpPr>
        <p:spPr>
          <a:xfrm>
            <a:off x="6248400" y="6356350"/>
            <a:ext cx="4114800" cy="365125"/>
          </a:xfrm>
        </p:spPr>
        <p:txBody>
          <a:bodyPr vert="horz" lIns="91440" tIns="45720" rIns="91440" bIns="45720" rtlCol="0" anchor="ctr">
            <a:normAutofit/>
          </a:bodyPr>
          <a:lstStyle/>
          <a:p>
            <a:pPr>
              <a:lnSpc>
                <a:spcPct val="100000"/>
              </a:lnSpc>
              <a:spcAft>
                <a:spcPts val="600"/>
              </a:spcAft>
              <a:buClrTx/>
              <a:buSzTx/>
              <a:defRPr/>
            </a:pPr>
            <a:r>
              <a:rPr lang="en-US" sz="1200" kern="1200" dirty="0">
                <a:solidFill>
                  <a:srgbClr val="FFFFFF"/>
                </a:solidFill>
                <a:latin typeface="Arial" panose="020B0604020202020204" pitchFamily="34" charset="0"/>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DDE63B15-F8FF-21A3-FA92-C26A923A89BE}"/>
              </a:ext>
            </a:extLst>
          </p:cNvPr>
          <p:cNvSpPr>
            <a:spLocks noGrp="1"/>
          </p:cNvSpPr>
          <p:nvPr>
            <p:ph type="sldNum" idx="12"/>
          </p:nvPr>
        </p:nvSpPr>
        <p:spPr>
          <a:xfrm>
            <a:off x="10439400" y="6356350"/>
            <a:ext cx="9144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rgbClr val="FFFFFF"/>
                </a:solidFill>
                <a:latin typeface="Arial" panose="020B0604020202020204" pitchFamily="34" charset="0"/>
                <a:ea typeface="+mn-ea"/>
                <a:cs typeface="+mn-cs"/>
              </a:rPr>
              <a:pPr>
                <a:spcAft>
                  <a:spcPts val="600"/>
                </a:spcAft>
                <a:buClrTx/>
                <a:buSzTx/>
                <a:defRPr/>
              </a:pPr>
              <a:t>18</a:t>
            </a:fld>
            <a:endParaRPr lang="en-US" sz="1200" dirty="0">
              <a:solidFill>
                <a:srgbClr val="FFFFFF"/>
              </a:solidFill>
              <a:latin typeface="Arial" panose="020B0604020202020204" pitchFamily="34" charset="0"/>
              <a:ea typeface="+mn-ea"/>
              <a:cs typeface="+mn-cs"/>
            </a:endParaRPr>
          </a:p>
        </p:txBody>
      </p:sp>
    </p:spTree>
    <p:extLst>
      <p:ext uri="{BB962C8B-B14F-4D97-AF65-F5344CB8AC3E}">
        <p14:creationId xmlns:p14="http://schemas.microsoft.com/office/powerpoint/2010/main" val="74733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8F86-15CE-8BD5-484C-DB95E6559D3F}"/>
              </a:ext>
            </a:extLst>
          </p:cNvPr>
          <p:cNvSpPr>
            <a:spLocks noGrp="1"/>
          </p:cNvSpPr>
          <p:nvPr>
            <p:ph type="title"/>
          </p:nvPr>
        </p:nvSpPr>
        <p:spPr>
          <a:xfrm>
            <a:off x="6417733" y="490537"/>
            <a:ext cx="5291663" cy="1628775"/>
          </a:xfrm>
        </p:spPr>
        <p:txBody>
          <a:bodyPr vert="horz" lIns="91440" tIns="45720" rIns="91440" bIns="45720" rtlCol="0" anchor="b">
            <a:normAutofit fontScale="90000"/>
          </a:bodyPr>
          <a:lstStyle/>
          <a:p>
            <a:pPr>
              <a:lnSpc>
                <a:spcPct val="90000"/>
              </a:lnSpc>
              <a:spcBef>
                <a:spcPct val="0"/>
              </a:spcBef>
            </a:pPr>
            <a:r>
              <a:rPr lang="en-US" sz="3200" dirty="0">
                <a:solidFill>
                  <a:schemeClr val="accent5"/>
                </a:solidFill>
              </a:rPr>
              <a:t>British Polices after the War Lead to Colonial Discontent | </a:t>
            </a:r>
            <a:br>
              <a:rPr lang="en-US" sz="3200" dirty="0">
                <a:solidFill>
                  <a:schemeClr val="accent5"/>
                </a:solidFill>
              </a:rPr>
            </a:br>
            <a:r>
              <a:rPr lang="en-US" sz="3200" dirty="0">
                <a:solidFill>
                  <a:schemeClr val="accent4"/>
                </a:solidFill>
              </a:rPr>
              <a:t>The Proclamation Line of 1763</a:t>
            </a:r>
          </a:p>
        </p:txBody>
      </p:sp>
      <p:pic>
        <p:nvPicPr>
          <p:cNvPr id="13314" name="Picture 2">
            <a:extLst>
              <a:ext uri="{FF2B5EF4-FFF2-40B4-BE49-F238E27FC236}">
                <a16:creationId xmlns:a16="http://schemas.microsoft.com/office/drawing/2014/main" id="{DAF46450-CAFD-FA99-2567-79E690338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13"/>
          <a:stretch>
            <a:fillRect/>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DE63B15-F8FF-21A3-FA92-C26A923A89BE}"/>
              </a:ext>
            </a:extLst>
          </p:cNvPr>
          <p:cNvSpPr>
            <a:spLocks noGrp="1"/>
          </p:cNvSpPr>
          <p:nvPr>
            <p:ph type="sldNum" idx="12"/>
          </p:nvPr>
        </p:nvSpPr>
        <p:spPr>
          <a:xfrm>
            <a:off x="481013" y="6356350"/>
            <a:ext cx="685800" cy="365125"/>
          </a:xfrm>
        </p:spPr>
        <p:txBody>
          <a:bodyPr vert="horz" lIns="91440" tIns="45720" rIns="91440" bIns="45720" rtlCol="0" anchor="ctr">
            <a:normAutofit/>
          </a:bodyPr>
          <a:lstStyle/>
          <a:p>
            <a:pPr algn="l">
              <a:spcAft>
                <a:spcPts val="600"/>
              </a:spcAft>
              <a:buClrTx/>
              <a:buSzTx/>
              <a:defRPr/>
            </a:pPr>
            <a:fld id="{00000000-1234-1234-1234-123412341234}" type="slidenum">
              <a:rPr lang="en-US" sz="1200">
                <a:solidFill>
                  <a:srgbClr val="FFFFFF"/>
                </a:solidFill>
                <a:latin typeface="Arial" panose="020B0604020202020204" pitchFamily="34" charset="0"/>
                <a:ea typeface="+mn-ea"/>
                <a:cs typeface="+mn-cs"/>
              </a:rPr>
              <a:pPr algn="l">
                <a:spcAft>
                  <a:spcPts val="600"/>
                </a:spcAft>
                <a:buClrTx/>
                <a:buSzTx/>
                <a:defRPr/>
              </a:pPr>
              <a:t>19</a:t>
            </a:fld>
            <a:endParaRPr lang="en-US" sz="1200" dirty="0">
              <a:solidFill>
                <a:srgbClr val="FFFFFF"/>
              </a:solidFill>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82C76667-E1DB-B975-A4DD-2980BAB30C8E}"/>
              </a:ext>
            </a:extLst>
          </p:cNvPr>
          <p:cNvSpPr>
            <a:spLocks noGrp="1"/>
          </p:cNvSpPr>
          <p:nvPr>
            <p:ph type="body" idx="1"/>
          </p:nvPr>
        </p:nvSpPr>
        <p:spPr>
          <a:xfrm>
            <a:off x="6417734" y="2614612"/>
            <a:ext cx="5291663" cy="3752849"/>
          </a:xfrm>
        </p:spPr>
        <p:txBody>
          <a:bodyPr vert="horz" lIns="91440" tIns="45720" rIns="91440" bIns="45720" rtlCol="0">
            <a:normAutofit/>
          </a:bodyPr>
          <a:lstStyle/>
          <a:p>
            <a:pPr indent="-228600">
              <a:lnSpc>
                <a:spcPct val="90000"/>
              </a:lnSpc>
              <a:spcAft>
                <a:spcPts val="600"/>
              </a:spcAft>
            </a:pPr>
            <a:r>
              <a:rPr lang="en-US" sz="1800" dirty="0">
                <a:ea typeface="+mn-ea"/>
                <a:cs typeface="+mn-cs"/>
              </a:rPr>
              <a:t>To avoid future conflicts with native peoples, King George III issued the Proclamation of 1763. </a:t>
            </a:r>
          </a:p>
          <a:p>
            <a:pPr indent="-228600">
              <a:lnSpc>
                <a:spcPct val="90000"/>
              </a:lnSpc>
              <a:spcAft>
                <a:spcPts val="600"/>
              </a:spcAft>
            </a:pPr>
            <a:r>
              <a:rPr lang="en-US" sz="1800" dirty="0">
                <a:ea typeface="+mn-ea"/>
                <a:cs typeface="+mn-cs"/>
              </a:rPr>
              <a:t>This royal decree prohibited colonial settlement west of the Appalachian Mountains. </a:t>
            </a:r>
          </a:p>
          <a:p>
            <a:pPr indent="-228600">
              <a:lnSpc>
                <a:spcPct val="90000"/>
              </a:lnSpc>
              <a:spcAft>
                <a:spcPts val="600"/>
              </a:spcAft>
            </a:pPr>
            <a:r>
              <a:rPr lang="en-US" sz="1800" dirty="0">
                <a:ea typeface="+mn-ea"/>
                <a:cs typeface="+mn-cs"/>
              </a:rPr>
              <a:t>This annoyed colonists who thought that winning the French and Indian War would bring new opportunities for westward expansion.</a:t>
            </a:r>
          </a:p>
        </p:txBody>
      </p:sp>
      <p:sp>
        <p:nvSpPr>
          <p:cNvPr id="5" name="Footer Placeholder 4">
            <a:extLst>
              <a:ext uri="{FF2B5EF4-FFF2-40B4-BE49-F238E27FC236}">
                <a16:creationId xmlns:a16="http://schemas.microsoft.com/office/drawing/2014/main" id="{C7381502-390C-0AC5-8A75-D91C9BCD411E}"/>
              </a:ext>
            </a:extLst>
          </p:cNvPr>
          <p:cNvSpPr>
            <a:spLocks noGrp="1"/>
          </p:cNvSpPr>
          <p:nvPr>
            <p:ph type="ftr" sz="quarter" idx="11"/>
          </p:nvPr>
        </p:nvSpPr>
        <p:spPr>
          <a:xfrm>
            <a:off x="6417733" y="6356350"/>
            <a:ext cx="5291667" cy="365125"/>
          </a:xfrm>
        </p:spPr>
        <p:txBody>
          <a:bodyPr vert="horz" lIns="91440" tIns="45720" rIns="91440" bIns="45720" rtlCol="0" anchor="ctr">
            <a:normAutofit/>
          </a:bodyPr>
          <a:lstStyle/>
          <a:p>
            <a:pPr algn="r">
              <a:lnSpc>
                <a:spcPct val="100000"/>
              </a:lnSpc>
              <a:spcAft>
                <a:spcPts val="600"/>
              </a:spcAft>
              <a:buClrTx/>
              <a:buSzTx/>
              <a:defRPr/>
            </a:pPr>
            <a:r>
              <a:rPr lang="en-US" sz="1200" kern="1200" dirty="0">
                <a:solidFill>
                  <a:schemeClr val="tx1">
                    <a:lumMod val="75000"/>
                    <a:lumOff val="25000"/>
                  </a:schemeClr>
                </a:solidFill>
                <a:latin typeface="Arial" panose="020B0604020202020204" pitchFamily="34" charset="0"/>
                <a:ea typeface="+mn-ea"/>
                <a:cs typeface="+mn-cs"/>
                <a:sym typeface="Bree Serif"/>
              </a:rPr>
              <a:t>Chapter 2: The American Revolution</a:t>
            </a:r>
          </a:p>
        </p:txBody>
      </p:sp>
    </p:spTree>
    <p:extLst>
      <p:ext uri="{BB962C8B-B14F-4D97-AF65-F5344CB8AC3E}">
        <p14:creationId xmlns:p14="http://schemas.microsoft.com/office/powerpoint/2010/main" val="2064297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146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8" name="Picture 4" descr="image of artwork listed in title parameter on this page">
            <a:extLst>
              <a:ext uri="{FF2B5EF4-FFF2-40B4-BE49-F238E27FC236}">
                <a16:creationId xmlns:a16="http://schemas.microsoft.com/office/drawing/2014/main" id="{238E4DDA-AF1F-1BC0-3EBB-8FBFE09AE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482" r="2" b="2"/>
          <a:stretch>
            <a:fillRect/>
          </a:stretch>
        </p:blipFill>
        <p:spPr bwMode="auto">
          <a:xfrm>
            <a:off x="579264" y="365141"/>
            <a:ext cx="6288262" cy="3063875"/>
          </a:xfrm>
          <a:prstGeom prst="rect">
            <a:avLst/>
          </a:prstGeom>
          <a:noFill/>
          <a:extLst>
            <a:ext uri="{909E8E84-426E-40DD-AFC4-6F175D3DCCD1}">
              <a14:hiddenFill xmlns:a14="http://schemas.microsoft.com/office/drawing/2010/main">
                <a:solidFill>
                  <a:srgbClr val="FFFFFF"/>
                </a:solidFill>
              </a14:hiddenFill>
            </a:ext>
          </a:extLst>
        </p:spPr>
      </p:pic>
      <p:sp useBgFill="1">
        <p:nvSpPr>
          <p:cNvPr id="16395" name="Rectangle 16394">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B821D59B-59BE-6890-134A-4652EF098CD0}"/>
              </a:ext>
            </a:extLst>
          </p:cNvPr>
          <p:cNvSpPr>
            <a:spLocks noGrp="1"/>
          </p:cNvSpPr>
          <p:nvPr>
            <p:ph type="title"/>
          </p:nvPr>
        </p:nvSpPr>
        <p:spPr>
          <a:xfrm>
            <a:off x="841248" y="3849689"/>
            <a:ext cx="2111122" cy="2105025"/>
          </a:xfrm>
        </p:spPr>
        <p:txBody>
          <a:bodyPr vert="horz" lIns="91440" tIns="45720" rIns="91440" bIns="45720" rtlCol="0" anchor="ctr">
            <a:normAutofit/>
          </a:bodyPr>
          <a:lstStyle/>
          <a:p>
            <a:pPr>
              <a:lnSpc>
                <a:spcPct val="90000"/>
              </a:lnSpc>
              <a:spcBef>
                <a:spcPct val="0"/>
              </a:spcBef>
            </a:pPr>
            <a:r>
              <a:rPr lang="en-US" sz="2400" kern="1200" dirty="0">
                <a:solidFill>
                  <a:schemeClr val="accent5"/>
                </a:solidFill>
              </a:rPr>
              <a:t>British Polices after the War Lead to Colonial Discontent</a:t>
            </a:r>
          </a:p>
        </p:txBody>
      </p:sp>
      <p:sp>
        <p:nvSpPr>
          <p:cNvPr id="16397" name="Rectangle 16396">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6399" name="Rectangle 16398">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BA324B4B-47E1-FC78-358D-C88F1E829D07}"/>
              </a:ext>
            </a:extLst>
          </p:cNvPr>
          <p:cNvSpPr>
            <a:spLocks noGrp="1"/>
          </p:cNvSpPr>
          <p:nvPr>
            <p:ph type="body" idx="1"/>
          </p:nvPr>
        </p:nvSpPr>
        <p:spPr>
          <a:xfrm>
            <a:off x="3360563" y="3849688"/>
            <a:ext cx="3315810" cy="2105025"/>
          </a:xfrm>
        </p:spPr>
        <p:txBody>
          <a:bodyPr vert="horz" lIns="91440" tIns="45720" rIns="91440" bIns="45720" rtlCol="0" anchor="ctr">
            <a:normAutofit/>
          </a:bodyPr>
          <a:lstStyle/>
          <a:p>
            <a:pPr marL="380985" indent="0">
              <a:lnSpc>
                <a:spcPct val="90000"/>
              </a:lnSpc>
              <a:spcAft>
                <a:spcPts val="600"/>
              </a:spcAft>
              <a:buNone/>
            </a:pPr>
            <a:r>
              <a:rPr lang="en-US" sz="1700" b="0" i="0" dirty="0">
                <a:effectLst/>
                <a:ea typeface="+mn-ea"/>
                <a:cs typeface="+mn-cs"/>
              </a:rPr>
              <a:t>The Proclamation of 1763 created a line of settlement to protect the Indians. It was shocking, however, to those colonists who were looking forward to taking new lands in the Ohio River Valley.</a:t>
            </a:r>
            <a:endParaRPr lang="en-US" sz="1700" dirty="0">
              <a:ea typeface="+mn-ea"/>
              <a:cs typeface="+mn-cs"/>
            </a:endParaRPr>
          </a:p>
        </p:txBody>
      </p:sp>
      <p:pic>
        <p:nvPicPr>
          <p:cNvPr id="16386" name="Picture 2" descr="A map of the united states&#10;&#10;Description automatically generated">
            <a:extLst>
              <a:ext uri="{FF2B5EF4-FFF2-40B4-BE49-F238E27FC236}">
                <a16:creationId xmlns:a16="http://schemas.microsoft.com/office/drawing/2014/main" id="{E3005EBE-9E3D-8107-DCCD-7FB5399F0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4417"/>
          <a:stretch>
            <a:fillRect/>
          </a:stretch>
        </p:blipFill>
        <p:spPr bwMode="auto">
          <a:xfrm>
            <a:off x="7048500" y="365109"/>
            <a:ext cx="4621006" cy="581183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A6FECE01-EBF1-246F-7D5E-CCAD9060B36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kumimoji="0" lang="en-US" sz="1200" b="0" i="0" u="none" strike="noStrike" kern="1200" cap="none" spc="0" normalizeH="0" baseline="0" noProof="0">
                <a:ln>
                  <a:noFill/>
                </a:ln>
                <a:solidFill>
                  <a:schemeClr val="tx1">
                    <a:lumMod val="50000"/>
                    <a:lumOff val="50000"/>
                  </a:schemeClr>
                </a:solidFill>
                <a:effectLst/>
                <a:uLnTx/>
                <a:uFillTx/>
                <a:latin typeface="+mn-lt"/>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0E61FD80-9AD3-FEF7-3DB8-5F00C67BED04}"/>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z="1200">
                <a:solidFill>
                  <a:schemeClr val="tx1">
                    <a:lumMod val="50000"/>
                    <a:lumOff val="50000"/>
                  </a:schemeClr>
                </a:solidFill>
                <a:ea typeface="+mn-ea"/>
                <a:cs typeface="+mn-cs"/>
              </a:rPr>
              <a:pPr>
                <a:spcAft>
                  <a:spcPts val="600"/>
                </a:spcAft>
              </a:pPr>
              <a:t>20</a:t>
            </a:fld>
            <a:endParaRPr lang="en-US" sz="1200">
              <a:solidFill>
                <a:schemeClr val="tx1">
                  <a:lumMod val="50000"/>
                  <a:lumOff val="50000"/>
                </a:schemeClr>
              </a:solidFill>
              <a:ea typeface="+mn-ea"/>
              <a:cs typeface="+mn-cs"/>
            </a:endParaRPr>
          </a:p>
        </p:txBody>
      </p:sp>
    </p:spTree>
    <p:extLst>
      <p:ext uri="{BB962C8B-B14F-4D97-AF65-F5344CB8AC3E}">
        <p14:creationId xmlns:p14="http://schemas.microsoft.com/office/powerpoint/2010/main" val="1408010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ooter Placeholder 4">
            <a:extLst>
              <a:ext uri="{FF2B5EF4-FFF2-40B4-BE49-F238E27FC236}">
                <a16:creationId xmlns:a16="http://schemas.microsoft.com/office/drawing/2014/main" id="{D04E8829-D046-7E37-B781-7C01656C4F1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59F0F9B7-81AA-D6A2-7097-012A455F8641}"/>
              </a:ext>
            </a:extLst>
          </p:cNvPr>
          <p:cNvSpPr>
            <a:spLocks noGrp="1"/>
          </p:cNvSpPr>
          <p:nvPr>
            <p:ph type="sldNum" idx="12"/>
          </p:nvPr>
        </p:nvSpPr>
        <p:spPr>
          <a:xfrm>
            <a:off x="8805333" y="6356350"/>
            <a:ext cx="2743200" cy="365125"/>
          </a:xfrm>
        </p:spPr>
        <p:txBody>
          <a:bodyPr vert="horz" lIns="91440" tIns="45720" rIns="91440" bIns="45720" rtlCol="0" anchor="ctr">
            <a:normAutofit/>
          </a:bodyPr>
          <a:lstStyle/>
          <a:p>
            <a:pPr>
              <a:spcAft>
                <a:spcPts val="600"/>
              </a:spcAft>
            </a:pPr>
            <a:fld id="{00000000-1234-1234-1234-123412341234}" type="slidenum">
              <a:rPr lang="en-US" sz="1200" smtClean="0">
                <a:solidFill>
                  <a:schemeClr val="tx1">
                    <a:tint val="75000"/>
                  </a:schemeClr>
                </a:solidFill>
                <a:ea typeface="+mn-ea"/>
                <a:cs typeface="+mn-cs"/>
              </a:rPr>
              <a:pPr>
                <a:spcAft>
                  <a:spcPts val="600"/>
                </a:spcAft>
              </a:pPr>
              <a:t>21</a:t>
            </a:fld>
            <a:endParaRPr lang="en-US" sz="1200">
              <a:solidFill>
                <a:schemeClr val="tx1">
                  <a:tint val="75000"/>
                </a:schemeClr>
              </a:solidFill>
              <a:ea typeface="+mn-ea"/>
              <a:cs typeface="+mn-cs"/>
            </a:endParaRPr>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text&#10;&#10;Description automatically generated">
            <a:extLst>
              <a:ext uri="{FF2B5EF4-FFF2-40B4-BE49-F238E27FC236}">
                <a16:creationId xmlns:a16="http://schemas.microsoft.com/office/drawing/2014/main" id="{53AC29D3-385B-075B-CDF3-E5D71ED38863}"/>
              </a:ext>
            </a:extLst>
          </p:cNvPr>
          <p:cNvPicPr>
            <a:picLocks noChangeAspect="1"/>
          </p:cNvPicPr>
          <p:nvPr/>
        </p:nvPicPr>
        <p:blipFill>
          <a:blip r:embed="rId2"/>
          <a:stretch>
            <a:fillRect/>
          </a:stretch>
        </p:blipFill>
        <p:spPr>
          <a:xfrm>
            <a:off x="643467" y="2134023"/>
            <a:ext cx="10905066" cy="2589952"/>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052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The House of Commons, 1793–1794">
            <a:extLst>
              <a:ext uri="{FF2B5EF4-FFF2-40B4-BE49-F238E27FC236}">
                <a16:creationId xmlns:a16="http://schemas.microsoft.com/office/drawing/2014/main" id="{D3E0E4FF-CD75-7ED1-2672-5A46391F8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022" b="-1"/>
          <a:stretch>
            <a:fillRect/>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3" name="Freeform: Shape 14">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useBgFill="1">
        <p:nvSpPr>
          <p:cNvPr id="24" name="Freeform: Shape 16">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6019727B-B495-895D-5FF5-801676C3FB36}"/>
              </a:ext>
            </a:extLst>
          </p:cNvPr>
          <p:cNvSpPr>
            <a:spLocks noGrp="1"/>
          </p:cNvSpPr>
          <p:nvPr>
            <p:ph type="title"/>
          </p:nvPr>
        </p:nvSpPr>
        <p:spPr>
          <a:xfrm>
            <a:off x="371094" y="1161288"/>
            <a:ext cx="3438144" cy="1125728"/>
          </a:xfrm>
        </p:spPr>
        <p:txBody>
          <a:bodyPr vert="horz" lIns="91440" tIns="45720" rIns="91440" bIns="45720" rtlCol="0" anchor="b">
            <a:normAutofit/>
          </a:bodyPr>
          <a:lstStyle/>
          <a:p>
            <a:pPr>
              <a:lnSpc>
                <a:spcPct val="90000"/>
              </a:lnSpc>
              <a:spcBef>
                <a:spcPct val="0"/>
              </a:spcBef>
            </a:pPr>
            <a:r>
              <a:rPr lang="en-US" sz="2400" dirty="0">
                <a:solidFill>
                  <a:schemeClr val="accent5"/>
                </a:solidFill>
              </a:rPr>
              <a:t>New Revenue Policies: Taxation and Protest</a:t>
            </a: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 Placeholder 2">
            <a:extLst>
              <a:ext uri="{FF2B5EF4-FFF2-40B4-BE49-F238E27FC236}">
                <a16:creationId xmlns:a16="http://schemas.microsoft.com/office/drawing/2014/main" id="{72CFE754-4823-77C5-F568-B4F2C5784B2C}"/>
              </a:ext>
            </a:extLst>
          </p:cNvPr>
          <p:cNvSpPr>
            <a:spLocks noGrp="1"/>
          </p:cNvSpPr>
          <p:nvPr>
            <p:ph type="body" idx="1"/>
          </p:nvPr>
        </p:nvSpPr>
        <p:spPr>
          <a:xfrm>
            <a:off x="371094" y="2718054"/>
            <a:ext cx="3438906" cy="3207258"/>
          </a:xfrm>
        </p:spPr>
        <p:txBody>
          <a:bodyPr vert="horz" lIns="91440" tIns="45720" rIns="91440" bIns="45720" rtlCol="0" anchor="t">
            <a:normAutofit/>
          </a:bodyPr>
          <a:lstStyle/>
          <a:p>
            <a:pPr indent="-228600">
              <a:lnSpc>
                <a:spcPct val="90000"/>
              </a:lnSpc>
              <a:spcAft>
                <a:spcPts val="600"/>
              </a:spcAft>
            </a:pPr>
            <a:r>
              <a:rPr lang="en-US" sz="1700" dirty="0">
                <a:ea typeface="+mn-ea"/>
                <a:cs typeface="+mn-cs"/>
              </a:rPr>
              <a:t>To make matters worse, </a:t>
            </a:r>
            <a:r>
              <a:rPr lang="en-US" sz="1700" dirty="0">
                <a:effectLst/>
                <a:ea typeface="+mn-ea"/>
                <a:cs typeface="+mn-cs"/>
              </a:rPr>
              <a:t>Parliament</a:t>
            </a:r>
            <a:r>
              <a:rPr lang="en-US" sz="1700" dirty="0">
                <a:ea typeface="+mn-ea"/>
                <a:cs typeface="+mn-cs"/>
              </a:rPr>
              <a:t> decided to raise taxes on the colonists. </a:t>
            </a:r>
          </a:p>
          <a:p>
            <a:pPr indent="-228600">
              <a:lnSpc>
                <a:spcPct val="90000"/>
              </a:lnSpc>
              <a:spcAft>
                <a:spcPts val="600"/>
              </a:spcAft>
            </a:pPr>
            <a:r>
              <a:rPr lang="en-US" sz="1700" dirty="0">
                <a:ea typeface="+mn-ea"/>
                <a:cs typeface="+mn-cs"/>
              </a:rPr>
              <a:t>This was because, after fighting the war with France, the British government found itself deeply in debt. </a:t>
            </a:r>
          </a:p>
        </p:txBody>
      </p:sp>
      <p:sp>
        <p:nvSpPr>
          <p:cNvPr id="5" name="Footer Placeholder 4">
            <a:extLst>
              <a:ext uri="{FF2B5EF4-FFF2-40B4-BE49-F238E27FC236}">
                <a16:creationId xmlns:a16="http://schemas.microsoft.com/office/drawing/2014/main" id="{75E738DA-1611-820D-DC53-E111C625874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200" kern="1200" dirty="0">
                <a:solidFill>
                  <a:schemeClr val="bg1"/>
                </a:solidFill>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C705BD43-F592-23C8-D82E-555C32D63342}"/>
              </a:ext>
            </a:extLst>
          </p:cNvPr>
          <p:cNvSpPr>
            <a:spLocks noGrp="1"/>
          </p:cNvSpPr>
          <p:nvPr>
            <p:ph type="sldNum" idx="12"/>
          </p:nvPr>
        </p:nvSpPr>
        <p:spPr>
          <a:xfrm>
            <a:off x="9077706"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chemeClr val="bg1"/>
                </a:solidFill>
                <a:latin typeface="Arial" panose="020B0604020202020204" pitchFamily="34" charset="0"/>
                <a:ea typeface="+mn-ea"/>
                <a:cs typeface="+mn-cs"/>
              </a:rPr>
              <a:pPr>
                <a:spcAft>
                  <a:spcPts val="600"/>
                </a:spcAft>
                <a:buClrTx/>
                <a:buSzTx/>
                <a:defRPr/>
              </a:pPr>
              <a:t>22</a:t>
            </a:fld>
            <a:endParaRPr lang="en-US" sz="1200" dirty="0">
              <a:solidFill>
                <a:schemeClr val="bg1"/>
              </a:solidFill>
              <a:latin typeface="Arial" panose="020B0604020202020204" pitchFamily="34" charset="0"/>
              <a:ea typeface="+mn-ea"/>
              <a:cs typeface="+mn-cs"/>
            </a:endParaRPr>
          </a:p>
        </p:txBody>
      </p:sp>
    </p:spTree>
    <p:extLst>
      <p:ext uri="{BB962C8B-B14F-4D97-AF65-F5344CB8AC3E}">
        <p14:creationId xmlns:p14="http://schemas.microsoft.com/office/powerpoint/2010/main" val="3756154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6FE7C2-AB62-354C-CF07-F187024A208C}"/>
              </a:ext>
            </a:extLst>
          </p:cNvPr>
          <p:cNvSpPr>
            <a:spLocks noGrp="1"/>
          </p:cNvSpPr>
          <p:nvPr>
            <p:ph type="title"/>
          </p:nvPr>
        </p:nvSpPr>
        <p:spPr>
          <a:xfrm>
            <a:off x="630936" y="639520"/>
            <a:ext cx="3429000" cy="1719072"/>
          </a:xfrm>
        </p:spPr>
        <p:txBody>
          <a:bodyPr vert="horz" lIns="91440" tIns="45720" rIns="91440" bIns="45720" rtlCol="0" anchor="b">
            <a:noAutofit/>
          </a:bodyPr>
          <a:lstStyle/>
          <a:p>
            <a:pPr>
              <a:lnSpc>
                <a:spcPct val="90000"/>
              </a:lnSpc>
              <a:spcBef>
                <a:spcPct val="0"/>
              </a:spcBef>
            </a:pPr>
            <a:r>
              <a:rPr lang="en-US" sz="3200" kern="1200" dirty="0">
                <a:solidFill>
                  <a:schemeClr val="accent5"/>
                </a:solidFill>
              </a:rPr>
              <a:t>New Revenue Policies: Taxation and Protest</a:t>
            </a:r>
          </a:p>
        </p:txBody>
      </p:sp>
      <p:sp>
        <p:nvSpPr>
          <p:cNvPr id="1844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4C81877-BF92-812E-038E-4F860BD56AAE}"/>
              </a:ext>
            </a:extLst>
          </p:cNvPr>
          <p:cNvSpPr>
            <a:spLocks noGrp="1"/>
          </p:cNvSpPr>
          <p:nvPr>
            <p:ph type="body" idx="1"/>
          </p:nvPr>
        </p:nvSpPr>
        <p:spPr>
          <a:xfrm>
            <a:off x="630936" y="2807208"/>
            <a:ext cx="3429000" cy="3410712"/>
          </a:xfrm>
        </p:spPr>
        <p:txBody>
          <a:bodyPr vert="horz" lIns="91440" tIns="45720" rIns="91440" bIns="45720" rtlCol="0" anchor="t">
            <a:normAutofit/>
          </a:bodyPr>
          <a:lstStyle/>
          <a:p>
            <a:pPr marL="380985" indent="0">
              <a:lnSpc>
                <a:spcPct val="90000"/>
              </a:lnSpc>
              <a:buNone/>
            </a:pPr>
            <a:r>
              <a:rPr lang="en-US" sz="2000" b="0" i="0" dirty="0">
                <a:effectLst/>
              </a:rPr>
              <a:t>Since the colonies were</a:t>
            </a:r>
            <a:br>
              <a:rPr lang="en-US" sz="2000" dirty="0"/>
            </a:br>
            <a:r>
              <a:rPr lang="en-US" sz="2000" b="0" i="0" dirty="0">
                <a:effectLst/>
              </a:rPr>
              <a:t>so far from London, no attempt was made to</a:t>
            </a:r>
            <a:br>
              <a:rPr lang="en-US" sz="2000" dirty="0"/>
            </a:br>
            <a:r>
              <a:rPr lang="en-US" sz="2000" b="0" i="0" dirty="0">
                <a:effectLst/>
              </a:rPr>
              <a:t>obtain their prior consent (</a:t>
            </a:r>
            <a:r>
              <a:rPr lang="en-US" sz="2000" b="0" i="1" dirty="0">
                <a:effectLst/>
              </a:rPr>
              <a:t>agreement</a:t>
            </a:r>
            <a:r>
              <a:rPr lang="en-US" sz="2000" b="0" i="0" dirty="0">
                <a:effectLst/>
              </a:rPr>
              <a:t>) to these</a:t>
            </a:r>
            <a:br>
              <a:rPr lang="en-US" sz="2000" dirty="0"/>
            </a:br>
            <a:r>
              <a:rPr lang="en-US" sz="2000" b="0" i="0" dirty="0">
                <a:effectLst/>
              </a:rPr>
              <a:t>new taxes.</a:t>
            </a:r>
            <a:endParaRPr lang="en-US" sz="2200" dirty="0">
              <a:ea typeface="+mn-ea"/>
              <a:cs typeface="+mn-cs"/>
            </a:endParaRPr>
          </a:p>
        </p:txBody>
      </p:sp>
      <p:pic>
        <p:nvPicPr>
          <p:cNvPr id="18434" name="Picture 2" descr="undefined">
            <a:extLst>
              <a:ext uri="{FF2B5EF4-FFF2-40B4-BE49-F238E27FC236}">
                <a16:creationId xmlns:a16="http://schemas.microsoft.com/office/drawing/2014/main" id="{5942F97F-8C10-A416-9FC7-DCABD6CD36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3045" y="640080"/>
            <a:ext cx="6886222" cy="557784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7FDF9F76-8D0E-3A3A-0724-9E63F4A94D8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8CA47E3B-BCAF-AD43-7A8B-E4B8405D225C}"/>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z="1200" smtClean="0">
                <a:solidFill>
                  <a:schemeClr val="tx1">
                    <a:tint val="75000"/>
                  </a:schemeClr>
                </a:solidFill>
                <a:ea typeface="+mn-ea"/>
                <a:cs typeface="+mn-cs"/>
              </a:rPr>
              <a:pPr>
                <a:spcAft>
                  <a:spcPts val="600"/>
                </a:spcAft>
              </a:pPr>
              <a:t>23</a:t>
            </a:fld>
            <a:endParaRPr lang="en-US" sz="1200">
              <a:solidFill>
                <a:schemeClr val="tx1">
                  <a:tint val="75000"/>
                </a:schemeClr>
              </a:solidFill>
              <a:ea typeface="+mn-ea"/>
              <a:cs typeface="+mn-cs"/>
            </a:endParaRPr>
          </a:p>
        </p:txBody>
      </p:sp>
    </p:spTree>
    <p:extLst>
      <p:ext uri="{BB962C8B-B14F-4D97-AF65-F5344CB8AC3E}">
        <p14:creationId xmlns:p14="http://schemas.microsoft.com/office/powerpoint/2010/main" val="1957337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Rectangle 19466">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51A7F-6CB7-1405-9064-CECAFB57A698}"/>
              </a:ext>
            </a:extLst>
          </p:cNvPr>
          <p:cNvSpPr>
            <a:spLocks noGrp="1"/>
          </p:cNvSpPr>
          <p:nvPr>
            <p:ph type="title"/>
          </p:nvPr>
        </p:nvSpPr>
        <p:spPr>
          <a:xfrm>
            <a:off x="3970366" y="609600"/>
            <a:ext cx="4267200" cy="1351472"/>
          </a:xfrm>
        </p:spPr>
        <p:txBody>
          <a:bodyPr vert="horz" lIns="91440" tIns="45720" rIns="91440" bIns="45720" rtlCol="0" anchor="ctr">
            <a:normAutofit/>
          </a:bodyPr>
          <a:lstStyle/>
          <a:p>
            <a:pPr algn="ctr">
              <a:lnSpc>
                <a:spcPct val="90000"/>
              </a:lnSpc>
              <a:spcBef>
                <a:spcPct val="0"/>
              </a:spcBef>
            </a:pPr>
            <a:r>
              <a:rPr lang="en-US" sz="4400" kern="1200" dirty="0">
                <a:solidFill>
                  <a:schemeClr val="accent5"/>
                </a:solidFill>
              </a:rPr>
              <a:t>The Stamp Act</a:t>
            </a:r>
          </a:p>
        </p:txBody>
      </p:sp>
      <p:pic>
        <p:nvPicPr>
          <p:cNvPr id="19458" name="Picture 2">
            <a:extLst>
              <a:ext uri="{FF2B5EF4-FFF2-40B4-BE49-F238E27FC236}">
                <a16:creationId xmlns:a16="http://schemas.microsoft.com/office/drawing/2014/main" id="{5EE84AF0-E518-75EB-95E6-2AFEE7398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05" r="1" b="1"/>
          <a:stretch>
            <a:fillRect/>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8A74696-5B3D-1E7C-AF9E-AFCDBE80D6F0}"/>
              </a:ext>
            </a:extLst>
          </p:cNvPr>
          <p:cNvSpPr>
            <a:spLocks noGrp="1"/>
          </p:cNvSpPr>
          <p:nvPr>
            <p:ph type="body" idx="1"/>
          </p:nvPr>
        </p:nvSpPr>
        <p:spPr>
          <a:xfrm>
            <a:off x="4198966" y="2147357"/>
            <a:ext cx="3810000" cy="4101042"/>
          </a:xfrm>
        </p:spPr>
        <p:txBody>
          <a:bodyPr vert="horz" lIns="91440" tIns="45720" rIns="91440" bIns="45720" rtlCol="0">
            <a:normAutofit/>
          </a:bodyPr>
          <a:lstStyle/>
          <a:p>
            <a:pPr indent="-228600">
              <a:lnSpc>
                <a:spcPct val="90000"/>
              </a:lnSpc>
              <a:spcAft>
                <a:spcPts val="600"/>
              </a:spcAft>
            </a:pPr>
            <a:r>
              <a:rPr lang="en-US" dirty="0">
                <a:solidFill>
                  <a:schemeClr val="tx1">
                    <a:lumMod val="85000"/>
                    <a:lumOff val="15000"/>
                  </a:schemeClr>
                </a:solidFill>
                <a:ea typeface="+mn-ea"/>
                <a:cs typeface="+mn-cs"/>
              </a:rPr>
              <a:t>The first of these new taxes was the Stamp Act.</a:t>
            </a:r>
          </a:p>
          <a:p>
            <a:pPr indent="-228600">
              <a:lnSpc>
                <a:spcPct val="90000"/>
              </a:lnSpc>
              <a:spcAft>
                <a:spcPts val="600"/>
              </a:spcAft>
            </a:pPr>
            <a:r>
              <a:rPr lang="en-US" dirty="0">
                <a:solidFill>
                  <a:schemeClr val="tx1">
                    <a:lumMod val="85000"/>
                    <a:lumOff val="15000"/>
                  </a:schemeClr>
                </a:solidFill>
                <a:ea typeface="+mn-ea"/>
                <a:cs typeface="+mn-cs"/>
              </a:rPr>
              <a:t> This law required every official document,</a:t>
            </a:r>
            <a:br>
              <a:rPr lang="en-US" dirty="0">
                <a:solidFill>
                  <a:schemeClr val="tx1">
                    <a:lumMod val="85000"/>
                    <a:lumOff val="15000"/>
                  </a:schemeClr>
                </a:solidFill>
                <a:ea typeface="+mn-ea"/>
                <a:cs typeface="+mn-cs"/>
              </a:rPr>
            </a:br>
            <a:r>
              <a:rPr lang="en-US" dirty="0">
                <a:solidFill>
                  <a:schemeClr val="tx1">
                    <a:lumMod val="85000"/>
                    <a:lumOff val="15000"/>
                  </a:schemeClr>
                </a:solidFill>
                <a:ea typeface="+mn-ea"/>
                <a:cs typeface="+mn-cs"/>
              </a:rPr>
              <a:t>newspaper or pamphlet in the colonies to have an expensive government stamp.</a:t>
            </a:r>
          </a:p>
        </p:txBody>
      </p:sp>
      <p:sp>
        <p:nvSpPr>
          <p:cNvPr id="5" name="Footer Placeholder 4">
            <a:extLst>
              <a:ext uri="{FF2B5EF4-FFF2-40B4-BE49-F238E27FC236}">
                <a16:creationId xmlns:a16="http://schemas.microsoft.com/office/drawing/2014/main" id="{77292162-7AE8-3918-72A7-844C18797B4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kumimoji="0" lang="en-US" sz="1000" b="0" i="0" u="none" strike="noStrike" kern="1200" cap="none" spc="0" normalizeH="0" baseline="0" noProof="0">
                <a:ln>
                  <a:noFill/>
                </a:ln>
                <a:solidFill>
                  <a:schemeClr val="tx1">
                    <a:tint val="75000"/>
                  </a:schemeClr>
                </a:solidFill>
                <a:effectLst/>
                <a:uLnTx/>
                <a:uFillTx/>
                <a:latin typeface="+mn-lt"/>
                <a:ea typeface="+mn-ea"/>
                <a:cs typeface="+mn-cs"/>
                <a:sym typeface="Bree Serif"/>
              </a:rPr>
              <a:t>Chapter 2: The American Revolution</a:t>
            </a:r>
          </a:p>
        </p:txBody>
      </p:sp>
      <p:pic>
        <p:nvPicPr>
          <p:cNvPr id="19460" name="Picture 4">
            <a:extLst>
              <a:ext uri="{FF2B5EF4-FFF2-40B4-BE49-F238E27FC236}">
                <a16:creationId xmlns:a16="http://schemas.microsoft.com/office/drawing/2014/main" id="{FAE74F09-5C99-F416-EECF-A5F602D1E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773" r="25409" b="1"/>
          <a:stretch>
            <a:fillRect/>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DB44406-0366-9277-2694-AE0D12C2F25F}"/>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z="1000">
                <a:solidFill>
                  <a:srgbClr val="FFFFFF"/>
                </a:solidFill>
                <a:ea typeface="+mn-ea"/>
                <a:cs typeface="+mn-cs"/>
              </a:rPr>
              <a:pPr>
                <a:spcAft>
                  <a:spcPts val="600"/>
                </a:spcAft>
              </a:pPr>
              <a:t>24</a:t>
            </a:fld>
            <a:endParaRPr lang="en-US" sz="1000">
              <a:solidFill>
                <a:srgbClr val="FFFFFF"/>
              </a:solidFill>
              <a:ea typeface="+mn-ea"/>
              <a:cs typeface="+mn-cs"/>
            </a:endParaRPr>
          </a:p>
        </p:txBody>
      </p:sp>
    </p:spTree>
    <p:extLst>
      <p:ext uri="{BB962C8B-B14F-4D97-AF65-F5344CB8AC3E}">
        <p14:creationId xmlns:p14="http://schemas.microsoft.com/office/powerpoint/2010/main" val="1974694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DED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12695-4EDD-5631-9021-58BA91F615E1}"/>
              </a:ext>
            </a:extLst>
          </p:cNvPr>
          <p:cNvSpPr>
            <a:spLocks noGrp="1"/>
          </p:cNvSpPr>
          <p:nvPr>
            <p:ph type="title"/>
          </p:nvPr>
        </p:nvSpPr>
        <p:spPr>
          <a:xfrm>
            <a:off x="6417733" y="490537"/>
            <a:ext cx="5291663" cy="1628775"/>
          </a:xfrm>
        </p:spPr>
        <p:txBody>
          <a:bodyPr vert="horz" lIns="91440" tIns="45720" rIns="91440" bIns="45720" rtlCol="0" anchor="b">
            <a:normAutofit/>
          </a:bodyPr>
          <a:lstStyle/>
          <a:p>
            <a:pPr>
              <a:lnSpc>
                <a:spcPct val="90000"/>
              </a:lnSpc>
              <a:spcBef>
                <a:spcPct val="0"/>
              </a:spcBef>
            </a:pPr>
            <a:r>
              <a:rPr lang="en-US" sz="4000" dirty="0">
                <a:solidFill>
                  <a:schemeClr val="accent5"/>
                </a:solidFill>
              </a:rPr>
              <a:t>The Stamp Act</a:t>
            </a:r>
          </a:p>
        </p:txBody>
      </p:sp>
      <p:pic>
        <p:nvPicPr>
          <p:cNvPr id="20482" name="Picture 2">
            <a:extLst>
              <a:ext uri="{FF2B5EF4-FFF2-40B4-BE49-F238E27FC236}">
                <a16:creationId xmlns:a16="http://schemas.microsoft.com/office/drawing/2014/main" id="{F99A049D-0046-C728-0507-18326AFE9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9" b="6469"/>
          <a:stretch>
            <a:fillRect/>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61E1B2C-8D06-5E26-3FB6-513040EACE92}"/>
              </a:ext>
            </a:extLst>
          </p:cNvPr>
          <p:cNvSpPr>
            <a:spLocks noGrp="1"/>
          </p:cNvSpPr>
          <p:nvPr>
            <p:ph type="sldNum" idx="12"/>
          </p:nvPr>
        </p:nvSpPr>
        <p:spPr>
          <a:xfrm>
            <a:off x="481013" y="6356350"/>
            <a:ext cx="685800" cy="365125"/>
          </a:xfrm>
        </p:spPr>
        <p:txBody>
          <a:bodyPr vert="horz" lIns="91440" tIns="45720" rIns="91440" bIns="45720" rtlCol="0" anchor="ctr">
            <a:normAutofit/>
          </a:bodyPr>
          <a:lstStyle/>
          <a:p>
            <a:pPr algn="l">
              <a:spcAft>
                <a:spcPts val="600"/>
              </a:spcAft>
              <a:buClrTx/>
              <a:buSzTx/>
              <a:defRPr/>
            </a:pPr>
            <a:fld id="{00000000-1234-1234-1234-123412341234}" type="slidenum">
              <a:rPr lang="en-US" sz="1200">
                <a:solidFill>
                  <a:srgbClr val="FFFFFF"/>
                </a:solidFill>
                <a:latin typeface="Arial" panose="020B0604020202020204" pitchFamily="34" charset="0"/>
                <a:ea typeface="+mn-ea"/>
                <a:cs typeface="+mn-cs"/>
              </a:rPr>
              <a:pPr algn="l">
                <a:spcAft>
                  <a:spcPts val="600"/>
                </a:spcAft>
                <a:buClrTx/>
                <a:buSzTx/>
                <a:defRPr/>
              </a:pPr>
              <a:t>25</a:t>
            </a:fld>
            <a:endParaRPr lang="en-US" sz="1200" dirty="0">
              <a:solidFill>
                <a:srgbClr val="FFFFFF"/>
              </a:solidFill>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B4ECF1D1-0470-AD77-0C09-01A26781FF3E}"/>
              </a:ext>
            </a:extLst>
          </p:cNvPr>
          <p:cNvSpPr>
            <a:spLocks noGrp="1"/>
          </p:cNvSpPr>
          <p:nvPr>
            <p:ph type="body" idx="1"/>
          </p:nvPr>
        </p:nvSpPr>
        <p:spPr>
          <a:xfrm>
            <a:off x="6417734" y="2614612"/>
            <a:ext cx="5291663" cy="3752849"/>
          </a:xfrm>
        </p:spPr>
        <p:txBody>
          <a:bodyPr vert="horz" lIns="91440" tIns="45720" rIns="91440" bIns="45720" rtlCol="0">
            <a:normAutofit/>
          </a:bodyPr>
          <a:lstStyle/>
          <a:p>
            <a:pPr indent="-228600">
              <a:lnSpc>
                <a:spcPct val="90000"/>
              </a:lnSpc>
              <a:spcAft>
                <a:spcPts val="600"/>
              </a:spcAft>
            </a:pPr>
            <a:r>
              <a:rPr lang="en-US" sz="1800" b="0" i="0" dirty="0">
                <a:effectLst/>
                <a:ea typeface="+mn-ea"/>
                <a:cs typeface="+mn-cs"/>
              </a:rPr>
              <a:t>Colonial assemblies sent petitions to Parliament, arguing that the Stamp Act had been imposed</a:t>
            </a:r>
            <a:r>
              <a:rPr lang="en-US" sz="1800" dirty="0">
                <a:ea typeface="+mn-ea"/>
                <a:cs typeface="+mn-cs"/>
              </a:rPr>
              <a:t> </a:t>
            </a:r>
            <a:r>
              <a:rPr lang="en-US" sz="1800" b="0" i="0" dirty="0">
                <a:effectLst/>
                <a:ea typeface="+mn-ea"/>
                <a:cs typeface="+mn-cs"/>
              </a:rPr>
              <a:t>without colonial consent. </a:t>
            </a:r>
          </a:p>
          <a:p>
            <a:pPr indent="-228600">
              <a:lnSpc>
                <a:spcPct val="90000"/>
              </a:lnSpc>
              <a:spcAft>
                <a:spcPts val="600"/>
              </a:spcAft>
            </a:pPr>
            <a:r>
              <a:rPr lang="en-US" sz="1800" b="0" i="0" dirty="0">
                <a:effectLst/>
                <a:ea typeface="+mn-ea"/>
                <a:cs typeface="+mn-cs"/>
              </a:rPr>
              <a:t>Colonists boycotted British goods.</a:t>
            </a:r>
            <a:endParaRPr lang="en-US" sz="1800" dirty="0">
              <a:ea typeface="+mn-ea"/>
              <a:cs typeface="+mn-cs"/>
            </a:endParaRPr>
          </a:p>
        </p:txBody>
      </p:sp>
      <p:sp>
        <p:nvSpPr>
          <p:cNvPr id="5" name="Footer Placeholder 4">
            <a:extLst>
              <a:ext uri="{FF2B5EF4-FFF2-40B4-BE49-F238E27FC236}">
                <a16:creationId xmlns:a16="http://schemas.microsoft.com/office/drawing/2014/main" id="{53755814-DF07-19D9-F768-A23A369D0E22}"/>
              </a:ext>
            </a:extLst>
          </p:cNvPr>
          <p:cNvSpPr>
            <a:spLocks noGrp="1"/>
          </p:cNvSpPr>
          <p:nvPr>
            <p:ph type="ftr" sz="quarter" idx="11"/>
          </p:nvPr>
        </p:nvSpPr>
        <p:spPr>
          <a:xfrm>
            <a:off x="6417733" y="6356350"/>
            <a:ext cx="5291667" cy="365125"/>
          </a:xfrm>
        </p:spPr>
        <p:txBody>
          <a:bodyPr vert="horz" lIns="91440" tIns="45720" rIns="91440" bIns="45720" rtlCol="0" anchor="ctr">
            <a:normAutofit/>
          </a:bodyPr>
          <a:lstStyle/>
          <a:p>
            <a:pPr algn="r">
              <a:lnSpc>
                <a:spcPct val="100000"/>
              </a:lnSpc>
              <a:spcAft>
                <a:spcPts val="600"/>
              </a:spcAft>
              <a:buClrTx/>
              <a:buSzTx/>
              <a:defRPr/>
            </a:pPr>
            <a:r>
              <a:rPr lang="en-US" sz="1200" kern="1200" dirty="0">
                <a:solidFill>
                  <a:schemeClr val="tx1">
                    <a:lumMod val="75000"/>
                    <a:lumOff val="25000"/>
                  </a:schemeClr>
                </a:solidFill>
                <a:latin typeface="Arial" panose="020B0604020202020204" pitchFamily="34" charset="0"/>
                <a:ea typeface="+mn-ea"/>
                <a:cs typeface="+mn-cs"/>
                <a:sym typeface="Bree Serif"/>
              </a:rPr>
              <a:t>Chapter 2: The American Revolution</a:t>
            </a:r>
          </a:p>
        </p:txBody>
      </p:sp>
    </p:spTree>
    <p:extLst>
      <p:ext uri="{BB962C8B-B14F-4D97-AF65-F5344CB8AC3E}">
        <p14:creationId xmlns:p14="http://schemas.microsoft.com/office/powerpoint/2010/main" val="3889684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DED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554667-29CA-F79D-67CE-230CF106FCF1}"/>
              </a:ext>
            </a:extLst>
          </p:cNvPr>
          <p:cNvSpPr>
            <a:spLocks noGrp="1"/>
          </p:cNvSpPr>
          <p:nvPr>
            <p:ph type="sldNum" idx="12"/>
          </p:nvPr>
        </p:nvSpPr>
        <p:spPr/>
        <p:txBody>
          <a:bodyPr/>
          <a:lstStyle/>
          <a:p>
            <a:fld id="{00000000-1234-1234-1234-123412341234}" type="slidenum">
              <a:rPr lang="en" smtClean="0"/>
              <a:pPr/>
              <a:t>26</a:t>
            </a:fld>
            <a:endParaRPr lang="en" dirty="0"/>
          </a:p>
        </p:txBody>
      </p:sp>
      <p:pic>
        <p:nvPicPr>
          <p:cNvPr id="23554" name="Picture 2">
            <a:extLst>
              <a:ext uri="{FF2B5EF4-FFF2-40B4-BE49-F238E27FC236}">
                <a16:creationId xmlns:a16="http://schemas.microsoft.com/office/drawing/2014/main" id="{BC086306-AAE8-4CEC-B849-3122CA1AF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328" y="0"/>
            <a:ext cx="9002713"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A88942BE-D9AE-6EC9-B2D3-97A13E7DAA43}"/>
              </a:ext>
            </a:extLst>
          </p:cNvPr>
          <p:cNvCxnSpPr>
            <a:cxnSpLocks/>
          </p:cNvCxnSpPr>
          <p:nvPr/>
        </p:nvCxnSpPr>
        <p:spPr>
          <a:xfrm>
            <a:off x="2138765" y="5982345"/>
            <a:ext cx="753217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F32FDDEA-EE2E-4A5C-B8C9-F8AFE5D235E0}"/>
              </a:ext>
            </a:extLst>
          </p:cNvPr>
          <p:cNvCxnSpPr>
            <a:cxnSpLocks/>
          </p:cNvCxnSpPr>
          <p:nvPr/>
        </p:nvCxnSpPr>
        <p:spPr>
          <a:xfrm>
            <a:off x="1296758" y="1057275"/>
            <a:ext cx="3303817" cy="971550"/>
          </a:xfrm>
          <a:prstGeom prst="curvedConnector3">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DB13E9-AC88-45DF-D05B-7C0EB22D838E}"/>
              </a:ext>
            </a:extLst>
          </p:cNvPr>
          <p:cNvSpPr txBox="1"/>
          <p:nvPr/>
        </p:nvSpPr>
        <p:spPr>
          <a:xfrm>
            <a:off x="328613" y="872609"/>
            <a:ext cx="2163575" cy="1815882"/>
          </a:xfrm>
          <a:prstGeom prst="rect">
            <a:avLst/>
          </a:prstGeom>
          <a:solidFill>
            <a:schemeClr val="bg1"/>
          </a:solidFill>
          <a:ln w="25400">
            <a:solidFill>
              <a:schemeClr val="accent1"/>
            </a:solidFill>
          </a:ln>
        </p:spPr>
        <p:txBody>
          <a:bodyPr wrap="square" rtlCol="0">
            <a:spAutoFit/>
          </a:bodyPr>
          <a:lstStyle/>
          <a:p>
            <a:r>
              <a:rPr lang="en-US" sz="1600" b="0" i="0" dirty="0">
                <a:effectLst/>
                <a:latin typeface="Bree Serif" panose="02000503040000020004" pitchFamily="2" charset="77"/>
              </a:rPr>
              <a:t>In the Virginia House of Burgesses, </a:t>
            </a:r>
            <a:r>
              <a:rPr lang="en-US" sz="1600" b="1" i="0" dirty="0">
                <a:effectLst/>
                <a:latin typeface="Bree Serif" panose="02000503040000020004" pitchFamily="2" charset="77"/>
              </a:rPr>
              <a:t>Patrick Henry</a:t>
            </a:r>
            <a:r>
              <a:rPr lang="en-US" sz="1600" b="0" i="0" dirty="0">
                <a:effectLst/>
                <a:latin typeface="Bree Serif" panose="02000503040000020004" pitchFamily="2" charset="77"/>
              </a:rPr>
              <a:t>, a young</a:t>
            </a:r>
            <a:br>
              <a:rPr lang="en-US" sz="1600" dirty="0">
                <a:latin typeface="Bree Serif" panose="02000503040000020004" pitchFamily="2" charset="77"/>
              </a:rPr>
            </a:br>
            <a:r>
              <a:rPr lang="en-US" sz="1600" b="0" i="0" dirty="0">
                <a:effectLst/>
                <a:latin typeface="Bree Serif" panose="02000503040000020004" pitchFamily="2" charset="77"/>
              </a:rPr>
              <a:t>lawyer, introduced a</a:t>
            </a:r>
            <a:br>
              <a:rPr lang="en-US" sz="1600" dirty="0">
                <a:latin typeface="Bree Serif" panose="02000503040000020004" pitchFamily="2" charset="77"/>
              </a:rPr>
            </a:br>
            <a:r>
              <a:rPr lang="en-US" sz="1600" b="0" i="0" dirty="0">
                <a:effectLst/>
                <a:latin typeface="Bree Serif" panose="02000503040000020004" pitchFamily="2" charset="77"/>
              </a:rPr>
              <a:t>series of resolutions</a:t>
            </a:r>
            <a:br>
              <a:rPr lang="en-US" sz="1600" dirty="0">
                <a:latin typeface="Bree Serif" panose="02000503040000020004" pitchFamily="2" charset="77"/>
              </a:rPr>
            </a:br>
            <a:r>
              <a:rPr lang="en-US" sz="1600" b="0" i="0" dirty="0">
                <a:effectLst/>
                <a:latin typeface="Bree Serif" panose="02000503040000020004" pitchFamily="2" charset="77"/>
              </a:rPr>
              <a:t>against the Stamp Act.</a:t>
            </a:r>
            <a:endParaRPr lang="en-US" sz="1600" dirty="0">
              <a:latin typeface="Bree Serif" panose="02000503040000020004" pitchFamily="2" charset="77"/>
            </a:endParaRPr>
          </a:p>
        </p:txBody>
      </p:sp>
    </p:spTree>
    <p:extLst>
      <p:ext uri="{BB962C8B-B14F-4D97-AF65-F5344CB8AC3E}">
        <p14:creationId xmlns:p14="http://schemas.microsoft.com/office/powerpoint/2010/main" val="4213962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DED1"/>
        </a:soli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537" name="Arc 2253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A7898D09-41F1-DB4C-05E0-562B36D39421}"/>
              </a:ext>
            </a:extLst>
          </p:cNvPr>
          <p:cNvSpPr>
            <a:spLocks noGrp="1"/>
          </p:cNvSpPr>
          <p:nvPr>
            <p:ph type="title"/>
          </p:nvPr>
        </p:nvSpPr>
        <p:spPr>
          <a:xfrm>
            <a:off x="5894962" y="479493"/>
            <a:ext cx="5458838" cy="1325563"/>
          </a:xfrm>
        </p:spPr>
        <p:txBody>
          <a:bodyPr vert="horz" lIns="91440" tIns="45720" rIns="91440" bIns="45720" rtlCol="0" anchor="ctr">
            <a:normAutofit/>
          </a:bodyPr>
          <a:lstStyle/>
          <a:p>
            <a:pPr>
              <a:lnSpc>
                <a:spcPct val="90000"/>
              </a:lnSpc>
              <a:spcBef>
                <a:spcPct val="0"/>
              </a:spcBef>
            </a:pPr>
            <a:r>
              <a:rPr lang="en-US" sz="4400" kern="1200" dirty="0">
                <a:solidFill>
                  <a:schemeClr val="tx1"/>
                </a:solidFill>
              </a:rPr>
              <a:t>The Stamp Act</a:t>
            </a:r>
          </a:p>
        </p:txBody>
      </p:sp>
      <p:sp>
        <p:nvSpPr>
          <p:cNvPr id="22539" name="Freeform: Shape 2253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530" name="Picture 2" descr="undefined">
            <a:extLst>
              <a:ext uri="{FF2B5EF4-FFF2-40B4-BE49-F238E27FC236}">
                <a16:creationId xmlns:a16="http://schemas.microsoft.com/office/drawing/2014/main" id="{6905273D-5F6C-B6C9-1A80-0EFA81E504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2687" y="511293"/>
            <a:ext cx="4518371"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F5442CBC-3A3C-8120-45C0-4443013FE855}"/>
              </a:ext>
            </a:extLst>
          </p:cNvPr>
          <p:cNvSpPr>
            <a:spLocks noGrp="1"/>
          </p:cNvSpPr>
          <p:nvPr>
            <p:ph type="body" idx="1"/>
          </p:nvPr>
        </p:nvSpPr>
        <p:spPr>
          <a:xfrm>
            <a:off x="5894962" y="1984443"/>
            <a:ext cx="5812356" cy="4192520"/>
          </a:xfrm>
        </p:spPr>
        <p:txBody>
          <a:bodyPr vert="horz" lIns="91440" tIns="45720" rIns="91440" bIns="45720" rtlCol="0">
            <a:normAutofit/>
          </a:bodyPr>
          <a:lstStyle/>
          <a:p>
            <a:pPr indent="-228600">
              <a:lnSpc>
                <a:spcPct val="90000"/>
              </a:lnSpc>
              <a:spcAft>
                <a:spcPts val="600"/>
              </a:spcAft>
            </a:pPr>
            <a:r>
              <a:rPr lang="en-US" b="1" i="0" dirty="0">
                <a:effectLst/>
                <a:ea typeface="+mn-ea"/>
                <a:cs typeface="+mn-cs"/>
              </a:rPr>
              <a:t>Samuel Adams </a:t>
            </a:r>
            <a:r>
              <a:rPr lang="en-US" b="0" i="0" dirty="0">
                <a:effectLst/>
                <a:ea typeface="+mn-ea"/>
                <a:cs typeface="+mn-cs"/>
              </a:rPr>
              <a:t>formed the “Sons of Liberty” to protest British policies. </a:t>
            </a:r>
          </a:p>
          <a:p>
            <a:pPr indent="-228600">
              <a:lnSpc>
                <a:spcPct val="90000"/>
              </a:lnSpc>
              <a:spcAft>
                <a:spcPts val="600"/>
              </a:spcAft>
            </a:pPr>
            <a:r>
              <a:rPr lang="en-US" b="0" i="0" dirty="0">
                <a:effectLst/>
                <a:ea typeface="+mn-ea"/>
                <a:cs typeface="+mn-cs"/>
              </a:rPr>
              <a:t>Some members of this group even set some buildings on fire and tarred and feathered tax collectors.</a:t>
            </a:r>
            <a:endParaRPr lang="en-US" dirty="0">
              <a:ea typeface="+mn-ea"/>
              <a:cs typeface="+mn-cs"/>
            </a:endParaRPr>
          </a:p>
        </p:txBody>
      </p:sp>
      <p:sp>
        <p:nvSpPr>
          <p:cNvPr id="5" name="Footer Placeholder 4">
            <a:extLst>
              <a:ext uri="{FF2B5EF4-FFF2-40B4-BE49-F238E27FC236}">
                <a16:creationId xmlns:a16="http://schemas.microsoft.com/office/drawing/2014/main" id="{1055B05E-CF34-AD24-C4F7-7A3EB147371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4ED63B17-8F5A-63D4-C0D9-6A30AC2DF135}"/>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z="1200" smtClean="0">
                <a:solidFill>
                  <a:schemeClr val="tx1">
                    <a:tint val="75000"/>
                  </a:schemeClr>
                </a:solidFill>
                <a:ea typeface="+mn-ea"/>
                <a:cs typeface="+mn-cs"/>
              </a:rPr>
              <a:pPr>
                <a:spcAft>
                  <a:spcPts val="600"/>
                </a:spcAft>
              </a:pPr>
              <a:t>27</a:t>
            </a:fld>
            <a:endParaRPr lang="en-US" sz="1200">
              <a:solidFill>
                <a:schemeClr val="tx1">
                  <a:tint val="75000"/>
                </a:schemeClr>
              </a:solidFill>
              <a:ea typeface="+mn-ea"/>
              <a:cs typeface="+mn-cs"/>
            </a:endParaRPr>
          </a:p>
        </p:txBody>
      </p:sp>
      <p:cxnSp>
        <p:nvCxnSpPr>
          <p:cNvPr id="7" name="Curved Connector 6">
            <a:extLst>
              <a:ext uri="{FF2B5EF4-FFF2-40B4-BE49-F238E27FC236}">
                <a16:creationId xmlns:a16="http://schemas.microsoft.com/office/drawing/2014/main" id="{92577785-6AAD-A92D-6BFD-4921E85E5F22}"/>
              </a:ext>
            </a:extLst>
          </p:cNvPr>
          <p:cNvCxnSpPr>
            <a:cxnSpLocks/>
          </p:cNvCxnSpPr>
          <p:nvPr/>
        </p:nvCxnSpPr>
        <p:spPr>
          <a:xfrm rot="10800000">
            <a:off x="5351059" y="1805057"/>
            <a:ext cx="987749" cy="364709"/>
          </a:xfrm>
          <a:prstGeom prst="curvedConnector3">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22532" name="Picture 4" descr="undefined">
            <a:extLst>
              <a:ext uri="{FF2B5EF4-FFF2-40B4-BE49-F238E27FC236}">
                <a16:creationId xmlns:a16="http://schemas.microsoft.com/office/drawing/2014/main" id="{72295521-019B-589C-448D-EC0EAB1AF5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5" t="951" r="1978" b="2950"/>
          <a:stretch/>
        </p:blipFill>
        <p:spPr bwMode="auto">
          <a:xfrm>
            <a:off x="8425047" y="3292654"/>
            <a:ext cx="2577006" cy="355174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urved Connector 9">
            <a:extLst>
              <a:ext uri="{FF2B5EF4-FFF2-40B4-BE49-F238E27FC236}">
                <a16:creationId xmlns:a16="http://schemas.microsoft.com/office/drawing/2014/main" id="{140110A7-B863-A4CD-EDA4-8CD4794FE703}"/>
              </a:ext>
            </a:extLst>
          </p:cNvPr>
          <p:cNvCxnSpPr>
            <a:cxnSpLocks/>
          </p:cNvCxnSpPr>
          <p:nvPr/>
        </p:nvCxnSpPr>
        <p:spPr>
          <a:xfrm>
            <a:off x="7166703" y="3495329"/>
            <a:ext cx="2348018" cy="1752858"/>
          </a:xfrm>
          <a:prstGeom prst="curved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08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E12C-38CE-4241-1439-58405E9F19E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F0E23C8-AE19-02FE-112A-A3BD50698A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3DB287-6632-FC2F-A7BD-7584C092B94B}"/>
              </a:ext>
            </a:extLst>
          </p:cNvPr>
          <p:cNvSpPr>
            <a:spLocks noGrp="1"/>
          </p:cNvSpPr>
          <p:nvPr>
            <p:ph type="sldNum" idx="12"/>
          </p:nvPr>
        </p:nvSpPr>
        <p:spPr/>
        <p:txBody>
          <a:bodyPr/>
          <a:lstStyle/>
          <a:p>
            <a:fld id="{00000000-1234-1234-1234-123412341234}" type="slidenum">
              <a:rPr lang="en" smtClean="0"/>
              <a:pPr/>
              <a:t>28</a:t>
            </a:fld>
            <a:endParaRPr lang="en" dirty="0"/>
          </a:p>
        </p:txBody>
      </p:sp>
      <p:sp>
        <p:nvSpPr>
          <p:cNvPr id="5" name="Footer Placeholder 4">
            <a:extLst>
              <a:ext uri="{FF2B5EF4-FFF2-40B4-BE49-F238E27FC236}">
                <a16:creationId xmlns:a16="http://schemas.microsoft.com/office/drawing/2014/main" id="{EAF2CE02-7F53-9585-AC65-153051B81DBA}"/>
              </a:ext>
            </a:extLst>
          </p:cNvPr>
          <p:cNvSpPr>
            <a:spLocks noGrp="1"/>
          </p:cNvSpPr>
          <p:nvPr>
            <p:ph type="ftr" sz="quarter" idx="11"/>
          </p:nvPr>
        </p:nvSpPr>
        <p:spPr/>
        <p:txBody>
          <a:bodyPr/>
          <a:lstStyle/>
          <a:p>
            <a:r>
              <a:rPr kumimoji="0" lang="en-US" sz="1400" b="0" i="0" u="none" strike="noStrike" kern="1200" cap="none" spc="0" normalizeH="0" baseline="0" noProof="0">
                <a:ln>
                  <a:noFill/>
                </a:ln>
                <a:solidFill>
                  <a:srgbClr val="0000FF"/>
                </a:solidFill>
                <a:effectLst/>
                <a:uLnTx/>
                <a:uFillTx/>
                <a:latin typeface="Bree Serif"/>
                <a:ea typeface="Bree Serif"/>
                <a:cs typeface="Bree Serif"/>
                <a:sym typeface="Bree Serif"/>
              </a:rPr>
              <a:t>Chapter 2: The American Revolution</a:t>
            </a:r>
            <a:endParaRPr kumimoji="0" lang="en-US" sz="1400" b="0" i="0" u="none" strike="noStrike" kern="1200" cap="none" spc="0" normalizeH="0" baseline="0" noProof="0" dirty="0">
              <a:ln>
                <a:noFill/>
              </a:ln>
              <a:solidFill>
                <a:srgbClr val="0000FF"/>
              </a:solidFill>
              <a:effectLst/>
              <a:uLnTx/>
              <a:uFillTx/>
              <a:latin typeface="Bree Serif"/>
              <a:ea typeface="Bree Serif"/>
              <a:cs typeface="Bree Serif"/>
              <a:sym typeface="Bree Serif"/>
            </a:endParaRPr>
          </a:p>
        </p:txBody>
      </p:sp>
      <p:pic>
        <p:nvPicPr>
          <p:cNvPr id="21506" name="Picture 2" descr="undefined">
            <a:extLst>
              <a:ext uri="{FF2B5EF4-FFF2-40B4-BE49-F238E27FC236}">
                <a16:creationId xmlns:a16="http://schemas.microsoft.com/office/drawing/2014/main" id="{41FA4EA9-6308-9436-E484-ADA0BD54D1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969"/>
          <a:stretch/>
        </p:blipFill>
        <p:spPr bwMode="auto">
          <a:xfrm>
            <a:off x="0" y="79839"/>
            <a:ext cx="12183011" cy="666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604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16" name="Rectangle 25615">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132244-346D-9F5A-8625-9DE730FC143C}"/>
              </a:ext>
            </a:extLst>
          </p:cNvPr>
          <p:cNvSpPr>
            <a:spLocks noGrp="1"/>
          </p:cNvSpPr>
          <p:nvPr>
            <p:ph type="title"/>
          </p:nvPr>
        </p:nvSpPr>
        <p:spPr>
          <a:xfrm>
            <a:off x="630936" y="4440365"/>
            <a:ext cx="4245864" cy="1722691"/>
          </a:xfrm>
        </p:spPr>
        <p:txBody>
          <a:bodyPr vert="horz" lIns="91440" tIns="45720" rIns="91440" bIns="45720" rtlCol="0" anchor="ctr">
            <a:normAutofit/>
          </a:bodyPr>
          <a:lstStyle/>
          <a:p>
            <a:pPr>
              <a:lnSpc>
                <a:spcPct val="90000"/>
              </a:lnSpc>
              <a:spcBef>
                <a:spcPct val="0"/>
              </a:spcBef>
            </a:pPr>
            <a:r>
              <a:rPr lang="en-US" sz="4000" dirty="0">
                <a:solidFill>
                  <a:schemeClr val="accent5"/>
                </a:solidFill>
              </a:rPr>
              <a:t>Repeal of the Stamp Act</a:t>
            </a:r>
          </a:p>
        </p:txBody>
      </p:sp>
      <p:pic>
        <p:nvPicPr>
          <p:cNvPr id="25606" name="Picture 6">
            <a:extLst>
              <a:ext uri="{FF2B5EF4-FFF2-40B4-BE49-F238E27FC236}">
                <a16:creationId xmlns:a16="http://schemas.microsoft.com/office/drawing/2014/main" id="{C1BB6D40-9317-AC73-2728-505AA72678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9045" y="320040"/>
            <a:ext cx="4939661" cy="3927031"/>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undefined">
            <a:extLst>
              <a:ext uri="{FF2B5EF4-FFF2-40B4-BE49-F238E27FC236}">
                <a16:creationId xmlns:a16="http://schemas.microsoft.com/office/drawing/2014/main" id="{51D35AAE-819C-12FC-02EE-EC776930F2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72055" y="320040"/>
            <a:ext cx="5236041" cy="3927031"/>
          </a:xfrm>
          <a:prstGeom prst="rect">
            <a:avLst/>
          </a:prstGeom>
          <a:noFill/>
          <a:extLst>
            <a:ext uri="{909E8E84-426E-40DD-AFC4-6F175D3DCCD1}">
              <a14:hiddenFill xmlns:a14="http://schemas.microsoft.com/office/drawing/2010/main">
                <a:solidFill>
                  <a:srgbClr val="FFFFFF"/>
                </a:solidFill>
              </a14:hiddenFill>
            </a:ext>
          </a:extLst>
        </p:spPr>
      </p:pic>
      <p:sp>
        <p:nvSpPr>
          <p:cNvPr id="25618"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DF0D684-E4F4-DF61-3E42-B52F2DA97FAB}"/>
              </a:ext>
            </a:extLst>
          </p:cNvPr>
          <p:cNvSpPr>
            <a:spLocks noGrp="1"/>
          </p:cNvSpPr>
          <p:nvPr>
            <p:ph type="body" idx="1"/>
          </p:nvPr>
        </p:nvSpPr>
        <p:spPr>
          <a:xfrm>
            <a:off x="5333999" y="4440365"/>
            <a:ext cx="6214871" cy="1722691"/>
          </a:xfrm>
        </p:spPr>
        <p:txBody>
          <a:bodyPr vert="horz" lIns="91440" tIns="45720" rIns="91440" bIns="45720" rtlCol="0" anchor="ctr">
            <a:normAutofit/>
          </a:bodyPr>
          <a:lstStyle/>
          <a:p>
            <a:pPr marL="723885" indent="-228600">
              <a:lnSpc>
                <a:spcPct val="90000"/>
              </a:lnSpc>
              <a:spcAft>
                <a:spcPts val="600"/>
              </a:spcAft>
            </a:pPr>
            <a:r>
              <a:rPr lang="en-US" b="0" i="0" dirty="0">
                <a:effectLst/>
                <a:ea typeface="+mn-ea"/>
                <a:cs typeface="+mn-cs"/>
              </a:rPr>
              <a:t>The Stamp Act ended up hurting British businesses.</a:t>
            </a:r>
          </a:p>
          <a:p>
            <a:pPr marL="723885" indent="-228600">
              <a:lnSpc>
                <a:spcPct val="90000"/>
              </a:lnSpc>
              <a:spcAft>
                <a:spcPts val="600"/>
              </a:spcAft>
            </a:pPr>
            <a:r>
              <a:rPr lang="en-US" b="0" i="0" dirty="0">
                <a:effectLst/>
                <a:ea typeface="+mn-ea"/>
                <a:cs typeface="+mn-cs"/>
              </a:rPr>
              <a:t>Parliament repealed the law.</a:t>
            </a:r>
            <a:endParaRPr lang="en-US" dirty="0">
              <a:ea typeface="+mn-ea"/>
              <a:cs typeface="+mn-cs"/>
            </a:endParaRPr>
          </a:p>
        </p:txBody>
      </p:sp>
      <p:sp>
        <p:nvSpPr>
          <p:cNvPr id="5" name="Footer Placeholder 4">
            <a:extLst>
              <a:ext uri="{FF2B5EF4-FFF2-40B4-BE49-F238E27FC236}">
                <a16:creationId xmlns:a16="http://schemas.microsoft.com/office/drawing/2014/main" id="{35A10BBB-B75B-7884-E341-679AE37D317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kumimoji="0" lang="en-US" sz="1200" b="0" i="0" u="none" strike="noStrike" kern="1200" cap="none" spc="0" normalizeH="0" baseline="0" noProof="0">
                <a:ln>
                  <a:noFill/>
                </a:ln>
                <a:solidFill>
                  <a:schemeClr val="tx1">
                    <a:tint val="75000"/>
                  </a:schemeClr>
                </a:solidFill>
                <a:effectLst/>
                <a:uLnTx/>
                <a:uFillTx/>
                <a:latin typeface="+mn-lt"/>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69774EC8-D72E-06AE-3F1E-E09397171A64}"/>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z="1200" smtClean="0">
                <a:solidFill>
                  <a:schemeClr val="tx1">
                    <a:tint val="75000"/>
                  </a:schemeClr>
                </a:solidFill>
                <a:ea typeface="+mn-ea"/>
                <a:cs typeface="+mn-cs"/>
              </a:rPr>
              <a:pPr>
                <a:spcAft>
                  <a:spcPts val="600"/>
                </a:spcAft>
              </a:pPr>
              <a:t>29</a:t>
            </a:fld>
            <a:endParaRPr lang="en-US" sz="1200">
              <a:solidFill>
                <a:schemeClr val="tx1">
                  <a:tint val="75000"/>
                </a:schemeClr>
              </a:solidFill>
              <a:ea typeface="+mn-ea"/>
              <a:cs typeface="+mn-cs"/>
            </a:endParaRPr>
          </a:p>
        </p:txBody>
      </p:sp>
    </p:spTree>
    <p:extLst>
      <p:ext uri="{BB962C8B-B14F-4D97-AF65-F5344CB8AC3E}">
        <p14:creationId xmlns:p14="http://schemas.microsoft.com/office/powerpoint/2010/main" val="1415048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8FA8D-5D92-AF29-4B3A-F0BA15108874}"/>
              </a:ext>
            </a:extLst>
          </p:cNvPr>
          <p:cNvSpPr>
            <a:spLocks noGrp="1"/>
          </p:cNvSpPr>
          <p:nvPr>
            <p:ph type="title"/>
          </p:nvPr>
        </p:nvSpPr>
        <p:spPr/>
        <p:txBody>
          <a:bodyPr/>
          <a:lstStyle/>
          <a:p>
            <a:r>
              <a:rPr lang="en-US" dirty="0">
                <a:solidFill>
                  <a:schemeClr val="accent5"/>
                </a:solidFill>
              </a:rPr>
              <a:t>Names and Terms You Should Know</a:t>
            </a:r>
          </a:p>
        </p:txBody>
      </p:sp>
      <p:sp>
        <p:nvSpPr>
          <p:cNvPr id="3" name="Content Placeholder 2">
            <a:extLst>
              <a:ext uri="{FF2B5EF4-FFF2-40B4-BE49-F238E27FC236}">
                <a16:creationId xmlns:a16="http://schemas.microsoft.com/office/drawing/2014/main" id="{35D0F8B0-98A3-755B-EA73-EBBB16EE6942}"/>
              </a:ext>
            </a:extLst>
          </p:cNvPr>
          <p:cNvSpPr>
            <a:spLocks noGrp="1"/>
          </p:cNvSpPr>
          <p:nvPr>
            <p:ph sz="half" idx="1"/>
          </p:nvPr>
        </p:nvSpPr>
        <p:spPr/>
        <p:txBody>
          <a:bodyPr>
            <a:normAutofit fontScale="92500" lnSpcReduction="10000"/>
          </a:bodyPr>
          <a:lstStyle/>
          <a:p>
            <a:r>
              <a:rPr lang="en-US" b="0" i="0" dirty="0">
                <a:effectLst/>
              </a:rPr>
              <a:t>French and Indian War</a:t>
            </a:r>
            <a:endParaRPr lang="ru-RU" dirty="0"/>
          </a:p>
          <a:p>
            <a:r>
              <a:rPr lang="en-US" b="0" i="0" dirty="0">
                <a:effectLst/>
              </a:rPr>
              <a:t>Benjamin Franklin</a:t>
            </a:r>
            <a:endParaRPr lang="ru-RU" b="0" i="0" dirty="0">
              <a:effectLst/>
            </a:endParaRPr>
          </a:p>
          <a:p>
            <a:r>
              <a:rPr lang="en-US" b="0" i="0" dirty="0">
                <a:effectLst/>
              </a:rPr>
              <a:t>Albany Plan of Union</a:t>
            </a:r>
            <a:endParaRPr lang="ru-RU" b="0" i="0" dirty="0">
              <a:effectLst/>
            </a:endParaRPr>
          </a:p>
          <a:p>
            <a:r>
              <a:rPr lang="en-US" b="0" i="0" dirty="0">
                <a:effectLst/>
              </a:rPr>
              <a:t>Treaty of Paris (1763)</a:t>
            </a:r>
            <a:endParaRPr lang="ru-RU" b="0" i="0" dirty="0">
              <a:effectLst/>
            </a:endParaRPr>
          </a:p>
          <a:p>
            <a:r>
              <a:rPr lang="en-US" b="0" i="0" dirty="0">
                <a:effectLst/>
              </a:rPr>
              <a:t>King George III</a:t>
            </a:r>
            <a:endParaRPr lang="ru-RU" b="0" i="0" dirty="0">
              <a:effectLst/>
            </a:endParaRPr>
          </a:p>
          <a:p>
            <a:r>
              <a:rPr lang="en-US" b="0" i="0" dirty="0">
                <a:effectLst/>
              </a:rPr>
              <a:t>Proclamation Line of 1763</a:t>
            </a:r>
            <a:endParaRPr lang="ru-RU" b="0" i="0" dirty="0">
              <a:effectLst/>
            </a:endParaRPr>
          </a:p>
          <a:p>
            <a:r>
              <a:rPr lang="en-US" b="0" i="0" dirty="0">
                <a:effectLst/>
              </a:rPr>
              <a:t>Stamp Act</a:t>
            </a:r>
            <a:endParaRPr lang="ru-RU" b="0" i="0" dirty="0">
              <a:effectLst/>
            </a:endParaRPr>
          </a:p>
          <a:p>
            <a:r>
              <a:rPr lang="en-US" b="0" i="0" dirty="0">
                <a:effectLst/>
              </a:rPr>
              <a:t>Taxation</a:t>
            </a:r>
            <a:endParaRPr lang="ru-RU" dirty="0"/>
          </a:p>
          <a:p>
            <a:r>
              <a:rPr lang="en-US" b="0" i="0" dirty="0">
                <a:effectLst/>
              </a:rPr>
              <a:t>Petition</a:t>
            </a:r>
            <a:endParaRPr lang="ru-RU" dirty="0"/>
          </a:p>
          <a:p>
            <a:r>
              <a:rPr lang="en-US" b="0" i="0" dirty="0">
                <a:effectLst/>
              </a:rPr>
              <a:t>Boycott</a:t>
            </a:r>
            <a:endParaRPr lang="ru-RU" b="0" i="0" dirty="0">
              <a:effectLst/>
            </a:endParaRPr>
          </a:p>
          <a:p>
            <a:r>
              <a:rPr lang="en-US" b="0" i="0" dirty="0">
                <a:effectLst/>
              </a:rPr>
              <a:t>Stamp Act Congress</a:t>
            </a:r>
            <a:endParaRPr lang="ru-RU" b="0" i="0" dirty="0">
              <a:effectLst/>
            </a:endParaRPr>
          </a:p>
          <a:p>
            <a:r>
              <a:rPr lang="en-US" b="0" i="0" dirty="0">
                <a:effectLst/>
              </a:rPr>
              <a:t>Samuel Adams</a:t>
            </a:r>
            <a:endParaRPr lang="en-US" dirty="0"/>
          </a:p>
        </p:txBody>
      </p:sp>
      <p:sp>
        <p:nvSpPr>
          <p:cNvPr id="4" name="Content Placeholder 3">
            <a:extLst>
              <a:ext uri="{FF2B5EF4-FFF2-40B4-BE49-F238E27FC236}">
                <a16:creationId xmlns:a16="http://schemas.microsoft.com/office/drawing/2014/main" id="{8C7870E7-A6ED-3634-BB9D-24F4F9F2693E}"/>
              </a:ext>
            </a:extLst>
          </p:cNvPr>
          <p:cNvSpPr>
            <a:spLocks noGrp="1"/>
          </p:cNvSpPr>
          <p:nvPr>
            <p:ph sz="half" idx="2"/>
          </p:nvPr>
        </p:nvSpPr>
        <p:spPr/>
        <p:txBody>
          <a:bodyPr>
            <a:normAutofit fontScale="92500" lnSpcReduction="10000"/>
          </a:bodyPr>
          <a:lstStyle/>
          <a:p>
            <a:r>
              <a:rPr lang="en-US" b="0" i="0" dirty="0">
                <a:effectLst/>
              </a:rPr>
              <a:t>Sons of Liberty</a:t>
            </a:r>
            <a:endParaRPr lang="ru-RU" b="0" i="0" dirty="0">
              <a:effectLst/>
            </a:endParaRPr>
          </a:p>
          <a:p>
            <a:r>
              <a:rPr lang="en-US" b="0" i="0" dirty="0">
                <a:effectLst/>
              </a:rPr>
              <a:t>Daughters of Liberty</a:t>
            </a:r>
            <a:endParaRPr lang="ru-RU" dirty="0"/>
          </a:p>
          <a:p>
            <a:r>
              <a:rPr lang="en-US" b="0" i="0" dirty="0">
                <a:effectLst/>
              </a:rPr>
              <a:t>John Adams</a:t>
            </a:r>
            <a:endParaRPr lang="ru-RU" b="0" i="0" dirty="0">
              <a:effectLst/>
            </a:endParaRPr>
          </a:p>
          <a:p>
            <a:r>
              <a:rPr lang="en-US" b="0" i="0" dirty="0">
                <a:effectLst/>
              </a:rPr>
              <a:t>Tea Act</a:t>
            </a:r>
            <a:endParaRPr lang="ru-RU" b="0" i="0" dirty="0">
              <a:effectLst/>
            </a:endParaRPr>
          </a:p>
          <a:p>
            <a:r>
              <a:rPr lang="en-US" b="0" i="0" dirty="0">
                <a:effectLst/>
              </a:rPr>
              <a:t>Boston Tea Party</a:t>
            </a:r>
            <a:endParaRPr lang="ru-RU" b="0" i="0" dirty="0">
              <a:effectLst/>
            </a:endParaRPr>
          </a:p>
          <a:p>
            <a:r>
              <a:rPr lang="en-US" b="0" i="0" dirty="0">
                <a:effectLst/>
              </a:rPr>
              <a:t>Intolerable Acts</a:t>
            </a:r>
            <a:endParaRPr lang="ru-RU" b="0" i="0" dirty="0">
              <a:effectLst/>
            </a:endParaRPr>
          </a:p>
          <a:p>
            <a:r>
              <a:rPr lang="en-US" b="0" i="0" dirty="0">
                <a:effectLst/>
              </a:rPr>
              <a:t>Enlightenment</a:t>
            </a:r>
            <a:endParaRPr lang="ru-RU" dirty="0"/>
          </a:p>
          <a:p>
            <a:r>
              <a:rPr lang="en-US" b="0" i="0" dirty="0">
                <a:effectLst/>
              </a:rPr>
              <a:t>Revolution</a:t>
            </a:r>
            <a:endParaRPr lang="ru-RU" dirty="0"/>
          </a:p>
          <a:p>
            <a:r>
              <a:rPr lang="en-US" b="0" i="0" dirty="0">
                <a:effectLst/>
              </a:rPr>
              <a:t>Militia</a:t>
            </a:r>
            <a:endParaRPr lang="ru-RU" dirty="0"/>
          </a:p>
          <a:p>
            <a:r>
              <a:rPr lang="en-US" b="0" i="0" dirty="0">
                <a:effectLst/>
              </a:rPr>
              <a:t>Patriots</a:t>
            </a:r>
            <a:endParaRPr lang="ru-RU" b="0" i="0" dirty="0">
              <a:effectLst/>
            </a:endParaRPr>
          </a:p>
          <a:p>
            <a:r>
              <a:rPr lang="en-US" b="0" i="0" dirty="0">
                <a:effectLst/>
              </a:rPr>
              <a:t>Loyalists</a:t>
            </a:r>
            <a:endParaRPr lang="ru-RU" dirty="0"/>
          </a:p>
          <a:p>
            <a:r>
              <a:rPr lang="en-US" b="0" i="0" dirty="0">
                <a:effectLst/>
              </a:rPr>
              <a:t>Second Continental Congress</a:t>
            </a:r>
          </a:p>
        </p:txBody>
      </p:sp>
      <p:sp>
        <p:nvSpPr>
          <p:cNvPr id="6" name="Content Placeholder 5">
            <a:extLst>
              <a:ext uri="{FF2B5EF4-FFF2-40B4-BE49-F238E27FC236}">
                <a16:creationId xmlns:a16="http://schemas.microsoft.com/office/drawing/2014/main" id="{4F9D9683-83E7-313F-4AA9-1AC950B10609}"/>
              </a:ext>
            </a:extLst>
          </p:cNvPr>
          <p:cNvSpPr>
            <a:spLocks noGrp="1"/>
          </p:cNvSpPr>
          <p:nvPr>
            <p:ph sz="half" idx="13"/>
          </p:nvPr>
        </p:nvSpPr>
        <p:spPr/>
        <p:txBody>
          <a:bodyPr>
            <a:normAutofit fontScale="92500" lnSpcReduction="10000"/>
          </a:bodyPr>
          <a:lstStyle/>
          <a:p>
            <a:r>
              <a:rPr lang="en-US" b="0" i="0" dirty="0">
                <a:effectLst/>
              </a:rPr>
              <a:t>George Washington</a:t>
            </a:r>
            <a:endParaRPr lang="ru-RU" b="0" i="0" dirty="0">
              <a:effectLst/>
            </a:endParaRPr>
          </a:p>
          <a:p>
            <a:r>
              <a:rPr lang="en-US" b="0" i="0" dirty="0">
                <a:effectLst/>
              </a:rPr>
              <a:t>Thomas Paine</a:t>
            </a:r>
            <a:endParaRPr lang="ru-RU" b="0" i="0" dirty="0">
              <a:effectLst/>
            </a:endParaRPr>
          </a:p>
          <a:p>
            <a:r>
              <a:rPr lang="en-US" b="0" i="1" dirty="0">
                <a:effectLst/>
              </a:rPr>
              <a:t>Common Sense</a:t>
            </a:r>
            <a:endParaRPr lang="ru-RU" b="0" i="1" dirty="0">
              <a:effectLst/>
            </a:endParaRPr>
          </a:p>
          <a:p>
            <a:r>
              <a:rPr lang="en-US" b="0" i="0" dirty="0">
                <a:effectLst/>
              </a:rPr>
              <a:t>Thomas Jefferson</a:t>
            </a:r>
            <a:endParaRPr lang="ru-RU" b="0" i="0" dirty="0">
              <a:effectLst/>
            </a:endParaRPr>
          </a:p>
          <a:p>
            <a:r>
              <a:rPr lang="en-US" b="0" i="0" dirty="0">
                <a:effectLst/>
              </a:rPr>
              <a:t>Declaration of Independence</a:t>
            </a:r>
            <a:endParaRPr lang="ru-RU" b="0" i="0" dirty="0">
              <a:effectLst/>
            </a:endParaRPr>
          </a:p>
          <a:p>
            <a:r>
              <a:rPr lang="en-US" b="0" i="0" dirty="0">
                <a:effectLst/>
              </a:rPr>
              <a:t>Unalienable rights</a:t>
            </a:r>
            <a:endParaRPr lang="ru-RU" b="0" i="0" dirty="0">
              <a:effectLst/>
            </a:endParaRPr>
          </a:p>
          <a:p>
            <a:r>
              <a:rPr lang="en-US" b="0" i="0" dirty="0">
                <a:effectLst/>
              </a:rPr>
              <a:t>Grievances</a:t>
            </a:r>
            <a:endParaRPr lang="ru-RU" dirty="0"/>
          </a:p>
          <a:p>
            <a:r>
              <a:rPr lang="en-US" b="0" i="0" dirty="0">
                <a:effectLst/>
              </a:rPr>
              <a:t>Despotism</a:t>
            </a:r>
            <a:endParaRPr lang="ru-RU" dirty="0"/>
          </a:p>
          <a:p>
            <a:r>
              <a:rPr lang="en-US" b="0" i="0" dirty="0">
                <a:effectLst/>
              </a:rPr>
              <a:t>Battle of Trenton</a:t>
            </a:r>
            <a:endParaRPr lang="ru-RU" b="0" i="0" dirty="0">
              <a:effectLst/>
            </a:endParaRPr>
          </a:p>
          <a:p>
            <a:r>
              <a:rPr lang="en-US" b="0" i="0" dirty="0">
                <a:effectLst/>
              </a:rPr>
              <a:t>Battle of Saratoga</a:t>
            </a:r>
            <a:endParaRPr lang="ru-RU" b="0" i="0" dirty="0">
              <a:effectLst/>
            </a:endParaRPr>
          </a:p>
          <a:p>
            <a:r>
              <a:rPr lang="en-US" b="0" i="0" dirty="0">
                <a:effectLst/>
              </a:rPr>
              <a:t>Battle of Yorktown</a:t>
            </a:r>
            <a:endParaRPr lang="ru-RU" b="0" i="0" dirty="0">
              <a:effectLst/>
            </a:endParaRPr>
          </a:p>
          <a:p>
            <a:r>
              <a:rPr lang="en-US" b="0" i="0" dirty="0">
                <a:effectLst/>
              </a:rPr>
              <a:t>Treaty of Paris (1783)</a:t>
            </a:r>
            <a:endParaRPr lang="en-US" dirty="0"/>
          </a:p>
        </p:txBody>
      </p:sp>
      <p:sp>
        <p:nvSpPr>
          <p:cNvPr id="7" name="Footer Placeholder 4">
            <a:extLst>
              <a:ext uri="{FF2B5EF4-FFF2-40B4-BE49-F238E27FC236}">
                <a16:creationId xmlns:a16="http://schemas.microsoft.com/office/drawing/2014/main" id="{C3B70AFF-1430-8BDC-BB22-0DBF65CE8CAC}"/>
              </a:ext>
            </a:extLst>
          </p:cNvPr>
          <p:cNvSpPr txBox="1">
            <a:spLocks/>
          </p:cNvSpPr>
          <p:nvPr/>
        </p:nvSpPr>
        <p:spPr>
          <a:xfrm>
            <a:off x="350520" y="6356349"/>
            <a:ext cx="7772400" cy="365125"/>
          </a:xfrm>
          <a:prstGeom prst="rect">
            <a:avLst/>
          </a:prstGeom>
        </p:spPr>
        <p:txBody>
          <a:bodyPr/>
          <a:ls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spTree>
    <p:extLst>
      <p:ext uri="{BB962C8B-B14F-4D97-AF65-F5344CB8AC3E}">
        <p14:creationId xmlns:p14="http://schemas.microsoft.com/office/powerpoint/2010/main" val="4050947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undefined">
            <a:extLst>
              <a:ext uri="{FF2B5EF4-FFF2-40B4-BE49-F238E27FC236}">
                <a16:creationId xmlns:a16="http://schemas.microsoft.com/office/drawing/2014/main" id="{29B5B7EC-FC70-FF2F-D84C-7C73A2F5E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843" y="2593673"/>
            <a:ext cx="5659951" cy="40085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ABADAB-3C11-34AE-5597-FACD477C6BF1}"/>
              </a:ext>
            </a:extLst>
          </p:cNvPr>
          <p:cNvSpPr>
            <a:spLocks noGrp="1"/>
          </p:cNvSpPr>
          <p:nvPr>
            <p:ph type="title"/>
          </p:nvPr>
        </p:nvSpPr>
        <p:spPr/>
        <p:txBody>
          <a:bodyPr>
            <a:normAutofit/>
          </a:bodyPr>
          <a:lstStyle/>
          <a:p>
            <a:r>
              <a:rPr lang="en-US" dirty="0">
                <a:solidFill>
                  <a:schemeClr val="accent5"/>
                </a:solidFill>
              </a:rPr>
              <a:t>The Townshend Duties</a:t>
            </a:r>
          </a:p>
        </p:txBody>
      </p:sp>
      <p:sp>
        <p:nvSpPr>
          <p:cNvPr id="3" name="Text Placeholder 2">
            <a:extLst>
              <a:ext uri="{FF2B5EF4-FFF2-40B4-BE49-F238E27FC236}">
                <a16:creationId xmlns:a16="http://schemas.microsoft.com/office/drawing/2014/main" id="{07EC8B34-FCA0-6CDC-7719-72AF00074FBA}"/>
              </a:ext>
            </a:extLst>
          </p:cNvPr>
          <p:cNvSpPr>
            <a:spLocks noGrp="1"/>
          </p:cNvSpPr>
          <p:nvPr>
            <p:ph type="body" idx="1"/>
          </p:nvPr>
        </p:nvSpPr>
        <p:spPr>
          <a:xfrm>
            <a:off x="415600" y="1536633"/>
            <a:ext cx="4396243" cy="4414233"/>
          </a:xfrm>
        </p:spPr>
        <p:txBody>
          <a:bodyPr>
            <a:normAutofit/>
          </a:bodyPr>
          <a:lstStyle/>
          <a:p>
            <a:r>
              <a:rPr lang="en-US" sz="1800" b="0" i="0" dirty="0">
                <a:effectLst/>
                <a:latin typeface="Arial" panose="020B0604020202020204" pitchFamily="34" charset="0"/>
              </a:rPr>
              <a:t>Parliament then passed other laws, such as the Townshend Duties and the Tea Act.</a:t>
            </a:r>
            <a:endParaRPr lang="en-US" sz="1800" dirty="0">
              <a:latin typeface="Arial" panose="020B0604020202020204" pitchFamily="34" charset="0"/>
            </a:endParaRPr>
          </a:p>
          <a:p>
            <a:r>
              <a:rPr lang="en-US" sz="1800" b="0" i="0" dirty="0">
                <a:effectLst/>
                <a:latin typeface="Arial" panose="020B0604020202020204" pitchFamily="34" charset="0"/>
              </a:rPr>
              <a:t>The colonists organized resistance to these taxes as well, and violence between colonists and British</a:t>
            </a:r>
            <a:r>
              <a:rPr lang="en-US" sz="1800" dirty="0">
                <a:latin typeface="Arial" panose="020B0604020202020204" pitchFamily="34" charset="0"/>
              </a:rPr>
              <a:t> </a:t>
            </a:r>
            <a:r>
              <a:rPr lang="en-US" sz="1800" b="0" i="0" dirty="0">
                <a:effectLst/>
                <a:latin typeface="Arial" panose="020B0604020202020204" pitchFamily="34" charset="0"/>
              </a:rPr>
              <a:t>officials escalated.</a:t>
            </a:r>
            <a:endParaRPr lang="en-US" sz="1800" dirty="0"/>
          </a:p>
        </p:txBody>
      </p:sp>
      <p:sp>
        <p:nvSpPr>
          <p:cNvPr id="4" name="Slide Number Placeholder 3">
            <a:extLst>
              <a:ext uri="{FF2B5EF4-FFF2-40B4-BE49-F238E27FC236}">
                <a16:creationId xmlns:a16="http://schemas.microsoft.com/office/drawing/2014/main" id="{BD01202A-196D-C886-5109-76008A9DD4E0}"/>
              </a:ext>
            </a:extLst>
          </p:cNvPr>
          <p:cNvSpPr>
            <a:spLocks noGrp="1"/>
          </p:cNvSpPr>
          <p:nvPr>
            <p:ph type="sldNum" idx="12"/>
          </p:nvPr>
        </p:nvSpPr>
        <p:spPr/>
        <p:txBody>
          <a:bodyPr/>
          <a:lstStyle/>
          <a:p>
            <a:fld id="{00000000-1234-1234-1234-123412341234}" type="slidenum">
              <a:rPr lang="en" smtClean="0"/>
              <a:pPr/>
              <a:t>30</a:t>
            </a:fld>
            <a:endParaRPr lang="en" dirty="0"/>
          </a:p>
        </p:txBody>
      </p:sp>
      <p:sp>
        <p:nvSpPr>
          <p:cNvPr id="5" name="Footer Placeholder 4">
            <a:extLst>
              <a:ext uri="{FF2B5EF4-FFF2-40B4-BE49-F238E27FC236}">
                <a16:creationId xmlns:a16="http://schemas.microsoft.com/office/drawing/2014/main" id="{79D36068-7072-976E-AC61-015D28030284}"/>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pic>
        <p:nvPicPr>
          <p:cNvPr id="26626" name="Picture 2" descr="undefined">
            <a:extLst>
              <a:ext uri="{FF2B5EF4-FFF2-40B4-BE49-F238E27FC236}">
                <a16:creationId xmlns:a16="http://schemas.microsoft.com/office/drawing/2014/main" id="{7965156E-1CE7-D255-D7D8-9525907C3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3882" y="497748"/>
            <a:ext cx="2568167" cy="317438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B96AAD-C379-6310-853A-8A1F604D29B5}"/>
              </a:ext>
            </a:extLst>
          </p:cNvPr>
          <p:cNvSpPr txBox="1"/>
          <p:nvPr/>
        </p:nvSpPr>
        <p:spPr>
          <a:xfrm rot="20419321">
            <a:off x="10743815" y="3661979"/>
            <a:ext cx="1277330" cy="584775"/>
          </a:xfrm>
          <a:prstGeom prst="rect">
            <a:avLst/>
          </a:prstGeom>
          <a:solidFill>
            <a:schemeClr val="bg1"/>
          </a:solidFill>
          <a:ln w="12700">
            <a:noFill/>
          </a:ln>
        </p:spPr>
        <p:txBody>
          <a:bodyPr wrap="square">
            <a:spAutoFit/>
          </a:bodyPr>
          <a:lstStyle/>
          <a:p>
            <a:r>
              <a:rPr lang="en-US" sz="1600" dirty="0"/>
              <a:t>Charles Townshend</a:t>
            </a:r>
          </a:p>
        </p:txBody>
      </p:sp>
    </p:spTree>
    <p:extLst>
      <p:ext uri="{BB962C8B-B14F-4D97-AF65-F5344CB8AC3E}">
        <p14:creationId xmlns:p14="http://schemas.microsoft.com/office/powerpoint/2010/main" val="3815869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BDD0C-2156-909C-5390-7A408F4F4CCA}"/>
              </a:ext>
            </a:extLst>
          </p:cNvPr>
          <p:cNvSpPr>
            <a:spLocks noGrp="1"/>
          </p:cNvSpPr>
          <p:nvPr>
            <p:ph type="title"/>
          </p:nvPr>
        </p:nvSpPr>
        <p:spPr/>
        <p:txBody>
          <a:bodyPr/>
          <a:lstStyle/>
          <a:p>
            <a:r>
              <a:rPr lang="en-US" dirty="0">
                <a:solidFill>
                  <a:schemeClr val="accent5"/>
                </a:solidFill>
              </a:rPr>
              <a:t>The Townshend Duties</a:t>
            </a:r>
            <a:endParaRPr lang="en-US" dirty="0"/>
          </a:p>
        </p:txBody>
      </p:sp>
      <p:sp>
        <p:nvSpPr>
          <p:cNvPr id="3" name="Text Placeholder 2">
            <a:extLst>
              <a:ext uri="{FF2B5EF4-FFF2-40B4-BE49-F238E27FC236}">
                <a16:creationId xmlns:a16="http://schemas.microsoft.com/office/drawing/2014/main" id="{CE96A25C-BB92-19DB-0BE0-F699B3CFD913}"/>
              </a:ext>
            </a:extLst>
          </p:cNvPr>
          <p:cNvSpPr>
            <a:spLocks noGrp="1"/>
          </p:cNvSpPr>
          <p:nvPr>
            <p:ph type="body" idx="1"/>
          </p:nvPr>
        </p:nvSpPr>
        <p:spPr>
          <a:xfrm>
            <a:off x="415600" y="1536633"/>
            <a:ext cx="5280662" cy="4414233"/>
          </a:xfrm>
        </p:spPr>
        <p:txBody>
          <a:bodyPr>
            <a:normAutofit/>
          </a:bodyPr>
          <a:lstStyle/>
          <a:p>
            <a:r>
              <a:rPr lang="en-US" sz="1800" dirty="0"/>
              <a:t>The </a:t>
            </a:r>
            <a:r>
              <a:rPr lang="en-US" sz="1800" b="1" dirty="0"/>
              <a:t>Daughters of Liberty </a:t>
            </a:r>
            <a:r>
              <a:rPr lang="en-US" sz="1800" dirty="0"/>
              <a:t>had been established in 1765, just after the Sons of Liberty.</a:t>
            </a:r>
          </a:p>
          <a:p>
            <a:r>
              <a:rPr lang="en-US" sz="1800" dirty="0"/>
              <a:t>After the passage of the Townshend duties, these women helped the colonists boycott British goods by making cloth and other products that could be used in their place. </a:t>
            </a:r>
          </a:p>
        </p:txBody>
      </p:sp>
      <p:sp>
        <p:nvSpPr>
          <p:cNvPr id="4" name="Slide Number Placeholder 3">
            <a:extLst>
              <a:ext uri="{FF2B5EF4-FFF2-40B4-BE49-F238E27FC236}">
                <a16:creationId xmlns:a16="http://schemas.microsoft.com/office/drawing/2014/main" id="{900A0248-9F1C-D4EA-2650-AC38181AA6C1}"/>
              </a:ext>
            </a:extLst>
          </p:cNvPr>
          <p:cNvSpPr>
            <a:spLocks noGrp="1"/>
          </p:cNvSpPr>
          <p:nvPr>
            <p:ph type="sldNum" idx="12"/>
          </p:nvPr>
        </p:nvSpPr>
        <p:spPr/>
        <p:txBody>
          <a:bodyPr/>
          <a:lstStyle/>
          <a:p>
            <a:fld id="{00000000-1234-1234-1234-123412341234}" type="slidenum">
              <a:rPr lang="en" smtClean="0"/>
              <a:pPr/>
              <a:t>31</a:t>
            </a:fld>
            <a:endParaRPr lang="en" dirty="0"/>
          </a:p>
        </p:txBody>
      </p:sp>
      <p:sp>
        <p:nvSpPr>
          <p:cNvPr id="5" name="Footer Placeholder 4">
            <a:extLst>
              <a:ext uri="{FF2B5EF4-FFF2-40B4-BE49-F238E27FC236}">
                <a16:creationId xmlns:a16="http://schemas.microsoft.com/office/drawing/2014/main" id="{54242103-6C72-4AB9-05E2-57E4ADE85A6B}"/>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pic>
        <p:nvPicPr>
          <p:cNvPr id="27650" name="Picture 2" descr="undefined">
            <a:extLst>
              <a:ext uri="{FF2B5EF4-FFF2-40B4-BE49-F238E27FC236}">
                <a16:creationId xmlns:a16="http://schemas.microsoft.com/office/drawing/2014/main" id="{F550726C-A8C9-219E-D6E5-270012951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262" y="593367"/>
            <a:ext cx="6080138" cy="5153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220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4DE27-D8C2-5F61-8C40-B981EB00E777}"/>
              </a:ext>
            </a:extLst>
          </p:cNvPr>
          <p:cNvSpPr>
            <a:spLocks noGrp="1"/>
          </p:cNvSpPr>
          <p:nvPr>
            <p:ph type="title"/>
          </p:nvPr>
        </p:nvSpPr>
        <p:spPr/>
        <p:txBody>
          <a:bodyPr/>
          <a:lstStyle/>
          <a:p>
            <a:r>
              <a:rPr lang="en-US" dirty="0">
                <a:solidFill>
                  <a:schemeClr val="accent5"/>
                </a:solidFill>
              </a:rPr>
              <a:t>More British Troops Arrive</a:t>
            </a:r>
          </a:p>
        </p:txBody>
      </p:sp>
      <p:sp>
        <p:nvSpPr>
          <p:cNvPr id="3" name="Text Placeholder 2">
            <a:extLst>
              <a:ext uri="{FF2B5EF4-FFF2-40B4-BE49-F238E27FC236}">
                <a16:creationId xmlns:a16="http://schemas.microsoft.com/office/drawing/2014/main" id="{EBE11214-75DC-7338-04EF-591A7933D06D}"/>
              </a:ext>
            </a:extLst>
          </p:cNvPr>
          <p:cNvSpPr>
            <a:spLocks noGrp="1"/>
          </p:cNvSpPr>
          <p:nvPr>
            <p:ph type="body" idx="1"/>
          </p:nvPr>
        </p:nvSpPr>
        <p:spPr/>
        <p:txBody>
          <a:bodyPr/>
          <a:lstStyle/>
          <a:p>
            <a:pPr marL="152396" indent="0">
              <a:buNone/>
            </a:pPr>
            <a:r>
              <a:rPr lang="en-US" b="0" i="0" dirty="0">
                <a:effectLst/>
                <a:cs typeface="Arial" panose="020B0604020202020204" pitchFamily="34" charset="0"/>
              </a:rPr>
              <a:t>To enforce the Townshend Acts and to prevent</a:t>
            </a:r>
            <a:br>
              <a:rPr lang="en-US" dirty="0">
                <a:cs typeface="Arial" panose="020B0604020202020204" pitchFamily="34" charset="0"/>
              </a:rPr>
            </a:br>
            <a:r>
              <a:rPr lang="en-US" b="0" i="0" dirty="0">
                <a:effectLst/>
                <a:cs typeface="Arial" panose="020B0604020202020204" pitchFamily="34" charset="0"/>
              </a:rPr>
              <a:t>further unrest, the British government sent</a:t>
            </a:r>
            <a:br>
              <a:rPr lang="en-US" dirty="0">
                <a:cs typeface="Arial" panose="020B0604020202020204" pitchFamily="34" charset="0"/>
              </a:rPr>
            </a:br>
            <a:r>
              <a:rPr lang="en-US" b="0" i="0" dirty="0">
                <a:effectLst/>
                <a:cs typeface="Arial" panose="020B0604020202020204" pitchFamily="34" charset="0"/>
              </a:rPr>
              <a:t>more troops to North America.</a:t>
            </a:r>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1AA59BDC-D634-6F10-BC93-71DC5FED5351}"/>
              </a:ext>
            </a:extLst>
          </p:cNvPr>
          <p:cNvSpPr>
            <a:spLocks noGrp="1"/>
          </p:cNvSpPr>
          <p:nvPr>
            <p:ph type="sldNum" idx="12"/>
          </p:nvPr>
        </p:nvSpPr>
        <p:spPr/>
        <p:txBody>
          <a:bodyPr/>
          <a:lstStyle/>
          <a:p>
            <a:fld id="{00000000-1234-1234-1234-123412341234}" type="slidenum">
              <a:rPr lang="en" smtClean="0"/>
              <a:pPr/>
              <a:t>32</a:t>
            </a:fld>
            <a:endParaRPr lang="en" dirty="0"/>
          </a:p>
        </p:txBody>
      </p:sp>
      <p:sp>
        <p:nvSpPr>
          <p:cNvPr id="5" name="Footer Placeholder 4">
            <a:extLst>
              <a:ext uri="{FF2B5EF4-FFF2-40B4-BE49-F238E27FC236}">
                <a16:creationId xmlns:a16="http://schemas.microsoft.com/office/drawing/2014/main" id="{2EDD7900-B0A3-AD2F-0C10-FEE6F55E5F32}"/>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pic>
        <p:nvPicPr>
          <p:cNvPr id="28676" name="Picture 4" descr="A wide view of a port town with several wharves. In the foreground, there are eight large sailing ships and an assortment of smaller vessels. Soldiers are disembarking from small boats onto a long wharf. The skyline of the town, with nine tall spires and many smaller buildings, is in the distance. A key at the bottom of the drawing indicates some prominent landmarks and the names of the warships.">
            <a:extLst>
              <a:ext uri="{FF2B5EF4-FFF2-40B4-BE49-F238E27FC236}">
                <a16:creationId xmlns:a16="http://schemas.microsoft.com/office/drawing/2014/main" id="{E218BD4F-5BE2-C7D3-4DD2-F568155C0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102" y="1356967"/>
            <a:ext cx="6026109" cy="38607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A126E16-039A-EF9A-A543-61E761AE2C7D}"/>
              </a:ext>
            </a:extLst>
          </p:cNvPr>
          <p:cNvSpPr txBox="1"/>
          <p:nvPr/>
        </p:nvSpPr>
        <p:spPr>
          <a:xfrm>
            <a:off x="9047090" y="1033801"/>
            <a:ext cx="2615321" cy="646331"/>
          </a:xfrm>
          <a:prstGeom prst="rect">
            <a:avLst/>
          </a:prstGeom>
          <a:solidFill>
            <a:schemeClr val="bg1"/>
          </a:solidFill>
          <a:ln w="12700">
            <a:solidFill>
              <a:schemeClr val="accent1">
                <a:shade val="15000"/>
              </a:schemeClr>
            </a:solidFill>
          </a:ln>
        </p:spPr>
        <p:txBody>
          <a:bodyPr wrap="square">
            <a:spAutoFit/>
          </a:bodyPr>
          <a:lstStyle/>
          <a:p>
            <a:r>
              <a:rPr lang="en-US" sz="1800" b="0" i="0" dirty="0">
                <a:effectLst/>
                <a:latin typeface="Bree Serif" panose="02000503040000020004" pitchFamily="2" charset="77"/>
              </a:rPr>
              <a:t>British troops landing in Boston in 1768</a:t>
            </a:r>
            <a:endParaRPr lang="en-US" dirty="0">
              <a:latin typeface="Bree Serif" panose="02000503040000020004" pitchFamily="2" charset="77"/>
            </a:endParaRPr>
          </a:p>
        </p:txBody>
      </p:sp>
      <p:pic>
        <p:nvPicPr>
          <p:cNvPr id="8" name="Picture 7" descr="A drawing of a street with buildings and people&#10;&#10;Description automatically generated">
            <a:extLst>
              <a:ext uri="{FF2B5EF4-FFF2-40B4-BE49-F238E27FC236}">
                <a16:creationId xmlns:a16="http://schemas.microsoft.com/office/drawing/2014/main" id="{F2C21C68-94FD-236F-CCA0-F45AAA5DAFE7}"/>
              </a:ext>
            </a:extLst>
          </p:cNvPr>
          <p:cNvPicPr>
            <a:picLocks noChangeAspect="1"/>
          </p:cNvPicPr>
          <p:nvPr/>
        </p:nvPicPr>
        <p:blipFill rotWithShape="1">
          <a:blip r:embed="rId4"/>
          <a:srcRect l="4433" r="3661" b="7920"/>
          <a:stretch/>
        </p:blipFill>
        <p:spPr>
          <a:xfrm>
            <a:off x="529588" y="2966983"/>
            <a:ext cx="5220703" cy="2983884"/>
          </a:xfrm>
          <a:prstGeom prst="rect">
            <a:avLst/>
          </a:prstGeom>
        </p:spPr>
      </p:pic>
      <p:sp>
        <p:nvSpPr>
          <p:cNvPr id="9" name="TextBox 8">
            <a:extLst>
              <a:ext uri="{FF2B5EF4-FFF2-40B4-BE49-F238E27FC236}">
                <a16:creationId xmlns:a16="http://schemas.microsoft.com/office/drawing/2014/main" id="{F3D36B68-EA21-F10A-0A9C-E3D92AB20B82}"/>
              </a:ext>
            </a:extLst>
          </p:cNvPr>
          <p:cNvSpPr txBox="1"/>
          <p:nvPr/>
        </p:nvSpPr>
        <p:spPr>
          <a:xfrm>
            <a:off x="5011332" y="5397346"/>
            <a:ext cx="3752013" cy="923330"/>
          </a:xfrm>
          <a:prstGeom prst="rect">
            <a:avLst/>
          </a:prstGeom>
          <a:solidFill>
            <a:schemeClr val="bg1"/>
          </a:solidFill>
          <a:ln w="12700">
            <a:solidFill>
              <a:schemeClr val="accent1">
                <a:shade val="15000"/>
              </a:schemeClr>
            </a:solidFill>
          </a:ln>
        </p:spPr>
        <p:txBody>
          <a:bodyPr wrap="square">
            <a:spAutoFit/>
          </a:bodyPr>
          <a:lstStyle/>
          <a:p>
            <a:r>
              <a:rPr lang="en-US" sz="1800" b="0" i="0" dirty="0">
                <a:effectLst/>
                <a:latin typeface="Bree Serif" panose="02000503040000020004" pitchFamily="2" charset="77"/>
              </a:rPr>
              <a:t>Under the Quartering Act, these soldiers could be “quartered” in colonists’ homes. </a:t>
            </a:r>
            <a:endParaRPr lang="en-US" dirty="0">
              <a:latin typeface="Bree Serif" panose="02000503040000020004" pitchFamily="2" charset="77"/>
            </a:endParaRPr>
          </a:p>
        </p:txBody>
      </p:sp>
    </p:spTree>
    <p:extLst>
      <p:ext uri="{BB962C8B-B14F-4D97-AF65-F5344CB8AC3E}">
        <p14:creationId xmlns:p14="http://schemas.microsoft.com/office/powerpoint/2010/main" val="3146133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ural of a group of people&#10;&#10;Description automatically generated">
            <a:extLst>
              <a:ext uri="{FF2B5EF4-FFF2-40B4-BE49-F238E27FC236}">
                <a16:creationId xmlns:a16="http://schemas.microsoft.com/office/drawing/2014/main" id="{566C5176-51DD-CC65-13A4-3FABCD6944CF}"/>
              </a:ext>
            </a:extLst>
          </p:cNvPr>
          <p:cNvPicPr>
            <a:picLocks noChangeAspect="1"/>
          </p:cNvPicPr>
          <p:nvPr/>
        </p:nvPicPr>
        <p:blipFill rotWithShape="1">
          <a:blip r:embed="rId2"/>
          <a:srcRect t="29494" b="7007"/>
          <a:stretch/>
        </p:blipFill>
        <p:spPr>
          <a:xfrm>
            <a:off x="0" y="115577"/>
            <a:ext cx="12192000" cy="4474343"/>
          </a:xfrm>
          <a:prstGeom prst="rect">
            <a:avLst/>
          </a:prstGeom>
        </p:spPr>
      </p:pic>
      <p:sp>
        <p:nvSpPr>
          <p:cNvPr id="2" name="Title 1">
            <a:extLst>
              <a:ext uri="{FF2B5EF4-FFF2-40B4-BE49-F238E27FC236}">
                <a16:creationId xmlns:a16="http://schemas.microsoft.com/office/drawing/2014/main" id="{D01A79AB-3756-2862-5A75-96CB691C7AEA}"/>
              </a:ext>
            </a:extLst>
          </p:cNvPr>
          <p:cNvSpPr>
            <a:spLocks noGrp="1"/>
          </p:cNvSpPr>
          <p:nvPr>
            <p:ph type="title"/>
          </p:nvPr>
        </p:nvSpPr>
        <p:spPr>
          <a:xfrm>
            <a:off x="589613" y="5010087"/>
            <a:ext cx="3391902" cy="1120966"/>
          </a:xfrm>
        </p:spPr>
        <p:txBody>
          <a:bodyPr>
            <a:normAutofit/>
          </a:bodyPr>
          <a:lstStyle/>
          <a:p>
            <a:r>
              <a:rPr lang="en-US" sz="2800" dirty="0">
                <a:solidFill>
                  <a:schemeClr val="accent5"/>
                </a:solidFill>
              </a:rPr>
              <a:t>The Boston Massacre</a:t>
            </a:r>
          </a:p>
        </p:txBody>
      </p:sp>
      <p:sp>
        <p:nvSpPr>
          <p:cNvPr id="3" name="Text Placeholder 2">
            <a:extLst>
              <a:ext uri="{FF2B5EF4-FFF2-40B4-BE49-F238E27FC236}">
                <a16:creationId xmlns:a16="http://schemas.microsoft.com/office/drawing/2014/main" id="{43C29562-1D7D-E706-A08E-1A123019D97C}"/>
              </a:ext>
            </a:extLst>
          </p:cNvPr>
          <p:cNvSpPr>
            <a:spLocks noGrp="1"/>
          </p:cNvSpPr>
          <p:nvPr>
            <p:ph type="body" idx="1"/>
          </p:nvPr>
        </p:nvSpPr>
        <p:spPr>
          <a:xfrm>
            <a:off x="2953063" y="5126636"/>
            <a:ext cx="8649324" cy="887868"/>
          </a:xfrm>
        </p:spPr>
        <p:txBody>
          <a:bodyPr>
            <a:normAutofit/>
          </a:bodyPr>
          <a:lstStyle/>
          <a:p>
            <a:pPr marL="152396" indent="0">
              <a:buNone/>
            </a:pPr>
            <a:r>
              <a:rPr lang="en-US" sz="1800" dirty="0"/>
              <a:t>These resentments boiled over in </a:t>
            </a:r>
            <a:r>
              <a:rPr lang="en-US" sz="1800" b="1" dirty="0">
                <a:effectLst/>
              </a:rPr>
              <a:t>1770 with the “Boston Massacre.</a:t>
            </a:r>
            <a:r>
              <a:rPr lang="en-US" sz="1800" dirty="0"/>
              <a:t>” A crowd of colonists started throwing snowballs and stones at a group of British soldiers. </a:t>
            </a:r>
          </a:p>
        </p:txBody>
      </p:sp>
      <p:sp>
        <p:nvSpPr>
          <p:cNvPr id="4" name="Slide Number Placeholder 3">
            <a:extLst>
              <a:ext uri="{FF2B5EF4-FFF2-40B4-BE49-F238E27FC236}">
                <a16:creationId xmlns:a16="http://schemas.microsoft.com/office/drawing/2014/main" id="{F83B970C-A69E-3F88-68F4-12398C2A6E25}"/>
              </a:ext>
            </a:extLst>
          </p:cNvPr>
          <p:cNvSpPr>
            <a:spLocks noGrp="1"/>
          </p:cNvSpPr>
          <p:nvPr>
            <p:ph type="sldNum" idx="12"/>
          </p:nvPr>
        </p:nvSpPr>
        <p:spPr/>
        <p:txBody>
          <a:bodyPr/>
          <a:lstStyle/>
          <a:p>
            <a:fld id="{00000000-1234-1234-1234-123412341234}" type="slidenum">
              <a:rPr lang="en" smtClean="0"/>
              <a:pPr/>
              <a:t>33</a:t>
            </a:fld>
            <a:endParaRPr lang="en" dirty="0"/>
          </a:p>
        </p:txBody>
      </p:sp>
      <p:sp>
        <p:nvSpPr>
          <p:cNvPr id="5" name="Footer Placeholder 4">
            <a:extLst>
              <a:ext uri="{FF2B5EF4-FFF2-40B4-BE49-F238E27FC236}">
                <a16:creationId xmlns:a16="http://schemas.microsoft.com/office/drawing/2014/main" id="{F9920653-1272-40F6-5CD8-45BED9E24F45}"/>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spTree>
    <p:extLst>
      <p:ext uri="{BB962C8B-B14F-4D97-AF65-F5344CB8AC3E}">
        <p14:creationId xmlns:p14="http://schemas.microsoft.com/office/powerpoint/2010/main" val="409089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79AB-3756-2862-5A75-96CB691C7AEA}"/>
              </a:ext>
            </a:extLst>
          </p:cNvPr>
          <p:cNvSpPr>
            <a:spLocks noGrp="1"/>
          </p:cNvSpPr>
          <p:nvPr>
            <p:ph type="title"/>
          </p:nvPr>
        </p:nvSpPr>
        <p:spPr/>
        <p:txBody>
          <a:bodyPr/>
          <a:lstStyle/>
          <a:p>
            <a:r>
              <a:rPr lang="en-US" dirty="0">
                <a:solidFill>
                  <a:schemeClr val="accent5"/>
                </a:solidFill>
              </a:rPr>
              <a:t>The Boston Massacre</a:t>
            </a:r>
          </a:p>
        </p:txBody>
      </p:sp>
      <p:sp>
        <p:nvSpPr>
          <p:cNvPr id="3" name="Text Placeholder 2">
            <a:extLst>
              <a:ext uri="{FF2B5EF4-FFF2-40B4-BE49-F238E27FC236}">
                <a16:creationId xmlns:a16="http://schemas.microsoft.com/office/drawing/2014/main" id="{43C29562-1D7D-E706-A08E-1A123019D97C}"/>
              </a:ext>
            </a:extLst>
          </p:cNvPr>
          <p:cNvSpPr>
            <a:spLocks noGrp="1"/>
          </p:cNvSpPr>
          <p:nvPr>
            <p:ph type="body" idx="1"/>
          </p:nvPr>
        </p:nvSpPr>
        <p:spPr>
          <a:xfrm>
            <a:off x="415600" y="1536633"/>
            <a:ext cx="3916557" cy="4414233"/>
          </a:xfrm>
        </p:spPr>
        <p:txBody>
          <a:bodyPr>
            <a:normAutofit/>
          </a:bodyPr>
          <a:lstStyle/>
          <a:p>
            <a:pPr marL="152396" indent="0">
              <a:buNone/>
            </a:pPr>
            <a:r>
              <a:rPr lang="en-US" sz="1800" dirty="0"/>
              <a:t>The officer in charge warned his troops not to fire, but with all of the noise, one soldier just heard the word “</a:t>
            </a:r>
            <a:r>
              <a:rPr lang="en-US" sz="1800" b="1" dirty="0">
                <a:effectLst/>
              </a:rPr>
              <a:t>FIRE!</a:t>
            </a:r>
            <a:r>
              <a:rPr lang="en-US" sz="1800" dirty="0"/>
              <a:t>” The soldiers began shooting, and soon three colonists were dead.</a:t>
            </a:r>
          </a:p>
        </p:txBody>
      </p:sp>
      <p:sp>
        <p:nvSpPr>
          <p:cNvPr id="4" name="Slide Number Placeholder 3">
            <a:extLst>
              <a:ext uri="{FF2B5EF4-FFF2-40B4-BE49-F238E27FC236}">
                <a16:creationId xmlns:a16="http://schemas.microsoft.com/office/drawing/2014/main" id="{F83B970C-A69E-3F88-68F4-12398C2A6E25}"/>
              </a:ext>
            </a:extLst>
          </p:cNvPr>
          <p:cNvSpPr>
            <a:spLocks noGrp="1"/>
          </p:cNvSpPr>
          <p:nvPr>
            <p:ph type="sldNum" idx="12"/>
          </p:nvPr>
        </p:nvSpPr>
        <p:spPr/>
        <p:txBody>
          <a:bodyPr/>
          <a:lstStyle/>
          <a:p>
            <a:fld id="{00000000-1234-1234-1234-123412341234}" type="slidenum">
              <a:rPr lang="en" smtClean="0"/>
              <a:pPr/>
              <a:t>34</a:t>
            </a:fld>
            <a:endParaRPr lang="en" dirty="0"/>
          </a:p>
        </p:txBody>
      </p:sp>
      <p:sp>
        <p:nvSpPr>
          <p:cNvPr id="5" name="Footer Placeholder 4">
            <a:extLst>
              <a:ext uri="{FF2B5EF4-FFF2-40B4-BE49-F238E27FC236}">
                <a16:creationId xmlns:a16="http://schemas.microsoft.com/office/drawing/2014/main" id="{F9920653-1272-40F6-5CD8-45BED9E24F45}"/>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pic>
        <p:nvPicPr>
          <p:cNvPr id="29698" name="Picture 2">
            <a:extLst>
              <a:ext uri="{FF2B5EF4-FFF2-40B4-BE49-F238E27FC236}">
                <a16:creationId xmlns:a16="http://schemas.microsoft.com/office/drawing/2014/main" id="{EBEEAA0A-D13F-EDCE-2D2B-43196E15A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548" y="0"/>
            <a:ext cx="5834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048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B7D5B-DB21-D067-72D1-5D7295935199}"/>
              </a:ext>
            </a:extLst>
          </p:cNvPr>
          <p:cNvSpPr>
            <a:spLocks noGrp="1"/>
          </p:cNvSpPr>
          <p:nvPr>
            <p:ph type="title"/>
          </p:nvPr>
        </p:nvSpPr>
        <p:spPr/>
        <p:txBody>
          <a:bodyPr/>
          <a:lstStyle/>
          <a:p>
            <a:r>
              <a:rPr lang="en-US" dirty="0">
                <a:solidFill>
                  <a:schemeClr val="accent5"/>
                </a:solidFill>
              </a:rPr>
              <a:t>The Tea Act</a:t>
            </a:r>
          </a:p>
        </p:txBody>
      </p:sp>
      <p:sp>
        <p:nvSpPr>
          <p:cNvPr id="3" name="Text Placeholder 2">
            <a:extLst>
              <a:ext uri="{FF2B5EF4-FFF2-40B4-BE49-F238E27FC236}">
                <a16:creationId xmlns:a16="http://schemas.microsoft.com/office/drawing/2014/main" id="{E8364774-B0A3-1C0D-4926-ADB6584026D5}"/>
              </a:ext>
            </a:extLst>
          </p:cNvPr>
          <p:cNvSpPr>
            <a:spLocks noGrp="1"/>
          </p:cNvSpPr>
          <p:nvPr>
            <p:ph type="body" idx="1"/>
          </p:nvPr>
        </p:nvSpPr>
        <p:spPr>
          <a:xfrm>
            <a:off x="415600" y="1536633"/>
            <a:ext cx="4950879" cy="4414233"/>
          </a:xfrm>
        </p:spPr>
        <p:txBody>
          <a:bodyPr>
            <a:normAutofit/>
          </a:bodyPr>
          <a:lstStyle/>
          <a:p>
            <a:r>
              <a:rPr lang="en-US" sz="1800" dirty="0"/>
              <a:t>Parliament finally repealed the unpopular Townshend duties. </a:t>
            </a:r>
          </a:p>
          <a:p>
            <a:r>
              <a:rPr lang="en-US" sz="1800" dirty="0"/>
              <a:t>In 1773, it passed a </a:t>
            </a:r>
            <a:r>
              <a:rPr lang="en-US" sz="1800" b="1" dirty="0">
                <a:effectLst/>
              </a:rPr>
              <a:t>new Tea Act</a:t>
            </a:r>
            <a:r>
              <a:rPr lang="en-US" sz="1800" dirty="0"/>
              <a:t>. </a:t>
            </a:r>
          </a:p>
          <a:p>
            <a:r>
              <a:rPr lang="en-US" sz="1800" dirty="0"/>
              <a:t>Although this law actually lowered the cost of tea in the colonies, it was still a tax imposed without colonial consent.</a:t>
            </a:r>
          </a:p>
        </p:txBody>
      </p:sp>
      <p:sp>
        <p:nvSpPr>
          <p:cNvPr id="4" name="Slide Number Placeholder 3">
            <a:extLst>
              <a:ext uri="{FF2B5EF4-FFF2-40B4-BE49-F238E27FC236}">
                <a16:creationId xmlns:a16="http://schemas.microsoft.com/office/drawing/2014/main" id="{4751D86C-36EC-6D95-1D3C-139880FB1F43}"/>
              </a:ext>
            </a:extLst>
          </p:cNvPr>
          <p:cNvSpPr>
            <a:spLocks noGrp="1"/>
          </p:cNvSpPr>
          <p:nvPr>
            <p:ph type="sldNum" idx="12"/>
          </p:nvPr>
        </p:nvSpPr>
        <p:spPr/>
        <p:txBody>
          <a:bodyPr/>
          <a:lstStyle/>
          <a:p>
            <a:fld id="{00000000-1234-1234-1234-123412341234}" type="slidenum">
              <a:rPr lang="en" smtClean="0"/>
              <a:pPr/>
              <a:t>35</a:t>
            </a:fld>
            <a:endParaRPr lang="en" dirty="0"/>
          </a:p>
        </p:txBody>
      </p:sp>
      <p:sp>
        <p:nvSpPr>
          <p:cNvPr id="5" name="Footer Placeholder 4">
            <a:extLst>
              <a:ext uri="{FF2B5EF4-FFF2-40B4-BE49-F238E27FC236}">
                <a16:creationId xmlns:a16="http://schemas.microsoft.com/office/drawing/2014/main" id="{C78D120D-D1EC-ABA2-6E8E-66E7A1FC03FA}"/>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pic>
        <p:nvPicPr>
          <p:cNvPr id="7" name="Picture 6" descr="A stack of gold coins&#10;&#10;Description automatically generated">
            <a:extLst>
              <a:ext uri="{FF2B5EF4-FFF2-40B4-BE49-F238E27FC236}">
                <a16:creationId xmlns:a16="http://schemas.microsoft.com/office/drawing/2014/main" id="{D59BBFF3-5F09-A08B-B0B4-F346533773F8}"/>
              </a:ext>
            </a:extLst>
          </p:cNvPr>
          <p:cNvPicPr>
            <a:picLocks noChangeAspect="1"/>
          </p:cNvPicPr>
          <p:nvPr/>
        </p:nvPicPr>
        <p:blipFill rotWithShape="1">
          <a:blip r:embed="rId2"/>
          <a:srcRect t="3271"/>
          <a:stretch/>
        </p:blipFill>
        <p:spPr>
          <a:xfrm>
            <a:off x="5724996" y="1536633"/>
            <a:ext cx="5937415" cy="4414233"/>
          </a:xfrm>
          <a:prstGeom prst="rect">
            <a:avLst/>
          </a:prstGeom>
        </p:spPr>
      </p:pic>
    </p:spTree>
    <p:extLst>
      <p:ext uri="{BB962C8B-B14F-4D97-AF65-F5344CB8AC3E}">
        <p14:creationId xmlns:p14="http://schemas.microsoft.com/office/powerpoint/2010/main" val="2355866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6402-F951-7E59-1930-D86E5668FAE7}"/>
              </a:ext>
            </a:extLst>
          </p:cNvPr>
          <p:cNvSpPr>
            <a:spLocks noGrp="1"/>
          </p:cNvSpPr>
          <p:nvPr>
            <p:ph type="title"/>
          </p:nvPr>
        </p:nvSpPr>
        <p:spPr>
          <a:xfrm>
            <a:off x="415599" y="593367"/>
            <a:ext cx="2807181" cy="763600"/>
          </a:xfrm>
        </p:spPr>
        <p:txBody>
          <a:bodyPr>
            <a:normAutofit fontScale="90000"/>
          </a:bodyPr>
          <a:lstStyle/>
          <a:p>
            <a:r>
              <a:rPr lang="en-US" dirty="0">
                <a:solidFill>
                  <a:schemeClr val="accent5"/>
                </a:solidFill>
              </a:rPr>
              <a:t>The Boston Tea Party</a:t>
            </a:r>
          </a:p>
        </p:txBody>
      </p:sp>
      <p:sp>
        <p:nvSpPr>
          <p:cNvPr id="3" name="Text Placeholder 2">
            <a:extLst>
              <a:ext uri="{FF2B5EF4-FFF2-40B4-BE49-F238E27FC236}">
                <a16:creationId xmlns:a16="http://schemas.microsoft.com/office/drawing/2014/main" id="{C4536C92-7722-08AC-CDE6-35A597FA263F}"/>
              </a:ext>
            </a:extLst>
          </p:cNvPr>
          <p:cNvSpPr>
            <a:spLocks noGrp="1"/>
          </p:cNvSpPr>
          <p:nvPr>
            <p:ph type="body" idx="1"/>
          </p:nvPr>
        </p:nvSpPr>
        <p:spPr>
          <a:xfrm>
            <a:off x="415600" y="1813810"/>
            <a:ext cx="3077108" cy="4137056"/>
          </a:xfrm>
        </p:spPr>
        <p:txBody>
          <a:bodyPr>
            <a:normAutofit/>
          </a:bodyPr>
          <a:lstStyle/>
          <a:p>
            <a:pPr marL="152396" indent="0">
              <a:buNone/>
            </a:pPr>
            <a:r>
              <a:rPr lang="en-US" sz="1600" dirty="0"/>
              <a:t>Colonists again protested. In an act of defiance, a group of colonists disguised as American Indians threw more than 300 chests of British tea into Boston Harbor during the “</a:t>
            </a:r>
            <a:r>
              <a:rPr lang="en-US" sz="1600" b="1" dirty="0">
                <a:effectLst/>
              </a:rPr>
              <a:t>Boston Tea Party</a:t>
            </a:r>
            <a:r>
              <a:rPr lang="en-US" sz="1600" dirty="0"/>
              <a:t>.”</a:t>
            </a:r>
          </a:p>
        </p:txBody>
      </p:sp>
      <p:sp>
        <p:nvSpPr>
          <p:cNvPr id="4" name="Slide Number Placeholder 3">
            <a:extLst>
              <a:ext uri="{FF2B5EF4-FFF2-40B4-BE49-F238E27FC236}">
                <a16:creationId xmlns:a16="http://schemas.microsoft.com/office/drawing/2014/main" id="{BF1AFB4D-84EB-9AF8-A1A6-961C4429F098}"/>
              </a:ext>
            </a:extLst>
          </p:cNvPr>
          <p:cNvSpPr>
            <a:spLocks noGrp="1"/>
          </p:cNvSpPr>
          <p:nvPr>
            <p:ph type="sldNum" idx="12"/>
          </p:nvPr>
        </p:nvSpPr>
        <p:spPr/>
        <p:txBody>
          <a:bodyPr/>
          <a:lstStyle/>
          <a:p>
            <a:fld id="{00000000-1234-1234-1234-123412341234}" type="slidenum">
              <a:rPr lang="en" smtClean="0"/>
              <a:pPr/>
              <a:t>36</a:t>
            </a:fld>
            <a:endParaRPr lang="en" dirty="0"/>
          </a:p>
        </p:txBody>
      </p:sp>
      <p:sp>
        <p:nvSpPr>
          <p:cNvPr id="5" name="Footer Placeholder 4">
            <a:extLst>
              <a:ext uri="{FF2B5EF4-FFF2-40B4-BE49-F238E27FC236}">
                <a16:creationId xmlns:a16="http://schemas.microsoft.com/office/drawing/2014/main" id="{D8BE1A1A-0E30-5D65-A7E1-7C4E010A9256}"/>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pic>
        <p:nvPicPr>
          <p:cNvPr id="30722" name="Picture 2">
            <a:extLst>
              <a:ext uri="{FF2B5EF4-FFF2-40B4-BE49-F238E27FC236}">
                <a16:creationId xmlns:a16="http://schemas.microsoft.com/office/drawing/2014/main" id="{DFC7AE6A-E5E4-F2D8-ADA1-A3C10C4E9F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581" y="491314"/>
            <a:ext cx="8073830" cy="5726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646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1599-2AD5-92DA-AC01-4C18CD53FCD6}"/>
              </a:ext>
            </a:extLst>
          </p:cNvPr>
          <p:cNvSpPr>
            <a:spLocks noGrp="1"/>
          </p:cNvSpPr>
          <p:nvPr>
            <p:ph type="title"/>
          </p:nvPr>
        </p:nvSpPr>
        <p:spPr/>
        <p:txBody>
          <a:bodyPr/>
          <a:lstStyle/>
          <a:p>
            <a:r>
              <a:rPr lang="en-US" dirty="0">
                <a:solidFill>
                  <a:schemeClr val="accent5"/>
                </a:solidFill>
              </a:rPr>
              <a:t>The Intolerable Acts (1774)</a:t>
            </a:r>
          </a:p>
        </p:txBody>
      </p:sp>
      <p:sp>
        <p:nvSpPr>
          <p:cNvPr id="3" name="Text Placeholder 2">
            <a:extLst>
              <a:ext uri="{FF2B5EF4-FFF2-40B4-BE49-F238E27FC236}">
                <a16:creationId xmlns:a16="http://schemas.microsoft.com/office/drawing/2014/main" id="{D8B9D069-98F7-7490-1E05-92C567A02BD7}"/>
              </a:ext>
            </a:extLst>
          </p:cNvPr>
          <p:cNvSpPr>
            <a:spLocks noGrp="1"/>
          </p:cNvSpPr>
          <p:nvPr>
            <p:ph type="body" idx="1"/>
          </p:nvPr>
        </p:nvSpPr>
        <p:spPr>
          <a:xfrm>
            <a:off x="415600" y="1536633"/>
            <a:ext cx="6210052" cy="4414233"/>
          </a:xfrm>
        </p:spPr>
        <p:txBody>
          <a:bodyPr>
            <a:normAutofit/>
          </a:bodyPr>
          <a:lstStyle/>
          <a:p>
            <a:r>
              <a:rPr lang="en-US" sz="1800" dirty="0"/>
              <a:t>Outraged by this destruction of property, Parliament passed </a:t>
            </a:r>
            <a:r>
              <a:rPr lang="en-US" sz="1800" b="1" dirty="0">
                <a:effectLst/>
              </a:rPr>
              <a:t>the Coercive Acts in 1774</a:t>
            </a:r>
            <a:r>
              <a:rPr lang="en-US" sz="1800" dirty="0"/>
              <a:t>. These acts suspended the Massachusetts legislature until the tea was paid for. </a:t>
            </a:r>
          </a:p>
          <a:p>
            <a:r>
              <a:rPr lang="en-US" sz="1800" dirty="0"/>
              <a:t>Warships blockaded Boston Harbor, and the British government took on the power to appoint all public officials in Massachusetts. </a:t>
            </a:r>
          </a:p>
          <a:p>
            <a:r>
              <a:rPr lang="en-US" sz="1800" dirty="0"/>
              <a:t>The colonists called these acts the “</a:t>
            </a:r>
            <a:r>
              <a:rPr lang="en-US" sz="1800" b="1" dirty="0">
                <a:effectLst/>
              </a:rPr>
              <a:t>Intolerable Acts</a:t>
            </a:r>
            <a:r>
              <a:rPr lang="en-US" sz="1800" dirty="0"/>
              <a:t>.” Anger had reached its tipping point.</a:t>
            </a:r>
          </a:p>
        </p:txBody>
      </p:sp>
      <p:sp>
        <p:nvSpPr>
          <p:cNvPr id="4" name="Slide Number Placeholder 3">
            <a:extLst>
              <a:ext uri="{FF2B5EF4-FFF2-40B4-BE49-F238E27FC236}">
                <a16:creationId xmlns:a16="http://schemas.microsoft.com/office/drawing/2014/main" id="{D6ECD702-C4CF-8A3F-4608-C841F16B293D}"/>
              </a:ext>
            </a:extLst>
          </p:cNvPr>
          <p:cNvSpPr>
            <a:spLocks noGrp="1"/>
          </p:cNvSpPr>
          <p:nvPr>
            <p:ph type="sldNum" idx="12"/>
          </p:nvPr>
        </p:nvSpPr>
        <p:spPr/>
        <p:txBody>
          <a:bodyPr/>
          <a:lstStyle/>
          <a:p>
            <a:fld id="{00000000-1234-1234-1234-123412341234}" type="slidenum">
              <a:rPr lang="en" smtClean="0"/>
              <a:pPr/>
              <a:t>37</a:t>
            </a:fld>
            <a:endParaRPr lang="en" dirty="0"/>
          </a:p>
        </p:txBody>
      </p:sp>
      <p:sp>
        <p:nvSpPr>
          <p:cNvPr id="5" name="Footer Placeholder 4">
            <a:extLst>
              <a:ext uri="{FF2B5EF4-FFF2-40B4-BE49-F238E27FC236}">
                <a16:creationId xmlns:a16="http://schemas.microsoft.com/office/drawing/2014/main" id="{CCC7FC69-BCD5-50AD-2B5D-01DD77BD916E}"/>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pic>
        <p:nvPicPr>
          <p:cNvPr id="31748" name="Picture 4" descr="undefined">
            <a:extLst>
              <a:ext uri="{FF2B5EF4-FFF2-40B4-BE49-F238E27FC236}">
                <a16:creationId xmlns:a16="http://schemas.microsoft.com/office/drawing/2014/main" id="{E24F7F52-77E2-A6AB-32F9-41A5AF312C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625652" y="1190039"/>
            <a:ext cx="5036759" cy="36514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9B7E387-E48F-3F90-5B10-3694F12608D3}"/>
              </a:ext>
            </a:extLst>
          </p:cNvPr>
          <p:cNvSpPr txBox="1"/>
          <p:nvPr/>
        </p:nvSpPr>
        <p:spPr>
          <a:xfrm>
            <a:off x="4311793" y="5321367"/>
            <a:ext cx="4844698" cy="646331"/>
          </a:xfrm>
          <a:prstGeom prst="rect">
            <a:avLst/>
          </a:prstGeom>
          <a:noFill/>
          <a:ln w="25400">
            <a:solidFill>
              <a:schemeClr val="accent4"/>
            </a:solidFill>
          </a:ln>
        </p:spPr>
        <p:txBody>
          <a:bodyPr wrap="square">
            <a:spAutoFit/>
          </a:bodyPr>
          <a:lstStyle/>
          <a:p>
            <a:r>
              <a:rPr lang="en-US" b="0" i="0" dirty="0">
                <a:effectLst/>
                <a:latin typeface="Bree Serif" panose="02000503040000020004" pitchFamily="2" charset="77"/>
              </a:rPr>
              <a:t>These British policies eventually led to the</a:t>
            </a:r>
            <a:br>
              <a:rPr lang="en-US" dirty="0">
                <a:latin typeface="Bree Serif" panose="02000503040000020004" pitchFamily="2" charset="77"/>
              </a:rPr>
            </a:br>
            <a:r>
              <a:rPr lang="en-US" b="0" i="0" dirty="0">
                <a:effectLst/>
                <a:latin typeface="Bree Serif" panose="02000503040000020004" pitchFamily="2" charset="77"/>
              </a:rPr>
              <a:t>writing of the Declaration of Independence.</a:t>
            </a:r>
            <a:endParaRPr lang="en-US" dirty="0">
              <a:latin typeface="Bree Serif" panose="02000503040000020004" pitchFamily="2" charset="77"/>
            </a:endParaRPr>
          </a:p>
        </p:txBody>
      </p:sp>
      <p:cxnSp>
        <p:nvCxnSpPr>
          <p:cNvPr id="11" name="Curved Connector 10">
            <a:extLst>
              <a:ext uri="{FF2B5EF4-FFF2-40B4-BE49-F238E27FC236}">
                <a16:creationId xmlns:a16="http://schemas.microsoft.com/office/drawing/2014/main" id="{29C52E65-53D4-3D35-B969-864B091989F3}"/>
              </a:ext>
            </a:extLst>
          </p:cNvPr>
          <p:cNvCxnSpPr/>
          <p:nvPr/>
        </p:nvCxnSpPr>
        <p:spPr>
          <a:xfrm>
            <a:off x="1843790" y="4948358"/>
            <a:ext cx="2293495" cy="702934"/>
          </a:xfrm>
          <a:prstGeom prst="curvedConnector3">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514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5" name="Rectangle 327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a:extLst>
              <a:ext uri="{FF2B5EF4-FFF2-40B4-BE49-F238E27FC236}">
                <a16:creationId xmlns:a16="http://schemas.microsoft.com/office/drawing/2014/main" id="{CCC2A501-472C-8F5A-7CED-79FCE830E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712"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2777" name="Rectangle 327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B97F18-66E0-A03A-93B3-D27BF5C4D3C6}"/>
              </a:ext>
            </a:extLst>
          </p:cNvPr>
          <p:cNvSpPr>
            <a:spLocks noGrp="1"/>
          </p:cNvSpPr>
          <p:nvPr>
            <p:ph type="title"/>
          </p:nvPr>
        </p:nvSpPr>
        <p:spPr>
          <a:xfrm>
            <a:off x="838200" y="365125"/>
            <a:ext cx="3822189" cy="1899912"/>
          </a:xfrm>
        </p:spPr>
        <p:txBody>
          <a:bodyPr vert="horz" lIns="91440" tIns="45720" rIns="91440" bIns="45720" rtlCol="0" anchor="ctr">
            <a:normAutofit fontScale="90000"/>
          </a:bodyPr>
          <a:lstStyle/>
          <a:p>
            <a:pPr>
              <a:lnSpc>
                <a:spcPct val="90000"/>
              </a:lnSpc>
              <a:spcBef>
                <a:spcPct val="0"/>
              </a:spcBef>
            </a:pPr>
            <a:r>
              <a:rPr lang="en-US" sz="3400" dirty="0">
                <a:solidFill>
                  <a:schemeClr val="accent5"/>
                </a:solidFill>
              </a:rPr>
              <a:t>The Enlightenment and Colonial Ideas on Government</a:t>
            </a:r>
          </a:p>
        </p:txBody>
      </p:sp>
      <p:sp>
        <p:nvSpPr>
          <p:cNvPr id="3" name="Text Placeholder 2">
            <a:extLst>
              <a:ext uri="{FF2B5EF4-FFF2-40B4-BE49-F238E27FC236}">
                <a16:creationId xmlns:a16="http://schemas.microsoft.com/office/drawing/2014/main" id="{5F740825-CD5E-AF3B-4502-DF10B79F86E1}"/>
              </a:ext>
            </a:extLst>
          </p:cNvPr>
          <p:cNvSpPr>
            <a:spLocks noGrp="1"/>
          </p:cNvSpPr>
          <p:nvPr>
            <p:ph type="body" idx="1"/>
          </p:nvPr>
        </p:nvSpPr>
        <p:spPr>
          <a:xfrm>
            <a:off x="838200" y="2434201"/>
            <a:ext cx="3822189" cy="3742762"/>
          </a:xfrm>
        </p:spPr>
        <p:txBody>
          <a:bodyPr vert="horz" lIns="91440" tIns="45720" rIns="91440" bIns="45720" rtlCol="0">
            <a:normAutofit/>
          </a:bodyPr>
          <a:lstStyle/>
          <a:p>
            <a:pPr marL="666735" indent="-285750">
              <a:lnSpc>
                <a:spcPct val="90000"/>
              </a:lnSpc>
              <a:spcAft>
                <a:spcPts val="600"/>
              </a:spcAft>
            </a:pPr>
            <a:r>
              <a:rPr lang="en-US" sz="1800" b="0" i="0" dirty="0">
                <a:effectLst/>
              </a:rPr>
              <a:t>The </a:t>
            </a:r>
            <a:r>
              <a:rPr lang="en-US" sz="1800" b="1" i="0" dirty="0">
                <a:effectLst/>
              </a:rPr>
              <a:t>Enlightenment </a:t>
            </a:r>
            <a:r>
              <a:rPr lang="en-US" sz="1800" b="0" i="0" dirty="0">
                <a:effectLst/>
              </a:rPr>
              <a:t>influenced the colonists’ ideology (system of beliefs).</a:t>
            </a:r>
          </a:p>
          <a:p>
            <a:pPr marL="666735" indent="-285750">
              <a:lnSpc>
                <a:spcPct val="90000"/>
              </a:lnSpc>
              <a:spcAft>
                <a:spcPts val="600"/>
              </a:spcAft>
            </a:pPr>
            <a:r>
              <a:rPr lang="en-US" sz="1800" b="0" i="0" dirty="0">
                <a:effectLst/>
              </a:rPr>
              <a:t>Enlightenment thinkers did not believe that kings and queens received their powers from God. </a:t>
            </a:r>
            <a:endParaRPr lang="en-US" dirty="0">
              <a:ea typeface="+mn-ea"/>
              <a:cs typeface="+mn-cs"/>
            </a:endParaRPr>
          </a:p>
        </p:txBody>
      </p:sp>
      <p:sp>
        <p:nvSpPr>
          <p:cNvPr id="5" name="Footer Placeholder 4">
            <a:extLst>
              <a:ext uri="{FF2B5EF4-FFF2-40B4-BE49-F238E27FC236}">
                <a16:creationId xmlns:a16="http://schemas.microsoft.com/office/drawing/2014/main" id="{31DA24E3-DA63-CDD7-405C-8EEA666D809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200" kern="1200" dirty="0">
                <a:solidFill>
                  <a:srgbClr val="FFFFFF"/>
                </a:solidFill>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AD16359F-2B61-5EAF-FD3C-03301C125900}"/>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rgbClr val="FFFFFF"/>
                </a:solidFill>
                <a:latin typeface="Arial" panose="020B0604020202020204" pitchFamily="34" charset="0"/>
                <a:ea typeface="+mn-ea"/>
                <a:cs typeface="+mn-cs"/>
              </a:rPr>
              <a:pPr>
                <a:spcAft>
                  <a:spcPts val="600"/>
                </a:spcAft>
                <a:buClrTx/>
                <a:buSzTx/>
                <a:defRPr/>
              </a:pPr>
              <a:t>38</a:t>
            </a:fld>
            <a:endParaRPr lang="en-US" sz="1200" dirty="0">
              <a:solidFill>
                <a:srgbClr val="FFFFFF"/>
              </a:solidFill>
              <a:latin typeface="Arial" panose="020B0604020202020204" pitchFamily="34" charset="0"/>
              <a:ea typeface="+mn-ea"/>
              <a:cs typeface="+mn-cs"/>
            </a:endParaRPr>
          </a:p>
        </p:txBody>
      </p:sp>
    </p:spTree>
    <p:extLst>
      <p:ext uri="{BB962C8B-B14F-4D97-AF65-F5344CB8AC3E}">
        <p14:creationId xmlns:p14="http://schemas.microsoft.com/office/powerpoint/2010/main" val="1210739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a:extLst>
              <a:ext uri="{FF2B5EF4-FFF2-40B4-BE49-F238E27FC236}">
                <a16:creationId xmlns:a16="http://schemas.microsoft.com/office/drawing/2014/main" id="{D9C97B7E-ADE0-D01B-0DF8-C3F1D527A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165" y="3453955"/>
            <a:ext cx="4346014" cy="29492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0308B7-6D6F-89C5-C077-CC6C03598A5B}"/>
              </a:ext>
            </a:extLst>
          </p:cNvPr>
          <p:cNvSpPr>
            <a:spLocks noGrp="1"/>
          </p:cNvSpPr>
          <p:nvPr>
            <p:ph type="title"/>
          </p:nvPr>
        </p:nvSpPr>
        <p:spPr/>
        <p:txBody>
          <a:bodyPr/>
          <a:lstStyle/>
          <a:p>
            <a:r>
              <a:rPr lang="en-US" sz="3600" dirty="0">
                <a:solidFill>
                  <a:schemeClr val="accent5"/>
                </a:solidFill>
              </a:rPr>
              <a:t>The Enlightenment and Colonial Ideas on Government</a:t>
            </a:r>
            <a:endParaRPr lang="en-US" dirty="0"/>
          </a:p>
        </p:txBody>
      </p:sp>
      <p:sp>
        <p:nvSpPr>
          <p:cNvPr id="3" name="Text Placeholder 2">
            <a:extLst>
              <a:ext uri="{FF2B5EF4-FFF2-40B4-BE49-F238E27FC236}">
                <a16:creationId xmlns:a16="http://schemas.microsoft.com/office/drawing/2014/main" id="{7A4DD024-2C6A-CFF3-A4DB-A2F54AB55329}"/>
              </a:ext>
            </a:extLst>
          </p:cNvPr>
          <p:cNvSpPr>
            <a:spLocks noGrp="1"/>
          </p:cNvSpPr>
          <p:nvPr>
            <p:ph type="body" idx="1"/>
          </p:nvPr>
        </p:nvSpPr>
        <p:spPr>
          <a:xfrm>
            <a:off x="415601" y="1536633"/>
            <a:ext cx="5430564" cy="4414233"/>
          </a:xfrm>
        </p:spPr>
        <p:txBody>
          <a:bodyPr/>
          <a:lstStyle/>
          <a:p>
            <a:r>
              <a:rPr lang="en-US" b="0" i="0" dirty="0">
                <a:effectLst/>
                <a:latin typeface="Arial" panose="020B0604020202020204" pitchFamily="34" charset="0"/>
              </a:rPr>
              <a:t>Instead, they accepted </a:t>
            </a:r>
            <a:r>
              <a:rPr lang="en-US" b="1" i="0" dirty="0">
                <a:effectLst/>
                <a:latin typeface="Arial" panose="020B0604020202020204" pitchFamily="34" charset="0"/>
              </a:rPr>
              <a:t>John</a:t>
            </a:r>
            <a:r>
              <a:rPr lang="en-US" dirty="0">
                <a:latin typeface="Arial" panose="020B0604020202020204" pitchFamily="34" charset="0"/>
              </a:rPr>
              <a:t> </a:t>
            </a:r>
            <a:r>
              <a:rPr lang="en-US" b="1" i="0" dirty="0">
                <a:effectLst/>
                <a:latin typeface="Arial" panose="020B0604020202020204" pitchFamily="34" charset="0"/>
              </a:rPr>
              <a:t>Locke’s </a:t>
            </a:r>
            <a:r>
              <a:rPr lang="en-US" b="0" i="0" dirty="0">
                <a:effectLst/>
                <a:latin typeface="Arial" panose="020B0604020202020204" pitchFamily="34" charset="0"/>
              </a:rPr>
              <a:t>view that each government was created as part of a </a:t>
            </a:r>
            <a:r>
              <a:rPr lang="en-US" b="1" i="0" dirty="0">
                <a:effectLst/>
                <a:latin typeface="Arial" panose="020B0604020202020204" pitchFamily="34" charset="0"/>
              </a:rPr>
              <a:t>“social contract” </a:t>
            </a:r>
            <a:r>
              <a:rPr lang="en-US" b="0" i="0" dirty="0">
                <a:effectLst/>
                <a:latin typeface="Arial" panose="020B0604020202020204" pitchFamily="34" charset="0"/>
              </a:rPr>
              <a:t>between a people and</a:t>
            </a:r>
            <a:r>
              <a:rPr lang="en-US" dirty="0">
                <a:latin typeface="Arial" panose="020B0604020202020204" pitchFamily="34" charset="0"/>
              </a:rPr>
              <a:t> </a:t>
            </a:r>
            <a:r>
              <a:rPr lang="en-US" b="0" i="0" dirty="0">
                <a:effectLst/>
                <a:latin typeface="Arial" panose="020B0604020202020204" pitchFamily="34" charset="0"/>
              </a:rPr>
              <a:t>their rulers. </a:t>
            </a:r>
          </a:p>
          <a:p>
            <a:r>
              <a:rPr lang="en-US" b="0" i="0" dirty="0">
                <a:effectLst/>
                <a:latin typeface="Arial" panose="020B0604020202020204" pitchFamily="34" charset="0"/>
              </a:rPr>
              <a:t>If rulers did not respect the rights of their subjects, then the social contract was broken</a:t>
            </a:r>
            <a:r>
              <a:rPr lang="en-US" dirty="0">
                <a:latin typeface="Arial" panose="020B0604020202020204" pitchFamily="34" charset="0"/>
              </a:rPr>
              <a:t> </a:t>
            </a:r>
            <a:r>
              <a:rPr lang="en-US" b="0" i="0" dirty="0">
                <a:effectLst/>
                <a:latin typeface="Arial" panose="020B0604020202020204" pitchFamily="34" charset="0"/>
              </a:rPr>
              <a:t>and the people had the right to overthrow their government.</a:t>
            </a:r>
            <a:endParaRPr lang="en-US" dirty="0"/>
          </a:p>
        </p:txBody>
      </p:sp>
      <p:sp>
        <p:nvSpPr>
          <p:cNvPr id="4" name="Slide Number Placeholder 3">
            <a:extLst>
              <a:ext uri="{FF2B5EF4-FFF2-40B4-BE49-F238E27FC236}">
                <a16:creationId xmlns:a16="http://schemas.microsoft.com/office/drawing/2014/main" id="{62CFD230-CEA7-3FC8-6ED0-B620A23183CF}"/>
              </a:ext>
            </a:extLst>
          </p:cNvPr>
          <p:cNvSpPr>
            <a:spLocks noGrp="1"/>
          </p:cNvSpPr>
          <p:nvPr>
            <p:ph type="sldNum" idx="12"/>
          </p:nvPr>
        </p:nvSpPr>
        <p:spPr/>
        <p:txBody>
          <a:bodyPr/>
          <a:lstStyle/>
          <a:p>
            <a:fld id="{00000000-1234-1234-1234-123412341234}" type="slidenum">
              <a:rPr lang="en" smtClean="0"/>
              <a:pPr/>
              <a:t>39</a:t>
            </a:fld>
            <a:endParaRPr lang="en" dirty="0"/>
          </a:p>
        </p:txBody>
      </p:sp>
      <p:sp>
        <p:nvSpPr>
          <p:cNvPr id="5" name="Footer Placeholder 4">
            <a:extLst>
              <a:ext uri="{FF2B5EF4-FFF2-40B4-BE49-F238E27FC236}">
                <a16:creationId xmlns:a16="http://schemas.microsoft.com/office/drawing/2014/main" id="{1DC35E21-69E5-4BA8-FEF1-C54B2DC35415}"/>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pic>
        <p:nvPicPr>
          <p:cNvPr id="33794" name="Picture 2">
            <a:extLst>
              <a:ext uri="{FF2B5EF4-FFF2-40B4-BE49-F238E27FC236}">
                <a16:creationId xmlns:a16="http://schemas.microsoft.com/office/drawing/2014/main" id="{05E52A4D-EB75-A9F4-821A-A773C404B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3638" y="1536633"/>
            <a:ext cx="2157843" cy="249581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cxnSp>
        <p:nvCxnSpPr>
          <p:cNvPr id="6" name="Curved Connector 5">
            <a:extLst>
              <a:ext uri="{FF2B5EF4-FFF2-40B4-BE49-F238E27FC236}">
                <a16:creationId xmlns:a16="http://schemas.microsoft.com/office/drawing/2014/main" id="{BEA30827-2D4E-A837-70D7-C5D2F0DE59B2}"/>
              </a:ext>
            </a:extLst>
          </p:cNvPr>
          <p:cNvCxnSpPr>
            <a:cxnSpLocks/>
          </p:cNvCxnSpPr>
          <p:nvPr/>
        </p:nvCxnSpPr>
        <p:spPr>
          <a:xfrm>
            <a:off x="5396459" y="1807847"/>
            <a:ext cx="3923928" cy="597614"/>
          </a:xfrm>
          <a:prstGeom prst="curvedConnector3">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1C816069-E5FC-5F32-B583-F14843323EF3}"/>
              </a:ext>
            </a:extLst>
          </p:cNvPr>
          <p:cNvCxnSpPr>
            <a:cxnSpLocks/>
          </p:cNvCxnSpPr>
          <p:nvPr/>
        </p:nvCxnSpPr>
        <p:spPr>
          <a:xfrm>
            <a:off x="4383873" y="4278094"/>
            <a:ext cx="1324065" cy="672065"/>
          </a:xfrm>
          <a:prstGeom prst="curvedConnector3">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307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a:bodyPr>
          <a:lstStyle/>
          <a:p>
            <a:pPr>
              <a:lnSpc>
                <a:spcPct val="115000"/>
              </a:lnSpc>
            </a:pPr>
            <a:r>
              <a:rPr lang="en" sz="2933" dirty="0">
                <a:solidFill>
                  <a:schemeClr val="accent5"/>
                </a:solidFill>
                <a:latin typeface="Bree Serif"/>
                <a:ea typeface="Bree Serif"/>
                <a:cs typeface="Bree Serif"/>
                <a:sym typeface="Bree Serif"/>
              </a:rPr>
              <a:t>Standards Covered in this Chapter</a:t>
            </a:r>
            <a:endParaRPr sz="2933" dirty="0">
              <a:solidFill>
                <a:schemeClr val="accent5"/>
              </a:solidFill>
              <a:latin typeface="Bree Serif"/>
              <a:ea typeface="Bree Serif"/>
              <a:cs typeface="Bree Serif"/>
              <a:sym typeface="Bree Serif"/>
            </a:endParaRPr>
          </a:p>
        </p:txBody>
      </p:sp>
      <p:sp>
        <p:nvSpPr>
          <p:cNvPr id="72" name="Google Shape;72;p15"/>
          <p:cNvSpPr txBox="1">
            <a:spLocks noGrp="1"/>
          </p:cNvSpPr>
          <p:nvPr>
            <p:ph type="body" idx="1"/>
          </p:nvPr>
        </p:nvSpPr>
        <p:spPr>
          <a:xfrm>
            <a:off x="415599" y="1536633"/>
            <a:ext cx="10648641" cy="4555200"/>
          </a:xfrm>
          <a:prstGeom prst="rect">
            <a:avLst/>
          </a:prstGeom>
          <a:noFill/>
          <a:ln>
            <a:noFill/>
          </a:ln>
        </p:spPr>
        <p:txBody>
          <a:bodyPr spcFirstLastPara="1" vert="horz" wrap="square" lIns="121900" tIns="121900" rIns="121900" bIns="121900" rtlCol="0" anchor="t" anchorCtr="0">
            <a:normAutofit/>
          </a:bodyPr>
          <a:lstStyle/>
          <a:p>
            <a:pPr marL="152396" indent="0">
              <a:buNone/>
            </a:pPr>
            <a:r>
              <a:rPr lang="en-US" sz="1600" b="1" dirty="0">
                <a:effectLst/>
                <a:cs typeface="Times New Roman" panose="02020603050405020304" pitchFamily="18" charset="0"/>
              </a:rPr>
              <a:t>SSUSH3 What were the causes of the American Revolution?</a:t>
            </a:r>
          </a:p>
          <a:p>
            <a:pPr marL="152396" indent="0">
              <a:buNone/>
            </a:pPr>
            <a:br>
              <a:rPr lang="en-US" sz="1600" b="1" dirty="0">
                <a:effectLst/>
                <a:cs typeface="Times New Roman" panose="02020603050405020304" pitchFamily="18" charset="0"/>
              </a:rPr>
            </a:br>
            <a:r>
              <a:rPr lang="en-US" sz="1600" i="0" dirty="0">
                <a:effectLst/>
                <a:cs typeface="Times New Roman" panose="02020603050405020304" pitchFamily="18" charset="0"/>
              </a:rPr>
              <a:t>a. </a:t>
            </a:r>
            <a:r>
              <a:rPr lang="en-US" sz="1600" b="0" i="0" dirty="0">
                <a:effectLst/>
                <a:cs typeface="Times New Roman" panose="02020603050405020304" pitchFamily="18" charset="0"/>
              </a:rPr>
              <a:t>How did the French and Indian War and the 1763 Treaty of Paris lay the groundwork for the</a:t>
            </a:r>
            <a:br>
              <a:rPr lang="en-US" sz="1600" dirty="0">
                <a:cs typeface="Times New Roman" panose="02020603050405020304" pitchFamily="18" charset="0"/>
              </a:rPr>
            </a:br>
            <a:r>
              <a:rPr lang="en-US" sz="1600" b="0" i="0" dirty="0">
                <a:effectLst/>
                <a:cs typeface="Times New Roman" panose="02020603050405020304" pitchFamily="18" charset="0"/>
              </a:rPr>
              <a:t>American Revolution?</a:t>
            </a:r>
          </a:p>
          <a:p>
            <a:pPr marL="152396" indent="0">
              <a:buNone/>
            </a:pPr>
            <a:br>
              <a:rPr lang="en-US" sz="1600" dirty="0">
                <a:cs typeface="Times New Roman" panose="02020603050405020304" pitchFamily="18" charset="0"/>
              </a:rPr>
            </a:br>
            <a:r>
              <a:rPr lang="en-US" sz="1600" b="0" i="0" dirty="0">
                <a:effectLst/>
                <a:cs typeface="Times New Roman" panose="02020603050405020304" pitchFamily="18" charset="0"/>
              </a:rPr>
              <a:t>b. What were the colonial responses to the Proclamation of 1763, the Stamp Act, and the</a:t>
            </a:r>
            <a:br>
              <a:rPr lang="en-US" sz="1600" dirty="0">
                <a:cs typeface="Times New Roman" panose="02020603050405020304" pitchFamily="18" charset="0"/>
              </a:rPr>
            </a:br>
            <a:r>
              <a:rPr lang="en-US" sz="1600" b="0" i="0" dirty="0">
                <a:effectLst/>
                <a:cs typeface="Times New Roman" panose="02020603050405020304" pitchFamily="18" charset="0"/>
              </a:rPr>
              <a:t>Intolerable Acts, as seen in actions of the Sons and Daughters of Liberty and the Committees of Correspondence?</a:t>
            </a:r>
          </a:p>
          <a:p>
            <a:pPr marL="152396" indent="0">
              <a:buNone/>
            </a:pPr>
            <a:br>
              <a:rPr lang="en-US" sz="1600" dirty="0">
                <a:cs typeface="Times New Roman" panose="02020603050405020304" pitchFamily="18" charset="0"/>
              </a:rPr>
            </a:br>
            <a:r>
              <a:rPr lang="en-US" sz="1600" b="0" i="0" dirty="0">
                <a:effectLst/>
                <a:cs typeface="Times New Roman" panose="02020603050405020304" pitchFamily="18" charset="0"/>
              </a:rPr>
              <a:t>c. What was the importance of Thomas Paine’s Common Sense to the movement for independence?</a:t>
            </a:r>
            <a:endParaRPr lang="en-US" sz="1600" dirty="0">
              <a:effectLst/>
              <a:cs typeface="Times New Roman" panose="02020603050405020304" pitchFamily="18" charset="0"/>
            </a:endParaRPr>
          </a:p>
        </p:txBody>
      </p:sp>
      <p:sp>
        <p:nvSpPr>
          <p:cNvPr id="74" name="Google Shape;74;p15"/>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fld id="{00000000-1234-1234-1234-123412341234}" type="slidenum">
              <a:rPr lang="en"/>
              <a:pPr/>
              <a:t>4</a:t>
            </a:fld>
            <a:endParaRPr/>
          </a:p>
        </p:txBody>
      </p:sp>
      <p:sp>
        <p:nvSpPr>
          <p:cNvPr id="3" name="Footer Placeholder 4">
            <a:extLst>
              <a:ext uri="{FF2B5EF4-FFF2-40B4-BE49-F238E27FC236}">
                <a16:creationId xmlns:a16="http://schemas.microsoft.com/office/drawing/2014/main" id="{935550EC-E8C0-0D9E-4436-FEDA3D526E93}"/>
              </a:ext>
            </a:extLst>
          </p:cNvPr>
          <p:cNvSpPr>
            <a:spLocks noGrp="1"/>
          </p:cNvSpPr>
          <p:nvPr>
            <p:ph type="ftr" sz="quarter" idx="11"/>
          </p:nvPr>
        </p:nvSpPr>
        <p:spPr>
          <a:xfrm>
            <a:off x="415599" y="6271499"/>
            <a:ext cx="7772400" cy="365125"/>
          </a:xfrm>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97E-7A83-2A54-F2A2-D83EC001915C}"/>
              </a:ext>
            </a:extLst>
          </p:cNvPr>
          <p:cNvSpPr>
            <a:spLocks noGrp="1"/>
          </p:cNvSpPr>
          <p:nvPr>
            <p:ph type="title"/>
          </p:nvPr>
        </p:nvSpPr>
        <p:spPr/>
        <p:txBody>
          <a:bodyPr/>
          <a:lstStyle/>
          <a:p>
            <a:r>
              <a:rPr lang="en-US" dirty="0">
                <a:solidFill>
                  <a:schemeClr val="accent5"/>
                </a:solidFill>
              </a:rPr>
              <a:t>The Fighting Begins | </a:t>
            </a:r>
            <a:r>
              <a:rPr lang="en-US" dirty="0">
                <a:solidFill>
                  <a:schemeClr val="accent4"/>
                </a:solidFill>
              </a:rPr>
              <a:t>The First Continental Congress</a:t>
            </a:r>
          </a:p>
        </p:txBody>
      </p:sp>
      <p:sp>
        <p:nvSpPr>
          <p:cNvPr id="3" name="Text Placeholder 2">
            <a:extLst>
              <a:ext uri="{FF2B5EF4-FFF2-40B4-BE49-F238E27FC236}">
                <a16:creationId xmlns:a16="http://schemas.microsoft.com/office/drawing/2014/main" id="{644E4A22-89B4-A0AC-8D54-2F8C89D2C95E}"/>
              </a:ext>
            </a:extLst>
          </p:cNvPr>
          <p:cNvSpPr>
            <a:spLocks noGrp="1"/>
          </p:cNvSpPr>
          <p:nvPr>
            <p:ph type="body" idx="1"/>
          </p:nvPr>
        </p:nvSpPr>
        <p:spPr>
          <a:xfrm>
            <a:off x="415600" y="1536633"/>
            <a:ext cx="6060151" cy="4414233"/>
          </a:xfrm>
        </p:spPr>
        <p:txBody>
          <a:bodyPr>
            <a:normAutofit/>
          </a:bodyPr>
          <a:lstStyle/>
          <a:p>
            <a:r>
              <a:rPr lang="en-US" sz="1800" dirty="0"/>
              <a:t>Because of all the troubles with Britain, the colonies decided to send representatives to Philadelphia for a “</a:t>
            </a:r>
            <a:r>
              <a:rPr lang="en-US" sz="1800" b="1" dirty="0"/>
              <a:t>Continental Congress</a:t>
            </a:r>
            <a:r>
              <a:rPr lang="en-US" sz="1800" dirty="0"/>
              <a:t>.” Each colony sent delegates except Georgia.</a:t>
            </a:r>
          </a:p>
          <a:p>
            <a:pPr>
              <a:buFont typeface="Arial" panose="020B0604020202020204" pitchFamily="34" charset="0"/>
              <a:buChar char="•"/>
            </a:pPr>
            <a:r>
              <a:rPr lang="en-US" sz="1800" dirty="0"/>
              <a:t>In September 1774, the First Continental Congress petitioned </a:t>
            </a:r>
            <a:r>
              <a:rPr lang="en-US" sz="1800" b="1" dirty="0"/>
              <a:t>King George III </a:t>
            </a:r>
            <a:r>
              <a:rPr lang="en-US" sz="1800" dirty="0"/>
              <a:t>to repeal the Intolerable Acts and planned a boycott.</a:t>
            </a:r>
          </a:p>
          <a:p>
            <a:pPr>
              <a:buFont typeface="Arial" panose="020B0604020202020204" pitchFamily="34" charset="0"/>
              <a:buChar char="•"/>
            </a:pPr>
            <a:r>
              <a:rPr lang="en-US" sz="1800" dirty="0"/>
              <a:t>King George III ignored the petition and condemned the colonists.</a:t>
            </a:r>
          </a:p>
        </p:txBody>
      </p:sp>
      <p:sp>
        <p:nvSpPr>
          <p:cNvPr id="4" name="Slide Number Placeholder 3">
            <a:extLst>
              <a:ext uri="{FF2B5EF4-FFF2-40B4-BE49-F238E27FC236}">
                <a16:creationId xmlns:a16="http://schemas.microsoft.com/office/drawing/2014/main" id="{97CB5A9D-BA57-EF9E-383D-116BDAEFE169}"/>
              </a:ext>
            </a:extLst>
          </p:cNvPr>
          <p:cNvSpPr>
            <a:spLocks noGrp="1"/>
          </p:cNvSpPr>
          <p:nvPr>
            <p:ph type="sldNum" idx="12"/>
          </p:nvPr>
        </p:nvSpPr>
        <p:spPr/>
        <p:txBody>
          <a:bodyPr/>
          <a:lstStyle/>
          <a:p>
            <a:fld id="{00000000-1234-1234-1234-123412341234}" type="slidenum">
              <a:rPr lang="en" smtClean="0"/>
              <a:pPr/>
              <a:t>40</a:t>
            </a:fld>
            <a:endParaRPr lang="en" dirty="0"/>
          </a:p>
        </p:txBody>
      </p:sp>
      <p:sp>
        <p:nvSpPr>
          <p:cNvPr id="5" name="Footer Placeholder 4">
            <a:extLst>
              <a:ext uri="{FF2B5EF4-FFF2-40B4-BE49-F238E27FC236}">
                <a16:creationId xmlns:a16="http://schemas.microsoft.com/office/drawing/2014/main" id="{00EEE4C9-8EB4-B19B-F55E-098AE4EC215C}"/>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pic>
        <p:nvPicPr>
          <p:cNvPr id="34818" name="Picture 2" descr="Quarter-length portrait in oils of a clean-shaven young George in profile wearing a red suit, the Garter star, a blue sash, and a powdered wig. He has a receding chin and his forehead slopes away from the bridge of his nose making his head look round in shape.">
            <a:extLst>
              <a:ext uri="{FF2B5EF4-FFF2-40B4-BE49-F238E27FC236}">
                <a16:creationId xmlns:a16="http://schemas.microsoft.com/office/drawing/2014/main" id="{074183BF-4FDE-00FB-5395-3B4AE9502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522" y="1536632"/>
            <a:ext cx="3815451" cy="44142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622612-3492-4FF3-01B8-3B59CF404F2B}"/>
              </a:ext>
            </a:extLst>
          </p:cNvPr>
          <p:cNvSpPr txBox="1"/>
          <p:nvPr/>
        </p:nvSpPr>
        <p:spPr>
          <a:xfrm>
            <a:off x="6962580" y="5754831"/>
            <a:ext cx="1866626" cy="369332"/>
          </a:xfrm>
          <a:prstGeom prst="rect">
            <a:avLst/>
          </a:prstGeom>
          <a:solidFill>
            <a:schemeClr val="bg1"/>
          </a:solidFill>
          <a:ln w="25400">
            <a:solidFill>
              <a:schemeClr val="accent4"/>
            </a:solidFill>
          </a:ln>
        </p:spPr>
        <p:txBody>
          <a:bodyPr wrap="square">
            <a:spAutoFit/>
          </a:bodyPr>
          <a:lstStyle/>
          <a:p>
            <a:r>
              <a:rPr lang="en-US" dirty="0">
                <a:latin typeface="Bree Serif" panose="02000503040000020004" pitchFamily="2" charset="77"/>
              </a:rPr>
              <a:t>King George III</a:t>
            </a:r>
          </a:p>
        </p:txBody>
      </p:sp>
    </p:spTree>
    <p:extLst>
      <p:ext uri="{BB962C8B-B14F-4D97-AF65-F5344CB8AC3E}">
        <p14:creationId xmlns:p14="http://schemas.microsoft.com/office/powerpoint/2010/main" val="2077285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47" name="Rectangle 35846">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undefined">
            <a:extLst>
              <a:ext uri="{FF2B5EF4-FFF2-40B4-BE49-F238E27FC236}">
                <a16:creationId xmlns:a16="http://schemas.microsoft.com/office/drawing/2014/main" id="{21486F81-30AC-84B6-7D84-C598A0971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959" b="1"/>
          <a:stretch>
            <a:fillRect/>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5849" name="Freeform: Shape 35848">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useBgFill="1">
        <p:nvSpPr>
          <p:cNvPr id="35851" name="Freeform: Shape 35850">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C522B7D5-0B06-0CA0-B15F-38C1662FE8F0}"/>
              </a:ext>
            </a:extLst>
          </p:cNvPr>
          <p:cNvSpPr>
            <a:spLocks noGrp="1"/>
          </p:cNvSpPr>
          <p:nvPr>
            <p:ph type="title"/>
          </p:nvPr>
        </p:nvSpPr>
        <p:spPr>
          <a:xfrm>
            <a:off x="371094" y="1161288"/>
            <a:ext cx="3438144" cy="1125728"/>
          </a:xfrm>
        </p:spPr>
        <p:txBody>
          <a:bodyPr vert="horz" lIns="91440" tIns="45720" rIns="91440" bIns="45720" rtlCol="0" anchor="b">
            <a:normAutofit/>
          </a:bodyPr>
          <a:lstStyle/>
          <a:p>
            <a:pPr>
              <a:lnSpc>
                <a:spcPct val="90000"/>
              </a:lnSpc>
              <a:spcBef>
                <a:spcPct val="0"/>
              </a:spcBef>
            </a:pPr>
            <a:r>
              <a:rPr lang="en-US" sz="2200" dirty="0">
                <a:solidFill>
                  <a:schemeClr val="accent5"/>
                </a:solidFill>
              </a:rPr>
              <a:t>The Battles of Lexington and Concord—the “Shot Heard Round the World”</a:t>
            </a:r>
          </a:p>
        </p:txBody>
      </p:sp>
      <p:sp>
        <p:nvSpPr>
          <p:cNvPr id="35853" name="Rectangle 3585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5855" name="Rectangle 3585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 Placeholder 2">
            <a:extLst>
              <a:ext uri="{FF2B5EF4-FFF2-40B4-BE49-F238E27FC236}">
                <a16:creationId xmlns:a16="http://schemas.microsoft.com/office/drawing/2014/main" id="{A62EE0A2-92B8-E1D1-2943-464A812DE36A}"/>
              </a:ext>
            </a:extLst>
          </p:cNvPr>
          <p:cNvSpPr>
            <a:spLocks noGrp="1"/>
          </p:cNvSpPr>
          <p:nvPr>
            <p:ph type="body" idx="1"/>
          </p:nvPr>
        </p:nvSpPr>
        <p:spPr>
          <a:xfrm>
            <a:off x="371094" y="2718054"/>
            <a:ext cx="3438906" cy="3207258"/>
          </a:xfrm>
        </p:spPr>
        <p:txBody>
          <a:bodyPr vert="horz" lIns="91440" tIns="45720" rIns="91440" bIns="45720" rtlCol="0" anchor="t">
            <a:normAutofit/>
          </a:bodyPr>
          <a:lstStyle/>
          <a:p>
            <a:pPr indent="-228600">
              <a:lnSpc>
                <a:spcPct val="90000"/>
              </a:lnSpc>
              <a:spcAft>
                <a:spcPts val="600"/>
              </a:spcAft>
            </a:pPr>
            <a:r>
              <a:rPr lang="en-US" sz="1700" dirty="0">
                <a:ea typeface="+mn-ea"/>
                <a:cs typeface="+mn-cs"/>
              </a:rPr>
              <a:t>In April 1775, British troops marched to Lexington and Concord to arrest both Samuel Adams and John Hancock and to seize arms.</a:t>
            </a:r>
          </a:p>
          <a:p>
            <a:pPr indent="-228600">
              <a:lnSpc>
                <a:spcPct val="90000"/>
              </a:lnSpc>
              <a:spcAft>
                <a:spcPts val="600"/>
              </a:spcAft>
            </a:pPr>
            <a:r>
              <a:rPr lang="en-US" sz="1700" dirty="0">
                <a:ea typeface="+mn-ea"/>
                <a:cs typeface="+mn-cs"/>
              </a:rPr>
              <a:t>Patriot “minutemen” and British troops fired on each other, starting the American Revolution.</a:t>
            </a:r>
          </a:p>
        </p:txBody>
      </p:sp>
      <p:sp>
        <p:nvSpPr>
          <p:cNvPr id="5" name="Footer Placeholder 4">
            <a:extLst>
              <a:ext uri="{FF2B5EF4-FFF2-40B4-BE49-F238E27FC236}">
                <a16:creationId xmlns:a16="http://schemas.microsoft.com/office/drawing/2014/main" id="{9890F5F9-79D3-057D-4BD0-3857D6F05A0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200" kern="1200" dirty="0">
                <a:solidFill>
                  <a:schemeClr val="bg1"/>
                </a:solidFill>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8E7E2B50-233E-A11C-947D-D8F58AB3DEB2}"/>
              </a:ext>
            </a:extLst>
          </p:cNvPr>
          <p:cNvSpPr>
            <a:spLocks noGrp="1"/>
          </p:cNvSpPr>
          <p:nvPr>
            <p:ph type="sldNum" idx="12"/>
          </p:nvPr>
        </p:nvSpPr>
        <p:spPr>
          <a:xfrm>
            <a:off x="9077706"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chemeClr val="bg1"/>
                </a:solidFill>
                <a:latin typeface="Arial" panose="020B0604020202020204" pitchFamily="34" charset="0"/>
                <a:ea typeface="+mn-ea"/>
                <a:cs typeface="+mn-cs"/>
              </a:rPr>
              <a:pPr>
                <a:spcAft>
                  <a:spcPts val="600"/>
                </a:spcAft>
                <a:buClrTx/>
                <a:buSzTx/>
                <a:defRPr/>
              </a:pPr>
              <a:t>41</a:t>
            </a:fld>
            <a:endParaRPr lang="en-US" sz="1200" dirty="0">
              <a:solidFill>
                <a:schemeClr val="bg1"/>
              </a:solidFill>
              <a:latin typeface="Arial" panose="020B0604020202020204" pitchFamily="34" charset="0"/>
              <a:ea typeface="+mn-ea"/>
              <a:cs typeface="+mn-cs"/>
            </a:endParaRPr>
          </a:p>
        </p:txBody>
      </p:sp>
    </p:spTree>
    <p:extLst>
      <p:ext uri="{BB962C8B-B14F-4D97-AF65-F5344CB8AC3E}">
        <p14:creationId xmlns:p14="http://schemas.microsoft.com/office/powerpoint/2010/main" val="3161186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1" name="Rectangle 3687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866" name="Picture 2" descr="undefined">
            <a:extLst>
              <a:ext uri="{FF2B5EF4-FFF2-40B4-BE49-F238E27FC236}">
                <a16:creationId xmlns:a16="http://schemas.microsoft.com/office/drawing/2014/main" id="{73820416-4CDD-BDA2-41D7-A2A65E319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24" r="7514" b="1"/>
          <a:stretch>
            <a:fillRect/>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6873" name="Freeform: Shape 3687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useBgFill="1">
        <p:nvSpPr>
          <p:cNvPr id="36875" name="Freeform: Shape 3687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199AEDD8-FDA3-D37A-2B1E-61CD4579CA9F}"/>
              </a:ext>
            </a:extLst>
          </p:cNvPr>
          <p:cNvSpPr>
            <a:spLocks noGrp="1"/>
          </p:cNvSpPr>
          <p:nvPr>
            <p:ph type="title"/>
          </p:nvPr>
        </p:nvSpPr>
        <p:spPr>
          <a:xfrm>
            <a:off x="371094" y="1161288"/>
            <a:ext cx="3438144" cy="1125728"/>
          </a:xfrm>
        </p:spPr>
        <p:txBody>
          <a:bodyPr vert="horz" lIns="91440" tIns="45720" rIns="91440" bIns="45720" rtlCol="0" anchor="b">
            <a:normAutofit/>
          </a:bodyPr>
          <a:lstStyle/>
          <a:p>
            <a:pPr>
              <a:lnSpc>
                <a:spcPct val="90000"/>
              </a:lnSpc>
              <a:spcBef>
                <a:spcPct val="0"/>
              </a:spcBef>
            </a:pPr>
            <a:r>
              <a:rPr lang="en-US" sz="2400" dirty="0">
                <a:solidFill>
                  <a:schemeClr val="accent5"/>
                </a:solidFill>
              </a:rPr>
              <a:t>The Conflict Spreads | The Second Continental Congress</a:t>
            </a:r>
          </a:p>
        </p:txBody>
      </p:sp>
      <p:sp>
        <p:nvSpPr>
          <p:cNvPr id="36877" name="Rectangle 368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6879" name="Rectangle 368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 Placeholder 2">
            <a:extLst>
              <a:ext uri="{FF2B5EF4-FFF2-40B4-BE49-F238E27FC236}">
                <a16:creationId xmlns:a16="http://schemas.microsoft.com/office/drawing/2014/main" id="{286B04EB-FF8E-B43C-C6BC-DDD66D349D6E}"/>
              </a:ext>
            </a:extLst>
          </p:cNvPr>
          <p:cNvSpPr>
            <a:spLocks noGrp="1"/>
          </p:cNvSpPr>
          <p:nvPr>
            <p:ph type="body" idx="1"/>
          </p:nvPr>
        </p:nvSpPr>
        <p:spPr>
          <a:xfrm>
            <a:off x="371094" y="2718054"/>
            <a:ext cx="3438144" cy="3207258"/>
          </a:xfrm>
        </p:spPr>
        <p:txBody>
          <a:bodyPr vert="horz" lIns="91440" tIns="45720" rIns="91440" bIns="45720" rtlCol="0" anchor="t">
            <a:normAutofit/>
          </a:bodyPr>
          <a:lstStyle/>
          <a:p>
            <a:pPr indent="-228600">
              <a:lnSpc>
                <a:spcPct val="90000"/>
              </a:lnSpc>
              <a:spcAft>
                <a:spcPts val="600"/>
              </a:spcAft>
            </a:pPr>
            <a:r>
              <a:rPr lang="en-US" sz="1700" dirty="0">
                <a:ea typeface="+mn-ea"/>
                <a:cs typeface="+mn-cs"/>
              </a:rPr>
              <a:t>The Second Continental Congress met in Philadelphia in May 1775. </a:t>
            </a:r>
          </a:p>
          <a:p>
            <a:pPr indent="-228600">
              <a:lnSpc>
                <a:spcPct val="90000"/>
              </a:lnSpc>
              <a:spcAft>
                <a:spcPts val="600"/>
              </a:spcAft>
            </a:pPr>
            <a:r>
              <a:rPr lang="en-US" sz="1700" dirty="0">
                <a:ea typeface="+mn-ea"/>
                <a:cs typeface="+mn-cs"/>
              </a:rPr>
              <a:t>It created the Continental Army and appointed George Washington as its commander.</a:t>
            </a:r>
          </a:p>
        </p:txBody>
      </p:sp>
      <p:sp>
        <p:nvSpPr>
          <p:cNvPr id="5" name="Footer Placeholder 4">
            <a:extLst>
              <a:ext uri="{FF2B5EF4-FFF2-40B4-BE49-F238E27FC236}">
                <a16:creationId xmlns:a16="http://schemas.microsoft.com/office/drawing/2014/main" id="{DF22AD1A-B839-0B1E-42E3-409B0D2F3D0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200" kern="1200" dirty="0">
                <a:solidFill>
                  <a:schemeClr val="bg1"/>
                </a:solidFill>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34E13E07-E4FC-DE80-6DF9-151DEC77A458}"/>
              </a:ext>
            </a:extLst>
          </p:cNvPr>
          <p:cNvSpPr>
            <a:spLocks noGrp="1"/>
          </p:cNvSpPr>
          <p:nvPr>
            <p:ph type="sldNum" idx="12"/>
          </p:nvPr>
        </p:nvSpPr>
        <p:spPr>
          <a:xfrm>
            <a:off x="9077706"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chemeClr val="bg1"/>
                </a:solidFill>
                <a:latin typeface="Arial" panose="020B0604020202020204" pitchFamily="34" charset="0"/>
                <a:ea typeface="+mn-ea"/>
                <a:cs typeface="+mn-cs"/>
              </a:rPr>
              <a:pPr>
                <a:spcAft>
                  <a:spcPts val="600"/>
                </a:spcAft>
                <a:buClrTx/>
                <a:buSzTx/>
                <a:defRPr/>
              </a:pPr>
              <a:t>42</a:t>
            </a:fld>
            <a:endParaRPr lang="en-US" sz="1200" dirty="0">
              <a:solidFill>
                <a:schemeClr val="bg1"/>
              </a:solidFill>
              <a:latin typeface="Arial" panose="020B0604020202020204" pitchFamily="34" charset="0"/>
              <a:ea typeface="+mn-ea"/>
              <a:cs typeface="+mn-cs"/>
            </a:endParaRPr>
          </a:p>
        </p:txBody>
      </p:sp>
    </p:spTree>
    <p:extLst>
      <p:ext uri="{BB962C8B-B14F-4D97-AF65-F5344CB8AC3E}">
        <p14:creationId xmlns:p14="http://schemas.microsoft.com/office/powerpoint/2010/main" val="34956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895" name="Rectangle 3789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undefined">
            <a:extLst>
              <a:ext uri="{FF2B5EF4-FFF2-40B4-BE49-F238E27FC236}">
                <a16:creationId xmlns:a16="http://schemas.microsoft.com/office/drawing/2014/main" id="{EDB30D3D-DFAA-9B6E-E057-A6F895DB5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294"/>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7897" name="Rectangle 3789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C17988-BE57-0373-9AFE-FC80391E6E9C}"/>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a:lnSpc>
                <a:spcPct val="90000"/>
              </a:lnSpc>
              <a:spcBef>
                <a:spcPct val="0"/>
              </a:spcBef>
            </a:pPr>
            <a:r>
              <a:rPr lang="en-US" sz="4000" dirty="0">
                <a:solidFill>
                  <a:schemeClr val="accent5"/>
                </a:solidFill>
              </a:rPr>
              <a:t>The Conflict Spreads</a:t>
            </a:r>
          </a:p>
        </p:txBody>
      </p:sp>
      <p:sp>
        <p:nvSpPr>
          <p:cNvPr id="3" name="Text Placeholder 2">
            <a:extLst>
              <a:ext uri="{FF2B5EF4-FFF2-40B4-BE49-F238E27FC236}">
                <a16:creationId xmlns:a16="http://schemas.microsoft.com/office/drawing/2014/main" id="{2B0461CA-6F48-8EFC-D453-51B486CE2741}"/>
              </a:ext>
            </a:extLst>
          </p:cNvPr>
          <p:cNvSpPr>
            <a:spLocks noGrp="1"/>
          </p:cNvSpPr>
          <p:nvPr>
            <p:ph type="body" idx="1"/>
          </p:nvPr>
        </p:nvSpPr>
        <p:spPr>
          <a:xfrm>
            <a:off x="7531610" y="2434201"/>
            <a:ext cx="4114800" cy="3742762"/>
          </a:xfrm>
        </p:spPr>
        <p:txBody>
          <a:bodyPr vert="horz" lIns="91440" tIns="45720" rIns="91440" bIns="45720" rtlCol="0">
            <a:normAutofit/>
          </a:bodyPr>
          <a:lstStyle/>
          <a:p>
            <a:pPr indent="-228600">
              <a:lnSpc>
                <a:spcPct val="90000"/>
              </a:lnSpc>
              <a:spcAft>
                <a:spcPts val="600"/>
              </a:spcAft>
            </a:pPr>
            <a:r>
              <a:rPr lang="en-US" b="0" i="0" dirty="0">
                <a:effectLst/>
                <a:ea typeface="+mn-ea"/>
                <a:cs typeface="+mn-cs"/>
              </a:rPr>
              <a:t>Washington immediately left for Boston. He placed captured British cannons high on a hill, forcing the British to leave the city. </a:t>
            </a:r>
          </a:p>
          <a:p>
            <a:pPr indent="-228600">
              <a:lnSpc>
                <a:spcPct val="90000"/>
              </a:lnSpc>
              <a:spcAft>
                <a:spcPts val="600"/>
              </a:spcAft>
            </a:pPr>
            <a:r>
              <a:rPr lang="en-US" b="0" i="0" dirty="0">
                <a:effectLst/>
                <a:ea typeface="+mn-ea"/>
                <a:cs typeface="+mn-cs"/>
              </a:rPr>
              <a:t>Washington next marched his army to New York City. The British also landed there and defeated Washington at the Battle of Long Island. </a:t>
            </a:r>
          </a:p>
        </p:txBody>
      </p:sp>
      <p:sp>
        <p:nvSpPr>
          <p:cNvPr id="5" name="Footer Placeholder 4">
            <a:extLst>
              <a:ext uri="{FF2B5EF4-FFF2-40B4-BE49-F238E27FC236}">
                <a16:creationId xmlns:a16="http://schemas.microsoft.com/office/drawing/2014/main" id="{CE1C1FDC-3D30-81A5-30E2-16F57DB4626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200" kern="1200" dirty="0">
                <a:solidFill>
                  <a:srgbClr val="FFFFFF"/>
                </a:solidFill>
                <a:latin typeface="Arial" panose="020B0604020202020204" pitchFamily="34" charset="0"/>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C8016CA0-304D-B429-0074-B11F5362CC8A}"/>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smtClean="0">
                <a:solidFill>
                  <a:prstClr val="black">
                    <a:tint val="75000"/>
                  </a:prstClr>
                </a:solidFill>
                <a:latin typeface="Arial" panose="020B0604020202020204" pitchFamily="34" charset="0"/>
                <a:ea typeface="+mn-ea"/>
                <a:cs typeface="+mn-cs"/>
              </a:rPr>
              <a:pPr>
                <a:spcAft>
                  <a:spcPts val="600"/>
                </a:spcAft>
                <a:buClrTx/>
                <a:buSzTx/>
                <a:defRPr/>
              </a:pPr>
              <a:t>43</a:t>
            </a:fld>
            <a:endParaRPr lang="en-US" sz="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88436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016CA0-304D-B429-0074-B11F5362CC8A}"/>
              </a:ext>
            </a:extLst>
          </p:cNvPr>
          <p:cNvSpPr>
            <a:spLocks noGrp="1"/>
          </p:cNvSpPr>
          <p:nvPr>
            <p:ph type="sldNum" idx="12"/>
          </p:nvPr>
        </p:nvSpPr>
        <p:spPr/>
        <p:txBody>
          <a:bodyPr/>
          <a:lstStyle/>
          <a:p>
            <a:fld id="{00000000-1234-1234-1234-123412341234}" type="slidenum">
              <a:rPr lang="en" smtClean="0"/>
              <a:pPr/>
              <a:t>44</a:t>
            </a:fld>
            <a:endParaRPr lang="en" dirty="0"/>
          </a:p>
        </p:txBody>
      </p:sp>
      <p:pic>
        <p:nvPicPr>
          <p:cNvPr id="38914" name="Picture 2" descr="undefined">
            <a:extLst>
              <a:ext uri="{FF2B5EF4-FFF2-40B4-BE49-F238E27FC236}">
                <a16:creationId xmlns:a16="http://schemas.microsoft.com/office/drawing/2014/main" id="{577B546E-2CB3-A8EA-5149-5AD55FABD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215" y="0"/>
            <a:ext cx="9412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9A0DB61-F4F8-9C4B-14B7-BFB640B532C4}"/>
              </a:ext>
            </a:extLst>
          </p:cNvPr>
          <p:cNvSpPr txBox="1"/>
          <p:nvPr/>
        </p:nvSpPr>
        <p:spPr>
          <a:xfrm>
            <a:off x="280688" y="3968138"/>
            <a:ext cx="3331941" cy="1754326"/>
          </a:xfrm>
          <a:prstGeom prst="rect">
            <a:avLst/>
          </a:prstGeom>
          <a:solidFill>
            <a:schemeClr val="bg1"/>
          </a:solidFill>
          <a:ln w="25400">
            <a:solidFill>
              <a:schemeClr val="accent4"/>
            </a:solidFill>
          </a:ln>
        </p:spPr>
        <p:txBody>
          <a:bodyPr wrap="square">
            <a:spAutoFit/>
          </a:bodyPr>
          <a:lstStyle/>
          <a:p>
            <a:r>
              <a:rPr lang="en-US" dirty="0">
                <a:latin typeface="Bree Serif" panose="02000503040000020004" pitchFamily="2" charset="77"/>
              </a:rPr>
              <a:t>Washington retreated to New Jersey. He took his army back across the Delaware River to defeat Hessian troops at the Battle of Trenton on Christmas Day, 1775.</a:t>
            </a:r>
          </a:p>
        </p:txBody>
      </p:sp>
    </p:spTree>
    <p:extLst>
      <p:ext uri="{BB962C8B-B14F-4D97-AF65-F5344CB8AC3E}">
        <p14:creationId xmlns:p14="http://schemas.microsoft.com/office/powerpoint/2010/main" val="2316188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43" name="Rectangle 399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9938" name="Picture 2" descr="undefined">
            <a:extLst>
              <a:ext uri="{FF2B5EF4-FFF2-40B4-BE49-F238E27FC236}">
                <a16:creationId xmlns:a16="http://schemas.microsoft.com/office/drawing/2014/main" id="{9CDB38B3-2E51-7F0F-2335-8919575CE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789"/>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68D3C4FE-C929-D156-E256-B9D518010D9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kumimoji="0" lang="en-US" sz="1200" b="0" i="0" u="none" strike="noStrike" kern="1200" cap="none" spc="0" normalizeH="0" baseline="0" noProof="0" dirty="0">
                <a:ln>
                  <a:noFill/>
                </a:ln>
                <a:solidFill>
                  <a:srgbClr val="FFFFFF"/>
                </a:solidFill>
                <a:effectLst/>
                <a:uLnTx/>
                <a:uFillTx/>
                <a:latin typeface="+mn-lt"/>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18C04DE1-286E-35DE-2EC2-EB86B7B80BFB}"/>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z="1200">
                <a:solidFill>
                  <a:srgbClr val="FFFFFF"/>
                </a:solidFill>
                <a:ea typeface="+mn-ea"/>
                <a:cs typeface="+mn-cs"/>
              </a:rPr>
              <a:pPr>
                <a:spcAft>
                  <a:spcPts val="600"/>
                </a:spcAft>
              </a:pPr>
              <a:t>45</a:t>
            </a:fld>
            <a:endParaRPr lang="en-US" sz="1200">
              <a:solidFill>
                <a:srgbClr val="FFFFFF"/>
              </a:solidFill>
              <a:ea typeface="+mn-ea"/>
              <a:cs typeface="+mn-cs"/>
            </a:endParaRPr>
          </a:p>
        </p:txBody>
      </p:sp>
      <p:sp>
        <p:nvSpPr>
          <p:cNvPr id="6" name="TextBox 5">
            <a:extLst>
              <a:ext uri="{FF2B5EF4-FFF2-40B4-BE49-F238E27FC236}">
                <a16:creationId xmlns:a16="http://schemas.microsoft.com/office/drawing/2014/main" id="{9F05788D-88ED-D667-F622-7CE7A0F962BA}"/>
              </a:ext>
            </a:extLst>
          </p:cNvPr>
          <p:cNvSpPr txBox="1"/>
          <p:nvPr/>
        </p:nvSpPr>
        <p:spPr>
          <a:xfrm>
            <a:off x="250708" y="265567"/>
            <a:ext cx="3137069" cy="369332"/>
          </a:xfrm>
          <a:prstGeom prst="rect">
            <a:avLst/>
          </a:prstGeom>
          <a:solidFill>
            <a:schemeClr val="bg1"/>
          </a:solidFill>
          <a:ln w="25400">
            <a:solidFill>
              <a:schemeClr val="accent4"/>
            </a:solidFill>
          </a:ln>
        </p:spPr>
        <p:txBody>
          <a:bodyPr wrap="square">
            <a:spAutoFit/>
          </a:bodyPr>
          <a:lstStyle/>
          <a:p>
            <a:r>
              <a:rPr lang="en-US" b="0" i="1" strike="noStrike" dirty="0">
                <a:effectLst/>
                <a:latin typeface="Bree Serif" panose="02000503040000020004" pitchFamily="2" charset="77"/>
              </a:rPr>
              <a:t>The Passage of the Delaware</a:t>
            </a:r>
            <a:endParaRPr lang="en-US" dirty="0">
              <a:latin typeface="Bree Serif" panose="02000503040000020004" pitchFamily="2" charset="77"/>
            </a:endParaRPr>
          </a:p>
        </p:txBody>
      </p:sp>
    </p:spTree>
    <p:extLst>
      <p:ext uri="{BB962C8B-B14F-4D97-AF65-F5344CB8AC3E}">
        <p14:creationId xmlns:p14="http://schemas.microsoft.com/office/powerpoint/2010/main" val="274250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7" name="Rectangle 409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62" name="Picture 2" descr="undefined">
            <a:extLst>
              <a:ext uri="{FF2B5EF4-FFF2-40B4-BE49-F238E27FC236}">
                <a16:creationId xmlns:a16="http://schemas.microsoft.com/office/drawing/2014/main" id="{5C288946-6603-58F3-5820-B065365E9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65"/>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0B8A52E8-2B89-E299-5BD0-114A58E4DC3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kumimoji="0" lang="en-US" sz="1200" b="0" i="0" u="none" strike="noStrike" kern="1200" cap="none" spc="0" normalizeH="0" baseline="0" noProof="0" dirty="0">
                <a:ln>
                  <a:noFill/>
                </a:ln>
                <a:solidFill>
                  <a:srgbClr val="FFFFFF"/>
                </a:solidFill>
                <a:effectLst/>
                <a:uLnTx/>
                <a:uFillTx/>
                <a:latin typeface="+mn-lt"/>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1F391A8E-501A-8802-139D-1CFF82B4C39B}"/>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z="1200">
                <a:solidFill>
                  <a:srgbClr val="FFFFFF"/>
                </a:solidFill>
                <a:ea typeface="+mn-ea"/>
                <a:cs typeface="+mn-cs"/>
              </a:rPr>
              <a:pPr>
                <a:spcAft>
                  <a:spcPts val="600"/>
                </a:spcAft>
              </a:pPr>
              <a:t>46</a:t>
            </a:fld>
            <a:endParaRPr lang="en-US" sz="1200">
              <a:solidFill>
                <a:srgbClr val="FFFFFF"/>
              </a:solidFill>
              <a:ea typeface="+mn-ea"/>
              <a:cs typeface="+mn-cs"/>
            </a:endParaRPr>
          </a:p>
        </p:txBody>
      </p:sp>
      <p:sp>
        <p:nvSpPr>
          <p:cNvPr id="6" name="TextBox 5">
            <a:extLst>
              <a:ext uri="{FF2B5EF4-FFF2-40B4-BE49-F238E27FC236}">
                <a16:creationId xmlns:a16="http://schemas.microsoft.com/office/drawing/2014/main" id="{09169229-67C7-B1EE-E754-4AD59AD512A6}"/>
              </a:ext>
            </a:extLst>
          </p:cNvPr>
          <p:cNvSpPr txBox="1"/>
          <p:nvPr/>
        </p:nvSpPr>
        <p:spPr>
          <a:xfrm>
            <a:off x="250708" y="265567"/>
            <a:ext cx="3916558" cy="369332"/>
          </a:xfrm>
          <a:prstGeom prst="rect">
            <a:avLst/>
          </a:prstGeom>
          <a:solidFill>
            <a:schemeClr val="bg1"/>
          </a:solidFill>
          <a:ln w="25400">
            <a:solidFill>
              <a:schemeClr val="accent4"/>
            </a:solidFill>
          </a:ln>
        </p:spPr>
        <p:txBody>
          <a:bodyPr wrap="square">
            <a:spAutoFit/>
          </a:bodyPr>
          <a:lstStyle/>
          <a:p>
            <a:r>
              <a:rPr lang="en-US" b="0" i="1" dirty="0">
                <a:solidFill>
                  <a:srgbClr val="202122"/>
                </a:solidFill>
                <a:effectLst/>
                <a:latin typeface="Bree Serif" panose="02000503040000020004" pitchFamily="2" charset="77"/>
              </a:rPr>
              <a:t>Washington Crossing the Delaware</a:t>
            </a:r>
            <a:r>
              <a:rPr lang="en-US" b="0" i="0" dirty="0">
                <a:solidFill>
                  <a:srgbClr val="202122"/>
                </a:solidFill>
                <a:effectLst/>
                <a:latin typeface="Bree Serif" panose="02000503040000020004" pitchFamily="2" charset="77"/>
              </a:rPr>
              <a:t> </a:t>
            </a:r>
            <a:endParaRPr lang="en-US" dirty="0">
              <a:latin typeface="Bree Serif" panose="02000503040000020004" pitchFamily="2" charset="77"/>
            </a:endParaRPr>
          </a:p>
        </p:txBody>
      </p:sp>
    </p:spTree>
    <p:extLst>
      <p:ext uri="{BB962C8B-B14F-4D97-AF65-F5344CB8AC3E}">
        <p14:creationId xmlns:p14="http://schemas.microsoft.com/office/powerpoint/2010/main" val="3624190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91" name="Rectangle 4199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986" name="Picture 2" descr="American General Washington commands medical attention for wounded Hessian Colonel Rall">
            <a:extLst>
              <a:ext uri="{FF2B5EF4-FFF2-40B4-BE49-F238E27FC236}">
                <a16:creationId xmlns:a16="http://schemas.microsoft.com/office/drawing/2014/main" id="{307E7393-87F9-5CDC-CA58-5CA48DDC1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685" b="1744"/>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91AC7BBF-DA0B-346A-CCA3-F2C79B5AA18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spcAft>
                <a:spcPts val="600"/>
              </a:spcAft>
            </a:pPr>
            <a:r>
              <a:rPr kumimoji="0" lang="en-US" sz="1200" b="0" i="0" u="none" strike="noStrike" kern="1200" cap="none" spc="0" normalizeH="0" baseline="0" noProof="0" dirty="0">
                <a:ln>
                  <a:noFill/>
                </a:ln>
                <a:solidFill>
                  <a:srgbClr val="FFFFFF"/>
                </a:solidFill>
                <a:effectLst/>
                <a:uLnTx/>
                <a:uFillTx/>
                <a:latin typeface="+mn-lt"/>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B794C9DB-7778-D8F2-16F5-34FB6AD34E61}"/>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pPr>
            <a:fld id="{00000000-1234-1234-1234-123412341234}" type="slidenum">
              <a:rPr lang="en-US" sz="1200">
                <a:solidFill>
                  <a:srgbClr val="FFFFFF"/>
                </a:solidFill>
                <a:ea typeface="+mn-ea"/>
                <a:cs typeface="+mn-cs"/>
              </a:rPr>
              <a:pPr>
                <a:spcAft>
                  <a:spcPts val="600"/>
                </a:spcAft>
              </a:pPr>
              <a:t>47</a:t>
            </a:fld>
            <a:endParaRPr lang="en-US" sz="1200">
              <a:solidFill>
                <a:srgbClr val="FFFFFF"/>
              </a:solidFill>
              <a:ea typeface="+mn-ea"/>
              <a:cs typeface="+mn-cs"/>
            </a:endParaRPr>
          </a:p>
        </p:txBody>
      </p:sp>
      <p:sp>
        <p:nvSpPr>
          <p:cNvPr id="6" name="TextBox 5">
            <a:extLst>
              <a:ext uri="{FF2B5EF4-FFF2-40B4-BE49-F238E27FC236}">
                <a16:creationId xmlns:a16="http://schemas.microsoft.com/office/drawing/2014/main" id="{A9245B20-1681-D86A-AB0D-A9DEF5D606FA}"/>
              </a:ext>
            </a:extLst>
          </p:cNvPr>
          <p:cNvSpPr txBox="1"/>
          <p:nvPr/>
        </p:nvSpPr>
        <p:spPr>
          <a:xfrm>
            <a:off x="250708" y="265567"/>
            <a:ext cx="3511823" cy="646331"/>
          </a:xfrm>
          <a:prstGeom prst="rect">
            <a:avLst/>
          </a:prstGeom>
          <a:solidFill>
            <a:schemeClr val="bg1"/>
          </a:solidFill>
          <a:ln w="25400">
            <a:solidFill>
              <a:schemeClr val="accent4"/>
            </a:solidFill>
          </a:ln>
        </p:spPr>
        <p:txBody>
          <a:bodyPr wrap="square">
            <a:spAutoFit/>
          </a:bodyPr>
          <a:lstStyle/>
          <a:p>
            <a:r>
              <a:rPr lang="en-US" i="1" dirty="0">
                <a:solidFill>
                  <a:srgbClr val="000000"/>
                </a:solidFill>
                <a:effectLst/>
                <a:latin typeface="Bree Serif" panose="02000503040000020004" pitchFamily="2" charset="77"/>
              </a:rPr>
              <a:t>The Capture of the Hessians at Trenton, December 26, 1776</a:t>
            </a:r>
            <a:endParaRPr lang="en-US" i="1" dirty="0">
              <a:latin typeface="Bree Serif" panose="02000503040000020004" pitchFamily="2" charset="77"/>
            </a:endParaRPr>
          </a:p>
        </p:txBody>
      </p:sp>
    </p:spTree>
    <p:extLst>
      <p:ext uri="{BB962C8B-B14F-4D97-AF65-F5344CB8AC3E}">
        <p14:creationId xmlns:p14="http://schemas.microsoft.com/office/powerpoint/2010/main" val="1510044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7" name="Rectangle 43016">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2" name="Picture 4" descr="undefined">
            <a:extLst>
              <a:ext uri="{FF2B5EF4-FFF2-40B4-BE49-F238E27FC236}">
                <a16:creationId xmlns:a16="http://schemas.microsoft.com/office/drawing/2014/main" id="{DD36CE8B-F61B-F3FC-77C8-BFCE89A6D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187"/>
          <a:stretch>
            <a:fillRect/>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3010" name="Picture 2" descr="undefined">
            <a:extLst>
              <a:ext uri="{FF2B5EF4-FFF2-40B4-BE49-F238E27FC236}">
                <a16:creationId xmlns:a16="http://schemas.microsoft.com/office/drawing/2014/main" id="{145F9D72-2EC4-B80C-D48E-919DB11C1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235" r="2" b="4733"/>
          <a:stretch>
            <a:fillRect/>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3019" name="Freeform: Shape 43018">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useBgFill="1">
        <p:nvSpPr>
          <p:cNvPr id="43021" name="Freeform: Shape 43020">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CFFC3DD9-E731-BD50-24C9-22855B075B65}"/>
              </a:ext>
            </a:extLst>
          </p:cNvPr>
          <p:cNvSpPr>
            <a:spLocks noGrp="1"/>
          </p:cNvSpPr>
          <p:nvPr>
            <p:ph type="title"/>
          </p:nvPr>
        </p:nvSpPr>
        <p:spPr>
          <a:xfrm>
            <a:off x="448056" y="681038"/>
            <a:ext cx="2804504" cy="1325563"/>
          </a:xfrm>
        </p:spPr>
        <p:txBody>
          <a:bodyPr vert="horz" lIns="91440" tIns="45720" rIns="91440" bIns="45720" rtlCol="0" anchor="ctr">
            <a:normAutofit/>
          </a:bodyPr>
          <a:lstStyle/>
          <a:p>
            <a:pPr>
              <a:lnSpc>
                <a:spcPct val="90000"/>
              </a:lnSpc>
              <a:spcBef>
                <a:spcPct val="0"/>
              </a:spcBef>
            </a:pPr>
            <a:r>
              <a:rPr lang="en-US" sz="2200" kern="1200" dirty="0">
                <a:solidFill>
                  <a:schemeClr val="tx1"/>
                </a:solidFill>
              </a:rPr>
              <a:t>Americans Declare Their Independence | Thomas Paine’s </a:t>
            </a:r>
            <a:r>
              <a:rPr lang="en-US" sz="2200" i="1" kern="1200" dirty="0">
                <a:solidFill>
                  <a:schemeClr val="tx1"/>
                </a:solidFill>
              </a:rPr>
              <a:t>Common Sense</a:t>
            </a:r>
          </a:p>
        </p:txBody>
      </p:sp>
      <p:sp>
        <p:nvSpPr>
          <p:cNvPr id="43023" name="Rectangle 43022">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43025" name="Rectangle 43024">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80E092C7-0F06-4792-A517-C4E4A576259E}"/>
              </a:ext>
            </a:extLst>
          </p:cNvPr>
          <p:cNvSpPr>
            <a:spLocks noGrp="1"/>
          </p:cNvSpPr>
          <p:nvPr>
            <p:ph type="body" idx="1"/>
          </p:nvPr>
        </p:nvSpPr>
        <p:spPr>
          <a:xfrm>
            <a:off x="448056" y="2258171"/>
            <a:ext cx="3152394" cy="3918792"/>
          </a:xfrm>
        </p:spPr>
        <p:txBody>
          <a:bodyPr vert="horz" lIns="91440" tIns="45720" rIns="91440" bIns="45720" rtlCol="0">
            <a:normAutofit/>
          </a:bodyPr>
          <a:lstStyle/>
          <a:p>
            <a:pPr indent="-228600">
              <a:lnSpc>
                <a:spcPct val="90000"/>
              </a:lnSpc>
              <a:spcAft>
                <a:spcPts val="600"/>
              </a:spcAft>
            </a:pPr>
            <a:r>
              <a:rPr lang="en-US" sz="1800" dirty="0">
                <a:ea typeface="+mn-ea"/>
                <a:cs typeface="+mn-cs"/>
              </a:rPr>
              <a:t>In January 1776, Thomas Paine published “</a:t>
            </a:r>
            <a:r>
              <a:rPr lang="en-US" sz="1800" i="1" dirty="0">
                <a:ea typeface="+mn-ea"/>
                <a:cs typeface="+mn-cs"/>
              </a:rPr>
              <a:t>Common Sense</a:t>
            </a:r>
            <a:r>
              <a:rPr lang="en-US" sz="1800" dirty="0">
                <a:ea typeface="+mn-ea"/>
                <a:cs typeface="+mn-cs"/>
              </a:rPr>
              <a:t>.” This pamphlet argued in favor of</a:t>
            </a:r>
            <a:br>
              <a:rPr lang="en-US" sz="1800" dirty="0">
                <a:ea typeface="+mn-ea"/>
                <a:cs typeface="+mn-cs"/>
              </a:rPr>
            </a:br>
            <a:r>
              <a:rPr lang="en-US" sz="1800" dirty="0">
                <a:ea typeface="+mn-ea"/>
                <a:cs typeface="+mn-cs"/>
              </a:rPr>
              <a:t>colonial independence from Great Britain. </a:t>
            </a:r>
          </a:p>
          <a:p>
            <a:pPr indent="-228600">
              <a:lnSpc>
                <a:spcPct val="90000"/>
              </a:lnSpc>
              <a:spcAft>
                <a:spcPts val="600"/>
              </a:spcAft>
            </a:pPr>
            <a:r>
              <a:rPr lang="en-US" sz="1800" dirty="0">
                <a:ea typeface="+mn-ea"/>
                <a:cs typeface="+mn-cs"/>
              </a:rPr>
              <a:t>Paine also called for the colonists to create a democratic</a:t>
            </a:r>
            <a:br>
              <a:rPr lang="en-US" sz="1800" dirty="0">
                <a:ea typeface="+mn-ea"/>
                <a:cs typeface="+mn-cs"/>
              </a:rPr>
            </a:br>
            <a:r>
              <a:rPr lang="en-US" sz="1800" dirty="0">
                <a:ea typeface="+mn-ea"/>
                <a:cs typeface="+mn-cs"/>
              </a:rPr>
              <a:t>government rather than a monarchy.</a:t>
            </a:r>
          </a:p>
        </p:txBody>
      </p:sp>
      <p:sp>
        <p:nvSpPr>
          <p:cNvPr id="5" name="Footer Placeholder 4">
            <a:extLst>
              <a:ext uri="{FF2B5EF4-FFF2-40B4-BE49-F238E27FC236}">
                <a16:creationId xmlns:a16="http://schemas.microsoft.com/office/drawing/2014/main" id="{92D9E502-AF8A-0F50-A97E-C10027C46E4E}"/>
              </a:ext>
            </a:extLst>
          </p:cNvPr>
          <p:cNvSpPr>
            <a:spLocks noGrp="1"/>
          </p:cNvSpPr>
          <p:nvPr>
            <p:ph type="ftr" sz="quarter" idx="11"/>
          </p:nvPr>
        </p:nvSpPr>
        <p:spPr>
          <a:xfrm>
            <a:off x="3449224" y="6356350"/>
            <a:ext cx="3857309" cy="365125"/>
          </a:xfrm>
        </p:spPr>
        <p:txBody>
          <a:bodyPr vert="horz" lIns="91440" tIns="45720" rIns="91440" bIns="45720" rtlCol="0" anchor="ctr">
            <a:normAutofit/>
          </a:bodyPr>
          <a:lstStyle/>
          <a:p>
            <a:pPr algn="ctr">
              <a:spcAft>
                <a:spcPts val="600"/>
              </a:spcAft>
            </a:pPr>
            <a:r>
              <a:rPr kumimoji="0" lang="en-US" sz="1200" b="0" i="0" u="none" strike="noStrike" kern="1200" cap="none" spc="0" normalizeH="0" baseline="0" noProof="0" dirty="0">
                <a:ln>
                  <a:noFill/>
                </a:ln>
                <a:solidFill>
                  <a:schemeClr val="bg1"/>
                </a:solidFill>
                <a:effectLst/>
                <a:uLnTx/>
                <a:uFillTx/>
                <a:latin typeface="+mn-lt"/>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0D465A9D-A6B9-3148-601E-8EE30AF2B0E7}"/>
              </a:ext>
            </a:extLst>
          </p:cNvPr>
          <p:cNvSpPr>
            <a:spLocks noGrp="1"/>
          </p:cNvSpPr>
          <p:nvPr>
            <p:ph type="sldNum" idx="12"/>
          </p:nvPr>
        </p:nvSpPr>
        <p:spPr>
          <a:xfrm>
            <a:off x="9009888" y="6356350"/>
            <a:ext cx="2743200" cy="365125"/>
          </a:xfrm>
        </p:spPr>
        <p:txBody>
          <a:bodyPr vert="horz" lIns="91440" tIns="45720" rIns="91440" bIns="45720" rtlCol="0" anchor="ctr">
            <a:normAutofit/>
          </a:bodyPr>
          <a:lstStyle/>
          <a:p>
            <a:pPr>
              <a:spcAft>
                <a:spcPts val="600"/>
              </a:spcAft>
            </a:pPr>
            <a:fld id="{00000000-1234-1234-1234-123412341234}" type="slidenum">
              <a:rPr lang="en-US" sz="1200">
                <a:solidFill>
                  <a:schemeClr val="bg1"/>
                </a:solidFill>
                <a:ea typeface="+mn-ea"/>
                <a:cs typeface="+mn-cs"/>
              </a:rPr>
              <a:pPr>
                <a:spcAft>
                  <a:spcPts val="600"/>
                </a:spcAft>
              </a:pPr>
              <a:t>48</a:t>
            </a:fld>
            <a:endParaRPr lang="en-US" sz="1200">
              <a:solidFill>
                <a:schemeClr val="bg1"/>
              </a:solidFill>
              <a:ea typeface="+mn-ea"/>
              <a:cs typeface="+mn-cs"/>
            </a:endParaRPr>
          </a:p>
        </p:txBody>
      </p:sp>
    </p:spTree>
    <p:extLst>
      <p:ext uri="{BB962C8B-B14F-4D97-AF65-F5344CB8AC3E}">
        <p14:creationId xmlns:p14="http://schemas.microsoft.com/office/powerpoint/2010/main" val="3294363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44" name="Rectangle 44043">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FC3DD9-E731-BD50-24C9-22855B075B65}"/>
              </a:ext>
            </a:extLst>
          </p:cNvPr>
          <p:cNvSpPr>
            <a:spLocks noGrp="1"/>
          </p:cNvSpPr>
          <p:nvPr>
            <p:ph type="title"/>
          </p:nvPr>
        </p:nvSpPr>
        <p:spPr>
          <a:xfrm>
            <a:off x="411480" y="987552"/>
            <a:ext cx="4485861" cy="1088136"/>
          </a:xfrm>
        </p:spPr>
        <p:txBody>
          <a:bodyPr vert="horz" lIns="91440" tIns="45720" rIns="91440" bIns="45720" rtlCol="0" anchor="b">
            <a:normAutofit/>
          </a:bodyPr>
          <a:lstStyle/>
          <a:p>
            <a:pPr>
              <a:lnSpc>
                <a:spcPct val="90000"/>
              </a:lnSpc>
              <a:spcBef>
                <a:spcPct val="0"/>
              </a:spcBef>
            </a:pPr>
            <a:r>
              <a:rPr lang="en-US" sz="2400" dirty="0">
                <a:solidFill>
                  <a:schemeClr val="tx1"/>
                </a:solidFill>
              </a:rPr>
              <a:t>Americans Declare Their Independence | </a:t>
            </a:r>
            <a:r>
              <a:rPr lang="en-US" sz="2400" b="0" i="0" dirty="0">
                <a:solidFill>
                  <a:schemeClr val="tx1"/>
                </a:solidFill>
                <a:effectLst/>
              </a:rPr>
              <a:t>The “Committee of Five”</a:t>
            </a:r>
            <a:endParaRPr lang="en-US" sz="2400" i="1" dirty="0">
              <a:solidFill>
                <a:schemeClr val="tx1"/>
              </a:solidFill>
            </a:endParaRPr>
          </a:p>
        </p:txBody>
      </p:sp>
      <p:sp>
        <p:nvSpPr>
          <p:cNvPr id="44045" name="Rectangle 44044">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44043" name="Rectangle 4404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 Placeholder 2">
            <a:extLst>
              <a:ext uri="{FF2B5EF4-FFF2-40B4-BE49-F238E27FC236}">
                <a16:creationId xmlns:a16="http://schemas.microsoft.com/office/drawing/2014/main" id="{80E092C7-0F06-4792-A517-C4E4A576259E}"/>
              </a:ext>
            </a:extLst>
          </p:cNvPr>
          <p:cNvSpPr>
            <a:spLocks noGrp="1"/>
          </p:cNvSpPr>
          <p:nvPr>
            <p:ph type="body" idx="1"/>
          </p:nvPr>
        </p:nvSpPr>
        <p:spPr>
          <a:xfrm>
            <a:off x="411479" y="2688336"/>
            <a:ext cx="4498848" cy="3584448"/>
          </a:xfrm>
        </p:spPr>
        <p:txBody>
          <a:bodyPr vert="horz" lIns="91440" tIns="45720" rIns="91440" bIns="45720" rtlCol="0" anchor="t">
            <a:normAutofit/>
          </a:bodyPr>
          <a:lstStyle/>
          <a:p>
            <a:pPr indent="-228600">
              <a:lnSpc>
                <a:spcPct val="90000"/>
              </a:lnSpc>
              <a:spcAft>
                <a:spcPts val="600"/>
              </a:spcAft>
            </a:pPr>
            <a:r>
              <a:rPr lang="en-US" sz="1400" b="0" i="0" dirty="0">
                <a:effectLst/>
                <a:ea typeface="+mn-ea"/>
                <a:cs typeface="+mn-cs"/>
              </a:rPr>
              <a:t>In 1776, the Second Continental Congress began discussing American independence. </a:t>
            </a:r>
            <a:r>
              <a:rPr lang="en-US" sz="1400" b="1" i="0" dirty="0">
                <a:effectLst/>
                <a:ea typeface="+mn-ea"/>
                <a:cs typeface="+mn-cs"/>
              </a:rPr>
              <a:t>A Committee</a:t>
            </a:r>
            <a:r>
              <a:rPr lang="en-US" sz="1400" b="1" dirty="0">
                <a:ea typeface="+mn-ea"/>
                <a:cs typeface="+mn-cs"/>
              </a:rPr>
              <a:t> </a:t>
            </a:r>
            <a:r>
              <a:rPr lang="en-US" sz="1400" b="1" i="0" dirty="0">
                <a:effectLst/>
                <a:ea typeface="+mn-ea"/>
                <a:cs typeface="+mn-cs"/>
              </a:rPr>
              <a:t>of Five</a:t>
            </a:r>
            <a:r>
              <a:rPr lang="en-US" sz="1400" b="0" i="0" dirty="0">
                <a:effectLst/>
                <a:ea typeface="+mn-ea"/>
                <a:cs typeface="+mn-cs"/>
              </a:rPr>
              <a:t> was appointed to write a public declaration explaining the reasons for independence.</a:t>
            </a:r>
          </a:p>
          <a:p>
            <a:pPr indent="-228600">
              <a:lnSpc>
                <a:spcPct val="90000"/>
              </a:lnSpc>
              <a:spcAft>
                <a:spcPts val="600"/>
              </a:spcAft>
            </a:pPr>
            <a:r>
              <a:rPr lang="en-US" sz="1400" b="1" i="0" dirty="0">
                <a:effectLst/>
                <a:ea typeface="+mn-ea"/>
                <a:cs typeface="+mn-cs"/>
              </a:rPr>
              <a:t>Thomas Jefferson </a:t>
            </a:r>
            <a:r>
              <a:rPr lang="en-US" sz="1400" b="0" i="0" dirty="0">
                <a:effectLst/>
                <a:ea typeface="+mn-ea"/>
                <a:cs typeface="+mn-cs"/>
              </a:rPr>
              <a:t>wrote most of the Declaration.</a:t>
            </a:r>
          </a:p>
          <a:p>
            <a:pPr indent="-228600">
              <a:lnSpc>
                <a:spcPct val="90000"/>
              </a:lnSpc>
              <a:spcAft>
                <a:spcPts val="600"/>
              </a:spcAft>
            </a:pPr>
            <a:r>
              <a:rPr lang="en-US" sz="1400" b="0" i="0" dirty="0">
                <a:effectLst/>
                <a:ea typeface="+mn-ea"/>
                <a:cs typeface="+mn-cs"/>
              </a:rPr>
              <a:t>The Declaration announced a new theory of government: it explained that all people enjoy</a:t>
            </a:r>
            <a:br>
              <a:rPr lang="en-US" sz="1400" b="0" i="0" dirty="0">
                <a:effectLst/>
                <a:ea typeface="+mn-ea"/>
                <a:cs typeface="+mn-cs"/>
              </a:rPr>
            </a:br>
            <a:r>
              <a:rPr lang="en-US" sz="1400" b="0" i="0" dirty="0">
                <a:effectLst/>
                <a:ea typeface="+mn-ea"/>
                <a:cs typeface="+mn-cs"/>
              </a:rPr>
              <a:t>“unalienable rights”—life, liberty and the pursuit of happiness. Governments are established to</a:t>
            </a:r>
            <a:br>
              <a:rPr lang="en-US" sz="1400" b="0" i="0" dirty="0">
                <a:effectLst/>
                <a:ea typeface="+mn-ea"/>
                <a:cs typeface="+mn-cs"/>
              </a:rPr>
            </a:br>
            <a:r>
              <a:rPr lang="en-US" sz="1400" b="0" i="0" dirty="0">
                <a:effectLst/>
                <a:ea typeface="+mn-ea"/>
                <a:cs typeface="+mn-cs"/>
              </a:rPr>
              <a:t>protect these rights. Citizens therefore have a right to overthrow governments that destroy these</a:t>
            </a:r>
            <a:r>
              <a:rPr lang="en-US" sz="1400" dirty="0">
                <a:ea typeface="+mn-ea"/>
                <a:cs typeface="+mn-cs"/>
              </a:rPr>
              <a:t> </a:t>
            </a:r>
            <a:r>
              <a:rPr lang="en-US" sz="1400" b="0" i="0" dirty="0">
                <a:effectLst/>
                <a:ea typeface="+mn-ea"/>
                <a:cs typeface="+mn-cs"/>
              </a:rPr>
              <a:t>rights.</a:t>
            </a:r>
          </a:p>
          <a:p>
            <a:pPr indent="-228600">
              <a:lnSpc>
                <a:spcPct val="90000"/>
              </a:lnSpc>
              <a:spcAft>
                <a:spcPts val="600"/>
              </a:spcAft>
            </a:pPr>
            <a:r>
              <a:rPr lang="en-US" sz="1400" dirty="0">
                <a:ea typeface="+mn-ea"/>
                <a:cs typeface="+mn-cs"/>
              </a:rPr>
              <a:t>Next, the Declaration listed the colonists’ many grievances against the King.</a:t>
            </a:r>
          </a:p>
        </p:txBody>
      </p:sp>
      <p:sp>
        <p:nvSpPr>
          <p:cNvPr id="5" name="Footer Placeholder 4">
            <a:extLst>
              <a:ext uri="{FF2B5EF4-FFF2-40B4-BE49-F238E27FC236}">
                <a16:creationId xmlns:a16="http://schemas.microsoft.com/office/drawing/2014/main" id="{92D9E502-AF8A-0F50-A97E-C10027C46E4E}"/>
              </a:ext>
            </a:extLst>
          </p:cNvPr>
          <p:cNvSpPr>
            <a:spLocks noGrp="1"/>
          </p:cNvSpPr>
          <p:nvPr>
            <p:ph type="ftr" sz="quarter" idx="11"/>
          </p:nvPr>
        </p:nvSpPr>
        <p:spPr>
          <a:xfrm>
            <a:off x="1901952" y="6356350"/>
            <a:ext cx="3017520" cy="365125"/>
          </a:xfrm>
        </p:spPr>
        <p:txBody>
          <a:bodyPr vert="horz" lIns="91440" tIns="45720" rIns="91440" bIns="45720" rtlCol="0" anchor="ctr">
            <a:normAutofit/>
          </a:bodyPr>
          <a:lstStyle/>
          <a:p>
            <a:pPr algn="r">
              <a:lnSpc>
                <a:spcPct val="100000"/>
              </a:lnSpc>
              <a:spcAft>
                <a:spcPts val="600"/>
              </a:spcAft>
              <a:buClrTx/>
              <a:buSzTx/>
              <a:defRPr/>
            </a:pPr>
            <a:r>
              <a:rPr lang="en-US" sz="1200" kern="1200" dirty="0">
                <a:solidFill>
                  <a:schemeClr val="tx1">
                    <a:lumMod val="50000"/>
                    <a:lumOff val="50000"/>
                  </a:schemeClr>
                </a:solidFill>
                <a:ea typeface="+mn-ea"/>
                <a:cs typeface="+mn-cs"/>
                <a:sym typeface="Bree Serif"/>
              </a:rPr>
              <a:t>Chapter 2: The American Revolution</a:t>
            </a:r>
          </a:p>
        </p:txBody>
      </p:sp>
      <p:pic>
        <p:nvPicPr>
          <p:cNvPr id="44034" name="Picture 2" descr="undefined">
            <a:extLst>
              <a:ext uri="{FF2B5EF4-FFF2-40B4-BE49-F238E27FC236}">
                <a16:creationId xmlns:a16="http://schemas.microsoft.com/office/drawing/2014/main" id="{5E8FEE78-6055-DB0A-41C9-807C993B2E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94" r="14022"/>
          <a:stretch>
            <a:fillRect/>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D465A9D-A6B9-3148-601E-8EE30AF2B0E7}"/>
              </a:ext>
            </a:extLst>
          </p:cNvPr>
          <p:cNvSpPr>
            <a:spLocks noGrp="1"/>
          </p:cNvSpPr>
          <p:nvPr>
            <p:ph type="sldNum" idx="12"/>
          </p:nvPr>
        </p:nvSpPr>
        <p:spPr>
          <a:xfrm>
            <a:off x="9037321"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chemeClr val="bg1"/>
                </a:solidFill>
                <a:latin typeface="Arial" panose="020B0604020202020204" pitchFamily="34" charset="0"/>
                <a:ea typeface="+mn-ea"/>
                <a:cs typeface="+mn-cs"/>
              </a:rPr>
              <a:pPr>
                <a:spcAft>
                  <a:spcPts val="600"/>
                </a:spcAft>
                <a:buClrTx/>
                <a:buSzTx/>
                <a:defRPr/>
              </a:pPr>
              <a:t>49</a:t>
            </a:fld>
            <a:endParaRPr lang="en-US" sz="1200" dirty="0">
              <a:solidFill>
                <a:schemeClr val="bg1"/>
              </a:solidFill>
              <a:latin typeface="Arial" panose="020B0604020202020204" pitchFamily="34" charset="0"/>
              <a:ea typeface="+mn-ea"/>
              <a:cs typeface="+mn-cs"/>
            </a:endParaRPr>
          </a:p>
        </p:txBody>
      </p:sp>
    </p:spTree>
    <p:extLst>
      <p:ext uri="{BB962C8B-B14F-4D97-AF65-F5344CB8AC3E}">
        <p14:creationId xmlns:p14="http://schemas.microsoft.com/office/powerpoint/2010/main" val="2952772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15600" y="593367"/>
            <a:ext cx="11360800" cy="763600"/>
          </a:xfrm>
          <a:prstGeom prst="rect">
            <a:avLst/>
          </a:prstGeom>
          <a:noFill/>
          <a:ln>
            <a:noFill/>
          </a:ln>
        </p:spPr>
        <p:txBody>
          <a:bodyPr spcFirstLastPara="1" vert="horz" wrap="square" lIns="121900" tIns="121900" rIns="121900" bIns="121900" rtlCol="0" anchor="t" anchorCtr="0">
            <a:normAutofit/>
          </a:bodyPr>
          <a:lstStyle/>
          <a:p>
            <a:pPr>
              <a:lnSpc>
                <a:spcPct val="115000"/>
              </a:lnSpc>
            </a:pPr>
            <a:r>
              <a:rPr lang="en" sz="2933" dirty="0">
                <a:solidFill>
                  <a:schemeClr val="accent5"/>
                </a:solidFill>
                <a:latin typeface="Bree Serif"/>
                <a:ea typeface="Bree Serif"/>
                <a:cs typeface="Bree Serif"/>
                <a:sym typeface="Bree Serif"/>
              </a:rPr>
              <a:t>Standards Covered in this Chapter</a:t>
            </a:r>
            <a:endParaRPr sz="2933" dirty="0">
              <a:solidFill>
                <a:schemeClr val="accent5"/>
              </a:solidFill>
              <a:latin typeface="Bree Serif"/>
              <a:ea typeface="Bree Serif"/>
              <a:cs typeface="Bree Serif"/>
              <a:sym typeface="Bree Serif"/>
            </a:endParaRPr>
          </a:p>
        </p:txBody>
      </p:sp>
      <p:sp>
        <p:nvSpPr>
          <p:cNvPr id="72" name="Google Shape;72;p15"/>
          <p:cNvSpPr txBox="1">
            <a:spLocks noGrp="1"/>
          </p:cNvSpPr>
          <p:nvPr>
            <p:ph type="body" idx="1"/>
          </p:nvPr>
        </p:nvSpPr>
        <p:spPr>
          <a:xfrm>
            <a:off x="415599" y="1536633"/>
            <a:ext cx="11214426" cy="4680990"/>
          </a:xfrm>
          <a:prstGeom prst="rect">
            <a:avLst/>
          </a:prstGeom>
          <a:noFill/>
          <a:ln>
            <a:noFill/>
          </a:ln>
        </p:spPr>
        <p:txBody>
          <a:bodyPr spcFirstLastPara="1" vert="horz" wrap="square" lIns="121900" tIns="121900" rIns="121900" bIns="121900" rtlCol="0" anchor="t" anchorCtr="0">
            <a:normAutofit fontScale="77500" lnSpcReduction="20000"/>
          </a:bodyPr>
          <a:lstStyle/>
          <a:p>
            <a:pPr marL="152396" indent="0">
              <a:buNone/>
            </a:pPr>
            <a:r>
              <a:rPr lang="en-US" b="1" i="0" dirty="0">
                <a:effectLst/>
                <a:cs typeface="Arial" panose="020B0604020202020204" pitchFamily="34" charset="0"/>
              </a:rPr>
              <a:t>SSUSH4 What were the ideological, military, social, and diplomatic aspects of the American Revolution?</a:t>
            </a:r>
          </a:p>
          <a:p>
            <a:pPr marL="152396" indent="0">
              <a:buNone/>
            </a:pPr>
            <a:br>
              <a:rPr lang="en-US" dirty="0">
                <a:cs typeface="Arial" panose="020B0604020202020204" pitchFamily="34" charset="0"/>
              </a:rPr>
            </a:br>
            <a:r>
              <a:rPr lang="en-US" b="0" i="0" dirty="0">
                <a:effectLst/>
                <a:cs typeface="Arial" panose="020B0604020202020204" pitchFamily="34" charset="0"/>
              </a:rPr>
              <a:t>a. What were the intellectual sources for the Declaration of Independence, how was the Declaration organized, and what was its argument? What was the role of Thomas Jefferson and the Committee of Five in writing the Declaration?</a:t>
            </a:r>
          </a:p>
          <a:p>
            <a:pPr marL="152396" indent="0">
              <a:buNone/>
            </a:pPr>
            <a:br>
              <a:rPr lang="en-US" dirty="0">
                <a:cs typeface="Arial" panose="020B0604020202020204" pitchFamily="34" charset="0"/>
              </a:rPr>
            </a:br>
            <a:r>
              <a:rPr lang="en-US" b="0" i="0" dirty="0">
                <a:effectLst/>
                <a:cs typeface="Arial" panose="020B0604020202020204" pitchFamily="34" charset="0"/>
              </a:rPr>
              <a:t>b. What were the reasons for and what was the significance of the French alliance and other foreign</a:t>
            </a:r>
            <a:r>
              <a:rPr lang="en-US" dirty="0">
                <a:cs typeface="Arial" panose="020B0604020202020204" pitchFamily="34" charset="0"/>
              </a:rPr>
              <a:t> </a:t>
            </a:r>
            <a:r>
              <a:rPr lang="en-US" b="0" i="0" dirty="0">
                <a:effectLst/>
                <a:cs typeface="Arial" panose="020B0604020202020204" pitchFamily="34" charset="0"/>
              </a:rPr>
              <a:t>assistance? How successful was the diplomacy of Benjamin Franklin and John Adams?</a:t>
            </a:r>
          </a:p>
          <a:p>
            <a:pPr marL="152396" indent="0">
              <a:buNone/>
            </a:pPr>
            <a:br>
              <a:rPr lang="en-US" dirty="0">
                <a:cs typeface="Arial" panose="020B0604020202020204" pitchFamily="34" charset="0"/>
              </a:rPr>
            </a:br>
            <a:r>
              <a:rPr lang="en-US" b="0" i="0" dirty="0">
                <a:effectLst/>
                <a:cs typeface="Arial" panose="020B0604020202020204" pitchFamily="34" charset="0"/>
              </a:rPr>
              <a:t>c. How successful was George Washington as a military leader? What was the influence of Baron von Steuben and the Marquis de La Fayette, and what was the significance of Valley Forge in the creation of a professional military?</a:t>
            </a:r>
          </a:p>
          <a:p>
            <a:pPr marL="152396" indent="0">
              <a:buNone/>
            </a:pPr>
            <a:br>
              <a:rPr lang="en-US" dirty="0">
                <a:cs typeface="Arial" panose="020B0604020202020204" pitchFamily="34" charset="0"/>
              </a:rPr>
            </a:br>
            <a:r>
              <a:rPr lang="en-US" b="0" i="0" dirty="0">
                <a:effectLst/>
                <a:cs typeface="Arial" panose="020B0604020202020204" pitchFamily="34" charset="0"/>
              </a:rPr>
              <a:t>d. What role did geography play in the Battles of Trenton, Saratoga, and Yorktown?</a:t>
            </a:r>
          </a:p>
          <a:p>
            <a:pPr marL="152396" indent="0">
              <a:buNone/>
            </a:pPr>
            <a:endParaRPr lang="en-US" b="0" i="0" dirty="0">
              <a:effectLst/>
              <a:cs typeface="Arial" panose="020B0604020202020204" pitchFamily="34" charset="0"/>
            </a:endParaRPr>
          </a:p>
          <a:p>
            <a:pPr marL="152396" indent="0">
              <a:buNone/>
            </a:pPr>
            <a:r>
              <a:rPr lang="en-US" b="0" i="0" dirty="0">
                <a:effectLst/>
                <a:cs typeface="Arial" panose="020B0604020202020204" pitchFamily="34" charset="0"/>
              </a:rPr>
              <a:t>e. What were the roles of women, American Indians, and enslaved and free African Americans in supporting the war effort?</a:t>
            </a:r>
          </a:p>
          <a:p>
            <a:pPr marL="152396" indent="0">
              <a:buNone/>
            </a:pPr>
            <a:br>
              <a:rPr lang="en-US" dirty="0">
                <a:cs typeface="Arial" panose="020B0604020202020204" pitchFamily="34" charset="0"/>
              </a:rPr>
            </a:br>
            <a:r>
              <a:rPr lang="en-US" b="0" i="0" dirty="0">
                <a:effectLst/>
                <a:cs typeface="Arial" panose="020B0604020202020204" pitchFamily="34" charset="0"/>
              </a:rPr>
              <a:t>f. What was the significance of the Treaty of Paris in 1783?</a:t>
            </a:r>
            <a:endParaRPr lang="en-US" dirty="0">
              <a:effectLst/>
              <a:cs typeface="Arial" panose="020B0604020202020204" pitchFamily="34" charset="0"/>
            </a:endParaRPr>
          </a:p>
        </p:txBody>
      </p:sp>
      <p:sp>
        <p:nvSpPr>
          <p:cNvPr id="74" name="Google Shape;74;p15"/>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fld id="{00000000-1234-1234-1234-123412341234}" type="slidenum">
              <a:rPr lang="en"/>
              <a:pPr/>
              <a:t>5</a:t>
            </a:fld>
            <a:endParaRPr/>
          </a:p>
        </p:txBody>
      </p:sp>
      <p:sp>
        <p:nvSpPr>
          <p:cNvPr id="3" name="Footer Placeholder 4">
            <a:extLst>
              <a:ext uri="{FF2B5EF4-FFF2-40B4-BE49-F238E27FC236}">
                <a16:creationId xmlns:a16="http://schemas.microsoft.com/office/drawing/2014/main" id="{935550EC-E8C0-0D9E-4436-FEDA3D526E93}"/>
              </a:ext>
            </a:extLst>
          </p:cNvPr>
          <p:cNvSpPr>
            <a:spLocks noGrp="1"/>
          </p:cNvSpPr>
          <p:nvPr>
            <p:ph type="ftr" sz="quarter" idx="11"/>
          </p:nvPr>
        </p:nvSpPr>
        <p:spPr>
          <a:xfrm>
            <a:off x="415599" y="6271499"/>
            <a:ext cx="7772400" cy="365125"/>
          </a:xfrm>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spTree>
    <p:extLst>
      <p:ext uri="{BB962C8B-B14F-4D97-AF65-F5344CB8AC3E}">
        <p14:creationId xmlns:p14="http://schemas.microsoft.com/office/powerpoint/2010/main" val="4064514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3" name="Rectangle 45062">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descr="undefined">
            <a:extLst>
              <a:ext uri="{FF2B5EF4-FFF2-40B4-BE49-F238E27FC236}">
                <a16:creationId xmlns:a16="http://schemas.microsoft.com/office/drawing/2014/main" id="{9937B34A-EA2C-C0C5-A746-3D0ADC7C5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22"/>
          <a:stretch>
            <a:fillRect/>
          </a:stretch>
        </p:blipFill>
        <p:spPr bwMode="auto">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5065" name="Freeform: Shape 45064">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useBgFill="1">
        <p:nvSpPr>
          <p:cNvPr id="45067" name="Freeform: Shape 45066">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A4CD4072-E1AA-02DE-61EE-520454177F45}"/>
              </a:ext>
            </a:extLst>
          </p:cNvPr>
          <p:cNvSpPr>
            <a:spLocks noGrp="1"/>
          </p:cNvSpPr>
          <p:nvPr>
            <p:ph type="title"/>
          </p:nvPr>
        </p:nvSpPr>
        <p:spPr>
          <a:xfrm>
            <a:off x="371094" y="1161288"/>
            <a:ext cx="3438144" cy="1239012"/>
          </a:xfrm>
        </p:spPr>
        <p:txBody>
          <a:bodyPr vert="horz" lIns="91440" tIns="45720" rIns="91440" bIns="45720" rtlCol="0" anchor="ctr">
            <a:normAutofit/>
          </a:bodyPr>
          <a:lstStyle/>
          <a:p>
            <a:pPr>
              <a:lnSpc>
                <a:spcPct val="90000"/>
              </a:lnSpc>
              <a:spcBef>
                <a:spcPct val="0"/>
              </a:spcBef>
            </a:pPr>
            <a:r>
              <a:rPr lang="en-US" sz="2800" dirty="0">
                <a:solidFill>
                  <a:schemeClr val="accent5"/>
                </a:solidFill>
              </a:rPr>
              <a:t>Americans Declare Their Independence</a:t>
            </a:r>
          </a:p>
        </p:txBody>
      </p:sp>
      <p:sp>
        <p:nvSpPr>
          <p:cNvPr id="45069" name="Rectangle 45068">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45071" name="Rectangle 4507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 Placeholder 2">
            <a:extLst>
              <a:ext uri="{FF2B5EF4-FFF2-40B4-BE49-F238E27FC236}">
                <a16:creationId xmlns:a16="http://schemas.microsoft.com/office/drawing/2014/main" id="{C82CBBB5-95B2-608B-79CD-93A86D2DE759}"/>
              </a:ext>
            </a:extLst>
          </p:cNvPr>
          <p:cNvSpPr>
            <a:spLocks noGrp="1"/>
          </p:cNvSpPr>
          <p:nvPr>
            <p:ph type="body" idx="1"/>
          </p:nvPr>
        </p:nvSpPr>
        <p:spPr>
          <a:xfrm>
            <a:off x="128016" y="2718054"/>
            <a:ext cx="3681984" cy="3387280"/>
          </a:xfrm>
        </p:spPr>
        <p:txBody>
          <a:bodyPr vert="horz" lIns="91440" tIns="45720" rIns="91440" bIns="45720" rtlCol="0" anchor="t">
            <a:normAutofit lnSpcReduction="10000"/>
          </a:bodyPr>
          <a:lstStyle/>
          <a:p>
            <a:pPr indent="-228600">
              <a:lnSpc>
                <a:spcPct val="90000"/>
              </a:lnSpc>
              <a:spcAft>
                <a:spcPts val="600"/>
              </a:spcAft>
            </a:pPr>
            <a:r>
              <a:rPr lang="en-US" sz="1600" dirty="0">
                <a:ea typeface="+mn-ea"/>
                <a:cs typeface="+mn-cs"/>
              </a:rPr>
              <a:t>In its final paragraphs, the Declaration explained that the colonists had tried to resolve their differences peacefully, but that all their attempts had failed. </a:t>
            </a:r>
          </a:p>
          <a:p>
            <a:pPr indent="-228600">
              <a:lnSpc>
                <a:spcPct val="90000"/>
              </a:lnSpc>
              <a:spcAft>
                <a:spcPts val="600"/>
              </a:spcAft>
            </a:pPr>
            <a:r>
              <a:rPr lang="en-US" sz="1600" dirty="0">
                <a:ea typeface="+mn-ea"/>
                <a:cs typeface="+mn-cs"/>
              </a:rPr>
              <a:t>Therefore, the colonies declared their independence and stated that they were no longer part of the British Empire.</a:t>
            </a:r>
          </a:p>
          <a:p>
            <a:pPr indent="-228600">
              <a:lnSpc>
                <a:spcPct val="90000"/>
              </a:lnSpc>
              <a:spcAft>
                <a:spcPts val="600"/>
              </a:spcAft>
            </a:pPr>
            <a:r>
              <a:rPr lang="en-US" sz="1600" b="0" i="0" dirty="0">
                <a:effectLst/>
                <a:ea typeface="+mn-ea"/>
                <a:cs typeface="+mn-cs"/>
              </a:rPr>
              <a:t>On July 4, 1776, the Declaration of Independence was signed by the members of the Second</a:t>
            </a:r>
            <a:r>
              <a:rPr lang="en-US" sz="1600" dirty="0">
                <a:ea typeface="+mn-ea"/>
                <a:cs typeface="+mn-cs"/>
              </a:rPr>
              <a:t> </a:t>
            </a:r>
            <a:r>
              <a:rPr lang="en-US" sz="1600" b="0" i="0" dirty="0">
                <a:effectLst/>
                <a:ea typeface="+mn-ea"/>
                <a:cs typeface="+mn-cs"/>
              </a:rPr>
              <a:t>Continental Congress.</a:t>
            </a:r>
            <a:endParaRPr lang="en-US" sz="1600" dirty="0">
              <a:ea typeface="+mn-ea"/>
              <a:cs typeface="+mn-cs"/>
            </a:endParaRPr>
          </a:p>
        </p:txBody>
      </p:sp>
      <p:sp>
        <p:nvSpPr>
          <p:cNvPr id="5" name="Footer Placeholder 4">
            <a:extLst>
              <a:ext uri="{FF2B5EF4-FFF2-40B4-BE49-F238E27FC236}">
                <a16:creationId xmlns:a16="http://schemas.microsoft.com/office/drawing/2014/main" id="{A0471758-9ACB-3F33-D8FE-14489944032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200" kern="1200" dirty="0">
                <a:solidFill>
                  <a:schemeClr val="bg1"/>
                </a:solidFill>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C27C72CD-FA9D-8457-6678-C200EB583625}"/>
              </a:ext>
            </a:extLst>
          </p:cNvPr>
          <p:cNvSpPr>
            <a:spLocks noGrp="1"/>
          </p:cNvSpPr>
          <p:nvPr>
            <p:ph type="sldNum" idx="12"/>
          </p:nvPr>
        </p:nvSpPr>
        <p:spPr>
          <a:xfrm>
            <a:off x="9052908"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chemeClr val="bg1"/>
                </a:solidFill>
                <a:latin typeface="Arial" panose="020B0604020202020204" pitchFamily="34" charset="0"/>
                <a:ea typeface="+mn-ea"/>
                <a:cs typeface="+mn-cs"/>
              </a:rPr>
              <a:pPr>
                <a:spcAft>
                  <a:spcPts val="600"/>
                </a:spcAft>
                <a:buClrTx/>
                <a:buSzTx/>
                <a:defRPr/>
              </a:pPr>
              <a:t>50</a:t>
            </a:fld>
            <a:endParaRPr lang="en-US" sz="1200" dirty="0">
              <a:solidFill>
                <a:schemeClr val="bg1"/>
              </a:solidFill>
              <a:latin typeface="Arial" panose="020B0604020202020204" pitchFamily="34" charset="0"/>
              <a:ea typeface="+mn-ea"/>
              <a:cs typeface="+mn-cs"/>
            </a:endParaRPr>
          </a:p>
        </p:txBody>
      </p:sp>
    </p:spTree>
    <p:extLst>
      <p:ext uri="{BB962C8B-B14F-4D97-AF65-F5344CB8AC3E}">
        <p14:creationId xmlns:p14="http://schemas.microsoft.com/office/powerpoint/2010/main" val="505543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087" name="Rectangle 4608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825054-8118-D2CC-E86A-AA6EBFF58D27}"/>
              </a:ext>
            </a:extLst>
          </p:cNvPr>
          <p:cNvSpPr>
            <a:spLocks noGrp="1"/>
          </p:cNvSpPr>
          <p:nvPr>
            <p:ph type="title"/>
          </p:nvPr>
        </p:nvSpPr>
        <p:spPr>
          <a:xfrm>
            <a:off x="640080" y="4777739"/>
            <a:ext cx="3418990" cy="1412119"/>
          </a:xfrm>
        </p:spPr>
        <p:txBody>
          <a:bodyPr vert="horz" lIns="91440" tIns="45720" rIns="91440" bIns="45720" rtlCol="0" anchor="ctr">
            <a:normAutofit/>
          </a:bodyPr>
          <a:lstStyle/>
          <a:p>
            <a:pPr>
              <a:lnSpc>
                <a:spcPct val="90000"/>
              </a:lnSpc>
              <a:spcBef>
                <a:spcPct val="0"/>
              </a:spcBef>
            </a:pPr>
            <a:r>
              <a:rPr lang="en-US" dirty="0">
                <a:solidFill>
                  <a:schemeClr val="tx1"/>
                </a:solidFill>
              </a:rPr>
              <a:t>The War Continues</a:t>
            </a:r>
          </a:p>
        </p:txBody>
      </p:sp>
      <p:pic>
        <p:nvPicPr>
          <p:cNvPr id="46082" name="Picture 2" descr="undefined">
            <a:extLst>
              <a:ext uri="{FF2B5EF4-FFF2-40B4-BE49-F238E27FC236}">
                <a16:creationId xmlns:a16="http://schemas.microsoft.com/office/drawing/2014/main" id="{CA1B5F4F-6479-926C-36FD-085ED2B71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959" b="1088"/>
          <a:stretch>
            <a:fillRect/>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4608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391F85A-9DE5-DAB4-22B3-1B7EF8A36530}"/>
              </a:ext>
            </a:extLst>
          </p:cNvPr>
          <p:cNvSpPr>
            <a:spLocks noGrp="1"/>
          </p:cNvSpPr>
          <p:nvPr>
            <p:ph type="body" idx="1"/>
          </p:nvPr>
        </p:nvSpPr>
        <p:spPr>
          <a:xfrm>
            <a:off x="4654294" y="4777739"/>
            <a:ext cx="6897626" cy="1399223"/>
          </a:xfrm>
        </p:spPr>
        <p:txBody>
          <a:bodyPr vert="horz" lIns="91440" tIns="45720" rIns="91440" bIns="45720" rtlCol="0" anchor="ctr">
            <a:normAutofit lnSpcReduction="10000"/>
          </a:bodyPr>
          <a:lstStyle/>
          <a:p>
            <a:pPr indent="-228600">
              <a:lnSpc>
                <a:spcPct val="90000"/>
              </a:lnSpc>
              <a:spcAft>
                <a:spcPts val="600"/>
              </a:spcAft>
            </a:pPr>
            <a:r>
              <a:rPr lang="en-US" sz="1700" b="0" i="0" dirty="0">
                <a:effectLst/>
                <a:ea typeface="+mn-ea"/>
                <a:cs typeface="+mn-cs"/>
              </a:rPr>
              <a:t>Two months after the Declaration was signed, the British army captured Philadelphia. </a:t>
            </a:r>
          </a:p>
          <a:p>
            <a:pPr indent="-228600">
              <a:lnSpc>
                <a:spcPct val="90000"/>
              </a:lnSpc>
              <a:spcAft>
                <a:spcPts val="600"/>
              </a:spcAft>
            </a:pPr>
            <a:r>
              <a:rPr lang="en-US" sz="1700" b="0" i="0" dirty="0">
                <a:effectLst/>
                <a:ea typeface="+mn-ea"/>
                <a:cs typeface="+mn-cs"/>
              </a:rPr>
              <a:t>Washington spent the winter at Valley Forge, where Baron von Steuben and the Marquis de Lafayette helped him to train his troops.</a:t>
            </a:r>
          </a:p>
        </p:txBody>
      </p:sp>
      <p:sp>
        <p:nvSpPr>
          <p:cNvPr id="5" name="Footer Placeholder 4">
            <a:extLst>
              <a:ext uri="{FF2B5EF4-FFF2-40B4-BE49-F238E27FC236}">
                <a16:creationId xmlns:a16="http://schemas.microsoft.com/office/drawing/2014/main" id="{DE279E1E-856A-C912-C6EC-19FA60461B1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200" kern="1200" dirty="0">
                <a:solidFill>
                  <a:prstClr val="black">
                    <a:tint val="75000"/>
                  </a:prstClr>
                </a:solidFill>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7E043A34-9DFE-FDAA-ABC1-6483ECED58E3}"/>
              </a:ext>
            </a:extLst>
          </p:cNvPr>
          <p:cNvSpPr>
            <a:spLocks noGrp="1"/>
          </p:cNvSpPr>
          <p:nvPr>
            <p:ph type="sldNum" idx="12"/>
          </p:nvPr>
        </p:nvSpPr>
        <p:spPr>
          <a:xfrm>
            <a:off x="8610600"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smtClean="0">
                <a:solidFill>
                  <a:prstClr val="black">
                    <a:tint val="75000"/>
                  </a:prstClr>
                </a:solidFill>
                <a:latin typeface="Arial" panose="020B0604020202020204" pitchFamily="34" charset="0"/>
                <a:ea typeface="+mn-ea"/>
                <a:cs typeface="+mn-cs"/>
              </a:rPr>
              <a:pPr>
                <a:spcAft>
                  <a:spcPts val="600"/>
                </a:spcAft>
                <a:buClrTx/>
                <a:buSzTx/>
                <a:defRPr/>
              </a:pPr>
              <a:t>51</a:t>
            </a:fld>
            <a:endParaRPr lang="en-US" sz="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60057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1" name="Rectangle 4711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6" name="Picture 2" descr="undefined">
            <a:extLst>
              <a:ext uri="{FF2B5EF4-FFF2-40B4-BE49-F238E27FC236}">
                <a16:creationId xmlns:a16="http://schemas.microsoft.com/office/drawing/2014/main" id="{48ECBC49-D38B-E85B-847E-038A69001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58" r="7388" b="-1"/>
          <a:stretch>
            <a:fillRect/>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7113" name="Freeform: Shape 4711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useBgFill="1">
        <p:nvSpPr>
          <p:cNvPr id="47115" name="Freeform: Shape 4711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6F825054-8118-D2CC-E86A-AA6EBFF58D27}"/>
              </a:ext>
            </a:extLst>
          </p:cNvPr>
          <p:cNvSpPr>
            <a:spLocks noGrp="1"/>
          </p:cNvSpPr>
          <p:nvPr>
            <p:ph type="title"/>
          </p:nvPr>
        </p:nvSpPr>
        <p:spPr>
          <a:xfrm>
            <a:off x="371094" y="1161288"/>
            <a:ext cx="3438144" cy="1125728"/>
          </a:xfrm>
        </p:spPr>
        <p:txBody>
          <a:bodyPr vert="horz" lIns="91440" tIns="45720" rIns="91440" bIns="45720" rtlCol="0" anchor="b">
            <a:normAutofit/>
          </a:bodyPr>
          <a:lstStyle/>
          <a:p>
            <a:pPr>
              <a:lnSpc>
                <a:spcPct val="90000"/>
              </a:lnSpc>
              <a:spcBef>
                <a:spcPct val="0"/>
              </a:spcBef>
            </a:pPr>
            <a:r>
              <a:rPr lang="en-US" sz="2800" dirty="0">
                <a:solidFill>
                  <a:schemeClr val="accent5"/>
                </a:solidFill>
              </a:rPr>
              <a:t>The War Continues</a:t>
            </a:r>
          </a:p>
        </p:txBody>
      </p:sp>
      <p:sp>
        <p:nvSpPr>
          <p:cNvPr id="47117" name="Rectangle 471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47119" name="Rectangle 471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3" name="Text Placeholder 2">
            <a:extLst>
              <a:ext uri="{FF2B5EF4-FFF2-40B4-BE49-F238E27FC236}">
                <a16:creationId xmlns:a16="http://schemas.microsoft.com/office/drawing/2014/main" id="{0391F85A-9DE5-DAB4-22B3-1B7EF8A36530}"/>
              </a:ext>
            </a:extLst>
          </p:cNvPr>
          <p:cNvSpPr>
            <a:spLocks noGrp="1"/>
          </p:cNvSpPr>
          <p:nvPr>
            <p:ph type="body" idx="1"/>
          </p:nvPr>
        </p:nvSpPr>
        <p:spPr>
          <a:xfrm>
            <a:off x="371094" y="2718054"/>
            <a:ext cx="3438906" cy="3207258"/>
          </a:xfrm>
        </p:spPr>
        <p:txBody>
          <a:bodyPr vert="horz" lIns="91440" tIns="45720" rIns="91440" bIns="45720" rtlCol="0" anchor="t">
            <a:normAutofit/>
          </a:bodyPr>
          <a:lstStyle/>
          <a:p>
            <a:pPr indent="-228600">
              <a:lnSpc>
                <a:spcPct val="90000"/>
              </a:lnSpc>
              <a:spcAft>
                <a:spcPts val="600"/>
              </a:spcAft>
            </a:pPr>
            <a:r>
              <a:rPr lang="en-US" sz="1700" b="0" i="0" dirty="0">
                <a:effectLst/>
                <a:ea typeface="+mn-ea"/>
                <a:cs typeface="+mn-cs"/>
              </a:rPr>
              <a:t>British plans to divide the colonies in two through New York failed when General Burgoyne surrendered at Saratoga in 1777. After receiving this news, the French concluded an alliance with the Americans.</a:t>
            </a:r>
          </a:p>
        </p:txBody>
      </p:sp>
      <p:sp>
        <p:nvSpPr>
          <p:cNvPr id="5" name="Footer Placeholder 4">
            <a:extLst>
              <a:ext uri="{FF2B5EF4-FFF2-40B4-BE49-F238E27FC236}">
                <a16:creationId xmlns:a16="http://schemas.microsoft.com/office/drawing/2014/main" id="{DE279E1E-856A-C912-C6EC-19FA60461B1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gn="ctr">
              <a:lnSpc>
                <a:spcPct val="100000"/>
              </a:lnSpc>
              <a:spcAft>
                <a:spcPts val="600"/>
              </a:spcAft>
              <a:buClrTx/>
              <a:buSzTx/>
              <a:defRPr/>
            </a:pPr>
            <a:r>
              <a:rPr lang="en-US" sz="1200" kern="1200" dirty="0">
                <a:solidFill>
                  <a:schemeClr val="bg1"/>
                </a:solidFill>
                <a:ea typeface="+mn-ea"/>
                <a:cs typeface="+mn-cs"/>
                <a:sym typeface="Bree Serif"/>
              </a:rPr>
              <a:t>Chapter 2: The American Revolution</a:t>
            </a:r>
          </a:p>
        </p:txBody>
      </p:sp>
      <p:sp>
        <p:nvSpPr>
          <p:cNvPr id="4" name="Slide Number Placeholder 3">
            <a:extLst>
              <a:ext uri="{FF2B5EF4-FFF2-40B4-BE49-F238E27FC236}">
                <a16:creationId xmlns:a16="http://schemas.microsoft.com/office/drawing/2014/main" id="{7E043A34-9DFE-FDAA-ABC1-6483ECED58E3}"/>
              </a:ext>
            </a:extLst>
          </p:cNvPr>
          <p:cNvSpPr>
            <a:spLocks noGrp="1"/>
          </p:cNvSpPr>
          <p:nvPr>
            <p:ph type="sldNum" idx="12"/>
          </p:nvPr>
        </p:nvSpPr>
        <p:spPr>
          <a:xfrm>
            <a:off x="9077706" y="6356350"/>
            <a:ext cx="2743200" cy="365125"/>
          </a:xfrm>
        </p:spPr>
        <p:txBody>
          <a:bodyPr vert="horz" lIns="91440" tIns="45720" rIns="91440" bIns="45720" rtlCol="0" anchor="ctr">
            <a:normAutofit/>
          </a:bodyPr>
          <a:lstStyle/>
          <a:p>
            <a:pPr>
              <a:spcAft>
                <a:spcPts val="600"/>
              </a:spcAft>
              <a:buClrTx/>
              <a:buSzTx/>
              <a:defRPr/>
            </a:pPr>
            <a:fld id="{00000000-1234-1234-1234-123412341234}" type="slidenum">
              <a:rPr lang="en-US" sz="1200">
                <a:solidFill>
                  <a:schemeClr val="bg1"/>
                </a:solidFill>
                <a:latin typeface="Arial" panose="020B0604020202020204" pitchFamily="34" charset="0"/>
                <a:ea typeface="+mn-ea"/>
                <a:cs typeface="+mn-cs"/>
              </a:rPr>
              <a:pPr>
                <a:spcAft>
                  <a:spcPts val="600"/>
                </a:spcAft>
                <a:buClrTx/>
                <a:buSzTx/>
                <a:defRPr/>
              </a:pPr>
              <a:t>52</a:t>
            </a:fld>
            <a:endParaRPr lang="en-US" sz="1200" dirty="0">
              <a:solidFill>
                <a:schemeClr val="bg1"/>
              </a:solidFill>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392025BF-73B1-4D5F-E32D-AB583D2C44F1}"/>
              </a:ext>
            </a:extLst>
          </p:cNvPr>
          <p:cNvSpPr txBox="1"/>
          <p:nvPr/>
        </p:nvSpPr>
        <p:spPr>
          <a:xfrm>
            <a:off x="1180498" y="6015692"/>
            <a:ext cx="3444075" cy="523220"/>
          </a:xfrm>
          <a:prstGeom prst="rect">
            <a:avLst/>
          </a:prstGeom>
          <a:solidFill>
            <a:schemeClr val="bg1"/>
          </a:solidFill>
          <a:ln>
            <a:solidFill>
              <a:schemeClr val="accent4"/>
            </a:solidFill>
          </a:ln>
        </p:spPr>
        <p:txBody>
          <a:bodyPr wrap="square">
            <a:spAutoFit/>
          </a:bodyPr>
          <a:lstStyle/>
          <a:p>
            <a:r>
              <a:rPr lang="en-US" sz="1400" dirty="0">
                <a:latin typeface="Bree Serif" panose="02000503040000020004" pitchFamily="2" charset="77"/>
              </a:rPr>
              <a:t>The scene of the surrender of the British General John Burgoyne at Saratoga</a:t>
            </a:r>
          </a:p>
        </p:txBody>
      </p:sp>
    </p:spTree>
    <p:extLst>
      <p:ext uri="{BB962C8B-B14F-4D97-AF65-F5344CB8AC3E}">
        <p14:creationId xmlns:p14="http://schemas.microsoft.com/office/powerpoint/2010/main" val="3798264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13838E-3DD1-21CE-2957-686AA8C13F19}"/>
              </a:ext>
            </a:extLst>
          </p:cNvPr>
          <p:cNvSpPr>
            <a:spLocks noGrp="1"/>
          </p:cNvSpPr>
          <p:nvPr>
            <p:ph type="sldNum" idx="12"/>
          </p:nvPr>
        </p:nvSpPr>
        <p:spPr/>
        <p:txBody>
          <a:bodyPr/>
          <a:lstStyle/>
          <a:p>
            <a:fld id="{00000000-1234-1234-1234-123412341234}" type="slidenum">
              <a:rPr lang="en" smtClean="0"/>
              <a:pPr/>
              <a:t>53</a:t>
            </a:fld>
            <a:endParaRPr lang="en" dirty="0"/>
          </a:p>
        </p:txBody>
      </p:sp>
      <p:pic>
        <p:nvPicPr>
          <p:cNvPr id="6" name="Picture 2" descr="undefined">
            <a:extLst>
              <a:ext uri="{FF2B5EF4-FFF2-40B4-BE49-F238E27FC236}">
                <a16:creationId xmlns:a16="http://schemas.microsoft.com/office/drawing/2014/main" id="{08AAF7E5-D475-C2A9-56F0-35C926A48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1" y="0"/>
            <a:ext cx="104012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32EEE24E-EFF8-AB42-51E8-85A1510571DA}"/>
              </a:ext>
            </a:extLst>
          </p:cNvPr>
          <p:cNvSpPr>
            <a:spLocks noGrp="1"/>
          </p:cNvSpPr>
          <p:nvPr>
            <p:ph type="body" idx="1"/>
          </p:nvPr>
        </p:nvSpPr>
        <p:spPr>
          <a:xfrm>
            <a:off x="287013" y="4722746"/>
            <a:ext cx="3542038" cy="1892367"/>
          </a:xfrm>
          <a:solidFill>
            <a:schemeClr val="bg1"/>
          </a:solidFill>
        </p:spPr>
        <p:txBody>
          <a:bodyPr>
            <a:normAutofit fontScale="92500" lnSpcReduction="10000"/>
          </a:bodyPr>
          <a:lstStyle/>
          <a:p>
            <a:r>
              <a:rPr lang="en-US" sz="1800" b="0" i="0" dirty="0">
                <a:effectLst/>
                <a:latin typeface="Arial" panose="020B0604020202020204" pitchFamily="34" charset="0"/>
                <a:cs typeface="Arial" panose="020B0604020202020204" pitchFamily="34" charset="0"/>
              </a:rPr>
              <a:t>The British next took the war to the Southern Colonies. </a:t>
            </a:r>
          </a:p>
          <a:p>
            <a:r>
              <a:rPr lang="en-US" sz="1800" b="0" i="0" dirty="0">
                <a:effectLst/>
                <a:latin typeface="Arial" panose="020B0604020202020204" pitchFamily="34" charset="0"/>
                <a:cs typeface="Arial" panose="020B0604020202020204" pitchFamily="34" charset="0"/>
              </a:rPr>
              <a:t>In 1781, their troops were trapped at Yorktown by American and French forces. </a:t>
            </a:r>
          </a:p>
        </p:txBody>
      </p:sp>
      <p:sp>
        <p:nvSpPr>
          <p:cNvPr id="10" name="TextBox 9">
            <a:extLst>
              <a:ext uri="{FF2B5EF4-FFF2-40B4-BE49-F238E27FC236}">
                <a16:creationId xmlns:a16="http://schemas.microsoft.com/office/drawing/2014/main" id="{244F608D-5CF5-A773-7F31-B5C9BE4D3C65}"/>
              </a:ext>
            </a:extLst>
          </p:cNvPr>
          <p:cNvSpPr txBox="1"/>
          <p:nvPr/>
        </p:nvSpPr>
        <p:spPr>
          <a:xfrm>
            <a:off x="287013" y="242887"/>
            <a:ext cx="6100762" cy="830997"/>
          </a:xfrm>
          <a:prstGeom prst="rect">
            <a:avLst/>
          </a:prstGeom>
          <a:noFill/>
        </p:spPr>
        <p:txBody>
          <a:bodyPr wrap="square">
            <a:spAutoFit/>
          </a:bodyPr>
          <a:lstStyle/>
          <a:p>
            <a:r>
              <a:rPr lang="en-US" sz="2400" dirty="0">
                <a:solidFill>
                  <a:schemeClr val="accent5"/>
                </a:solidFill>
                <a:latin typeface="Bree Serif" panose="02000503040000020004" pitchFamily="2" charset="77"/>
              </a:rPr>
              <a:t>The Surrender at Yorktown</a:t>
            </a:r>
            <a:br>
              <a:rPr lang="en-US" sz="2400" dirty="0">
                <a:solidFill>
                  <a:schemeClr val="accent5"/>
                </a:solidFill>
                <a:latin typeface="Bree Serif" panose="02000503040000020004" pitchFamily="2" charset="77"/>
              </a:rPr>
            </a:br>
            <a:endParaRPr lang="en-US" sz="2400" dirty="0">
              <a:solidFill>
                <a:schemeClr val="accent5"/>
              </a:solidFill>
              <a:latin typeface="Bree Serif" panose="02000503040000020004" pitchFamily="2" charset="77"/>
            </a:endParaRPr>
          </a:p>
        </p:txBody>
      </p:sp>
    </p:spTree>
    <p:extLst>
      <p:ext uri="{BB962C8B-B14F-4D97-AF65-F5344CB8AC3E}">
        <p14:creationId xmlns:p14="http://schemas.microsoft.com/office/powerpoint/2010/main" val="2973405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undefined">
            <a:extLst>
              <a:ext uri="{FF2B5EF4-FFF2-40B4-BE49-F238E27FC236}">
                <a16:creationId xmlns:a16="http://schemas.microsoft.com/office/drawing/2014/main" id="{F8663D32-7730-5156-0FB6-7F4F1AD20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29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F825054-8118-D2CC-E86A-AA6EBFF58D27}"/>
              </a:ext>
            </a:extLst>
          </p:cNvPr>
          <p:cNvSpPr>
            <a:spLocks noGrp="1"/>
          </p:cNvSpPr>
          <p:nvPr>
            <p:ph type="title"/>
          </p:nvPr>
        </p:nvSpPr>
        <p:spPr>
          <a:xfrm>
            <a:off x="9011262" y="490062"/>
            <a:ext cx="2103761" cy="562926"/>
          </a:xfrm>
          <a:solidFill>
            <a:schemeClr val="bg1"/>
          </a:solidFill>
        </p:spPr>
        <p:txBody>
          <a:bodyPr>
            <a:noAutofit/>
          </a:bodyPr>
          <a:lstStyle/>
          <a:p>
            <a:r>
              <a:rPr lang="en-US" sz="2400" dirty="0">
                <a:solidFill>
                  <a:schemeClr val="accent5"/>
                </a:solidFill>
              </a:rPr>
              <a:t>The Final Phase of the War</a:t>
            </a:r>
          </a:p>
        </p:txBody>
      </p:sp>
      <p:sp>
        <p:nvSpPr>
          <p:cNvPr id="4" name="Slide Number Placeholder 3">
            <a:extLst>
              <a:ext uri="{FF2B5EF4-FFF2-40B4-BE49-F238E27FC236}">
                <a16:creationId xmlns:a16="http://schemas.microsoft.com/office/drawing/2014/main" id="{7E043A34-9DFE-FDAA-ABC1-6483ECED58E3}"/>
              </a:ext>
            </a:extLst>
          </p:cNvPr>
          <p:cNvSpPr>
            <a:spLocks noGrp="1"/>
          </p:cNvSpPr>
          <p:nvPr>
            <p:ph type="sldNum" idx="12"/>
          </p:nvPr>
        </p:nvSpPr>
        <p:spPr/>
        <p:txBody>
          <a:bodyPr/>
          <a:lstStyle/>
          <a:p>
            <a:fld id="{00000000-1234-1234-1234-123412341234}" type="slidenum">
              <a:rPr lang="en" smtClean="0"/>
              <a:pPr/>
              <a:t>54</a:t>
            </a:fld>
            <a:endParaRPr lang="en" dirty="0"/>
          </a:p>
        </p:txBody>
      </p:sp>
      <p:sp>
        <p:nvSpPr>
          <p:cNvPr id="3" name="Text Placeholder 2">
            <a:extLst>
              <a:ext uri="{FF2B5EF4-FFF2-40B4-BE49-F238E27FC236}">
                <a16:creationId xmlns:a16="http://schemas.microsoft.com/office/drawing/2014/main" id="{0391F85A-9DE5-DAB4-22B3-1B7EF8A36530}"/>
              </a:ext>
            </a:extLst>
          </p:cNvPr>
          <p:cNvSpPr>
            <a:spLocks noGrp="1"/>
          </p:cNvSpPr>
          <p:nvPr>
            <p:ph type="body" idx="1"/>
          </p:nvPr>
        </p:nvSpPr>
        <p:spPr>
          <a:xfrm>
            <a:off x="8015288" y="1985963"/>
            <a:ext cx="3647123" cy="1843087"/>
          </a:xfrm>
          <a:solidFill>
            <a:schemeClr val="bg1"/>
          </a:solidFill>
        </p:spPr>
        <p:txBody>
          <a:bodyPr>
            <a:normAutofit fontScale="85000" lnSpcReduction="10000"/>
          </a:bodyPr>
          <a:lstStyle/>
          <a:p>
            <a:pPr marL="152396" indent="0">
              <a:buNone/>
            </a:pPr>
            <a:r>
              <a:rPr lang="en-US" b="0" i="0" dirty="0">
                <a:effectLst/>
                <a:latin typeface="Arial" panose="020B0604020202020204" pitchFamily="34" charset="0"/>
                <a:cs typeface="Arial" panose="020B0604020202020204" pitchFamily="34" charset="0"/>
              </a:rPr>
              <a:t>The British surrendered and sought an end to the war. In 1783, the Treaty of Paris recognized American independence and granted the United States all lands east of the Mississippi River.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705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54AB-7420-AEBF-A593-71F203F3DE24}"/>
              </a:ext>
            </a:extLst>
          </p:cNvPr>
          <p:cNvSpPr>
            <a:spLocks noGrp="1"/>
          </p:cNvSpPr>
          <p:nvPr>
            <p:ph type="title"/>
          </p:nvPr>
        </p:nvSpPr>
        <p:spPr>
          <a:xfrm>
            <a:off x="415600" y="593367"/>
            <a:ext cx="4107632" cy="763600"/>
          </a:xfrm>
        </p:spPr>
        <p:txBody>
          <a:bodyPr>
            <a:noAutofit/>
          </a:bodyPr>
          <a:lstStyle/>
          <a:p>
            <a:r>
              <a:rPr lang="en-US" sz="2400" dirty="0">
                <a:solidFill>
                  <a:schemeClr val="accent5"/>
                </a:solidFill>
              </a:rPr>
              <a:t>The French and Indian War | </a:t>
            </a:r>
            <a:r>
              <a:rPr lang="en-US" sz="2400" dirty="0">
                <a:solidFill>
                  <a:schemeClr val="accent4"/>
                </a:solidFill>
              </a:rPr>
              <a:t>Two Empires Clash in the Ohio River Valley</a:t>
            </a:r>
          </a:p>
        </p:txBody>
      </p:sp>
      <p:sp>
        <p:nvSpPr>
          <p:cNvPr id="3" name="Text Placeholder 2">
            <a:extLst>
              <a:ext uri="{FF2B5EF4-FFF2-40B4-BE49-F238E27FC236}">
                <a16:creationId xmlns:a16="http://schemas.microsoft.com/office/drawing/2014/main" id="{E398F47F-7772-83B9-9725-4EE3C996F9D7}"/>
              </a:ext>
            </a:extLst>
          </p:cNvPr>
          <p:cNvSpPr>
            <a:spLocks noGrp="1"/>
          </p:cNvSpPr>
          <p:nvPr>
            <p:ph type="body" idx="1"/>
          </p:nvPr>
        </p:nvSpPr>
        <p:spPr>
          <a:xfrm>
            <a:off x="415600" y="2170176"/>
            <a:ext cx="4107632" cy="3780690"/>
          </a:xfrm>
        </p:spPr>
        <p:txBody>
          <a:bodyPr>
            <a:normAutofit/>
          </a:bodyPr>
          <a:lstStyle/>
          <a:p>
            <a:r>
              <a:rPr lang="en-US" sz="1600" dirty="0"/>
              <a:t>The French had scattered settlements along the </a:t>
            </a:r>
            <a:r>
              <a:rPr lang="en-US" sz="1600" dirty="0">
                <a:effectLst/>
              </a:rPr>
              <a:t>St. Lawrence River, Great Lakes, and Mississippi River</a:t>
            </a:r>
            <a:r>
              <a:rPr lang="en-US" sz="1600" dirty="0"/>
              <a:t>. </a:t>
            </a:r>
          </a:p>
          <a:p>
            <a:r>
              <a:rPr lang="en-US" sz="1600" dirty="0"/>
              <a:t>Their claims reached from </a:t>
            </a:r>
            <a:r>
              <a:rPr lang="en-US" sz="1600" dirty="0">
                <a:effectLst/>
              </a:rPr>
              <a:t>Canada southward</a:t>
            </a:r>
            <a:r>
              <a:rPr lang="en-US" sz="1600" dirty="0"/>
              <a:t> through the center of the </a:t>
            </a:r>
            <a:r>
              <a:rPr lang="en-US" sz="1600" dirty="0">
                <a:effectLst/>
              </a:rPr>
              <a:t>North American continent</a:t>
            </a:r>
            <a:r>
              <a:rPr lang="en-US" sz="1600" dirty="0"/>
              <a:t>.</a:t>
            </a:r>
          </a:p>
        </p:txBody>
      </p:sp>
      <p:sp>
        <p:nvSpPr>
          <p:cNvPr id="4" name="Slide Number Placeholder 3">
            <a:extLst>
              <a:ext uri="{FF2B5EF4-FFF2-40B4-BE49-F238E27FC236}">
                <a16:creationId xmlns:a16="http://schemas.microsoft.com/office/drawing/2014/main" id="{095DA1AA-1E0E-D3AD-67A8-8797D2F4249A}"/>
              </a:ext>
            </a:extLst>
          </p:cNvPr>
          <p:cNvSpPr>
            <a:spLocks noGrp="1"/>
          </p:cNvSpPr>
          <p:nvPr>
            <p:ph type="sldNum" idx="12"/>
          </p:nvPr>
        </p:nvSpPr>
        <p:spPr/>
        <p:txBody>
          <a:bodyPr/>
          <a:lstStyle/>
          <a:p>
            <a:fld id="{00000000-1234-1234-1234-123412341234}" type="slidenum">
              <a:rPr lang="en" smtClean="0"/>
              <a:pPr/>
              <a:t>6</a:t>
            </a:fld>
            <a:endParaRPr lang="en" dirty="0"/>
          </a:p>
        </p:txBody>
      </p:sp>
      <p:sp>
        <p:nvSpPr>
          <p:cNvPr id="5" name="Footer Placeholder 4">
            <a:extLst>
              <a:ext uri="{FF2B5EF4-FFF2-40B4-BE49-F238E27FC236}">
                <a16:creationId xmlns:a16="http://schemas.microsoft.com/office/drawing/2014/main" id="{DB7A56B3-7F33-3441-B98E-B8537BB3C232}"/>
              </a:ext>
            </a:extLst>
          </p:cNvPr>
          <p:cNvSpPr>
            <a:spLocks noGrp="1"/>
          </p:cNvSpPr>
          <p:nvPr>
            <p:ph type="ftr" sz="quarter" idx="11"/>
          </p:nvPr>
        </p:nvSpPr>
        <p:spPr/>
        <p:txBody>
          <a:bodyPr/>
          <a:lstStyle/>
          <a:p>
            <a:r>
              <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rPr>
              <a:t>Chapter 2: The American Revolution</a:t>
            </a:r>
          </a:p>
        </p:txBody>
      </p:sp>
      <p:pic>
        <p:nvPicPr>
          <p:cNvPr id="2050" name="Picture 2">
            <a:extLst>
              <a:ext uri="{FF2B5EF4-FFF2-40B4-BE49-F238E27FC236}">
                <a16:creationId xmlns:a16="http://schemas.microsoft.com/office/drawing/2014/main" id="{6A22EE61-1A07-4DBB-D36D-51AD078AF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392" y="479025"/>
            <a:ext cx="5313362" cy="5818435"/>
          </a:xfrm>
          <a:prstGeom prst="rect">
            <a:avLst/>
          </a:prstGeom>
          <a:noFill/>
          <a:extLst>
            <a:ext uri="{909E8E84-426E-40DD-AFC4-6F175D3DCCD1}">
              <a14:hiddenFill xmlns:a14="http://schemas.microsoft.com/office/drawing/2010/main">
                <a:solidFill>
                  <a:srgbClr val="FFFFFF"/>
                </a:solidFill>
              </a14:hiddenFill>
            </a:ext>
          </a:extLst>
        </p:spPr>
      </p:pic>
      <p:sp>
        <p:nvSpPr>
          <p:cNvPr id="6" name="Triangle 5">
            <a:extLst>
              <a:ext uri="{FF2B5EF4-FFF2-40B4-BE49-F238E27FC236}">
                <a16:creationId xmlns:a16="http://schemas.microsoft.com/office/drawing/2014/main" id="{94A680FC-52BB-8BC2-ED9B-C44F4073F43B}"/>
              </a:ext>
            </a:extLst>
          </p:cNvPr>
          <p:cNvSpPr/>
          <p:nvPr/>
        </p:nvSpPr>
        <p:spPr>
          <a:xfrm>
            <a:off x="9051133" y="1657352"/>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3350DF20-DFC0-7F36-EECA-B2CF606A63A1}"/>
              </a:ext>
            </a:extLst>
          </p:cNvPr>
          <p:cNvSpPr/>
          <p:nvPr/>
        </p:nvSpPr>
        <p:spPr>
          <a:xfrm>
            <a:off x="8639177" y="2170176"/>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CF28E7D3-8EAD-05B4-DDB8-5E547594EA86}"/>
              </a:ext>
            </a:extLst>
          </p:cNvPr>
          <p:cNvSpPr/>
          <p:nvPr/>
        </p:nvSpPr>
        <p:spPr>
          <a:xfrm>
            <a:off x="7980832" y="2438402"/>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AF99EE58-B9BF-4250-A32F-A00176244D36}"/>
              </a:ext>
            </a:extLst>
          </p:cNvPr>
          <p:cNvSpPr/>
          <p:nvPr/>
        </p:nvSpPr>
        <p:spPr>
          <a:xfrm>
            <a:off x="7638340" y="2259809"/>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7F3D1E82-9695-F8B2-3FAA-E06FC649D0CF}"/>
              </a:ext>
            </a:extLst>
          </p:cNvPr>
          <p:cNvSpPr/>
          <p:nvPr/>
        </p:nvSpPr>
        <p:spPr>
          <a:xfrm>
            <a:off x="8138759" y="2073277"/>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8CC1FFD-B2FB-E311-401B-D54BFCFD7567}"/>
              </a:ext>
            </a:extLst>
          </p:cNvPr>
          <p:cNvSpPr/>
          <p:nvPr/>
        </p:nvSpPr>
        <p:spPr>
          <a:xfrm>
            <a:off x="7237168" y="2616995"/>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30ECF7BC-1AB4-D1C3-6797-B47A6A8AF782}"/>
              </a:ext>
            </a:extLst>
          </p:cNvPr>
          <p:cNvSpPr/>
          <p:nvPr/>
        </p:nvSpPr>
        <p:spPr>
          <a:xfrm>
            <a:off x="7340752" y="2888854"/>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07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FB0CFF-3A87-95E8-0D3C-08787E167815}"/>
              </a:ext>
            </a:extLst>
          </p:cNvPr>
          <p:cNvSpPr>
            <a:spLocks noGrp="1"/>
          </p:cNvSpPr>
          <p:nvPr>
            <p:ph type="sldNum" idx="12"/>
          </p:nvPr>
        </p:nvSpPr>
        <p:spPr/>
        <p:txBody>
          <a:bodyPr/>
          <a:lstStyle/>
          <a:p>
            <a:fld id="{00000000-1234-1234-1234-123412341234}" type="slidenum">
              <a:rPr lang="en" smtClean="0"/>
              <a:pPr/>
              <a:t>7</a:t>
            </a:fld>
            <a:endParaRPr lang="en" dirty="0"/>
          </a:p>
        </p:txBody>
      </p:sp>
      <p:pic>
        <p:nvPicPr>
          <p:cNvPr id="5122" name="Picture 2" descr="undefined">
            <a:extLst>
              <a:ext uri="{FF2B5EF4-FFF2-40B4-BE49-F238E27FC236}">
                <a16:creationId xmlns:a16="http://schemas.microsoft.com/office/drawing/2014/main" id="{B3CD6028-FE1D-2C90-629E-F5BF4344E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999" y="14287"/>
            <a:ext cx="9820412" cy="68437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7C8832-A2F8-E75A-3960-1FC52ED8685A}"/>
              </a:ext>
            </a:extLst>
          </p:cNvPr>
          <p:cNvSpPr>
            <a:spLocks noGrp="1"/>
          </p:cNvSpPr>
          <p:nvPr>
            <p:ph type="title"/>
          </p:nvPr>
        </p:nvSpPr>
        <p:spPr>
          <a:xfrm>
            <a:off x="272413" y="493356"/>
            <a:ext cx="2671509" cy="889395"/>
          </a:xfrm>
          <a:solidFill>
            <a:schemeClr val="bg1"/>
          </a:solidFill>
          <a:ln>
            <a:solidFill>
              <a:srgbClr val="505B9F"/>
            </a:solidFill>
          </a:ln>
        </p:spPr>
        <p:txBody>
          <a:bodyPr>
            <a:noAutofit/>
          </a:bodyPr>
          <a:lstStyle/>
          <a:p>
            <a:r>
              <a:rPr lang="en-US" sz="1600" dirty="0">
                <a:solidFill>
                  <a:schemeClr val="accent4"/>
                </a:solidFill>
                <a:ea typeface="+mn-ea"/>
                <a:cs typeface="+mn-cs"/>
              </a:rPr>
              <a:t>The French mainly used their territory for the profitable fur trade </a:t>
            </a:r>
            <a:endParaRPr lang="en-US" sz="1600" dirty="0">
              <a:solidFill>
                <a:schemeClr val="accent4"/>
              </a:solidFill>
            </a:endParaRPr>
          </a:p>
        </p:txBody>
      </p:sp>
    </p:spTree>
    <p:extLst>
      <p:ext uri="{BB962C8B-B14F-4D97-AF65-F5344CB8AC3E}">
        <p14:creationId xmlns:p14="http://schemas.microsoft.com/office/powerpoint/2010/main" val="942547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54AB-7420-AEBF-A593-71F203F3DE24}"/>
              </a:ext>
            </a:extLst>
          </p:cNvPr>
          <p:cNvSpPr>
            <a:spLocks noGrp="1"/>
          </p:cNvSpPr>
          <p:nvPr>
            <p:ph type="title"/>
          </p:nvPr>
        </p:nvSpPr>
        <p:spPr>
          <a:xfrm>
            <a:off x="415600" y="593367"/>
            <a:ext cx="4107632" cy="763600"/>
          </a:xfrm>
        </p:spPr>
        <p:txBody>
          <a:bodyPr>
            <a:noAutofit/>
          </a:bodyPr>
          <a:lstStyle/>
          <a:p>
            <a:r>
              <a:rPr lang="en-US" sz="2400" dirty="0">
                <a:solidFill>
                  <a:schemeClr val="accent5"/>
                </a:solidFill>
              </a:rPr>
              <a:t>The French and Indian War | </a:t>
            </a:r>
            <a:r>
              <a:rPr lang="en-US" sz="2400" dirty="0">
                <a:solidFill>
                  <a:schemeClr val="accent4"/>
                </a:solidFill>
              </a:rPr>
              <a:t>Two Empires Clash in the Ohio River Valley</a:t>
            </a:r>
          </a:p>
        </p:txBody>
      </p:sp>
      <p:sp>
        <p:nvSpPr>
          <p:cNvPr id="3" name="Text Placeholder 2">
            <a:extLst>
              <a:ext uri="{FF2B5EF4-FFF2-40B4-BE49-F238E27FC236}">
                <a16:creationId xmlns:a16="http://schemas.microsoft.com/office/drawing/2014/main" id="{E398F47F-7772-83B9-9725-4EE3C996F9D7}"/>
              </a:ext>
            </a:extLst>
          </p:cNvPr>
          <p:cNvSpPr>
            <a:spLocks noGrp="1"/>
          </p:cNvSpPr>
          <p:nvPr>
            <p:ph type="body" idx="1"/>
          </p:nvPr>
        </p:nvSpPr>
        <p:spPr>
          <a:xfrm>
            <a:off x="415600" y="2170176"/>
            <a:ext cx="4107632" cy="3780690"/>
          </a:xfrm>
        </p:spPr>
        <p:txBody>
          <a:bodyPr>
            <a:normAutofit/>
          </a:bodyPr>
          <a:lstStyle/>
          <a:p>
            <a:pPr marL="152396" indent="0">
              <a:buNone/>
            </a:pPr>
            <a:r>
              <a:rPr lang="en-US" sz="1600" dirty="0"/>
              <a:t>The British, on the other hand, had settlements along the </a:t>
            </a:r>
            <a:r>
              <a:rPr lang="en-US" sz="1600" b="1" dirty="0">
                <a:effectLst/>
              </a:rPr>
              <a:t>Atlantic coast from Georgia to New Hampshire.</a:t>
            </a:r>
            <a:endParaRPr lang="en-US" sz="1800" dirty="0"/>
          </a:p>
        </p:txBody>
      </p:sp>
      <p:sp>
        <p:nvSpPr>
          <p:cNvPr id="4" name="Slide Number Placeholder 3">
            <a:extLst>
              <a:ext uri="{FF2B5EF4-FFF2-40B4-BE49-F238E27FC236}">
                <a16:creationId xmlns:a16="http://schemas.microsoft.com/office/drawing/2014/main" id="{095DA1AA-1E0E-D3AD-67A8-8797D2F4249A}"/>
              </a:ext>
            </a:extLst>
          </p:cNvPr>
          <p:cNvSpPr>
            <a:spLocks noGrp="1"/>
          </p:cNvSpPr>
          <p:nvPr>
            <p:ph type="sldNum" idx="12"/>
          </p:nvPr>
        </p:nvSpPr>
        <p:spPr/>
        <p:txBody>
          <a:bodyPr/>
          <a:lstStyle/>
          <a:p>
            <a:fld id="{00000000-1234-1234-1234-123412341234}" type="slidenum">
              <a:rPr lang="en" smtClean="0"/>
              <a:pPr/>
              <a:t>8</a:t>
            </a:fld>
            <a:endParaRPr lang="en" dirty="0"/>
          </a:p>
        </p:txBody>
      </p:sp>
      <p:sp>
        <p:nvSpPr>
          <p:cNvPr id="5" name="Footer Placeholder 4">
            <a:extLst>
              <a:ext uri="{FF2B5EF4-FFF2-40B4-BE49-F238E27FC236}">
                <a16:creationId xmlns:a16="http://schemas.microsoft.com/office/drawing/2014/main" id="{DB7A56B3-7F33-3441-B98E-B8537BB3C232}"/>
              </a:ext>
            </a:extLst>
          </p:cNvPr>
          <p:cNvSpPr>
            <a:spLocks noGrp="1"/>
          </p:cNvSpPr>
          <p:nvPr>
            <p:ph type="ftr" sz="quarter" idx="11"/>
          </p:nvPr>
        </p:nvSpPr>
        <p:spPr/>
        <p:txBody>
          <a:bodyPr/>
          <a:lstStyle/>
          <a:p>
            <a:r>
              <a:rPr kumimoji="0" lang="en-US" sz="1400" b="0" i="0" u="none" strike="noStrike" kern="1200" cap="none" spc="0" normalizeH="0" baseline="0" noProof="0">
                <a:ln>
                  <a:noFill/>
                </a:ln>
                <a:solidFill>
                  <a:schemeClr val="accent5"/>
                </a:solidFill>
                <a:effectLst/>
                <a:uLnTx/>
                <a:uFillTx/>
                <a:latin typeface="Bree Serif"/>
                <a:ea typeface="Bree Serif"/>
                <a:cs typeface="Bree Serif"/>
                <a:sym typeface="Bree Serif"/>
              </a:rPr>
              <a:t>Chapter 2: The American Revolution</a:t>
            </a:r>
            <a:endPar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endParaRPr>
          </a:p>
        </p:txBody>
      </p:sp>
      <p:pic>
        <p:nvPicPr>
          <p:cNvPr id="2050" name="Picture 2">
            <a:extLst>
              <a:ext uri="{FF2B5EF4-FFF2-40B4-BE49-F238E27FC236}">
                <a16:creationId xmlns:a16="http://schemas.microsoft.com/office/drawing/2014/main" id="{6A22EE61-1A07-4DBB-D36D-51AD078AF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392" y="479025"/>
            <a:ext cx="5313362" cy="5818435"/>
          </a:xfrm>
          <a:prstGeom prst="rect">
            <a:avLst/>
          </a:prstGeom>
          <a:noFill/>
          <a:extLst>
            <a:ext uri="{909E8E84-426E-40DD-AFC4-6F175D3DCCD1}">
              <a14:hiddenFill xmlns:a14="http://schemas.microsoft.com/office/drawing/2010/main">
                <a:solidFill>
                  <a:srgbClr val="FFFFFF"/>
                </a:solidFill>
              </a14:hiddenFill>
            </a:ext>
          </a:extLst>
        </p:spPr>
      </p:pic>
      <p:sp>
        <p:nvSpPr>
          <p:cNvPr id="6" name="Triangle 5">
            <a:extLst>
              <a:ext uri="{FF2B5EF4-FFF2-40B4-BE49-F238E27FC236}">
                <a16:creationId xmlns:a16="http://schemas.microsoft.com/office/drawing/2014/main" id="{94A680FC-52BB-8BC2-ED9B-C44F4073F43B}"/>
              </a:ext>
            </a:extLst>
          </p:cNvPr>
          <p:cNvSpPr/>
          <p:nvPr/>
        </p:nvSpPr>
        <p:spPr>
          <a:xfrm>
            <a:off x="9051133" y="1657352"/>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3350DF20-DFC0-7F36-EECA-B2CF606A63A1}"/>
              </a:ext>
            </a:extLst>
          </p:cNvPr>
          <p:cNvSpPr/>
          <p:nvPr/>
        </p:nvSpPr>
        <p:spPr>
          <a:xfrm>
            <a:off x="8639177" y="2170176"/>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CF28E7D3-8EAD-05B4-DDB8-5E547594EA86}"/>
              </a:ext>
            </a:extLst>
          </p:cNvPr>
          <p:cNvSpPr/>
          <p:nvPr/>
        </p:nvSpPr>
        <p:spPr>
          <a:xfrm>
            <a:off x="7980832" y="2438402"/>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AF99EE58-B9BF-4250-A32F-A00176244D36}"/>
              </a:ext>
            </a:extLst>
          </p:cNvPr>
          <p:cNvSpPr/>
          <p:nvPr/>
        </p:nvSpPr>
        <p:spPr>
          <a:xfrm>
            <a:off x="7638340" y="2259809"/>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7F3D1E82-9695-F8B2-3FAA-E06FC649D0CF}"/>
              </a:ext>
            </a:extLst>
          </p:cNvPr>
          <p:cNvSpPr/>
          <p:nvPr/>
        </p:nvSpPr>
        <p:spPr>
          <a:xfrm>
            <a:off x="8138759" y="2073277"/>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8CC1FFD-B2FB-E311-401B-D54BFCFD7567}"/>
              </a:ext>
            </a:extLst>
          </p:cNvPr>
          <p:cNvSpPr/>
          <p:nvPr/>
        </p:nvSpPr>
        <p:spPr>
          <a:xfrm>
            <a:off x="7237168" y="2616995"/>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30ECF7BC-1AB4-D1C3-6797-B47A6A8AF782}"/>
              </a:ext>
            </a:extLst>
          </p:cNvPr>
          <p:cNvSpPr/>
          <p:nvPr/>
        </p:nvSpPr>
        <p:spPr>
          <a:xfrm>
            <a:off x="7340752" y="2888854"/>
            <a:ext cx="207168" cy="178593"/>
          </a:xfrm>
          <a:prstGeom prst="triangl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4DC3A123-8982-615B-6696-63AB7E74436B}"/>
              </a:ext>
            </a:extLst>
          </p:cNvPr>
          <p:cNvSpPr/>
          <p:nvPr/>
        </p:nvSpPr>
        <p:spPr>
          <a:xfrm>
            <a:off x="8692633" y="3835723"/>
            <a:ext cx="207168" cy="178593"/>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8D5A3D5A-8FBB-25E6-60EC-7C9C85312290}"/>
              </a:ext>
            </a:extLst>
          </p:cNvPr>
          <p:cNvSpPr/>
          <p:nvPr/>
        </p:nvSpPr>
        <p:spPr>
          <a:xfrm>
            <a:off x="9001942" y="3429898"/>
            <a:ext cx="207168" cy="178593"/>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61902750-81BE-398D-7191-EE6E353D6034}"/>
              </a:ext>
            </a:extLst>
          </p:cNvPr>
          <p:cNvSpPr/>
          <p:nvPr/>
        </p:nvSpPr>
        <p:spPr>
          <a:xfrm>
            <a:off x="8864573" y="2975476"/>
            <a:ext cx="207168" cy="178593"/>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0D48D424-6947-7D7E-2977-546DB758074B}"/>
              </a:ext>
            </a:extLst>
          </p:cNvPr>
          <p:cNvSpPr/>
          <p:nvPr/>
        </p:nvSpPr>
        <p:spPr>
          <a:xfrm>
            <a:off x="8899801" y="2616995"/>
            <a:ext cx="207168" cy="178593"/>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2E53D93F-19EC-8E02-043B-7AAF3B8346C8}"/>
              </a:ext>
            </a:extLst>
          </p:cNvPr>
          <p:cNvSpPr/>
          <p:nvPr/>
        </p:nvSpPr>
        <p:spPr>
          <a:xfrm>
            <a:off x="9282652" y="2162573"/>
            <a:ext cx="207168" cy="178593"/>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61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54AB-7420-AEBF-A593-71F203F3DE24}"/>
              </a:ext>
            </a:extLst>
          </p:cNvPr>
          <p:cNvSpPr>
            <a:spLocks noGrp="1"/>
          </p:cNvSpPr>
          <p:nvPr>
            <p:ph type="title"/>
          </p:nvPr>
        </p:nvSpPr>
        <p:spPr>
          <a:xfrm>
            <a:off x="415600" y="593367"/>
            <a:ext cx="4107632" cy="763600"/>
          </a:xfrm>
        </p:spPr>
        <p:txBody>
          <a:bodyPr>
            <a:noAutofit/>
          </a:bodyPr>
          <a:lstStyle/>
          <a:p>
            <a:r>
              <a:rPr lang="en-US" sz="2400" dirty="0">
                <a:solidFill>
                  <a:schemeClr val="accent5"/>
                </a:solidFill>
              </a:rPr>
              <a:t>The French and Indian War | </a:t>
            </a:r>
            <a:r>
              <a:rPr lang="en-US" sz="2400" dirty="0">
                <a:solidFill>
                  <a:schemeClr val="accent4"/>
                </a:solidFill>
              </a:rPr>
              <a:t>Two Empires Clash in the Ohio River Valley</a:t>
            </a:r>
          </a:p>
        </p:txBody>
      </p:sp>
      <p:sp>
        <p:nvSpPr>
          <p:cNvPr id="3" name="Text Placeholder 2">
            <a:extLst>
              <a:ext uri="{FF2B5EF4-FFF2-40B4-BE49-F238E27FC236}">
                <a16:creationId xmlns:a16="http://schemas.microsoft.com/office/drawing/2014/main" id="{E398F47F-7772-83B9-9725-4EE3C996F9D7}"/>
              </a:ext>
            </a:extLst>
          </p:cNvPr>
          <p:cNvSpPr>
            <a:spLocks noGrp="1"/>
          </p:cNvSpPr>
          <p:nvPr>
            <p:ph type="body" idx="1"/>
          </p:nvPr>
        </p:nvSpPr>
        <p:spPr>
          <a:xfrm>
            <a:off x="415600" y="2170176"/>
            <a:ext cx="4819194" cy="3780690"/>
          </a:xfrm>
        </p:spPr>
        <p:txBody>
          <a:bodyPr>
            <a:normAutofit/>
          </a:bodyPr>
          <a:lstStyle/>
          <a:p>
            <a:r>
              <a:rPr lang="en-US" sz="1400" dirty="0"/>
              <a:t>As the French moved southward, they built forts and increased their trade with Indian tribes. </a:t>
            </a:r>
          </a:p>
          <a:p>
            <a:r>
              <a:rPr lang="en-US" sz="1400" dirty="0"/>
              <a:t>Meanwhile, British settlers were pressing westward. </a:t>
            </a:r>
          </a:p>
          <a:p>
            <a:r>
              <a:rPr lang="en-US" sz="1400" dirty="0"/>
              <a:t>As the territories of these European nations spread across the North American continent, they were bound to clash.</a:t>
            </a:r>
          </a:p>
          <a:p>
            <a:r>
              <a:rPr lang="en-US" sz="1400" dirty="0"/>
              <a:t>The British finally found themselves face to face with French colonists in the Ohio River Valley.</a:t>
            </a:r>
          </a:p>
        </p:txBody>
      </p:sp>
      <p:sp>
        <p:nvSpPr>
          <p:cNvPr id="4" name="Slide Number Placeholder 3">
            <a:extLst>
              <a:ext uri="{FF2B5EF4-FFF2-40B4-BE49-F238E27FC236}">
                <a16:creationId xmlns:a16="http://schemas.microsoft.com/office/drawing/2014/main" id="{095DA1AA-1E0E-D3AD-67A8-8797D2F4249A}"/>
              </a:ext>
            </a:extLst>
          </p:cNvPr>
          <p:cNvSpPr>
            <a:spLocks noGrp="1"/>
          </p:cNvSpPr>
          <p:nvPr>
            <p:ph type="sldNum" idx="12"/>
          </p:nvPr>
        </p:nvSpPr>
        <p:spPr/>
        <p:txBody>
          <a:bodyPr/>
          <a:lstStyle/>
          <a:p>
            <a:fld id="{00000000-1234-1234-1234-123412341234}" type="slidenum">
              <a:rPr lang="en" smtClean="0"/>
              <a:pPr/>
              <a:t>9</a:t>
            </a:fld>
            <a:endParaRPr lang="en" dirty="0"/>
          </a:p>
        </p:txBody>
      </p:sp>
      <p:sp>
        <p:nvSpPr>
          <p:cNvPr id="5" name="Footer Placeholder 4">
            <a:extLst>
              <a:ext uri="{FF2B5EF4-FFF2-40B4-BE49-F238E27FC236}">
                <a16:creationId xmlns:a16="http://schemas.microsoft.com/office/drawing/2014/main" id="{DB7A56B3-7F33-3441-B98E-B8537BB3C232}"/>
              </a:ext>
            </a:extLst>
          </p:cNvPr>
          <p:cNvSpPr>
            <a:spLocks noGrp="1"/>
          </p:cNvSpPr>
          <p:nvPr>
            <p:ph type="ftr" sz="quarter" idx="11"/>
          </p:nvPr>
        </p:nvSpPr>
        <p:spPr/>
        <p:txBody>
          <a:bodyPr/>
          <a:lstStyle/>
          <a:p>
            <a:r>
              <a:rPr kumimoji="0" lang="en-US" sz="1400" b="0" i="0" u="none" strike="noStrike" kern="1200" cap="none" spc="0" normalizeH="0" baseline="0" noProof="0">
                <a:ln>
                  <a:noFill/>
                </a:ln>
                <a:solidFill>
                  <a:schemeClr val="accent5"/>
                </a:solidFill>
                <a:effectLst/>
                <a:uLnTx/>
                <a:uFillTx/>
                <a:latin typeface="Bree Serif"/>
                <a:ea typeface="Bree Serif"/>
                <a:cs typeface="Bree Serif"/>
                <a:sym typeface="Bree Serif"/>
              </a:rPr>
              <a:t>Chapter 2: The American Revolution</a:t>
            </a:r>
            <a:endParaRPr kumimoji="0" lang="en-US" sz="1400" b="0" i="0" u="none" strike="noStrike" kern="1200" cap="none" spc="0" normalizeH="0" baseline="0" noProof="0" dirty="0">
              <a:ln>
                <a:noFill/>
              </a:ln>
              <a:solidFill>
                <a:schemeClr val="accent5"/>
              </a:solidFill>
              <a:effectLst/>
              <a:uLnTx/>
              <a:uFillTx/>
              <a:latin typeface="Bree Serif"/>
              <a:ea typeface="Bree Serif"/>
              <a:cs typeface="Bree Serif"/>
              <a:sym typeface="Bree Serif"/>
            </a:endParaRPr>
          </a:p>
        </p:txBody>
      </p:sp>
      <p:pic>
        <p:nvPicPr>
          <p:cNvPr id="2050" name="Picture 2">
            <a:extLst>
              <a:ext uri="{FF2B5EF4-FFF2-40B4-BE49-F238E27FC236}">
                <a16:creationId xmlns:a16="http://schemas.microsoft.com/office/drawing/2014/main" id="{6A22EE61-1A07-4DBB-D36D-51AD078AF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392" y="479025"/>
            <a:ext cx="5313362" cy="5818435"/>
          </a:xfrm>
          <a:prstGeom prst="rect">
            <a:avLst/>
          </a:prstGeom>
          <a:noFill/>
          <a:extLst>
            <a:ext uri="{909E8E84-426E-40DD-AFC4-6F175D3DCCD1}">
              <a14:hiddenFill xmlns:a14="http://schemas.microsoft.com/office/drawing/2010/main">
                <a:solidFill>
                  <a:srgbClr val="FFFFFF"/>
                </a:solidFill>
              </a14:hiddenFill>
            </a:ext>
          </a:extLst>
        </p:spPr>
      </p:pic>
      <p:sp>
        <p:nvSpPr>
          <p:cNvPr id="19" name="Down Arrow 18">
            <a:extLst>
              <a:ext uri="{FF2B5EF4-FFF2-40B4-BE49-F238E27FC236}">
                <a16:creationId xmlns:a16="http://schemas.microsoft.com/office/drawing/2014/main" id="{38B7A88B-0B9B-176B-770E-B338256042F7}"/>
              </a:ext>
            </a:extLst>
          </p:cNvPr>
          <p:cNvSpPr/>
          <p:nvPr/>
        </p:nvSpPr>
        <p:spPr>
          <a:xfrm rot="1520126">
            <a:off x="8465870" y="1010227"/>
            <a:ext cx="568055" cy="1798259"/>
          </a:xfrm>
          <a:prstGeom prst="downArrow">
            <a:avLst/>
          </a:prstGeom>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en-US" sz="1400" dirty="0"/>
              <a:t>FRENCH</a:t>
            </a:r>
          </a:p>
        </p:txBody>
      </p:sp>
      <p:sp>
        <p:nvSpPr>
          <p:cNvPr id="20" name="Down Arrow 19">
            <a:extLst>
              <a:ext uri="{FF2B5EF4-FFF2-40B4-BE49-F238E27FC236}">
                <a16:creationId xmlns:a16="http://schemas.microsoft.com/office/drawing/2014/main" id="{B10CE22B-2DF6-8835-9281-39E0842612D3}"/>
              </a:ext>
            </a:extLst>
          </p:cNvPr>
          <p:cNvSpPr/>
          <p:nvPr/>
        </p:nvSpPr>
        <p:spPr>
          <a:xfrm rot="5400000">
            <a:off x="9364999" y="2205085"/>
            <a:ext cx="568055" cy="179825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1400" dirty="0"/>
              <a:t>BRITISH</a:t>
            </a:r>
          </a:p>
        </p:txBody>
      </p:sp>
      <p:sp>
        <p:nvSpPr>
          <p:cNvPr id="21" name="Oval 20">
            <a:extLst>
              <a:ext uri="{FF2B5EF4-FFF2-40B4-BE49-F238E27FC236}">
                <a16:creationId xmlns:a16="http://schemas.microsoft.com/office/drawing/2014/main" id="{2331E1B1-784D-CF94-2804-A5F084E6840E}"/>
              </a:ext>
            </a:extLst>
          </p:cNvPr>
          <p:cNvSpPr/>
          <p:nvPr/>
        </p:nvSpPr>
        <p:spPr>
          <a:xfrm>
            <a:off x="7593333" y="2675039"/>
            <a:ext cx="1156564" cy="1156564"/>
          </a:xfrm>
          <a:prstGeom prst="ellipse">
            <a:avLst/>
          </a:prstGeom>
          <a:noFill/>
          <a:ln w="19050" cap="flat" cmpd="sng" algn="ctr">
            <a:solidFill>
              <a:schemeClr val="accent4">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dirty="0"/>
          </a:p>
        </p:txBody>
      </p:sp>
    </p:spTree>
    <p:extLst>
      <p:ext uri="{BB962C8B-B14F-4D97-AF65-F5344CB8AC3E}">
        <p14:creationId xmlns:p14="http://schemas.microsoft.com/office/powerpoint/2010/main" val="2940861551"/>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C00000"/>
      </a:accent1>
      <a:accent2>
        <a:srgbClr val="0000FF"/>
      </a:accent2>
      <a:accent3>
        <a:srgbClr val="A5A5A5"/>
      </a:accent3>
      <a:accent4>
        <a:srgbClr val="860102"/>
      </a:accent4>
      <a:accent5>
        <a:srgbClr val="000081"/>
      </a:accent5>
      <a:accent6>
        <a:srgbClr val="42424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2025" id="{6C206F2A-F97C-A04E-B398-E9A1BCD1B2C0}" vid="{EBE320E4-A29D-C143-9622-157C1C61F5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12717</TotalTime>
  <Words>2739</Words>
  <Application>Microsoft Macintosh PowerPoint</Application>
  <PresentationFormat>Widescreen</PresentationFormat>
  <Paragraphs>297</Paragraphs>
  <Slides>54</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Times New Roman</vt:lpstr>
      <vt:lpstr>Bree Serif</vt:lpstr>
      <vt:lpstr>Office Theme</vt:lpstr>
      <vt:lpstr>The American Revolution</vt:lpstr>
      <vt:lpstr>PowerPoint Presentation</vt:lpstr>
      <vt:lpstr>Names and Terms You Should Know</vt:lpstr>
      <vt:lpstr>Standards Covered in this Chapter</vt:lpstr>
      <vt:lpstr>Standards Covered in this Chapter</vt:lpstr>
      <vt:lpstr>The French and Indian War | Two Empires Clash in the Ohio River Valley</vt:lpstr>
      <vt:lpstr>The French mainly used their territory for the profitable fur trade </vt:lpstr>
      <vt:lpstr>The French and Indian War | Two Empires Clash in the Ohio River Valley</vt:lpstr>
      <vt:lpstr>The French and Indian War | Two Empires Clash in the Ohio River Valley</vt:lpstr>
      <vt:lpstr>PowerPoint Presentation</vt:lpstr>
      <vt:lpstr>PowerPoint Presentation</vt:lpstr>
      <vt:lpstr>The French and Indian War</vt:lpstr>
      <vt:lpstr>PowerPoint Presentation</vt:lpstr>
      <vt:lpstr>The French and Indian War The Conflict Spreads</vt:lpstr>
      <vt:lpstr>Outbreak of War in Europe</vt:lpstr>
      <vt:lpstr>The Treaty of Paris (1763)</vt:lpstr>
      <vt:lpstr>British Polices after the War Lead to Colonial Discontent | The Proclamation Line of 1763</vt:lpstr>
      <vt:lpstr>British Polices after the War Lead to Colonial Discontent | The Proclamation Line of 1763</vt:lpstr>
      <vt:lpstr>British Polices after the War Lead to Colonial Discontent |  The Proclamation Line of 1763</vt:lpstr>
      <vt:lpstr>British Polices after the War Lead to Colonial Discontent</vt:lpstr>
      <vt:lpstr>PowerPoint Presentation</vt:lpstr>
      <vt:lpstr>New Revenue Policies: Taxation and Protest</vt:lpstr>
      <vt:lpstr>New Revenue Policies: Taxation and Protest</vt:lpstr>
      <vt:lpstr>The Stamp Act</vt:lpstr>
      <vt:lpstr>The Stamp Act</vt:lpstr>
      <vt:lpstr>PowerPoint Presentation</vt:lpstr>
      <vt:lpstr>The Stamp Act</vt:lpstr>
      <vt:lpstr>PowerPoint Presentation</vt:lpstr>
      <vt:lpstr>Repeal of the Stamp Act</vt:lpstr>
      <vt:lpstr>The Townshend Duties</vt:lpstr>
      <vt:lpstr>The Townshend Duties</vt:lpstr>
      <vt:lpstr>More British Troops Arrive</vt:lpstr>
      <vt:lpstr>The Boston Massacre</vt:lpstr>
      <vt:lpstr>The Boston Massacre</vt:lpstr>
      <vt:lpstr>The Tea Act</vt:lpstr>
      <vt:lpstr>The Boston Tea Party</vt:lpstr>
      <vt:lpstr>The Intolerable Acts (1774)</vt:lpstr>
      <vt:lpstr>The Enlightenment and Colonial Ideas on Government</vt:lpstr>
      <vt:lpstr>The Enlightenment and Colonial Ideas on Government</vt:lpstr>
      <vt:lpstr>The Fighting Begins | The First Continental Congress</vt:lpstr>
      <vt:lpstr>The Battles of Lexington and Concord—the “Shot Heard Round the World”</vt:lpstr>
      <vt:lpstr>The Conflict Spreads | The Second Continental Congress</vt:lpstr>
      <vt:lpstr>The Conflict Spreads</vt:lpstr>
      <vt:lpstr>PowerPoint Presentation</vt:lpstr>
      <vt:lpstr>PowerPoint Presentation</vt:lpstr>
      <vt:lpstr>PowerPoint Presentation</vt:lpstr>
      <vt:lpstr>PowerPoint Presentation</vt:lpstr>
      <vt:lpstr>Americans Declare Their Independence | Thomas Paine’s Common Sense</vt:lpstr>
      <vt:lpstr>Americans Declare Their Independence | The “Committee of Five”</vt:lpstr>
      <vt:lpstr>Americans Declare Their Independence</vt:lpstr>
      <vt:lpstr>The War Continues</vt:lpstr>
      <vt:lpstr>The War Continues</vt:lpstr>
      <vt:lpstr>PowerPoint Presentation</vt:lpstr>
      <vt:lpstr>The Final Phase of the War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Colonial Foundations</dc:title>
  <dc:creator>Julia Soloveva</dc:creator>
  <cp:lastModifiedBy>Julia Soloveva</cp:lastModifiedBy>
  <cp:revision>12</cp:revision>
  <dcterms:created xsi:type="dcterms:W3CDTF">2025-07-22T22:07:34Z</dcterms:created>
  <dcterms:modified xsi:type="dcterms:W3CDTF">2025-08-09T20:39:25Z</dcterms:modified>
</cp:coreProperties>
</file>