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22" r:id="rId3"/>
    <p:sldId id="256" r:id="rId4"/>
    <p:sldId id="311" r:id="rId5"/>
    <p:sldId id="310" r:id="rId6"/>
    <p:sldId id="309" r:id="rId7"/>
    <p:sldId id="308" r:id="rId8"/>
    <p:sldId id="307" r:id="rId9"/>
    <p:sldId id="258" r:id="rId10"/>
    <p:sldId id="257" r:id="rId11"/>
    <p:sldId id="265" r:id="rId12"/>
    <p:sldId id="262" r:id="rId13"/>
    <p:sldId id="266" r:id="rId14"/>
    <p:sldId id="270" r:id="rId15"/>
    <p:sldId id="272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3" r:id="rId31"/>
    <p:sldId id="292" r:id="rId32"/>
    <p:sldId id="291" r:id="rId33"/>
    <p:sldId id="290" r:id="rId34"/>
    <p:sldId id="289" r:id="rId35"/>
    <p:sldId id="287" r:id="rId36"/>
    <p:sldId id="297" r:id="rId37"/>
    <p:sldId id="296" r:id="rId38"/>
    <p:sldId id="295" r:id="rId39"/>
    <p:sldId id="299" r:id="rId40"/>
    <p:sldId id="303" r:id="rId41"/>
    <p:sldId id="302" r:id="rId42"/>
    <p:sldId id="320" r:id="rId43"/>
    <p:sldId id="317" r:id="rId44"/>
    <p:sldId id="318" r:id="rId45"/>
    <p:sldId id="319" r:id="rId46"/>
    <p:sldId id="312" r:id="rId47"/>
    <p:sldId id="313" r:id="rId48"/>
    <p:sldId id="314" r:id="rId49"/>
    <p:sldId id="323" r:id="rId50"/>
    <p:sldId id="315" r:id="rId51"/>
    <p:sldId id="316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4EF911-6EB7-448D-B250-222271F4DF32}" type="datetime1">
              <a:rPr lang="en-US" altLang="en-US"/>
              <a:pPr/>
              <a:t>3/19/2018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88D73-85DC-4ADD-B2B4-DDE5470C4E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69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24845D-38AE-4456-A986-61E90144103B}" type="datetime1">
              <a:rPr lang="en-US" altLang="en-US"/>
              <a:pPr/>
              <a:t>3/19/2018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E7B08-F40C-48B4-9DA7-67801B7942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45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323080-B596-49FB-952A-09E441AEFD7F}" type="datetime1">
              <a:rPr lang="en-US" altLang="en-US"/>
              <a:pPr/>
              <a:t>3/19/2018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61AE9-C3F1-4414-843C-F45DE22B5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767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850961-06ED-443C-B9AC-FC3F7239902D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3/19/2018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633C5-3562-4832-A80B-6CD0DF334EC9}" type="slidenum">
              <a:rPr lang="en-US" alt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98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261A91-D1EC-4496-8735-9893F6017448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3/19/2018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CDD95-8F05-4216-86D6-E04C2290251D}" type="slidenum">
              <a:rPr lang="en-US" alt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54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0A7737-6EB0-45C8-99AA-236DD823768C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3/19/2018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72A87-73E0-473B-974C-430A9B4DB571}" type="slidenum">
              <a:rPr lang="en-US" alt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4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05114-56F3-42EE-8DCE-A54FD3E69F90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3/19/2018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76BC8-BD57-4894-9748-5B3FA0D49BCC}" type="slidenum">
              <a:rPr lang="en-US" alt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77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6F106-2B39-49AB-8655-D0E63634D51B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3/19/2018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E6A4D-6D06-46D7-A3CC-59B94B2E8CB3}" type="slidenum">
              <a:rPr lang="en-US" alt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74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54620C-EB8C-48C3-B884-2F393CC3009B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3/19/2018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F3DD7-9C5A-4646-978E-2EA637C21D2A}" type="slidenum">
              <a:rPr lang="en-US" alt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52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D3EA52-54F0-462E-92AA-4F63083D14A8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3/19/2018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9CDAD-736D-4EBF-8887-1F8301033C21}" type="slidenum">
              <a:rPr lang="en-US" alt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4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F1846-7AB8-43D4-94F7-26DD2AA81F8A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3/19/2018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CAF56-4EFA-4383-A4FD-22D9B470A8E9}" type="slidenum">
              <a:rPr lang="en-US" alt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4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090491-0629-48DD-9950-394598F8FC85}" type="datetime1">
              <a:rPr lang="en-US" altLang="en-US"/>
              <a:pPr/>
              <a:t>3/19/2018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38791-0D4B-4B8D-8535-2B2DB14AD4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927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70183-F08E-43D1-B0E9-846E6C249F28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3/19/2018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5D22D-F276-4900-9794-F42CEE6BE671}" type="slidenum">
              <a:rPr lang="en-US" alt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F555AF-08E8-4FC8-B819-81AF61D8B94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3/19/2018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E9F81-8DD4-476D-BDBF-D6301C9876E5}" type="slidenum">
              <a:rPr lang="en-US" alt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12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F555AF-08E8-4FC8-B819-81AF61D8B94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3/19/2018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E9F81-8DD4-476D-BDBF-D6301C9876E5}" type="slidenum">
              <a:rPr lang="en-US" alt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12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F555AF-08E8-4FC8-B819-81AF61D8B94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3/19/2018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E9F81-8DD4-476D-BDBF-D6301C9876E5}" type="slidenum">
              <a:rPr lang="en-US" alt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0" hangingPunct="0"/>
            <a:r>
              <a:rPr lang="en-US" sz="8000" dirty="0"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 eaLnBrk="0" hangingPunct="0"/>
            <a:r>
              <a:rPr lang="en-US" sz="8000" dirty="0"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2918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F555AF-08E8-4FC8-B819-81AF61D8B94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3/19/2018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E9F81-8DD4-476D-BDBF-D6301C9876E5}" type="slidenum">
              <a:rPr lang="en-US" alt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62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F555AF-08E8-4FC8-B819-81AF61D8B94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3/19/2018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E9F81-8DD4-476D-BDBF-D6301C9876E5}" type="slidenum">
              <a:rPr lang="en-US" alt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0" hangingPunct="0"/>
            <a:r>
              <a:rPr lang="en-US" sz="8000" dirty="0"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 eaLnBrk="0" hangingPunct="0"/>
            <a:r>
              <a:rPr lang="en-US" sz="8000" dirty="0"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3623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F555AF-08E8-4FC8-B819-81AF61D8B94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3/19/2018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E9F81-8DD4-476D-BDBF-D6301C9876E5}" type="slidenum">
              <a:rPr lang="en-US" alt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70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F70044-FB84-47D3-A3E9-5C30AE5AF22F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3/19/2018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62D6F-7796-4BE8-A723-7ABEA8C04A58}" type="slidenum">
              <a:rPr lang="en-US" alt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45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70558-08F4-4427-A86B-F02814B07FB0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3/19/2018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6D783-D67C-4AB3-BF8E-469AB8C35232}" type="slidenum">
              <a:rPr lang="en-US" altLang="en-US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43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3CA8C8-DDD6-4C0F-A2DF-9D2A5C6642D3}" type="datetime1">
              <a:rPr lang="en-US" altLang="en-US"/>
              <a:pPr/>
              <a:t>3/19/2018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3F37D-012D-4062-A95B-E35AFE1A0D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39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B2BF99-6E07-48A9-8F17-4AB15F5051AA}" type="datetime1">
              <a:rPr lang="en-US" altLang="en-US"/>
              <a:pPr/>
              <a:t>3/19/2018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14256-D931-4C69-B88D-12974431D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53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1DAE57-31B5-4C90-B4F5-E5BACEE86B08}" type="datetime1">
              <a:rPr lang="en-US" altLang="en-US"/>
              <a:pPr/>
              <a:t>3/19/2018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A97D0-7A1F-4AED-A47D-E1FAC6B993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99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531622-759D-4F91-9590-AAAEBCDC85EF}" type="datetime1">
              <a:rPr lang="en-US" altLang="en-US"/>
              <a:pPr/>
              <a:t>3/19/2018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6021B-150F-48D8-8E35-82ADF4B989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20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6776E-85D1-4A3E-9171-65BC675FD4D9}" type="datetime1">
              <a:rPr lang="en-US" altLang="en-US"/>
              <a:pPr/>
              <a:t>3/19/2018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A7567-7EE9-4665-A92D-807BF0A44A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88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FFBE62-F646-46DD-A17E-2388D534077D}" type="datetime1">
              <a:rPr lang="en-US" altLang="en-US"/>
              <a:pPr/>
              <a:t>3/19/2018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11FC0-4BD1-4330-BE59-6B0295449E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04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D93542-7907-4DB0-A066-23F0A7D99BC5}" type="datetime1">
              <a:rPr lang="en-US" altLang="en-US"/>
              <a:pPr/>
              <a:t>3/19/2018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0FB13-90C0-4A75-9876-11512EAF0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7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C26FCA7-E0F8-4B47-A0BD-87272935E6C8}" type="datetime1">
              <a:rPr lang="en-US" altLang="en-US"/>
              <a:pPr/>
              <a:t>3/19/2018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CA71AE9-2975-48D5-931F-F347E68DB5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 eaLnBrk="0" hangingPunct="0">
              <a:defRPr/>
            </a:pPr>
            <a:fld id="{FFF555AF-08E8-4FC8-B819-81AF61D8B947}" type="datetimeFigureOut">
              <a:rPr lang="en-US" smtClean="0">
                <a:solidFill>
                  <a:srgbClr val="146194">
                    <a:lumMod val="50000"/>
                  </a:srgbClr>
                </a:solidFill>
                <a:ea typeface="MS PGothic" panose="020B0600070205080204" pitchFamily="34" charset="-128"/>
              </a:rPr>
              <a:pPr defTabSz="457200" eaLnBrk="0" hangingPunct="0">
                <a:defRPr/>
              </a:pPr>
              <a:t>3/19/2018</a:t>
            </a:fld>
            <a:endParaRPr lang="en-US">
              <a:solidFill>
                <a:srgbClr val="146194">
                  <a:lumMod val="50000"/>
                </a:srgbClr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 eaLnBrk="0" hangingPunct="0">
              <a:defRPr/>
            </a:pPr>
            <a:endParaRPr lang="en-US">
              <a:solidFill>
                <a:srgbClr val="146194">
                  <a:lumMod val="50000"/>
                </a:srgbClr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 eaLnBrk="0" hangingPunct="0">
              <a:defRPr/>
            </a:pPr>
            <a:fld id="{586E9F81-8DD4-476D-BDBF-D6301C9876E5}" type="slidenum">
              <a:rPr lang="en-US" altLang="en-US" smtClean="0">
                <a:solidFill>
                  <a:srgbClr val="146194">
                    <a:lumMod val="50000"/>
                  </a:srgbClr>
                </a:solidFill>
                <a:ea typeface="MS PGothic" panose="020B0600070205080204" pitchFamily="34" charset="-128"/>
              </a:rPr>
              <a:pPr defTabSz="457200" eaLnBrk="0" hangingPunct="0">
                <a:defRPr/>
              </a:pPr>
              <a:t>‹#›</a:t>
            </a:fld>
            <a:endParaRPr lang="en-US" altLang="en-US">
              <a:solidFill>
                <a:srgbClr val="146194">
                  <a:lumMod val="50000"/>
                </a:srgbClr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48425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worksheetsland.com/7/28drawinfer/matching.pdf" TargetMode="External"/><Relationship Id="rId2" Type="http://schemas.openxmlformats.org/officeDocument/2006/relationships/hyperlink" Target="https://www.youtube.com/watch?v=tFRXsngz4UQ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03.19.2018</a:t>
            </a:r>
            <a:endParaRPr lang="en-US" sz="9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Agenda				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Ticket in the Door</a:t>
            </a:r>
          </a:p>
          <a:p>
            <a:r>
              <a:rPr lang="en-US" dirty="0" smtClean="0"/>
              <a:t>Work period: Cornell notes</a:t>
            </a:r>
          </a:p>
          <a:p>
            <a:r>
              <a:rPr lang="en-US" dirty="0" smtClean="0"/>
              <a:t>Wrap -up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Ticket in the Door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Format your papers for Cornell notes</a:t>
            </a:r>
          </a:p>
          <a:p>
            <a:pPr marL="0" indent="0">
              <a:buNone/>
            </a:pPr>
            <a:r>
              <a:rPr lang="en-US" u="sng" dirty="0" smtClean="0"/>
              <a:t>Topic: </a:t>
            </a:r>
            <a:r>
              <a:rPr lang="en-US" dirty="0" smtClean="0"/>
              <a:t>Sampling and Population</a:t>
            </a:r>
          </a:p>
          <a:p>
            <a:pPr marL="0" indent="0">
              <a:buNone/>
            </a:pPr>
            <a:r>
              <a:rPr lang="en-US" dirty="0" smtClean="0"/>
              <a:t>Drop Everything and Read!!!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016" y="3155181"/>
            <a:ext cx="3054700" cy="153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Let</a:t>
            </a:r>
            <a:r>
              <a:rPr lang="ja-JP" altLang="en-US" sz="320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’</a:t>
            </a:r>
            <a:r>
              <a:rPr lang="en-US" altLang="ja-JP" sz="320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 Go through These One at a Time.  </a:t>
            </a:r>
            <a:endParaRPr lang="en-US" altLang="en-US" sz="320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838200" y="1828800"/>
            <a:ext cx="731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Comic Sans MS" panose="030F0702030302020204" pitchFamily="66" charset="0"/>
              </a:rPr>
              <a:t>*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00200"/>
            <a:ext cx="8001000" cy="990600"/>
          </a:xfrm>
          <a:prstGeom prst="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Define unknown words using</a:t>
            </a:r>
          </a:p>
          <a:p>
            <a:pPr>
              <a:defRPr/>
            </a:pPr>
            <a:r>
              <a:rPr lang="en-US" sz="36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       Inference Context Clues</a:t>
            </a:r>
            <a:endParaRPr lang="en-US" sz="36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228600" y="2819400"/>
            <a:ext cx="8610600" cy="354012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alibri" panose="020F0502020204030204" pitchFamily="34" charset="0"/>
              </a:rPr>
              <a:t>The </a:t>
            </a: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resilient</a:t>
            </a:r>
            <a:r>
              <a:rPr lang="en-US" altLang="en-US" sz="2800" b="1">
                <a:latin typeface="Calibri" panose="020F0502020204030204" pitchFamily="34" charset="0"/>
              </a:rPr>
              <a:t> survivors were soon cracking jokes.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Can you guess what </a:t>
            </a:r>
            <a:r>
              <a:rPr lang="ja-JP" altLang="en-US" sz="2800">
                <a:latin typeface="Calibri" panose="020F0502020204030204" pitchFamily="34" charset="0"/>
              </a:rPr>
              <a:t>“</a:t>
            </a:r>
            <a:r>
              <a:rPr lang="en-US" altLang="ja-JP" sz="2800">
                <a:solidFill>
                  <a:srgbClr val="FF0000"/>
                </a:solidFill>
                <a:latin typeface="Calibri" panose="020F0502020204030204" pitchFamily="34" charset="0"/>
              </a:rPr>
              <a:t>resilient</a:t>
            </a:r>
            <a:r>
              <a:rPr lang="ja-JP" altLang="en-US" sz="2800">
                <a:latin typeface="Calibri" panose="020F0502020204030204" pitchFamily="34" charset="0"/>
              </a:rPr>
              <a:t>”</a:t>
            </a:r>
            <a:r>
              <a:rPr lang="en-US" altLang="ja-JP" sz="2800">
                <a:latin typeface="Calibri" panose="020F0502020204030204" pitchFamily="34" charset="0"/>
              </a:rPr>
              <a:t> means from the sentence?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A skilled reader uses context clues to </a:t>
            </a:r>
            <a:r>
              <a:rPr lang="ja-JP" altLang="en-US" sz="2800">
                <a:latin typeface="Calibri" panose="020F0502020204030204" pitchFamily="34" charset="0"/>
              </a:rPr>
              <a:t>“</a:t>
            </a:r>
            <a:r>
              <a:rPr lang="en-US" altLang="ja-JP" sz="2800">
                <a:latin typeface="Calibri" panose="020F0502020204030204" pitchFamily="34" charset="0"/>
              </a:rPr>
              <a:t>infer</a:t>
            </a:r>
            <a:r>
              <a:rPr lang="ja-JP" altLang="en-US" sz="2800">
                <a:latin typeface="Calibri" panose="020F0502020204030204" pitchFamily="34" charset="0"/>
              </a:rPr>
              <a:t>”</a:t>
            </a:r>
            <a:r>
              <a:rPr lang="en-US" altLang="ja-JP" sz="2800">
                <a:latin typeface="Calibri" panose="020F0502020204030204" pitchFamily="34" charset="0"/>
              </a:rPr>
              <a:t> the meaning of the word.  He knows that the prefix </a:t>
            </a:r>
            <a:r>
              <a:rPr lang="ja-JP" altLang="en-US" sz="2800">
                <a:latin typeface="Calibri" panose="020F0502020204030204" pitchFamily="34" charset="0"/>
              </a:rPr>
              <a:t>“</a:t>
            </a:r>
            <a:r>
              <a:rPr lang="en-US" altLang="ja-JP" sz="2800">
                <a:latin typeface="Calibri" panose="020F0502020204030204" pitchFamily="34" charset="0"/>
              </a:rPr>
              <a:t>re</a:t>
            </a:r>
            <a:r>
              <a:rPr lang="ja-JP" altLang="en-US" sz="2800">
                <a:latin typeface="Calibri" panose="020F0502020204030204" pitchFamily="34" charset="0"/>
              </a:rPr>
              <a:t>”</a:t>
            </a:r>
            <a:r>
              <a:rPr lang="en-US" altLang="ja-JP" sz="2800">
                <a:latin typeface="Calibri" panose="020F0502020204030204" pitchFamily="34" charset="0"/>
              </a:rPr>
              <a:t> means again.</a:t>
            </a: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He knows the meaning of </a:t>
            </a:r>
            <a:r>
              <a:rPr lang="ja-JP" altLang="en-US" sz="2800">
                <a:latin typeface="Calibri" panose="020F0502020204030204" pitchFamily="34" charset="0"/>
              </a:rPr>
              <a:t>“</a:t>
            </a:r>
            <a:r>
              <a:rPr lang="en-US" altLang="ja-JP" sz="2800">
                <a:latin typeface="Calibri" panose="020F0502020204030204" pitchFamily="34" charset="0"/>
              </a:rPr>
              <a:t>survivors.</a:t>
            </a:r>
            <a:r>
              <a:rPr lang="ja-JP" altLang="en-US" sz="2800">
                <a:latin typeface="Calibri" panose="020F0502020204030204" pitchFamily="34" charset="0"/>
              </a:rPr>
              <a:t>”</a:t>
            </a:r>
            <a:r>
              <a:rPr lang="en-US" altLang="ja-JP" sz="2800">
                <a:latin typeface="Calibri" panose="020F0502020204030204" pitchFamily="34" charset="0"/>
              </a:rPr>
              <a:t>  He </a:t>
            </a:r>
            <a:r>
              <a:rPr lang="ja-JP" altLang="en-US" sz="2800">
                <a:latin typeface="Calibri" panose="020F0502020204030204" pitchFamily="34" charset="0"/>
              </a:rPr>
              <a:t>“</a:t>
            </a:r>
            <a:r>
              <a:rPr lang="en-US" altLang="ja-JP" sz="2800">
                <a:latin typeface="Calibri" panose="020F0502020204030204" pitchFamily="34" charset="0"/>
              </a:rPr>
              <a:t>infers</a:t>
            </a:r>
            <a:r>
              <a:rPr lang="ja-JP" altLang="en-US" sz="2800">
                <a:latin typeface="Calibri" panose="020F0502020204030204" pitchFamily="34" charset="0"/>
              </a:rPr>
              <a:t>”</a:t>
            </a:r>
            <a:r>
              <a:rPr lang="en-US" altLang="ja-JP" sz="2800">
                <a:latin typeface="Calibri" panose="020F0502020204030204" pitchFamily="34" charset="0"/>
              </a:rPr>
              <a:t> from the fact that they are soon cracking jokes, that the survivor is doing fine now.  </a:t>
            </a:r>
            <a:r>
              <a:rPr lang="ja-JP" altLang="en-US" sz="2800">
                <a:latin typeface="Calibri" panose="020F0502020204030204" pitchFamily="34" charset="0"/>
              </a:rPr>
              <a:t>“</a:t>
            </a:r>
            <a:r>
              <a:rPr lang="en-US" altLang="ja-JP" sz="2800">
                <a:latin typeface="Calibri" panose="020F0502020204030204" pitchFamily="34" charset="0"/>
              </a:rPr>
              <a:t>Resilient</a:t>
            </a:r>
            <a:r>
              <a:rPr lang="ja-JP" altLang="en-US" sz="2800">
                <a:latin typeface="Calibri" panose="020F0502020204030204" pitchFamily="34" charset="0"/>
              </a:rPr>
              <a:t>”</a:t>
            </a:r>
            <a:r>
              <a:rPr lang="en-US" altLang="ja-JP" sz="2800">
                <a:latin typeface="Calibri" panose="020F0502020204030204" pitchFamily="34" charset="0"/>
              </a:rPr>
              <a:t> must have to do with overcoming something.</a:t>
            </a:r>
            <a:endParaRPr lang="en-US" altLang="en-US" sz="2800">
              <a:latin typeface="Calibri" panose="020F0502020204030204" pitchFamily="34" charset="0"/>
            </a:endParaRPr>
          </a:p>
        </p:txBody>
      </p:sp>
      <p:pic>
        <p:nvPicPr>
          <p:cNvPr id="21509" name="Picture 3" descr="C:\Users\Owner\AppData\Local\Microsoft\Windows\Temporary Internet Files\Content.IE5\FNWPQO31\MC9001980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1066800"/>
            <a:ext cx="205263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Let</a:t>
            </a:r>
            <a:r>
              <a:rPr lang="ja-JP" altLang="en-US" sz="320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’</a:t>
            </a:r>
            <a:r>
              <a:rPr lang="en-US" altLang="ja-JP" sz="320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 Go through These One at a Time.  </a:t>
            </a:r>
            <a:endParaRPr lang="en-US" altLang="en-US" sz="320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676400"/>
            <a:ext cx="7848600" cy="1143000"/>
          </a:xfrm>
          <a:prstGeom prst="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Learn about a character.</a:t>
            </a:r>
          </a:p>
        </p:txBody>
      </p:sp>
      <p:sp>
        <p:nvSpPr>
          <p:cNvPr id="10244" name="TextBox 8"/>
          <p:cNvSpPr txBox="1">
            <a:spLocks noChangeArrowheads="1"/>
          </p:cNvSpPr>
          <p:nvPr/>
        </p:nvSpPr>
        <p:spPr bwMode="auto">
          <a:xfrm>
            <a:off x="381000" y="3581400"/>
            <a:ext cx="8382000" cy="31400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2800" b="1">
                <a:latin typeface="Comic Sans MS" panose="030F0702030302020204" pitchFamily="66" charset="0"/>
              </a:rPr>
              <a:t>“</a:t>
            </a:r>
            <a:r>
              <a:rPr lang="en-US" altLang="ja-JP" sz="2800" b="1">
                <a:latin typeface="Comic Sans MS" panose="030F0702030302020204" pitchFamily="66" charset="0"/>
              </a:rPr>
              <a:t>My mother had to try to keep track of us.  She finally took us and tied us all together so that we would stay together.  And that</a:t>
            </a:r>
            <a:r>
              <a:rPr lang="ja-JP" altLang="en-US" sz="2800" b="1">
                <a:latin typeface="Comic Sans MS" panose="030F0702030302020204" pitchFamily="66" charset="0"/>
              </a:rPr>
              <a:t>’</a:t>
            </a:r>
            <a:r>
              <a:rPr lang="en-US" altLang="ja-JP" sz="2800" b="1">
                <a:latin typeface="Comic Sans MS" panose="030F0702030302020204" pitchFamily="66" charset="0"/>
              </a:rPr>
              <a:t>s the way we came off the boat.</a:t>
            </a:r>
            <a:r>
              <a:rPr lang="ja-JP" altLang="en-US" sz="2800" b="1">
                <a:latin typeface="Comic Sans MS" panose="030F0702030302020204" pitchFamily="66" charset="0"/>
              </a:rPr>
              <a:t>”</a:t>
            </a:r>
            <a:endParaRPr lang="en-US" altLang="ja-JP" sz="2800" b="1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1400" b="1">
                <a:latin typeface="Comic Sans MS" panose="030F0702030302020204" pitchFamily="66" charset="0"/>
              </a:rPr>
              <a:t>                                                   --A Swiss Immigrant</a:t>
            </a:r>
          </a:p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A skilled reader can infer from these words of the character about his belief that his mother wanted to keep them safe. </a:t>
            </a:r>
          </a:p>
        </p:txBody>
      </p:sp>
      <p:pic>
        <p:nvPicPr>
          <p:cNvPr id="22532" name="Picture 2" descr="C:\Users\Owner\AppData\Local\Microsoft\Windows\Temporary Internet Files\Content.IE5\SMO55V7M\MC9001498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66800"/>
            <a:ext cx="16764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Let</a:t>
            </a:r>
            <a:r>
              <a:rPr lang="ja-JP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’</a:t>
            </a:r>
            <a:r>
              <a:rPr lang="en-US" altLang="ja-JP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 Go through These One at a Time.  </a:t>
            </a:r>
            <a:endParaRPr lang="en-US" altLang="en-US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752600"/>
            <a:ext cx="7467600" cy="990600"/>
          </a:xfrm>
          <a:prstGeom prst="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Picture the setting </a:t>
            </a:r>
            <a:endParaRPr lang="en-US" sz="3600" b="1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381000" y="3048000"/>
            <a:ext cx="8382000" cy="255428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The French town was in shattered ruins:  buildings were jagged shards now and rubble was scattered everywhere.</a:t>
            </a:r>
          </a:p>
          <a:p>
            <a:pPr eaLnBrk="1" hangingPunct="1"/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The skilled reader can infer from the details a picture of this devastation in his mind.</a:t>
            </a:r>
          </a:p>
        </p:txBody>
      </p:sp>
      <p:pic>
        <p:nvPicPr>
          <p:cNvPr id="23556" name="Picture 2" descr="C:\Users\Owner\AppData\Local\Microsoft\Windows\Temporary Internet Files\Content.IE5\SMO55V7M\MP90014459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2701925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Let</a:t>
            </a:r>
            <a:r>
              <a:rPr lang="ja-JP" altLang="en-US" sz="320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’</a:t>
            </a:r>
            <a:r>
              <a:rPr lang="en-US" altLang="ja-JP" sz="320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 Go through These One at a Time.  </a:t>
            </a:r>
            <a:endParaRPr lang="en-US" altLang="en-US" sz="320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1752600"/>
            <a:ext cx="6629400" cy="990600"/>
          </a:xfrm>
          <a:prstGeom prst="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0000"/>
                </a:solidFill>
                <a:latin typeface="Comic Sans MS" panose="030F0702030302020204" pitchFamily="66" charset="0"/>
              </a:rPr>
              <a:t>Determine the author</a:t>
            </a:r>
            <a:r>
              <a:rPr lang="ja-JP" altLang="en-US" sz="3600">
                <a:solidFill>
                  <a:srgbClr val="000000"/>
                </a:solidFill>
                <a:latin typeface="Comic Sans MS" panose="030F0702030302020204" pitchFamily="66" charset="0"/>
              </a:rPr>
              <a:t>’</a:t>
            </a:r>
            <a:r>
              <a:rPr lang="en-US" altLang="ja-JP" sz="3600">
                <a:solidFill>
                  <a:srgbClr val="000000"/>
                </a:solidFill>
                <a:latin typeface="Comic Sans MS" panose="030F0702030302020204" pitchFamily="66" charset="0"/>
              </a:rPr>
              <a:t>s feelings and bias</a:t>
            </a:r>
            <a:endParaRPr lang="en-US" altLang="en-US" sz="36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292" name="TextBox 8"/>
          <p:cNvSpPr txBox="1">
            <a:spLocks noChangeArrowheads="1"/>
          </p:cNvSpPr>
          <p:nvPr/>
        </p:nvSpPr>
        <p:spPr bwMode="auto">
          <a:xfrm>
            <a:off x="381000" y="2971800"/>
            <a:ext cx="8382000" cy="378618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b="1">
                <a:latin typeface="Comic Sans MS" panose="030F0702030302020204" pitchFamily="66" charset="0"/>
              </a:rPr>
              <a:t>“</a:t>
            </a:r>
            <a:r>
              <a:rPr lang="en-US" altLang="ja-JP" b="1">
                <a:latin typeface="Comic Sans MS" panose="030F0702030302020204" pitchFamily="66" charset="0"/>
              </a:rPr>
              <a:t>The credit card has risen as a new symbol of “status” that lets people rent a plane or boat or car …without having to pay a penny.</a:t>
            </a:r>
            <a:r>
              <a:rPr lang="ja-JP" altLang="en-US" b="1">
                <a:latin typeface="Comic Sans MS" panose="030F0702030302020204" pitchFamily="66" charset="0"/>
              </a:rPr>
              <a:t>”</a:t>
            </a:r>
            <a:r>
              <a:rPr lang="en-US" altLang="ja-JP" b="1">
                <a:latin typeface="Comic Sans MS" panose="030F0702030302020204" pitchFamily="66" charset="0"/>
              </a:rPr>
              <a:t>  </a:t>
            </a:r>
            <a:r>
              <a:rPr lang="en-US" altLang="ja-JP" sz="1800">
                <a:latin typeface="Comic Sans MS" panose="030F0702030302020204" pitchFamily="66" charset="0"/>
              </a:rPr>
              <a:t>--TIME magazine</a:t>
            </a:r>
          </a:p>
          <a:p>
            <a:pPr eaLnBrk="1" hangingPunct="1"/>
            <a:endParaRPr lang="en-US" altLang="en-US" b="1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A skilled reader infers that TIME magazine was biased about the use of the new credit card. Wanting status, people would think they had to get a credit card and purchase as their neighbors did because of the magazine</a:t>
            </a:r>
            <a:r>
              <a:rPr lang="ja-JP" altLang="en-US">
                <a:latin typeface="Comic Sans MS" panose="030F0702030302020204" pitchFamily="66" charset="0"/>
              </a:rPr>
              <a:t>’</a:t>
            </a:r>
            <a:r>
              <a:rPr lang="en-US" altLang="ja-JP">
                <a:latin typeface="Comic Sans MS" panose="030F0702030302020204" pitchFamily="66" charset="0"/>
              </a:rPr>
              <a:t>s article. Credit cards have faults too—interest. Quotation marks can mean sarcasm. </a:t>
            </a:r>
            <a:endParaRPr lang="en-US" altLang="en-US">
              <a:latin typeface="Comic Sans MS" panose="030F0702030302020204" pitchFamily="66" charset="0"/>
            </a:endParaRPr>
          </a:p>
        </p:txBody>
      </p:sp>
      <p:pic>
        <p:nvPicPr>
          <p:cNvPr id="24580" name="Picture 2" descr="C:\Users\Owner\AppData\Local\Microsoft\Windows\Temporary Internet Files\Content.IE5\GL03434N\MC90044038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747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346075" y="306388"/>
            <a:ext cx="8305800" cy="1143000"/>
          </a:xfrm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Let</a:t>
            </a:r>
            <a:r>
              <a:rPr lang="ja-JP" altLang="en-US" sz="320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’</a:t>
            </a:r>
            <a:r>
              <a:rPr lang="en-US" altLang="ja-JP" sz="320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 Go through These One at a Time.  </a:t>
            </a:r>
            <a:endParaRPr lang="en-US" altLang="en-US" sz="320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752600"/>
            <a:ext cx="7924800" cy="1066800"/>
          </a:xfrm>
          <a:prstGeom prst="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Draw conclusions and make predictions based on facts</a:t>
            </a:r>
            <a:endParaRPr lang="en-US" sz="3600" b="1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304800" y="3048000"/>
            <a:ext cx="8458200" cy="267811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President John F. Kennedy was shot and killed in a motorcade in Dallas, Texas on Nov. 22</a:t>
            </a:r>
            <a:r>
              <a:rPr lang="en-US" altLang="en-US" sz="2800" b="1" baseline="30000">
                <a:latin typeface="Comic Sans MS" panose="030F0702030302020204" pitchFamily="66" charset="0"/>
              </a:rPr>
              <a:t>nd</a:t>
            </a:r>
            <a:r>
              <a:rPr lang="en-US" altLang="en-US" sz="2800" b="1">
                <a:latin typeface="Comic Sans MS" panose="030F0702030302020204" pitchFamily="66" charset="0"/>
              </a:rPr>
              <a:t> 1963.</a:t>
            </a: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A skilled reader can infer (conclude) that someone needs to take control of the United States government immediately.</a:t>
            </a:r>
          </a:p>
        </p:txBody>
      </p:sp>
      <p:pic>
        <p:nvPicPr>
          <p:cNvPr id="25604" name="Picture 2" descr="C:\Users\Owner\AppData\Local\Microsoft\Windows\Temporary Internet Files\Content.IE5\SMO55V7M\MC9000364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90600"/>
            <a:ext cx="142398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Let</a:t>
            </a:r>
            <a:r>
              <a:rPr lang="ja-JP" altLang="en-US" sz="320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’</a:t>
            </a:r>
            <a:r>
              <a:rPr lang="en-US" altLang="ja-JP" sz="320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 Go through These One at a Time.  </a:t>
            </a:r>
            <a:endParaRPr lang="en-US" altLang="en-US" sz="320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676400"/>
            <a:ext cx="7620000" cy="1371600"/>
          </a:xfrm>
          <a:prstGeom prst="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Use prior knowledge to better understand the reading</a:t>
            </a:r>
            <a:endParaRPr lang="en-US" sz="3600" b="1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457200" y="3352800"/>
            <a:ext cx="8305800" cy="32924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John Glenn was the first American to successfully orbit Earth three times.  He got a hero</a:t>
            </a:r>
            <a:r>
              <a:rPr lang="ja-JP" altLang="en-US" sz="2800" b="1">
                <a:latin typeface="Comic Sans MS" panose="030F0702030302020204" pitchFamily="66" charset="0"/>
              </a:rPr>
              <a:t>’</a:t>
            </a:r>
            <a:r>
              <a:rPr lang="en-US" altLang="ja-JP" sz="2800" b="1">
                <a:latin typeface="Comic Sans MS" panose="030F0702030302020204" pitchFamily="66" charset="0"/>
              </a:rPr>
              <a:t>s welcome comparable to the one Charles Lindbergh received 35 years before.</a:t>
            </a:r>
            <a:endParaRPr lang="en-US" altLang="ja-JP" sz="1200" b="1">
              <a:latin typeface="Comic Sans MS" panose="030F0702030302020204" pitchFamily="66" charset="0"/>
            </a:endParaRPr>
          </a:p>
          <a:p>
            <a:pPr eaLnBrk="1" hangingPunct="1"/>
            <a:endParaRPr lang="en-US" altLang="en-US" sz="1200" b="1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The skilled reader knows that Charles Lindbergh was the first to fly trans-atlantically. He knows how honored he was.</a:t>
            </a:r>
          </a:p>
        </p:txBody>
      </p:sp>
      <p:pic>
        <p:nvPicPr>
          <p:cNvPr id="26628" name="Picture 2" descr="C:\Users\Owner\AppData\Local\Microsoft\Windows\Temporary Internet Files\Content.IE5\SMO55V7M\MP90028921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143000"/>
            <a:ext cx="1524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>
                <a:ea typeface="ＭＳ Ｐゴシック" panose="020B0600070205080204" pitchFamily="34" charset="-128"/>
              </a:rPr>
              <a:t>EXAMPLES OF INFERENCE</a:t>
            </a:r>
          </a:p>
        </p:txBody>
      </p:sp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457200" y="1905000"/>
            <a:ext cx="8305800" cy="230822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latin typeface="Calibri" panose="020F0502020204030204" pitchFamily="34" charset="0"/>
              </a:rPr>
              <a:t>Example 1:  </a:t>
            </a:r>
            <a:r>
              <a:rPr lang="ja-JP" altLang="en-US" sz="3600" b="1">
                <a:latin typeface="Calibri" panose="020F0502020204030204" pitchFamily="34" charset="0"/>
              </a:rPr>
              <a:t>“</a:t>
            </a:r>
            <a:r>
              <a:rPr lang="en-US" altLang="ja-JP" sz="3600" b="1">
                <a:latin typeface="Calibri" panose="020F0502020204030204" pitchFamily="34" charset="0"/>
              </a:rPr>
              <a:t>I have voted the same way for years. It</a:t>
            </a:r>
            <a:r>
              <a:rPr lang="ja-JP" altLang="en-US" sz="3600" b="1">
                <a:latin typeface="Calibri" panose="020F0502020204030204" pitchFamily="34" charset="0"/>
              </a:rPr>
              <a:t>’</a:t>
            </a:r>
            <a:r>
              <a:rPr lang="en-US" altLang="ja-JP" sz="3600" b="1">
                <a:latin typeface="Calibri" panose="020F0502020204030204" pitchFamily="34" charset="0"/>
              </a:rPr>
              <a:t>s the first time I’ve ever voted for the Green Party,</a:t>
            </a:r>
            <a:r>
              <a:rPr lang="ja-JP" altLang="en-US" sz="3600" b="1">
                <a:latin typeface="Calibri" panose="020F0502020204030204" pitchFamily="34" charset="0"/>
              </a:rPr>
              <a:t>”</a:t>
            </a:r>
            <a:r>
              <a:rPr lang="en-US" altLang="ja-JP" sz="3600" b="1">
                <a:latin typeface="Calibri" panose="020F0502020204030204" pitchFamily="34" charset="0"/>
              </a:rPr>
              <a:t> said one Alabama voter.  </a:t>
            </a:r>
            <a:endParaRPr lang="en-US" altLang="en-US" sz="3600" b="1">
              <a:latin typeface="Calibri" panose="020F0502020204030204" pitchFamily="34" charset="0"/>
            </a:endParaRP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457200" y="4724400"/>
            <a:ext cx="8229600" cy="13843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Using inference and prior knowledge, which party would you conclude that this voter previously voted for? (Answer on next slide.)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FF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Answer:  Republican</a:t>
            </a:r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228600" y="1905000"/>
            <a:ext cx="8686800" cy="403225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latin typeface="Comic Sans MS" panose="030F0702030302020204" pitchFamily="66" charset="0"/>
              </a:rPr>
              <a:t>Example 2:  His previous album was one of the year</a:t>
            </a:r>
            <a:r>
              <a:rPr lang="ja-JP" altLang="en-US" sz="3600" b="1">
                <a:latin typeface="Comic Sans MS" panose="030F0702030302020204" pitchFamily="66" charset="0"/>
              </a:rPr>
              <a:t>’</a:t>
            </a:r>
            <a:r>
              <a:rPr lang="en-US" altLang="ja-JP" sz="3600" b="1">
                <a:latin typeface="Comic Sans MS" panose="030F0702030302020204" pitchFamily="66" charset="0"/>
              </a:rPr>
              <a:t>s bestsellers, but it paled in comparison with his 1982 follow-up </a:t>
            </a:r>
            <a:r>
              <a:rPr lang="en-US" altLang="ja-JP" sz="3600" b="1" i="1">
                <a:latin typeface="Comic Sans MS" panose="030F0702030302020204" pitchFamily="66" charset="0"/>
              </a:rPr>
              <a:t>Thriller.</a:t>
            </a:r>
          </a:p>
          <a:p>
            <a:pPr eaLnBrk="1" hangingPunct="1"/>
            <a:endParaRPr lang="en-US" altLang="en-US" sz="2800" b="1" i="1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Who can you reasonably infer is the singer of this album?  Pull from your previous knowledge.</a:t>
            </a: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Answer is on next slide.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FF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Answer:  Michael Jackson</a:t>
            </a: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304800" y="3200400"/>
            <a:ext cx="8610600" cy="286226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latin typeface="Comic Sans MS" panose="030F0702030302020204" pitchFamily="66" charset="0"/>
              </a:rPr>
              <a:t>Now take out a sheet of paper, write your name at the top, and number 1-20 down the left side.  You will be </a:t>
            </a:r>
            <a:r>
              <a:rPr lang="ja-JP" altLang="en-US" sz="3600" b="1">
                <a:latin typeface="Comic Sans MS" panose="030F0702030302020204" pitchFamily="66" charset="0"/>
              </a:rPr>
              <a:t>“</a:t>
            </a:r>
            <a:r>
              <a:rPr lang="en-US" altLang="ja-JP" sz="3600" b="1">
                <a:latin typeface="Comic Sans MS" panose="030F0702030302020204" pitchFamily="66" charset="0"/>
              </a:rPr>
              <a:t>inferring</a:t>
            </a:r>
            <a:r>
              <a:rPr lang="ja-JP" altLang="en-US" sz="3600" b="1">
                <a:latin typeface="Comic Sans MS" panose="030F0702030302020204" pitchFamily="66" charset="0"/>
              </a:rPr>
              <a:t>”</a:t>
            </a:r>
            <a:r>
              <a:rPr lang="en-US" altLang="ja-JP" sz="3600" b="1">
                <a:latin typeface="Comic Sans MS" panose="030F0702030302020204" pitchFamily="66" charset="0"/>
              </a:rPr>
              <a:t> your answers, then we</a:t>
            </a:r>
            <a:r>
              <a:rPr lang="ja-JP" altLang="en-US" sz="3600" b="1">
                <a:latin typeface="Comic Sans MS" panose="030F0702030302020204" pitchFamily="66" charset="0"/>
              </a:rPr>
              <a:t>’</a:t>
            </a:r>
            <a:r>
              <a:rPr lang="en-US" altLang="ja-JP" sz="3600" b="1">
                <a:latin typeface="Comic Sans MS" panose="030F0702030302020204" pitchFamily="66" charset="0"/>
              </a:rPr>
              <a:t>ll swap and check.</a:t>
            </a:r>
            <a:endParaRPr lang="en-US" altLang="en-US" sz="3600" b="1">
              <a:latin typeface="Comic Sans MS" panose="030F0702030302020204" pitchFamily="66" charset="0"/>
            </a:endParaRPr>
          </a:p>
        </p:txBody>
      </p:sp>
      <p:pic>
        <p:nvPicPr>
          <p:cNvPr id="29699" name="Picture 4" descr="C:\Users\Owner\AppData\Local\Microsoft\Windows\Temporary Internet Files\Content.IE5\GL03434N\MP90039935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2000"/>
            <a:ext cx="25161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4000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INFERENCE NUMBER 1</a:t>
            </a:r>
          </a:p>
        </p:txBody>
      </p: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152400" y="3429000"/>
            <a:ext cx="8686800" cy="267811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A returning Vietnam veteran was asked to describe the country of Vietnam. He said, </a:t>
            </a:r>
            <a:r>
              <a:rPr lang="ja-JP" altLang="en-US" sz="2800" b="1">
                <a:latin typeface="Comic Sans MS" panose="030F0702030302020204" pitchFamily="66" charset="0"/>
              </a:rPr>
              <a:t>“</a:t>
            </a:r>
            <a:r>
              <a:rPr lang="en-US" altLang="ja-JP" sz="2800" b="1">
                <a:latin typeface="Comic Sans MS" panose="030F0702030302020204" pitchFamily="66" charset="0"/>
              </a:rPr>
              <a:t>It isn</a:t>
            </a:r>
            <a:r>
              <a:rPr lang="ja-JP" altLang="en-US" sz="2800" b="1">
                <a:latin typeface="Comic Sans MS" panose="030F0702030302020204" pitchFamily="66" charset="0"/>
              </a:rPr>
              <a:t>’</a:t>
            </a:r>
            <a:r>
              <a:rPr lang="en-US" altLang="ja-JP" sz="2800" b="1">
                <a:latin typeface="Comic Sans MS" panose="030F0702030302020204" pitchFamily="66" charset="0"/>
              </a:rPr>
              <a:t>t peace.  And there is no honor.</a:t>
            </a:r>
            <a:r>
              <a:rPr lang="ja-JP" altLang="en-US" sz="2800" b="1">
                <a:latin typeface="Comic Sans MS" panose="030F0702030302020204" pitchFamily="66" charset="0"/>
              </a:rPr>
              <a:t>”</a:t>
            </a:r>
            <a:endParaRPr lang="en-US" altLang="ja-JP" sz="2800" b="1">
              <a:latin typeface="Comic Sans MS" panose="030F0702030302020204" pitchFamily="66" charset="0"/>
            </a:endParaRPr>
          </a:p>
          <a:p>
            <a:pPr eaLnBrk="1" hangingPunct="1"/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What does the veteran imply?  Should the soldiers be coming home? </a:t>
            </a:r>
          </a:p>
        </p:txBody>
      </p:sp>
      <p:pic>
        <p:nvPicPr>
          <p:cNvPr id="30723" name="Picture 3" descr="C:\Users\Owner\AppData\Local\Microsoft\Windows\Temporary Internet Files\Content.IE5\FNWPQO31\MC9000603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38200"/>
            <a:ext cx="23622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MAKING AN INFERENCE</a:t>
            </a:r>
          </a:p>
        </p:txBody>
      </p:sp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457200" y="1752600"/>
            <a:ext cx="8077200" cy="2185988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b="1">
                <a:latin typeface="Comic Sans MS" panose="030F0702030302020204" pitchFamily="66" charset="0"/>
              </a:rPr>
              <a:t>WHEN READING FOR INFORMATION - NONFICTION</a:t>
            </a:r>
          </a:p>
          <a:p>
            <a:pPr algn="ctr" eaLnBrk="1" hangingPunct="1"/>
            <a:endParaRPr lang="en-US" altLang="en-US" sz="3600" b="1">
              <a:latin typeface="Comic Sans MS" panose="030F0702030302020204" pitchFamily="66" charset="0"/>
            </a:endParaRPr>
          </a:p>
          <a:p>
            <a:pPr algn="ctr" eaLnBrk="1" hangingPunct="1"/>
            <a:endParaRPr lang="en-US" altLang="en-US" sz="1400" b="1">
              <a:latin typeface="Comic Sans MS" panose="030F0702030302020204" pitchFamily="66" charset="0"/>
            </a:endParaRPr>
          </a:p>
          <a:p>
            <a:pPr algn="ctr" eaLnBrk="1" hangingPunct="1"/>
            <a:endParaRPr lang="en-US" altLang="en-US" sz="1400" b="1">
              <a:latin typeface="Comic Sans MS" panose="030F0702030302020204" pitchFamily="66" charset="0"/>
            </a:endParaRPr>
          </a:p>
        </p:txBody>
      </p:sp>
      <p:pic>
        <p:nvPicPr>
          <p:cNvPr id="13315" name="Picture 3" descr="C:\Users\Owner\AppData\Local\Microsoft\Windows\Temporary Internet Files\Content.IE5\SMO55V7M\MC9000894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06738"/>
            <a:ext cx="27432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C:\Users\Owner\AppData\Local\Microsoft\Windows\Temporary Internet Files\Content.IE5\GL03434N\MC90008941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40100"/>
            <a:ext cx="2743200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C:\Users\Owner\AppData\Local\Microsoft\Windows\Temporary Internet Files\Content.IE5\SMO55V7M\MM900163032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95838"/>
            <a:ext cx="236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4000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NUMBER 2</a:t>
            </a:r>
          </a:p>
        </p:txBody>
      </p:sp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381000" y="2667000"/>
            <a:ext cx="8382000" cy="354012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2800" b="1">
                <a:latin typeface="Calibri" panose="020F0502020204030204" pitchFamily="34" charset="0"/>
              </a:rPr>
              <a:t>“</a:t>
            </a:r>
            <a:r>
              <a:rPr lang="en-US" altLang="ja-JP" sz="2800" b="1">
                <a:latin typeface="Calibri" panose="020F0502020204030204" pitchFamily="34" charset="0"/>
              </a:rPr>
              <a:t>Miss America</a:t>
            </a:r>
            <a:r>
              <a:rPr lang="ja-JP" altLang="en-US" sz="2800" b="1">
                <a:latin typeface="Calibri" panose="020F0502020204030204" pitchFamily="34" charset="0"/>
              </a:rPr>
              <a:t>”</a:t>
            </a:r>
            <a:r>
              <a:rPr lang="en-US" altLang="ja-JP" sz="2800" b="1">
                <a:latin typeface="Calibri" panose="020F0502020204030204" pitchFamily="34" charset="0"/>
              </a:rPr>
              <a:t> of 1921 stood only 5 feet 1 inch tall.  </a:t>
            </a:r>
          </a:p>
          <a:p>
            <a:pPr eaLnBrk="1" hangingPunct="1"/>
            <a:endParaRPr lang="en-US" altLang="en-US" sz="2800" b="1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With which following statement would the author be more likely to agree.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800">
                <a:latin typeface="Calibri" panose="020F0502020204030204" pitchFamily="34" charset="0"/>
              </a:rPr>
              <a:t>In 1921 judges thought tall women were less attractive than shorter ones.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800">
                <a:latin typeface="Calibri" panose="020F0502020204030204" pitchFamily="34" charset="0"/>
              </a:rPr>
              <a:t>Miss America of 1921 was shorter than winners of more recent years.  </a:t>
            </a:r>
          </a:p>
        </p:txBody>
      </p:sp>
      <p:pic>
        <p:nvPicPr>
          <p:cNvPr id="31747" name="Picture 2" descr="C:\Users\Owner\AppData\Local\Microsoft\Windows\Temporary Internet Files\Content.IE5\N3JP4B0X\MC9002337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"/>
            <a:ext cx="2994025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4000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NUMBER 3</a:t>
            </a:r>
          </a:p>
        </p:txBody>
      </p:sp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304800" y="2743200"/>
            <a:ext cx="8534400" cy="3970338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In the 1940s Joe DiMaggio was an American baseball hero.  He gave Americans something to cheer about, relieving the fear they shared of the war.</a:t>
            </a:r>
          </a:p>
          <a:p>
            <a:pPr eaLnBrk="1" hangingPunct="1"/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The information above suggests that the war mentioned is WWII.  True or false?</a:t>
            </a:r>
          </a:p>
          <a:p>
            <a:pPr eaLnBrk="1" hangingPunct="1"/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/>
            <a:endParaRPr lang="en-US" altLang="en-US" sz="2800">
              <a:latin typeface="Comic Sans MS" panose="030F0702030302020204" pitchFamily="66" charset="0"/>
            </a:endParaRPr>
          </a:p>
        </p:txBody>
      </p:sp>
      <p:pic>
        <p:nvPicPr>
          <p:cNvPr id="32771" name="Picture 4" descr="C:\Users\Owner\AppData\Local\Microsoft\Windows\Temporary Internet Files\Content.IE5\SMO55V7M\MP91022070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"/>
            <a:ext cx="2971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4000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NUMBER 4</a:t>
            </a:r>
          </a:p>
        </p:txBody>
      </p:sp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304800" y="2667000"/>
            <a:ext cx="8534400" cy="310832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During a 1966 battle in the Vietnam War, an injured marine reaches for the hand of his buddy nearby.  The war claims 33,000 American casualties that year.  </a:t>
            </a:r>
          </a:p>
          <a:p>
            <a:pPr eaLnBrk="1" hangingPunct="1"/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What can you infer about his friend?  Lived or died?</a:t>
            </a:r>
          </a:p>
        </p:txBody>
      </p:sp>
      <p:pic>
        <p:nvPicPr>
          <p:cNvPr id="33795" name="Picture 3" descr="C:\Users\Owner\AppData\Local\Microsoft\Windows\Temporary Internet Files\Content.IE5\GL03434N\MP90043856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2819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4000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NUMBER 5</a:t>
            </a:r>
          </a:p>
        </p:txBody>
      </p:sp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228600" y="3352800"/>
            <a:ext cx="8610600" cy="267811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In February 1984 Bruce McCandless II, aboard the space shuttle Challenger, floated free untethered into space above Earth.</a:t>
            </a:r>
          </a:p>
          <a:p>
            <a:pPr eaLnBrk="1" hangingPunct="1"/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What can you infer about McCandless</a:t>
            </a:r>
            <a:r>
              <a:rPr lang="ja-JP" altLang="en-US" sz="2800">
                <a:latin typeface="Comic Sans MS" panose="030F0702030302020204" pitchFamily="66" charset="0"/>
              </a:rPr>
              <a:t>’</a:t>
            </a:r>
            <a:r>
              <a:rPr lang="en-US" altLang="ja-JP" sz="2800">
                <a:latin typeface="Comic Sans MS" panose="030F0702030302020204" pitchFamily="66" charset="0"/>
              </a:rPr>
              <a:t>s personality?</a:t>
            </a:r>
            <a:endParaRPr lang="en-US" altLang="en-US" sz="2800">
              <a:latin typeface="Comic Sans MS" panose="030F0702030302020204" pitchFamily="66" charset="0"/>
            </a:endParaRPr>
          </a:p>
        </p:txBody>
      </p:sp>
      <p:pic>
        <p:nvPicPr>
          <p:cNvPr id="34819" name="Picture 3" descr="C:\Users\Owner\AppData\Local\Microsoft\Windows\Temporary Internet Files\Content.IE5\N3JP4B0X\MP90017871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"/>
            <a:ext cx="24384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4000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     NUMBER 6</a:t>
            </a:r>
          </a:p>
        </p:txBody>
      </p:sp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304800" y="3276600"/>
            <a:ext cx="8534400" cy="267811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Thomas Edison once said that Theodore Roosevelt was the most striking figure in American life.</a:t>
            </a:r>
          </a:p>
          <a:p>
            <a:pPr eaLnBrk="1" hangingPunct="1"/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Do you feel the author is implying that we should believe Thomas Edison</a:t>
            </a:r>
            <a:r>
              <a:rPr lang="ja-JP" altLang="en-US" sz="2800">
                <a:latin typeface="Comic Sans MS" panose="030F0702030302020204" pitchFamily="66" charset="0"/>
              </a:rPr>
              <a:t>’</a:t>
            </a:r>
            <a:r>
              <a:rPr lang="en-US" altLang="ja-JP" sz="2800">
                <a:latin typeface="Comic Sans MS" panose="030F0702030302020204" pitchFamily="66" charset="0"/>
              </a:rPr>
              <a:t>s opinion?</a:t>
            </a:r>
            <a:endParaRPr lang="en-US" altLang="en-US" sz="2800">
              <a:latin typeface="Comic Sans MS" panose="030F0702030302020204" pitchFamily="66" charset="0"/>
            </a:endParaRPr>
          </a:p>
        </p:txBody>
      </p:sp>
      <p:pic>
        <p:nvPicPr>
          <p:cNvPr id="35843" name="Picture 3" descr="C:\Users\Owner\AppData\Local\Microsoft\Windows\Temporary Internet Files\Content.IE5\ABDU12WD\MC9001514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2725"/>
            <a:ext cx="228600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Thomas_Edison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9050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3" descr="C:\Users\Owner\AppData\Local\Microsoft\Windows\Temporary Internet Files\Content.IE5\HYJ6IY1F\MP900438556[2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12954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4000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  NUMBER 7</a:t>
            </a:r>
          </a:p>
        </p:txBody>
      </p:sp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304800" y="3276600"/>
            <a:ext cx="8534400" cy="267811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At the turn of the century, Henry Ford pioneered assembly line manufacturing.</a:t>
            </a:r>
          </a:p>
          <a:p>
            <a:pPr eaLnBrk="1" hangingPunct="1"/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Can you infer which century the author implies?</a:t>
            </a: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What particular assembly-line product did he pioneer?  (You need 2 answers.)</a:t>
            </a:r>
          </a:p>
        </p:txBody>
      </p:sp>
      <p:pic>
        <p:nvPicPr>
          <p:cNvPr id="36867" name="Picture 6" descr="Henry_Fo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19812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7" descr="assembly_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381000"/>
            <a:ext cx="374491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4000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NUMBER 8</a:t>
            </a:r>
          </a:p>
        </p:txBody>
      </p:sp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228600" y="3352800"/>
            <a:ext cx="8610600" cy="267811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Radio became the most common communication medium in 1920.  Three decades later television came along.</a:t>
            </a:r>
          </a:p>
          <a:p>
            <a:pPr eaLnBrk="1" hangingPunct="1"/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Inference:  What would you infer about the sale of radios in the 1950</a:t>
            </a:r>
            <a:r>
              <a:rPr lang="en-US" altLang="en-CA" sz="2800">
                <a:latin typeface="Comic Sans MS" panose="030F0702030302020204" pitchFamily="66" charset="0"/>
              </a:rPr>
              <a:t>’</a:t>
            </a:r>
            <a:r>
              <a:rPr lang="en-US" altLang="en-US" sz="2800">
                <a:latin typeface="Comic Sans MS" panose="030F0702030302020204" pitchFamily="66" charset="0"/>
              </a:rPr>
              <a:t>s? Increase or decline?</a:t>
            </a:r>
          </a:p>
        </p:txBody>
      </p:sp>
      <p:pic>
        <p:nvPicPr>
          <p:cNvPr id="37891" name="Picture 2" descr="C:\Users\Owner\AppData\Local\Microsoft\Windows\Temporary Internet Files\Content.IE5\ABDU12WD\MP90044362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32353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280988" y="274638"/>
            <a:ext cx="8229600" cy="1143000"/>
          </a:xfrm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4000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      NUMBER 9</a:t>
            </a:r>
          </a:p>
        </p:txBody>
      </p:sp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304800" y="3505200"/>
            <a:ext cx="8534400" cy="224631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A woman walks into a hospital clutching her abdomen and cursing at her husband, who trails behind her carrying a large bag</a:t>
            </a:r>
            <a:r>
              <a:rPr lang="en-US" altLang="en-US" sz="2800" b="1"/>
              <a:t>.</a:t>
            </a:r>
          </a:p>
          <a:p>
            <a:pPr eaLnBrk="1" hangingPunct="1"/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Inference:  What</a:t>
            </a:r>
            <a:r>
              <a:rPr lang="en-US" altLang="en-CA" sz="2800">
                <a:latin typeface="Comic Sans MS" panose="030F0702030302020204" pitchFamily="66" charset="0"/>
              </a:rPr>
              <a:t>’</a:t>
            </a:r>
            <a:r>
              <a:rPr lang="en-US" altLang="en-US" sz="2800">
                <a:latin typeface="Comic Sans MS" panose="030F0702030302020204" pitchFamily="66" charset="0"/>
              </a:rPr>
              <a:t>s wrong with the woman?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NUMBER 10</a:t>
            </a:r>
          </a:p>
        </p:txBody>
      </p: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228600" y="2895600"/>
            <a:ext cx="8610600" cy="267811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In 1915 no longer did a person have to pay the total price to drive a car off the lot.  The installment plan began.</a:t>
            </a:r>
          </a:p>
          <a:p>
            <a:pPr eaLnBrk="1" hangingPunct="1"/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Inference:  Did more or fewer people purchase a car with the installment plan?</a:t>
            </a:r>
          </a:p>
        </p:txBody>
      </p:sp>
      <p:pic>
        <p:nvPicPr>
          <p:cNvPr id="39939" name="Picture 2" descr="C:\Users\Owner\AppData\Local\Microsoft\Windows\Temporary Internet Files\Content.IE5\HYJ6IY1F\MC90044132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3" descr="C:\Users\Owner\AppData\Local\Microsoft\Windows\Temporary Internet Files\Content.IE5\6SI3TD82\MC9003887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2590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4000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NUMBER 11</a:t>
            </a:r>
          </a:p>
        </p:txBody>
      </p:sp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250825" y="2641600"/>
            <a:ext cx="8534400" cy="354012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During WWII while men were away, women began filling jobs that were needed to fight the war.</a:t>
            </a:r>
          </a:p>
          <a:p>
            <a:pPr eaLnBrk="1" hangingPunct="1"/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Inference:  What job would have been needed more?</a:t>
            </a: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Choose from these:</a:t>
            </a: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Making plane parts or making car parts</a:t>
            </a:r>
          </a:p>
        </p:txBody>
      </p:sp>
      <p:pic>
        <p:nvPicPr>
          <p:cNvPr id="40963" name="Picture 2" descr="C:\Users\Owner\AppData\Local\Microsoft\Windows\Temporary Internet Files\Content.IE5\6SI3TD82\MC9004151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5588"/>
            <a:ext cx="2503488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660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INFERENCE</a:t>
            </a: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5400"/>
          </a:p>
          <a:p>
            <a:pPr algn="ctr" eaLnBrk="1" hangingPunct="1"/>
            <a:r>
              <a:rPr lang="en-US" altLang="en-US" sz="5400">
                <a:latin typeface="Comic Sans MS" panose="030F0702030302020204" pitchFamily="66" charset="0"/>
              </a:rPr>
              <a:t>a decision reached on the basis of evidence in the reading and your own background knowledge. </a:t>
            </a:r>
            <a:endParaRPr lang="en-CA" altLang="en-US" sz="54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4000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NUMBER 12</a:t>
            </a:r>
          </a:p>
        </p:txBody>
      </p:sp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304800" y="2819400"/>
            <a:ext cx="8534400" cy="354012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John F. Kennedy in 1963 said </a:t>
            </a:r>
            <a:r>
              <a:rPr lang="ja-JP" altLang="en-US" sz="2800" b="1">
                <a:latin typeface="Comic Sans MS" panose="030F0702030302020204" pitchFamily="66" charset="0"/>
              </a:rPr>
              <a:t>“</a:t>
            </a:r>
            <a:r>
              <a:rPr lang="en-US" altLang="ja-JP" sz="2800" b="1">
                <a:latin typeface="Comic Sans MS" panose="030F0702030302020204" pitchFamily="66" charset="0"/>
              </a:rPr>
              <a:t>And this nation, for all its hopes and boasts, will not be fully free until all its citizens are free.</a:t>
            </a:r>
            <a:r>
              <a:rPr lang="ja-JP" altLang="en-US" sz="2800" b="1">
                <a:latin typeface="Comic Sans MS" panose="030F0702030302020204" pitchFamily="66" charset="0"/>
              </a:rPr>
              <a:t>”</a:t>
            </a:r>
            <a:endParaRPr lang="en-US" altLang="ja-JP" sz="2800" b="1">
              <a:latin typeface="Comic Sans MS" panose="030F0702030302020204" pitchFamily="66" charset="0"/>
            </a:endParaRPr>
          </a:p>
          <a:p>
            <a:pPr eaLnBrk="1" hangingPunct="1"/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Inference:  Is he referencing the freeing of Mexican-Americans or African-Americans?</a:t>
            </a:r>
          </a:p>
          <a:p>
            <a:pPr eaLnBrk="1" hangingPunct="1"/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/>
            <a:endParaRPr lang="en-US" altLang="en-US" sz="2800" b="1">
              <a:latin typeface="Comic Sans MS" panose="030F0702030302020204" pitchFamily="66" charset="0"/>
            </a:endParaRPr>
          </a:p>
        </p:txBody>
      </p:sp>
      <p:pic>
        <p:nvPicPr>
          <p:cNvPr id="41987" name="Picture 3" descr="John_F_Kenned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2286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               NUMBER 13</a:t>
            </a:r>
          </a:p>
        </p:txBody>
      </p:sp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228600" y="3352800"/>
            <a:ext cx="8610600" cy="224631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People came to Ellis Island around 1910 aboard ships.</a:t>
            </a:r>
          </a:p>
          <a:p>
            <a:pPr eaLnBrk="1" hangingPunct="1"/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Inference:  Would these people be Americans or immigrants?</a:t>
            </a:r>
          </a:p>
        </p:txBody>
      </p:sp>
      <p:pic>
        <p:nvPicPr>
          <p:cNvPr id="43011" name="Picture 4" descr="Ellis_Island_19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4605338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4000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NUMBER 14</a:t>
            </a:r>
          </a:p>
        </p:txBody>
      </p:sp>
      <p:sp>
        <p:nvSpPr>
          <p:cNvPr id="44034" name="TextBox 3"/>
          <p:cNvSpPr txBox="1">
            <a:spLocks noChangeArrowheads="1"/>
          </p:cNvSpPr>
          <p:nvPr/>
        </p:nvSpPr>
        <p:spPr bwMode="auto">
          <a:xfrm>
            <a:off x="304800" y="3124200"/>
            <a:ext cx="8229600" cy="310832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00"/>
                </a:solidFill>
                <a:latin typeface="Comic Sans MS" panose="030F0702030302020204" pitchFamily="66" charset="0"/>
              </a:rPr>
              <a:t>Andrew Carnegie made a fortune in steel.  He distributed much of it to colleges, libraries, and foundations. Making him a great </a:t>
            </a:r>
            <a:r>
              <a:rPr lang="en-US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philanthropist</a:t>
            </a:r>
            <a:r>
              <a:rPr lang="en-US" altLang="en-US" sz="2800" b="1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pPr eaLnBrk="1" hangingPunct="1"/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Inference:  What do you think </a:t>
            </a:r>
            <a:r>
              <a:rPr lang="ja-JP" altLang="en-US" sz="2800">
                <a:latin typeface="Comic Sans MS" panose="030F0702030302020204" pitchFamily="66" charset="0"/>
              </a:rPr>
              <a:t>“</a:t>
            </a:r>
            <a:r>
              <a:rPr lang="en-US" altLang="ja-JP" sz="2800">
                <a:latin typeface="Comic Sans MS" panose="030F0702030302020204" pitchFamily="66" charset="0"/>
              </a:rPr>
              <a:t>philanthropist</a:t>
            </a:r>
            <a:r>
              <a:rPr lang="ja-JP" altLang="en-US" sz="2800">
                <a:latin typeface="Comic Sans MS" panose="030F0702030302020204" pitchFamily="66" charset="0"/>
              </a:rPr>
              <a:t>”</a:t>
            </a:r>
            <a:r>
              <a:rPr lang="en-US" altLang="ja-JP" sz="2800">
                <a:latin typeface="Comic Sans MS" panose="030F0702030302020204" pitchFamily="66" charset="0"/>
              </a:rPr>
              <a:t> means?</a:t>
            </a:r>
            <a:endParaRPr lang="en-US" altLang="en-US" sz="2800">
              <a:latin typeface="Comic Sans MS" panose="030F0702030302020204" pitchFamily="66" charset="0"/>
            </a:endParaRPr>
          </a:p>
        </p:txBody>
      </p:sp>
      <p:pic>
        <p:nvPicPr>
          <p:cNvPr id="44035" name="Picture 4" descr="Andrew_Carneg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26003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4000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        NUMBER 15</a:t>
            </a:r>
          </a:p>
        </p:txBody>
      </p:sp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228600" y="3048000"/>
            <a:ext cx="8610600" cy="267811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In 1901 the National League was joined by a competing league known as the American League in baseball.</a:t>
            </a:r>
          </a:p>
          <a:p>
            <a:pPr eaLnBrk="1" hangingPunct="1"/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Inference:  Would there have been problems between the two leagues?</a:t>
            </a:r>
          </a:p>
        </p:txBody>
      </p:sp>
      <p:pic>
        <p:nvPicPr>
          <p:cNvPr id="45059" name="Picture 3" descr="baseball_player_silhouet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320040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NUMBER 16</a:t>
            </a:r>
          </a:p>
        </p:txBody>
      </p:sp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304800" y="2895600"/>
            <a:ext cx="8534400" cy="224631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There was a crowd of customers sampling the first ice cream cones at the St. Louis World</a:t>
            </a:r>
            <a:r>
              <a:rPr lang="ja-JP" altLang="en-US" sz="2800" b="1">
                <a:latin typeface="Comic Sans MS" panose="030F0702030302020204" pitchFamily="66" charset="0"/>
              </a:rPr>
              <a:t>’</a:t>
            </a:r>
            <a:r>
              <a:rPr lang="en-US" altLang="ja-JP" sz="2800" b="1">
                <a:latin typeface="Comic Sans MS" panose="030F0702030302020204" pitchFamily="66" charset="0"/>
              </a:rPr>
              <a:t>s Fair in 1904.</a:t>
            </a:r>
          </a:p>
          <a:p>
            <a:pPr eaLnBrk="1" hangingPunct="1"/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Can you infer what season it 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4000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NUMBER 17</a:t>
            </a:r>
          </a:p>
        </p:txBody>
      </p:sp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304800" y="3581400"/>
            <a:ext cx="8534400" cy="224631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The San Francisco Earthquake of 1906 is listed as a major event of the century.</a:t>
            </a:r>
          </a:p>
          <a:p>
            <a:pPr eaLnBrk="1" hangingPunct="1"/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Inference:  Can you reasonably infer that many people died?</a:t>
            </a:r>
          </a:p>
        </p:txBody>
      </p:sp>
      <p:pic>
        <p:nvPicPr>
          <p:cNvPr id="47107" name="Picture 2" descr="C:\Users\Owner\AppData\Local\Microsoft\Windows\Temporary Internet Files\Content.IE5\6SI3TD82\MC9001536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228600"/>
            <a:ext cx="36861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4000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 NUMBER 18</a:t>
            </a:r>
          </a:p>
        </p:txBody>
      </p:sp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228600" y="3581400"/>
            <a:ext cx="8610600" cy="267811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Piggly Wiggly grocery store was the first store where shoppers could get their own packaged foods.  Before that the clerk had to weigh and package each item.</a:t>
            </a:r>
          </a:p>
          <a:p>
            <a:pPr eaLnBrk="1" hangingPunct="1"/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Inference:  Did the customers like this change?</a:t>
            </a:r>
          </a:p>
        </p:txBody>
      </p:sp>
      <p:pic>
        <p:nvPicPr>
          <p:cNvPr id="48131" name="Picture 2" descr="C:\Users\Owner\AppData\Local\Microsoft\Windows\Temporary Internet Files\Content.IE5\ABDU12WD\MC9002377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21336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4000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    NUMBER 19</a:t>
            </a:r>
          </a:p>
        </p:txBody>
      </p:sp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304800" y="3352800"/>
            <a:ext cx="8534400" cy="310832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panose="030F0702030302020204" pitchFamily="66" charset="0"/>
              </a:rPr>
              <a:t>In 1913 twenty percent of children in America (some 4 or 5 years old) worked in mills, factories, and mines.</a:t>
            </a:r>
          </a:p>
          <a:p>
            <a:pPr eaLnBrk="1" hangingPunct="1"/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Inference:  True or False?</a:t>
            </a: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The author is implying that this was acceptable in 1913 and also today.  </a:t>
            </a:r>
          </a:p>
        </p:txBody>
      </p:sp>
      <p:pic>
        <p:nvPicPr>
          <p:cNvPr id="49155" name="Picture 3" descr="old_factory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236538"/>
            <a:ext cx="3089275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children_tasting_foo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2438400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4000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    NUMBER 20</a:t>
            </a:r>
          </a:p>
        </p:txBody>
      </p:sp>
      <p:sp>
        <p:nvSpPr>
          <p:cNvPr id="50178" name="TextBox 2"/>
          <p:cNvSpPr txBox="1">
            <a:spLocks noChangeArrowheads="1"/>
          </p:cNvSpPr>
          <p:nvPr/>
        </p:nvSpPr>
        <p:spPr bwMode="auto">
          <a:xfrm>
            <a:off x="228600" y="3200400"/>
            <a:ext cx="8610600" cy="224631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2800" b="1">
                <a:latin typeface="Comic Sans MS" panose="030F0702030302020204" pitchFamily="66" charset="0"/>
              </a:rPr>
              <a:t>“</a:t>
            </a:r>
            <a:r>
              <a:rPr lang="en-US" altLang="ja-JP" sz="2800" b="1">
                <a:latin typeface="Comic Sans MS" panose="030F0702030302020204" pitchFamily="66" charset="0"/>
              </a:rPr>
              <a:t>The only real game in the world is baseball,</a:t>
            </a:r>
            <a:r>
              <a:rPr lang="ja-JP" altLang="en-US" sz="2800" b="1">
                <a:latin typeface="Comic Sans MS" panose="030F0702030302020204" pitchFamily="66" charset="0"/>
              </a:rPr>
              <a:t>”</a:t>
            </a:r>
            <a:r>
              <a:rPr lang="en-US" altLang="ja-JP" sz="2800" b="1">
                <a:latin typeface="Comic Sans MS" panose="030F0702030302020204" pitchFamily="66" charset="0"/>
              </a:rPr>
              <a:t> said Babe Ruth in 1947.</a:t>
            </a:r>
          </a:p>
          <a:p>
            <a:pPr eaLnBrk="1" hangingPunct="1"/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Inference:  Do you infer from this that Babe Ruth is biased or not?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371600"/>
          </a:xfrm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LET</a:t>
            </a:r>
            <a:r>
              <a:rPr lang="ja-JP" altLang="en-US" sz="400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’</a:t>
            </a:r>
            <a:r>
              <a:rPr lang="en-US" altLang="ja-JP" sz="400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 SWAP PAPERS AND GRADE, PLEASE.</a:t>
            </a:r>
            <a:endParaRPr lang="en-US" altLang="en-US" sz="400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609600" y="3027363"/>
            <a:ext cx="8077200" cy="5238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>
                <a:latin typeface="Comic Sans MS" panose="030F0702030302020204" pitchFamily="66" charset="0"/>
              </a:rPr>
              <a:t>ANSWERS BEGIN ON THE NEXT SLIDE.</a:t>
            </a:r>
          </a:p>
        </p:txBody>
      </p:sp>
      <p:pic>
        <p:nvPicPr>
          <p:cNvPr id="51203" name="Picture 2" descr="C:\Users\Owner\AppData\Local\Microsoft\Windows\Temporary Internet Files\Content.IE5\75XWVJMJ\MC9002332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33800"/>
            <a:ext cx="36449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Definitions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457200" y="762000"/>
            <a:ext cx="8077200" cy="6186488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571500" indent="-5715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>
                <a:latin typeface="Comic Sans MS" panose="030F0702030302020204" pitchFamily="66" charset="0"/>
              </a:rPr>
              <a:t>An </a:t>
            </a:r>
            <a:r>
              <a:rPr lang="en-US" altLang="en-US" sz="3600" b="1">
                <a:solidFill>
                  <a:srgbClr val="FF0000"/>
                </a:solidFill>
                <a:latin typeface="Comic Sans MS" panose="030F0702030302020204" pitchFamily="66" charset="0"/>
              </a:rPr>
              <a:t>inference </a:t>
            </a:r>
            <a:r>
              <a:rPr lang="en-US" altLang="en-US" sz="3600" b="1">
                <a:latin typeface="Comic Sans MS" panose="030F0702030302020204" pitchFamily="66" charset="0"/>
              </a:rPr>
              <a:t>IS an educated guess about the text.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b="1">
                <a:latin typeface="Comic Sans MS" panose="030F0702030302020204" pitchFamily="66" charset="0"/>
              </a:rPr>
              <a:t>An </a:t>
            </a:r>
            <a:r>
              <a:rPr lang="en-US" altLang="en-US" sz="3600" b="1">
                <a:solidFill>
                  <a:srgbClr val="FF0000"/>
                </a:solidFill>
                <a:latin typeface="Comic Sans MS" panose="030F0702030302020204" pitchFamily="66" charset="0"/>
              </a:rPr>
              <a:t>inference</a:t>
            </a:r>
            <a:r>
              <a:rPr lang="en-US" altLang="en-US" sz="3600" b="1">
                <a:latin typeface="Comic Sans MS" panose="030F0702030302020204" pitchFamily="66" charset="0"/>
              </a:rPr>
              <a:t> IS </a:t>
            </a:r>
            <a:r>
              <a:rPr lang="ja-JP" altLang="en-US" sz="3600" b="1">
                <a:latin typeface="Comic Sans MS" panose="030F0702030302020204" pitchFamily="66" charset="0"/>
              </a:rPr>
              <a:t>“</a:t>
            </a:r>
            <a:r>
              <a:rPr lang="en-US" altLang="ja-JP" sz="3600" b="1">
                <a:latin typeface="Comic Sans MS" panose="030F0702030302020204" pitchFamily="66" charset="0"/>
              </a:rPr>
              <a:t>reading between the lines.</a:t>
            </a:r>
            <a:r>
              <a:rPr lang="ja-JP" altLang="en-US" sz="3600" b="1">
                <a:latin typeface="Comic Sans MS" panose="030F0702030302020204" pitchFamily="66" charset="0"/>
              </a:rPr>
              <a:t>”</a:t>
            </a:r>
            <a:endParaRPr lang="en-US" altLang="ja-JP" sz="3600" b="1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b="1">
                <a:latin typeface="Comic Sans MS" panose="030F0702030302020204" pitchFamily="66" charset="0"/>
              </a:rPr>
              <a:t>An</a:t>
            </a:r>
            <a:r>
              <a:rPr lang="en-US" altLang="en-US" sz="3600" b="1">
                <a:solidFill>
                  <a:srgbClr val="FF0000"/>
                </a:solidFill>
                <a:latin typeface="Comic Sans MS" panose="030F0702030302020204" pitchFamily="66" charset="0"/>
              </a:rPr>
              <a:t> inference </a:t>
            </a:r>
            <a:r>
              <a:rPr lang="en-US" altLang="en-US" sz="3600" b="1">
                <a:latin typeface="Comic Sans MS" panose="030F0702030302020204" pitchFamily="66" charset="0"/>
              </a:rPr>
              <a:t>is NOT </a:t>
            </a:r>
          </a:p>
          <a:p>
            <a:pPr eaLnBrk="1" hangingPunct="1"/>
            <a:r>
              <a:rPr lang="en-US" altLang="en-US" sz="3600" b="1">
                <a:latin typeface="Comic Sans MS" panose="030F0702030302020204" pitchFamily="66" charset="0"/>
              </a:rPr>
              <a:t>   directly stated in </a:t>
            </a:r>
          </a:p>
          <a:p>
            <a:pPr eaLnBrk="1" hangingPunct="1"/>
            <a:r>
              <a:rPr lang="en-US" altLang="en-US" sz="3600" b="1">
                <a:latin typeface="Comic Sans MS" panose="030F0702030302020204" pitchFamily="66" charset="0"/>
              </a:rPr>
              <a:t>   the text you</a:t>
            </a:r>
            <a:r>
              <a:rPr lang="ja-JP" altLang="en-US" sz="3600" b="1">
                <a:latin typeface="Comic Sans MS" panose="030F0702030302020204" pitchFamily="66" charset="0"/>
              </a:rPr>
              <a:t>’</a:t>
            </a:r>
            <a:r>
              <a:rPr lang="en-US" altLang="ja-JP" sz="3600" b="1">
                <a:latin typeface="Comic Sans MS" panose="030F0702030302020204" pitchFamily="66" charset="0"/>
              </a:rPr>
              <a:t>re  </a:t>
            </a:r>
          </a:p>
          <a:p>
            <a:pPr eaLnBrk="1" hangingPunct="1"/>
            <a:r>
              <a:rPr lang="en-US" altLang="en-US" sz="3600" b="1">
                <a:latin typeface="Comic Sans MS" panose="030F0702030302020204" pitchFamily="66" charset="0"/>
              </a:rPr>
              <a:t>   reading.</a:t>
            </a:r>
          </a:p>
          <a:p>
            <a:pPr eaLnBrk="1" hangingPunct="1"/>
            <a:endParaRPr lang="en-US" altLang="ja-JP" sz="3600" b="1">
              <a:latin typeface="Comic Sans MS" panose="030F0702030302020204" pitchFamily="66" charset="0"/>
            </a:endParaRPr>
          </a:p>
          <a:p>
            <a:pPr eaLnBrk="1" hangingPunct="1"/>
            <a:endParaRPr lang="en-US" altLang="en-US" sz="3600" b="1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3600" b="1">
                <a:latin typeface="Comic Sans MS" panose="030F0702030302020204" pitchFamily="66" charset="0"/>
              </a:rPr>
              <a:t> </a:t>
            </a:r>
          </a:p>
          <a:p>
            <a:pPr eaLnBrk="1" hangingPunct="1"/>
            <a:endParaRPr lang="en-US" altLang="en-US" sz="36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363" name="Picture 3" descr="C:\Users\Owner\AppData\Local\Microsoft\Windows\Temporary Internet Files\Content.IE5\SMO55V7M\MC90044152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54425"/>
            <a:ext cx="3125788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ANSWERS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676400"/>
          <a:ext cx="9144000" cy="517525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1.   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11.  Plane parts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2.  Two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12.  African Americans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3.  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13.  Immigrants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4.  He died.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14.  Someone generous, gives a lot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5"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Brave, Fearless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15. 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6. 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16.  Summer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7.  20</a:t>
                      </a:r>
                      <a:r>
                        <a:rPr kumimoji="0" lang="en-US" alt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th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century, automobile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17. 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8.  Decline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18. 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9.  She</a:t>
                      </a:r>
                      <a:r>
                        <a:rPr kumimoji="0" lang="en-US" alt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’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 pregnant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19.  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10.  More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20.  Yes, biased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3916363"/>
          </a:xfrm>
        </p:spPr>
        <p:txBody>
          <a:bodyPr/>
          <a:lstStyle/>
          <a:p>
            <a:r>
              <a:rPr lang="en-CA" altLang="en-CA" u="sng" smtClean="0">
                <a:ea typeface="ＭＳ Ｐゴシック" panose="020B0600070205080204" pitchFamily="34" charset="-128"/>
              </a:rPr>
              <a:t>“</a:t>
            </a:r>
            <a:r>
              <a:rPr lang="en-CA" altLang="en-US" u="sng" smtClean="0">
                <a:ea typeface="ＭＳ Ｐゴシック" panose="020B0600070205080204" pitchFamily="34" charset="-128"/>
              </a:rPr>
              <a:t>Glued</a:t>
            </a:r>
            <a:r>
              <a:rPr lang="en-CA" altLang="en-CA" u="sng" smtClean="0">
                <a:ea typeface="ＭＳ Ｐゴシック" panose="020B0600070205080204" pitchFamily="34" charset="-128"/>
              </a:rPr>
              <a:t>”</a:t>
            </a:r>
            <a:r>
              <a:rPr lang="en-CA" altLang="en-US" u="sng" smtClean="0">
                <a:ea typeface="ＭＳ Ｐゴシック" panose="020B0600070205080204" pitchFamily="34" charset="-128"/>
              </a:rPr>
              <a:t> Link</a:t>
            </a:r>
            <a:r>
              <a:rPr lang="en-CA" altLang="en-US" smtClean="0">
                <a:ea typeface="ＭＳ Ｐゴシック" panose="020B0600070205080204" pitchFamily="34" charset="-128"/>
              </a:rPr>
              <a:t/>
            </a:r>
            <a:br>
              <a:rPr lang="en-CA" altLang="en-US" smtClean="0">
                <a:ea typeface="ＭＳ Ｐゴシック" panose="020B0600070205080204" pitchFamily="34" charset="-128"/>
              </a:rPr>
            </a:br>
            <a:r>
              <a:rPr lang="en-CA" altLang="en-US" smtClean="0">
                <a:ea typeface="ＭＳ Ｐゴシック" panose="020B0600070205080204" pitchFamily="34" charset="-128"/>
              </a:rPr>
              <a:t/>
            </a:r>
            <a:br>
              <a:rPr lang="en-CA" altLang="en-US" smtClean="0">
                <a:ea typeface="ＭＳ Ｐゴシック" panose="020B0600070205080204" pitchFamily="34" charset="-128"/>
              </a:rPr>
            </a:br>
            <a:r>
              <a:rPr lang="en-CA" altLang="en-US" smtClean="0">
                <a:ea typeface="ＭＳ Ｐゴシック" panose="020B0600070205080204" pitchFamily="34" charset="-128"/>
              </a:rPr>
              <a:t/>
            </a:r>
            <a:br>
              <a:rPr lang="en-CA" altLang="en-US" smtClean="0">
                <a:ea typeface="ＭＳ Ｐゴシック" panose="020B0600070205080204" pitchFamily="34" charset="-128"/>
              </a:rPr>
            </a:br>
            <a:r>
              <a:rPr lang="pl-PL" altLang="en-US" smtClean="0">
                <a:ea typeface="ＭＳ Ｐゴシック" panose="020B0600070205080204" pitchFamily="34" charset="-128"/>
              </a:rPr>
              <a:t>http://www.youtube.com/watch?v=rW2g5cwxrqQ</a:t>
            </a:r>
            <a:r>
              <a:rPr lang="en-CA" altLang="en-US" smtClean="0">
                <a:ea typeface="ＭＳ Ｐゴシック" panose="020B0600070205080204" pitchFamily="34" charset="-128"/>
              </a:rPr>
              <a:t/>
            </a:r>
            <a:br>
              <a:rPr lang="en-CA" altLang="en-US" smtClean="0">
                <a:ea typeface="ＭＳ Ｐゴシック" panose="020B0600070205080204" pitchFamily="34" charset="-128"/>
              </a:rPr>
            </a:br>
            <a:endParaRPr lang="en-CA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ea typeface="ＭＳ Ｐゴシック" panose="020B0600070205080204" pitchFamily="34" charset="-128"/>
              </a:rPr>
              <a:t>	Questions for </a:t>
            </a:r>
            <a:r>
              <a:rPr lang="en-CA" altLang="en-CA" smtClean="0">
                <a:ea typeface="ＭＳ Ｐゴシック" panose="020B0600070205080204" pitchFamily="34" charset="-128"/>
              </a:rPr>
              <a:t>“</a:t>
            </a:r>
            <a:r>
              <a:rPr lang="en-CA" altLang="en-US" smtClean="0">
                <a:ea typeface="ＭＳ Ｐゴシック" panose="020B0600070205080204" pitchFamily="34" charset="-128"/>
              </a:rPr>
              <a:t>Glued</a:t>
            </a:r>
            <a:r>
              <a:rPr lang="en-CA" altLang="en-CA" smtClean="0">
                <a:ea typeface="ＭＳ Ｐゴシック" panose="020B0600070205080204" pitchFamily="34" charset="-128"/>
              </a:rPr>
              <a:t>”</a:t>
            </a:r>
            <a:endParaRPr lang="en-CA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9394" name="TextBox 2"/>
          <p:cNvSpPr txBox="1">
            <a:spLocks noChangeArrowheads="1"/>
          </p:cNvSpPr>
          <p:nvPr/>
        </p:nvSpPr>
        <p:spPr bwMode="auto">
          <a:xfrm>
            <a:off x="304800" y="1676400"/>
            <a:ext cx="861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CA" altLang="en-US" sz="1800"/>
              <a:t>For each of the questio</a:t>
            </a:r>
            <a:r>
              <a:rPr lang="en-US" altLang="en-US" sz="1800"/>
              <a:t>ns</a:t>
            </a:r>
            <a:r>
              <a:rPr lang="en-CA" altLang="en-US" sz="1800"/>
              <a:t> on the next slide, I want you to answer each column. </a:t>
            </a:r>
          </a:p>
          <a:p>
            <a:pPr eaLnBrk="1" hangingPunct="1"/>
            <a:endParaRPr lang="en-CA" altLang="en-US" sz="1800"/>
          </a:p>
          <a:p>
            <a:pPr eaLnBrk="1" hangingPunct="1"/>
            <a:endParaRPr lang="en-CA" altLang="en-US" sz="180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667000"/>
          <a:ext cx="8305800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2900"/>
                <a:gridCol w="4152900"/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ANSWER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HOW DO</a:t>
                      </a:r>
                      <a:r>
                        <a:rPr lang="en-CA" baseline="0" dirty="0" smtClean="0"/>
                        <a:t> YOU KNOW?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ea typeface="ＭＳ Ｐゴシック" panose="020B0600070205080204" pitchFamily="34" charset="-128"/>
              </a:rPr>
              <a:t>Questions for </a:t>
            </a:r>
            <a:r>
              <a:rPr lang="en-CA" altLang="en-CA" smtClean="0">
                <a:ea typeface="ＭＳ Ｐゴシック" panose="020B0600070205080204" pitchFamily="34" charset="-128"/>
              </a:rPr>
              <a:t>“</a:t>
            </a:r>
            <a:r>
              <a:rPr lang="en-CA" altLang="en-US" smtClean="0">
                <a:ea typeface="ＭＳ Ｐゴシック" panose="020B0600070205080204" pitchFamily="34" charset="-128"/>
              </a:rPr>
              <a:t>Glued</a:t>
            </a:r>
            <a:r>
              <a:rPr lang="en-CA" altLang="en-CA" smtClean="0">
                <a:ea typeface="ＭＳ Ｐゴシック" panose="020B0600070205080204" pitchFamily="34" charset="-128"/>
              </a:rPr>
              <a:t>”</a:t>
            </a:r>
            <a:endParaRPr lang="en-CA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915400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CA" sz="2400" dirty="0">
                <a:latin typeface="Arial" charset="0"/>
                <a:ea typeface="ＭＳ Ｐゴシック" charset="0"/>
                <a:cs typeface="ＭＳ Ｐゴシック" charset="0"/>
              </a:rPr>
              <a:t>How does the mother feel when she looks out of the window?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CA" sz="2400" dirty="0">
                <a:latin typeface="Arial" charset="0"/>
                <a:ea typeface="ＭＳ Ｐゴシック" charset="0"/>
                <a:cs typeface="ＭＳ Ｐゴシック" charset="0"/>
              </a:rPr>
              <a:t>Why does the mother open the curtains?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CA" sz="2400" dirty="0">
                <a:latin typeface="Arial" charset="0"/>
                <a:ea typeface="ＭＳ Ｐゴシック" charset="0"/>
                <a:cs typeface="ＭＳ Ｐゴシック" charset="0"/>
              </a:rPr>
              <a:t>Why does the son go upstairs?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CA" sz="2400" dirty="0">
                <a:latin typeface="Arial" charset="0"/>
                <a:ea typeface="ＭＳ Ｐゴシック" charset="0"/>
                <a:cs typeface="ＭＳ Ｐゴシック" charset="0"/>
              </a:rPr>
              <a:t>How does she feel when she sees her son playing the Gameboy on the stairs?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CA" sz="2400" dirty="0">
                <a:latin typeface="Arial" charset="0"/>
                <a:ea typeface="ＭＳ Ｐゴシック" charset="0"/>
                <a:cs typeface="ＭＳ Ｐゴシック" charset="0"/>
              </a:rPr>
              <a:t>W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en-CA" sz="2400" dirty="0">
                <a:latin typeface="Arial" charset="0"/>
                <a:ea typeface="ＭＳ Ｐゴシック" charset="0"/>
                <a:cs typeface="ＭＳ Ｐゴシック" charset="0"/>
              </a:rPr>
              <a:t>y did she throw the items away?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CA" sz="2400" dirty="0">
                <a:latin typeface="Arial" charset="0"/>
                <a:ea typeface="ＭＳ Ｐゴシック" charset="0"/>
                <a:cs typeface="ＭＳ Ｐゴシック" charset="0"/>
              </a:rPr>
              <a:t>W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en-CA" sz="2400" dirty="0">
                <a:latin typeface="Arial" charset="0"/>
                <a:ea typeface="ＭＳ Ｐゴシック" charset="0"/>
                <a:cs typeface="ＭＳ Ｐゴシック" charset="0"/>
              </a:rPr>
              <a:t>y does she laugh as she is burning the items?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CA" sz="2400" dirty="0">
                <a:latin typeface="Arial" charset="0"/>
                <a:ea typeface="ＭＳ Ｐゴシック" charset="0"/>
                <a:cs typeface="ＭＳ Ｐゴシック" charset="0"/>
              </a:rPr>
              <a:t>How must the mother feel when she looks out the window the next morning?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CA" sz="2400" dirty="0">
                <a:latin typeface="Arial" charset="0"/>
                <a:ea typeface="ＭＳ Ｐゴシック" charset="0"/>
                <a:cs typeface="ＭＳ Ｐゴシック" charset="0"/>
              </a:rPr>
              <a:t>Why does she grab the baseball glove?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CA" sz="2400" dirty="0">
                <a:latin typeface="Arial" charset="0"/>
                <a:ea typeface="ＭＳ Ｐゴシック" charset="0"/>
                <a:cs typeface="ＭＳ Ｐゴシック" charset="0"/>
              </a:rPr>
              <a:t>What is the boy doing outside?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CA" sz="2400" dirty="0">
                <a:latin typeface="Arial" charset="0"/>
                <a:ea typeface="ＭＳ Ｐゴシック" charset="0"/>
                <a:cs typeface="ＭＳ Ｐゴシック" charset="0"/>
              </a:rPr>
              <a:t>How must the mother feel?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CA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CA" sz="2400" dirty="0">
                <a:latin typeface="Arial" charset="0"/>
                <a:ea typeface="ＭＳ Ｐゴシック" charset="0"/>
                <a:cs typeface="ＭＳ Ｐゴシック" charset="0"/>
              </a:rPr>
              <a:t>11 What made this a good video for us to make inferences?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ea typeface="ＭＳ Ｐゴシック" panose="020B0600070205080204" pitchFamily="34" charset="-128"/>
              </a:rPr>
              <a:t>Advanced Questions for </a:t>
            </a:r>
            <a:r>
              <a:rPr lang="en-CA" altLang="en-CA" smtClean="0">
                <a:ea typeface="ＭＳ Ｐゴシック" panose="020B0600070205080204" pitchFamily="34" charset="-128"/>
              </a:rPr>
              <a:t>“</a:t>
            </a:r>
            <a:r>
              <a:rPr lang="en-CA" altLang="en-US" smtClean="0">
                <a:ea typeface="ＭＳ Ｐゴシック" panose="020B0600070205080204" pitchFamily="34" charset="-128"/>
              </a:rPr>
              <a:t>Glued</a:t>
            </a:r>
            <a:r>
              <a:rPr lang="en-CA" altLang="en-CA" smtClean="0">
                <a:ea typeface="ＭＳ Ｐゴシック" panose="020B0600070205080204" pitchFamily="34" charset="-128"/>
              </a:rPr>
              <a:t>”</a:t>
            </a:r>
            <a:endParaRPr lang="en-CA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447800"/>
            <a:ext cx="8915400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CA" sz="2000" dirty="0">
                <a:latin typeface="Arial" charset="0"/>
                <a:ea typeface="ＭＳ Ｐゴシック" charset="0"/>
                <a:cs typeface="ＭＳ Ｐゴシック" charset="0"/>
              </a:rPr>
              <a:t>Based on what she sees, what could the mother be thinking when she looks out the window in the beginning?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CA" sz="2000" dirty="0">
                <a:latin typeface="Arial" charset="0"/>
                <a:ea typeface="ＭＳ Ｐゴシック" charset="0"/>
                <a:cs typeface="ＭＳ Ｐゴシック" charset="0"/>
              </a:rPr>
              <a:t>What reaction is the mother expecting when she opens the curtains?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CA" sz="2000" dirty="0">
                <a:latin typeface="Arial" charset="0"/>
                <a:ea typeface="ＭＳ Ｐゴシック" charset="0"/>
                <a:cs typeface="ＭＳ Ｐゴシック" charset="0"/>
              </a:rPr>
              <a:t>What would you infer the son is feeling as he goes upstairs?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CA" sz="2000" dirty="0">
                <a:latin typeface="Arial" charset="0"/>
                <a:ea typeface="ＭＳ Ｐゴシック" charset="0"/>
                <a:cs typeface="ＭＳ Ｐゴシック" charset="0"/>
              </a:rPr>
              <a:t>How does she feel when she sees her son playing the Gameboy on the stairs?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CA" sz="2000" dirty="0">
                <a:latin typeface="Arial" charset="0"/>
                <a:ea typeface="ＭＳ Ｐゴシック" charset="0"/>
                <a:cs typeface="ＭＳ Ｐゴシック" charset="0"/>
              </a:rPr>
              <a:t>W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en-CA" sz="2000" dirty="0">
                <a:latin typeface="Arial" charset="0"/>
                <a:ea typeface="ＭＳ Ｐゴシック" charset="0"/>
                <a:cs typeface="ＭＳ Ｐゴシック" charset="0"/>
              </a:rPr>
              <a:t>y does she laugh as she is burning the items?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CA" sz="2000" dirty="0">
                <a:latin typeface="Arial" charset="0"/>
                <a:ea typeface="ＭＳ Ｐゴシック" charset="0"/>
                <a:cs typeface="ＭＳ Ｐゴシック" charset="0"/>
              </a:rPr>
              <a:t>How must the mother feel when she looks out the window the next morning?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CA" sz="2000" dirty="0">
                <a:latin typeface="Arial" charset="0"/>
                <a:ea typeface="ＭＳ Ｐゴシック" charset="0"/>
                <a:cs typeface="ＭＳ Ｐゴシック" charset="0"/>
              </a:rPr>
              <a:t>Does the mother think that grabbing the baseball glove will be well received by her son?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CA" sz="2000" dirty="0">
                <a:latin typeface="Arial" charset="0"/>
                <a:ea typeface="ＭＳ Ｐゴシック" charset="0"/>
                <a:cs typeface="ＭＳ Ｐゴシック" charset="0"/>
              </a:rPr>
              <a:t>What is the boy doing outside?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CA" sz="2000" dirty="0">
                <a:latin typeface="Arial" charset="0"/>
                <a:ea typeface="ＭＳ Ｐゴシック" charset="0"/>
                <a:cs typeface="ＭＳ Ｐゴシック" charset="0"/>
              </a:rPr>
              <a:t>In the end, what does the mother feel? Be specific.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CA" sz="2000" dirty="0">
                <a:latin typeface="Arial" charset="0"/>
                <a:ea typeface="ＭＳ Ｐゴシック" charset="0"/>
                <a:cs typeface="ＭＳ Ｐゴシック" charset="0"/>
              </a:rPr>
              <a:t>Who would you infer the mother blames for the situation both she and the boy find themselves in? Why?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CA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CA" sz="2000" dirty="0">
                <a:latin typeface="Arial" charset="0"/>
                <a:ea typeface="ＭＳ Ｐゴシック" charset="0"/>
                <a:cs typeface="ＭＳ Ｐゴシック" charset="0"/>
              </a:rPr>
              <a:t>11 What made this a good video for us to make inferences?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r>
              <a:rPr lang="en-CA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Inference Strategies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9144000" cy="52625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CA" altLang="en-US" sz="2800">
                <a:latin typeface="Comic Sans MS" panose="030F0702030302020204" pitchFamily="66" charset="0"/>
              </a:rPr>
              <a:t>So far, we</a:t>
            </a:r>
            <a:r>
              <a:rPr lang="en-CA" altLang="en-CA" sz="2800">
                <a:latin typeface="Comic Sans MS" panose="030F0702030302020204" pitchFamily="66" charset="0"/>
              </a:rPr>
              <a:t>’</a:t>
            </a:r>
            <a:r>
              <a:rPr lang="en-CA" altLang="en-US" sz="2800">
                <a:latin typeface="Comic Sans MS" panose="030F0702030302020204" pitchFamily="66" charset="0"/>
              </a:rPr>
              <a:t>ve looked at how inferences are presented to us and you</a:t>
            </a:r>
            <a:r>
              <a:rPr lang="en-CA" altLang="en-CA" sz="2800">
                <a:latin typeface="Comic Sans MS" panose="030F0702030302020204" pitchFamily="66" charset="0"/>
              </a:rPr>
              <a:t>’</a:t>
            </a:r>
            <a:r>
              <a:rPr lang="en-CA" altLang="en-US" sz="2800">
                <a:latin typeface="Comic Sans MS" panose="030F0702030302020204" pitchFamily="66" charset="0"/>
              </a:rPr>
              <a:t>ve made a lot of connections. Let</a:t>
            </a:r>
            <a:r>
              <a:rPr lang="en-CA" altLang="en-CA" sz="2800">
                <a:latin typeface="Comic Sans MS" panose="030F0702030302020204" pitchFamily="66" charset="0"/>
              </a:rPr>
              <a:t>’</a:t>
            </a:r>
            <a:r>
              <a:rPr lang="en-CA" altLang="en-US" sz="2800">
                <a:latin typeface="Comic Sans MS" panose="030F0702030302020204" pitchFamily="66" charset="0"/>
              </a:rPr>
              <a:t>s look at </a:t>
            </a:r>
            <a:r>
              <a:rPr lang="en-CA" altLang="en-US" sz="2800" b="1" u="sng">
                <a:latin typeface="Comic Sans MS" panose="030F0702030302020204" pitchFamily="66" charset="0"/>
              </a:rPr>
              <a:t>HOW</a:t>
            </a:r>
            <a:r>
              <a:rPr lang="en-CA" altLang="en-US" sz="2800">
                <a:latin typeface="Comic Sans MS" panose="030F0702030302020204" pitchFamily="66" charset="0"/>
              </a:rPr>
              <a:t> you</a:t>
            </a:r>
            <a:r>
              <a:rPr lang="en-CA" altLang="en-CA" sz="2800">
                <a:latin typeface="Comic Sans MS" panose="030F0702030302020204" pitchFamily="66" charset="0"/>
              </a:rPr>
              <a:t>’</a:t>
            </a:r>
            <a:r>
              <a:rPr lang="en-CA" altLang="en-US" sz="2800">
                <a:latin typeface="Comic Sans MS" panose="030F0702030302020204" pitchFamily="66" charset="0"/>
              </a:rPr>
              <a:t>re making these connections.</a:t>
            </a:r>
          </a:p>
          <a:p>
            <a:pPr eaLnBrk="1" hangingPunct="1"/>
            <a:endParaRPr lang="en-CA" altLang="en-US" sz="2800">
              <a:latin typeface="Comic Sans MS" panose="030F0702030302020204" pitchFamily="66" charset="0"/>
            </a:endParaRPr>
          </a:p>
          <a:p>
            <a:pPr eaLnBrk="1" hangingPunct="1"/>
            <a:r>
              <a:rPr lang="en-CA" altLang="en-US" sz="2800">
                <a:latin typeface="Comic Sans MS" panose="030F0702030302020204" pitchFamily="66" charset="0"/>
              </a:rPr>
              <a:t>There are 3 ways we make inferences (most of the time we don</a:t>
            </a:r>
            <a:r>
              <a:rPr lang="en-CA" altLang="en-CA" sz="2800">
                <a:latin typeface="Comic Sans MS" panose="030F0702030302020204" pitchFamily="66" charset="0"/>
              </a:rPr>
              <a:t>’</a:t>
            </a:r>
            <a:r>
              <a:rPr lang="en-CA" altLang="en-US" sz="2800">
                <a:latin typeface="Comic Sans MS" panose="030F0702030302020204" pitchFamily="66" charset="0"/>
              </a:rPr>
              <a:t>t even know we</a:t>
            </a:r>
            <a:r>
              <a:rPr lang="en-CA" altLang="en-CA" sz="2800">
                <a:latin typeface="Comic Sans MS" panose="030F0702030302020204" pitchFamily="66" charset="0"/>
              </a:rPr>
              <a:t>’</a:t>
            </a:r>
            <a:r>
              <a:rPr lang="en-CA" altLang="en-US" sz="2800">
                <a:latin typeface="Comic Sans MS" panose="030F0702030302020204" pitchFamily="66" charset="0"/>
              </a:rPr>
              <a:t>re inferring):</a:t>
            </a:r>
          </a:p>
          <a:p>
            <a:pPr eaLnBrk="1" hangingPunct="1">
              <a:buFontTx/>
              <a:buAutoNum type="arabicPeriod"/>
            </a:pPr>
            <a:r>
              <a:rPr lang="en-CA" altLang="en-US" sz="2800" b="1" u="sng">
                <a:latin typeface="Comic Sans MS" panose="030F0702030302020204" pitchFamily="66" charset="0"/>
              </a:rPr>
              <a:t>Story Clues </a:t>
            </a:r>
            <a:r>
              <a:rPr lang="en-CA" altLang="en-US" sz="2800">
                <a:latin typeface="Comic Sans MS" panose="030F0702030302020204" pitchFamily="66" charset="0"/>
              </a:rPr>
              <a:t>(connecting different parts/clues within the same story or text)</a:t>
            </a:r>
          </a:p>
          <a:p>
            <a:pPr eaLnBrk="1" hangingPunct="1">
              <a:buFontTx/>
              <a:buAutoNum type="arabicPeriod"/>
            </a:pPr>
            <a:r>
              <a:rPr lang="en-CA" altLang="en-US" sz="2800" b="1" u="sng">
                <a:latin typeface="Comic Sans MS" panose="030F0702030302020204" pitchFamily="66" charset="0"/>
              </a:rPr>
              <a:t>Text-to-Self </a:t>
            </a:r>
            <a:r>
              <a:rPr lang="en-CA" altLang="en-US" sz="2800">
                <a:latin typeface="Comic Sans MS" panose="030F0702030302020204" pitchFamily="66" charset="0"/>
              </a:rPr>
              <a:t>(relating what you</a:t>
            </a:r>
            <a:r>
              <a:rPr lang="en-CA" altLang="en-CA" sz="2800">
                <a:latin typeface="Comic Sans MS" panose="030F0702030302020204" pitchFamily="66" charset="0"/>
              </a:rPr>
              <a:t>’</a:t>
            </a:r>
            <a:r>
              <a:rPr lang="en-CA" altLang="en-US" sz="2800">
                <a:latin typeface="Comic Sans MS" panose="030F0702030302020204" pitchFamily="66" charset="0"/>
              </a:rPr>
              <a:t>re reading with your own experiences. </a:t>
            </a:r>
          </a:p>
          <a:p>
            <a:pPr eaLnBrk="1" hangingPunct="1">
              <a:buFontTx/>
              <a:buAutoNum type="arabicPeriod"/>
            </a:pPr>
            <a:r>
              <a:rPr lang="en-CA" altLang="en-US" sz="2800" b="1" u="sng">
                <a:latin typeface="Comic Sans MS" panose="030F0702030302020204" pitchFamily="66" charset="0"/>
              </a:rPr>
              <a:t>Text-to-Text </a:t>
            </a:r>
            <a:r>
              <a:rPr lang="en-CA" altLang="en-US" sz="2800">
                <a:latin typeface="Comic Sans MS" panose="030F0702030302020204" pitchFamily="66" charset="0"/>
              </a:rPr>
              <a:t>(prior knowledge you have of texts you have already read)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20763"/>
          </a:xfrm>
        </p:spPr>
        <p:txBody>
          <a:bodyPr/>
          <a:lstStyle/>
          <a:p>
            <a:r>
              <a:rPr lang="en-CA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Super Short Story </a:t>
            </a:r>
            <a:br>
              <a:rPr lang="en-CA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</a:br>
            <a:r>
              <a:rPr lang="en-CA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ONLY </a:t>
            </a:r>
            <a:br>
              <a:rPr lang="en-CA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</a:br>
            <a:r>
              <a:rPr lang="en-CA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Completed with Inference:</a:t>
            </a:r>
          </a:p>
        </p:txBody>
      </p:sp>
      <p:pic>
        <p:nvPicPr>
          <p:cNvPr id="54274" name="Picture 2" descr="Screen shot 2013-09-29 at 2.15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8686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CA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Answer in Pairs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8686800" cy="581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CA" sz="2800" dirty="0">
                <a:latin typeface="Comic Sans MS"/>
                <a:ea typeface="ＭＳ Ｐゴシック" charset="0"/>
                <a:cs typeface="Comic Sans MS"/>
              </a:rPr>
              <a:t>What do you think has happened?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sz="2800" dirty="0">
                <a:latin typeface="Comic Sans MS"/>
                <a:ea typeface="ＭＳ Ｐゴシック" charset="0"/>
                <a:cs typeface="Comic Sans MS"/>
              </a:rPr>
              <a:t>W</a:t>
            </a:r>
            <a:r>
              <a:rPr lang="en-US" sz="2800" dirty="0">
                <a:latin typeface="Comic Sans MS"/>
                <a:ea typeface="ＭＳ Ｐゴシック" charset="0"/>
                <a:cs typeface="Comic Sans MS"/>
              </a:rPr>
              <a:t>h</a:t>
            </a:r>
            <a:r>
              <a:rPr lang="en-CA" sz="2800" dirty="0">
                <a:latin typeface="Comic Sans MS"/>
                <a:ea typeface="ＭＳ Ｐゴシック" charset="0"/>
                <a:cs typeface="Comic Sans MS"/>
              </a:rPr>
              <a:t>y did it happen?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sz="2800" dirty="0">
                <a:latin typeface="Comic Sans MS"/>
                <a:ea typeface="ＭＳ Ｐゴシック" charset="0"/>
                <a:cs typeface="Comic Sans MS"/>
              </a:rPr>
              <a:t>What are the possible relationships between the violin player and the woman?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sz="2800" dirty="0">
                <a:latin typeface="Comic Sans MS"/>
                <a:ea typeface="ＭＳ Ｐゴシック" charset="0"/>
                <a:cs typeface="Comic Sans MS"/>
              </a:rPr>
              <a:t>How does the story end?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CA" sz="2800" dirty="0">
              <a:latin typeface="Comic Sans MS"/>
              <a:ea typeface="ＭＳ Ｐゴシック" charset="0"/>
              <a:cs typeface="Comic Sans MS"/>
            </a:endParaRPr>
          </a:p>
          <a:p>
            <a:pPr>
              <a:defRPr/>
            </a:pPr>
            <a:endParaRPr lang="en-CA" sz="2200" dirty="0">
              <a:latin typeface="Comic Sans MS"/>
              <a:ea typeface="ＭＳ Ｐゴシック" charset="0"/>
              <a:cs typeface="Comic Sans MS"/>
            </a:endParaRPr>
          </a:p>
          <a:p>
            <a:pPr>
              <a:defRPr/>
            </a:pPr>
            <a:r>
              <a:rPr lang="en-CA" sz="2200" b="1" u="sng" dirty="0">
                <a:latin typeface="Comic Sans MS"/>
                <a:ea typeface="ＭＳ Ｐゴシック" charset="0"/>
                <a:cs typeface="Comic Sans MS"/>
              </a:rPr>
              <a:t>Possible Discussion Ideas: </a:t>
            </a:r>
          </a:p>
          <a:p>
            <a:pPr>
              <a:defRPr/>
            </a:pPr>
            <a:r>
              <a:rPr lang="en-CA" sz="2200" dirty="0">
                <a:latin typeface="Comic Sans MS"/>
                <a:ea typeface="ＭＳ Ｐゴシック" charset="0"/>
                <a:cs typeface="Comic Sans MS"/>
              </a:rPr>
              <a:t>What facts did the story actually give?</a:t>
            </a:r>
          </a:p>
          <a:p>
            <a:pPr>
              <a:defRPr/>
            </a:pPr>
            <a:r>
              <a:rPr lang="en-CA" sz="2200" dirty="0">
                <a:latin typeface="Comic Sans MS"/>
                <a:ea typeface="ＭＳ Ｐゴシック" charset="0"/>
                <a:cs typeface="Comic Sans MS"/>
              </a:rPr>
              <a:t>Have you ever lived with someone who is learning to play an instrument?</a:t>
            </a:r>
          </a:p>
          <a:p>
            <a:pPr>
              <a:defRPr/>
            </a:pPr>
            <a:r>
              <a:rPr lang="en-CA" sz="2200" dirty="0">
                <a:latin typeface="Comic Sans MS"/>
                <a:ea typeface="ＭＳ Ｐゴシック" charset="0"/>
                <a:cs typeface="Comic Sans MS"/>
              </a:rPr>
              <a:t>Who was it?</a:t>
            </a:r>
          </a:p>
          <a:p>
            <a:pPr>
              <a:defRPr/>
            </a:pPr>
            <a:r>
              <a:rPr lang="en-CA" sz="2200" dirty="0">
                <a:latin typeface="Comic Sans MS"/>
                <a:ea typeface="ＭＳ Ｐゴシック" charset="0"/>
                <a:cs typeface="Comic Sans MS"/>
              </a:rPr>
              <a:t>Did they enjoy the experience?</a:t>
            </a:r>
          </a:p>
          <a:p>
            <a:pPr>
              <a:defRPr/>
            </a:pPr>
            <a:r>
              <a:rPr lang="en-CA" sz="2200" dirty="0">
                <a:latin typeface="Comic Sans MS"/>
                <a:ea typeface="ＭＳ Ｐゴシック" charset="0"/>
                <a:cs typeface="Comic Sans MS"/>
              </a:rPr>
              <a:t>What do you think San Jose might be like?</a:t>
            </a:r>
          </a:p>
          <a:p>
            <a:pPr>
              <a:defRPr/>
            </a:pPr>
            <a:endParaRPr lang="en-CA" sz="2800" dirty="0">
              <a:latin typeface="Comic Sans MS"/>
              <a:ea typeface="ＭＳ Ｐゴシック" charset="0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www.youtube.com/watch?v=tFRXsngz4UQ</a:t>
            </a:r>
            <a:endParaRPr lang="en-US" dirty="0" smtClean="0"/>
          </a:p>
          <a:p>
            <a:r>
              <a:rPr lang="en-US" dirty="0" smtClean="0"/>
              <a:t>Link </a:t>
            </a:r>
            <a:r>
              <a:rPr lang="en-US" dirty="0" smtClean="0"/>
              <a:t>to Worksheet Due 03/19/2018</a:t>
            </a:r>
          </a:p>
          <a:p>
            <a:r>
              <a:rPr lang="en-US" dirty="0">
                <a:hlinkClick r:id="rId3"/>
              </a:rPr>
              <a:t>https://www.mathworksheetsland.com/7/28drawinfer/matching.pdf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340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CA" altLang="en-US" sz="6000" b="1" u="sng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BOTTOM LINE</a:t>
            </a:r>
            <a:r>
              <a:rPr lang="en-CA" altLang="en-US" sz="600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:</a:t>
            </a:r>
            <a:br>
              <a:rPr lang="en-CA" altLang="en-US" sz="600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</a:br>
            <a:r>
              <a:rPr lang="en-CA" altLang="en-US" sz="600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TEXT IS NOT COMPLETE WITHOUT THE READER!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900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/>
            </a:r>
            <a:br>
              <a:rPr lang="en-US" altLang="en-US" sz="2900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</a:br>
            <a:r>
              <a:rPr lang="en-US" altLang="en-US" sz="2900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Definitions</a:t>
            </a:r>
            <a:br>
              <a:rPr lang="en-US" altLang="en-US" sz="2900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</a:br>
            <a:endParaRPr lang="en-US" altLang="en-US" sz="2900" b="1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457200" y="2286000"/>
            <a:ext cx="8077200" cy="286226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Comic Sans MS" panose="030F0702030302020204" pitchFamily="66" charset="0"/>
              </a:rPr>
              <a:t>Drawing a conclusion:</a:t>
            </a:r>
            <a:r>
              <a:rPr lang="en-US" altLang="en-US" sz="3600" b="1">
                <a:latin typeface="Comic Sans MS" panose="030F0702030302020204" pitchFamily="66" charset="0"/>
              </a:rPr>
              <a:t> is the outcome of making an </a:t>
            </a:r>
            <a:r>
              <a:rPr lang="en-US" altLang="en-US" sz="3600" b="1">
                <a:solidFill>
                  <a:srgbClr val="FF0000"/>
                </a:solidFill>
                <a:latin typeface="Comic Sans MS" panose="030F0702030302020204" pitchFamily="66" charset="0"/>
              </a:rPr>
              <a:t>inference.</a:t>
            </a:r>
          </a:p>
          <a:p>
            <a:pPr eaLnBrk="1" hangingPunct="1"/>
            <a:endParaRPr lang="en-US" altLang="en-US" sz="3600" b="1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3600" b="1">
                <a:latin typeface="Comic Sans MS" panose="030F0702030302020204" pitchFamily="66" charset="0"/>
              </a:rPr>
              <a:t> </a:t>
            </a:r>
          </a:p>
          <a:p>
            <a:pPr eaLnBrk="1" hangingPunct="1"/>
            <a:endParaRPr lang="en-US" altLang="en-US" sz="36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387" name="Picture 2" descr="C:\Users\Owner\AppData\Local\Microsoft\Windows\Temporary Internet Files\Content.IE5\GL03434N\MC9003888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84563"/>
            <a:ext cx="1905000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/>
          <a:lstStyle/>
          <a:p>
            <a:r>
              <a:rPr lang="en-CA" altLang="en-US" sz="480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Can you create a scenario that can only be understood using inference?</a:t>
            </a:r>
            <a:br>
              <a:rPr lang="en-CA" altLang="en-US" sz="480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</a:br>
            <a:r>
              <a:rPr lang="en-CA" altLang="en-US" sz="480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/>
            </a:r>
            <a:br>
              <a:rPr lang="en-CA" altLang="en-US" sz="480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</a:br>
            <a:r>
              <a:rPr lang="en-CA" altLang="en-US" sz="480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Try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Definitions</a:t>
            </a:r>
          </a:p>
        </p:txBody>
      </p: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457200" y="1752600"/>
            <a:ext cx="8077200" cy="286226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Comic Sans MS" panose="030F0702030302020204" pitchFamily="66" charset="0"/>
              </a:rPr>
              <a:t>Prediction: </a:t>
            </a:r>
            <a:r>
              <a:rPr lang="en-US" altLang="en-US" sz="3600" b="1">
                <a:latin typeface="Comic Sans MS" panose="030F0702030302020204" pitchFamily="66" charset="0"/>
              </a:rPr>
              <a:t>is an outcome about the </a:t>
            </a:r>
            <a:r>
              <a:rPr lang="en-US" altLang="en-US" sz="3600" b="1">
                <a:solidFill>
                  <a:srgbClr val="3366FF"/>
                </a:solidFill>
                <a:latin typeface="Comic Sans MS" panose="030F0702030302020204" pitchFamily="66" charset="0"/>
              </a:rPr>
              <a:t>future</a:t>
            </a:r>
            <a:r>
              <a:rPr lang="en-US" altLang="en-US" sz="3600" b="1">
                <a:latin typeface="Comic Sans MS" panose="030F0702030302020204" pitchFamily="66" charset="0"/>
              </a:rPr>
              <a:t> that you have inferred.</a:t>
            </a:r>
          </a:p>
          <a:p>
            <a:pPr eaLnBrk="1" hangingPunct="1"/>
            <a:endParaRPr lang="en-US" altLang="en-US" sz="3600" b="1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3600" b="1">
                <a:latin typeface="Comic Sans MS" panose="030F0702030302020204" pitchFamily="66" charset="0"/>
              </a:rPr>
              <a:t> </a:t>
            </a:r>
          </a:p>
          <a:p>
            <a:pPr eaLnBrk="1" hangingPunct="1"/>
            <a:endParaRPr lang="en-US" altLang="en-US" sz="36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411" name="Picture 2" descr="C:\Users\Owner\AppData\Local\Microsoft\Windows\Temporary Internet Files\Content.IE5\SMO55V7M\MP90038778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3657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student_bo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24200"/>
            <a:ext cx="35591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Definitions</a:t>
            </a:r>
          </a:p>
        </p:txBody>
      </p:sp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457200" y="1981200"/>
            <a:ext cx="8077200" cy="34163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latin typeface="Comic Sans MS" panose="030F0702030302020204" pitchFamily="66" charset="0"/>
              </a:rPr>
              <a:t>The author/character </a:t>
            </a:r>
            <a:r>
              <a:rPr lang="en-US" altLang="en-US" sz="3600" b="1">
                <a:solidFill>
                  <a:srgbClr val="FF0000"/>
                </a:solidFill>
                <a:latin typeface="Comic Sans MS" panose="030F0702030302020204" pitchFamily="66" charset="0"/>
              </a:rPr>
              <a:t>implies</a:t>
            </a:r>
            <a:r>
              <a:rPr lang="en-US" altLang="en-US" sz="3600" b="1">
                <a:latin typeface="Comic Sans MS" panose="030F0702030302020204" pitchFamily="66" charset="0"/>
              </a:rPr>
              <a:t>, but you the reader </a:t>
            </a:r>
            <a:r>
              <a:rPr lang="en-US" altLang="en-US" sz="3600" b="1">
                <a:solidFill>
                  <a:srgbClr val="FF0000"/>
                </a:solidFill>
                <a:latin typeface="Comic Sans MS" panose="030F0702030302020204" pitchFamily="66" charset="0"/>
              </a:rPr>
              <a:t>infer</a:t>
            </a:r>
            <a:r>
              <a:rPr lang="en-US" altLang="en-US" sz="3600" b="1">
                <a:latin typeface="Comic Sans MS" panose="030F0702030302020204" pitchFamily="66" charset="0"/>
              </a:rPr>
              <a:t> when you make an educated guess.</a:t>
            </a:r>
          </a:p>
          <a:p>
            <a:pPr eaLnBrk="1" hangingPunct="1"/>
            <a:endParaRPr lang="en-US" altLang="en-US" sz="3600" b="1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3600" b="1">
                <a:latin typeface="Comic Sans MS" panose="030F0702030302020204" pitchFamily="66" charset="0"/>
              </a:rPr>
              <a:t> </a:t>
            </a:r>
          </a:p>
          <a:p>
            <a:pPr eaLnBrk="1" hangingPunct="1"/>
            <a:endParaRPr lang="en-US" altLang="en-US" sz="36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435" name="Picture 3" descr="C:\Users\Owner\AppData\Local\Microsoft\Windows\Temporary Internet Files\Content.IE5\SMO55V7M\MP9000498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0250"/>
            <a:ext cx="2346325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C:\Users\Owner\AppData\Local\Microsoft\Windows\Temporary Internet Files\Content.IE5\HYJ6IY1F\MC9002868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3962400"/>
            <a:ext cx="33496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1752600" y="373380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mic Sans MS" panose="030F0702030302020204" pitchFamily="66" charset="0"/>
              </a:rPr>
              <a:t>Author implies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7467600" y="3276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bg1"/>
                </a:solidFill>
                <a:latin typeface="Calibri" panose="020F0502020204030204" pitchFamily="34" charset="0"/>
              </a:rPr>
              <a:t>Reader infers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How do you know that you are being asked to make an inference?</a:t>
            </a: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304800" y="1447800"/>
            <a:ext cx="8458200" cy="53244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Comic Sans MS" panose="030F0702030302020204" pitchFamily="66" charset="0"/>
              </a:rPr>
              <a:t>One of these verbs will be used:</a:t>
            </a:r>
          </a:p>
          <a:p>
            <a:pPr eaLnBrk="1" hangingPunct="1"/>
            <a:r>
              <a:rPr lang="en-US" altLang="en-US" sz="3200">
                <a:latin typeface="Comic Sans MS" panose="030F0702030302020204" pitchFamily="66" charset="0"/>
              </a:rPr>
              <a:t>*</a:t>
            </a:r>
            <a:r>
              <a:rPr lang="en-US" altLang="en-US" sz="3200">
                <a:solidFill>
                  <a:srgbClr val="FF0000"/>
                </a:solidFill>
                <a:latin typeface="Comic Sans MS" panose="030F0702030302020204" pitchFamily="66" charset="0"/>
              </a:rPr>
              <a:t>suggest</a:t>
            </a:r>
            <a:r>
              <a:rPr lang="en-US" altLang="en-US" sz="3200">
                <a:latin typeface="Comic Sans MS" panose="030F0702030302020204" pitchFamily="66" charset="0"/>
              </a:rPr>
              <a:t> </a:t>
            </a:r>
            <a:r>
              <a:rPr lang="en-US" altLang="en-US" sz="2000">
                <a:latin typeface="Comic Sans MS" panose="030F0702030302020204" pitchFamily="66" charset="0"/>
              </a:rPr>
              <a:t>(Which answer does the text suggest is …)</a:t>
            </a:r>
            <a:endParaRPr lang="en-US" altLang="en-US" sz="32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3200">
                <a:latin typeface="Comic Sans MS" panose="030F0702030302020204" pitchFamily="66" charset="0"/>
              </a:rPr>
              <a:t>*</a:t>
            </a:r>
            <a:r>
              <a:rPr lang="en-US" altLang="en-US" sz="3200">
                <a:solidFill>
                  <a:srgbClr val="FF0000"/>
                </a:solidFill>
                <a:latin typeface="Comic Sans MS" panose="030F0702030302020204" pitchFamily="66" charset="0"/>
              </a:rPr>
              <a:t>imply</a:t>
            </a:r>
            <a:r>
              <a:rPr lang="en-US" altLang="en-US" sz="3200">
                <a:latin typeface="Comic Sans MS" panose="030F0702030302020204" pitchFamily="66" charset="0"/>
              </a:rPr>
              <a:t> </a:t>
            </a:r>
            <a:r>
              <a:rPr lang="en-US" altLang="en-US" sz="2000">
                <a:latin typeface="Comic Sans MS" panose="030F0702030302020204" pitchFamily="66" charset="0"/>
              </a:rPr>
              <a:t>(Which answer does the author imply is …)</a:t>
            </a:r>
            <a:endParaRPr lang="en-US" altLang="en-US" sz="32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3200">
                <a:latin typeface="Comic Sans MS" panose="030F0702030302020204" pitchFamily="66" charset="0"/>
              </a:rPr>
              <a:t>*</a:t>
            </a:r>
            <a:r>
              <a:rPr lang="en-US" altLang="en-US" sz="3200">
                <a:solidFill>
                  <a:srgbClr val="FF0000"/>
                </a:solidFill>
                <a:latin typeface="Comic Sans MS" panose="030F0702030302020204" pitchFamily="66" charset="0"/>
              </a:rPr>
              <a:t>infer</a:t>
            </a:r>
            <a:r>
              <a:rPr lang="en-US" altLang="en-US" sz="2000">
                <a:latin typeface="Comic Sans MS" panose="030F0702030302020204" pitchFamily="66" charset="0"/>
              </a:rPr>
              <a:t> (What can you infer from the text as the reason….)</a:t>
            </a:r>
            <a:endParaRPr lang="en-US" altLang="en-US" sz="32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3200">
                <a:latin typeface="Comic Sans MS" panose="030F0702030302020204" pitchFamily="66" charset="0"/>
              </a:rPr>
              <a:t>*</a:t>
            </a:r>
            <a:r>
              <a:rPr lang="en-US" altLang="en-US" sz="3200">
                <a:solidFill>
                  <a:srgbClr val="FF0000"/>
                </a:solidFill>
                <a:latin typeface="Comic Sans MS" panose="030F0702030302020204" pitchFamily="66" charset="0"/>
              </a:rPr>
              <a:t>reasonably infer</a:t>
            </a:r>
            <a:r>
              <a:rPr lang="en-US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>
                <a:latin typeface="Comic Sans MS" panose="030F0702030302020204" pitchFamily="66" charset="0"/>
              </a:rPr>
              <a:t>(What can you reasonably infer is…)</a:t>
            </a:r>
            <a:endParaRPr lang="en-US" altLang="en-US" sz="32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3200">
                <a:latin typeface="Comic Sans MS" panose="030F0702030302020204" pitchFamily="66" charset="0"/>
              </a:rPr>
              <a:t>*</a:t>
            </a:r>
            <a:r>
              <a:rPr lang="en-US" altLang="en-US" sz="3200">
                <a:solidFill>
                  <a:srgbClr val="FF0000"/>
                </a:solidFill>
                <a:latin typeface="Comic Sans MS" panose="030F0702030302020204" pitchFamily="66" charset="0"/>
              </a:rPr>
              <a:t>suggested that</a:t>
            </a:r>
            <a:r>
              <a:rPr lang="en-US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000">
                <a:latin typeface="Comic Sans MS" panose="030F0702030302020204" pitchFamily="66" charset="0"/>
              </a:rPr>
              <a:t>(The author suggested that who…)</a:t>
            </a:r>
            <a:endParaRPr lang="en-US" altLang="en-US" sz="32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3200">
                <a:latin typeface="Comic Sans MS" panose="030F0702030302020204" pitchFamily="66" charset="0"/>
              </a:rPr>
              <a:t>*</a:t>
            </a:r>
            <a:r>
              <a:rPr lang="en-US" altLang="en-US" sz="3200">
                <a:solidFill>
                  <a:srgbClr val="FF0000"/>
                </a:solidFill>
                <a:latin typeface="Comic Sans MS" panose="030F0702030302020204" pitchFamily="66" charset="0"/>
              </a:rPr>
              <a:t>with which would the author agree</a:t>
            </a:r>
          </a:p>
          <a:p>
            <a:pPr eaLnBrk="1" hangingPunct="1"/>
            <a:r>
              <a:rPr lang="en-US" altLang="en-US" sz="3200">
                <a:latin typeface="Comic Sans MS" panose="030F0702030302020204" pitchFamily="66" charset="0"/>
              </a:rPr>
              <a:t>   </a:t>
            </a:r>
            <a:r>
              <a:rPr lang="en-US" altLang="en-US" sz="2000">
                <a:latin typeface="Comic Sans MS" panose="030F0702030302020204" pitchFamily="66" charset="0"/>
              </a:rPr>
              <a:t>(With which answer would the author agree as to…)</a:t>
            </a:r>
            <a:endParaRPr lang="en-US" altLang="en-US" sz="32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3200">
                <a:latin typeface="Comic Sans MS" panose="030F0702030302020204" pitchFamily="66" charset="0"/>
              </a:rPr>
              <a:t>*</a:t>
            </a:r>
            <a:r>
              <a:rPr lang="en-US" altLang="en-US" sz="3200">
                <a:solidFill>
                  <a:srgbClr val="FF0000"/>
                </a:solidFill>
                <a:latin typeface="Comic Sans MS" panose="030F0702030302020204" pitchFamily="66" charset="0"/>
              </a:rPr>
              <a:t>which sentence would the author most likely use…</a:t>
            </a:r>
            <a:r>
              <a:rPr lang="en-US" altLang="en-US" sz="2000">
                <a:latin typeface="Comic Sans MS" panose="030F0702030302020204" pitchFamily="66" charset="0"/>
              </a:rPr>
              <a:t>(Which sentence would the author most likely use to explain…)</a:t>
            </a:r>
            <a:endParaRPr lang="en-US" altLang="en-US" sz="3200">
              <a:latin typeface="Comic Sans MS" panose="030F0702030302020204" pitchFamily="66" charset="0"/>
            </a:endParaRPr>
          </a:p>
        </p:txBody>
      </p:sp>
      <p:pic>
        <p:nvPicPr>
          <p:cNvPr id="19459" name="Picture 2" descr="C:\Users\Owner\AppData\Local\Microsoft\Windows\Temporary Internet Files\Content.IE5\GL03434N\MC9004419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5" y="1066800"/>
            <a:ext cx="152082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8402638" cy="990600"/>
          </a:xfrm>
          <a:solidFill>
            <a:srgbClr val="FFFF00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What Inferring Can do for You  </a:t>
            </a:r>
          </a:p>
        </p:txBody>
      </p:sp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304800" y="1066800"/>
            <a:ext cx="8382000" cy="5754688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latin typeface="Comic Sans MS" panose="030F0702030302020204" pitchFamily="66" charset="0"/>
              </a:rPr>
              <a:t>*Define unknown words using context</a:t>
            </a:r>
          </a:p>
          <a:p>
            <a:pPr eaLnBrk="1" hangingPunct="1"/>
            <a:r>
              <a:rPr lang="en-US" altLang="en-US" sz="3200" b="1">
                <a:latin typeface="Comic Sans MS" panose="030F0702030302020204" pitchFamily="66" charset="0"/>
              </a:rPr>
              <a:t>      clues</a:t>
            </a:r>
          </a:p>
          <a:p>
            <a:pPr eaLnBrk="1" hangingPunct="1"/>
            <a:r>
              <a:rPr lang="en-US" altLang="en-US" sz="3200" b="1">
                <a:latin typeface="Comic Sans MS" panose="030F0702030302020204" pitchFamily="66" charset="0"/>
              </a:rPr>
              <a:t>*Learn about a character</a:t>
            </a:r>
          </a:p>
          <a:p>
            <a:pPr eaLnBrk="1" hangingPunct="1"/>
            <a:endParaRPr lang="en-US" altLang="en-US" sz="1200" b="1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3200" b="1">
                <a:latin typeface="Comic Sans MS" panose="030F0702030302020204" pitchFamily="66" charset="0"/>
              </a:rPr>
              <a:t>*Picture the setting</a:t>
            </a:r>
            <a:endParaRPr lang="en-US" altLang="en-US" sz="1200" b="1">
              <a:latin typeface="Comic Sans MS" panose="030F0702030302020204" pitchFamily="66" charset="0"/>
            </a:endParaRPr>
          </a:p>
          <a:p>
            <a:pPr eaLnBrk="1" hangingPunct="1"/>
            <a:endParaRPr lang="en-US" altLang="en-US" sz="1200" b="1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3200" b="1">
                <a:latin typeface="Comic Sans MS" panose="030F0702030302020204" pitchFamily="66" charset="0"/>
              </a:rPr>
              <a:t>*Determine the author</a:t>
            </a:r>
            <a:r>
              <a:rPr lang="ja-JP" altLang="en-US" sz="3200" b="1">
                <a:latin typeface="Comic Sans MS" panose="030F0702030302020204" pitchFamily="66" charset="0"/>
              </a:rPr>
              <a:t>’</a:t>
            </a:r>
            <a:r>
              <a:rPr lang="en-US" altLang="ja-JP" sz="3200" b="1">
                <a:latin typeface="Comic Sans MS" panose="030F0702030302020204" pitchFamily="66" charset="0"/>
              </a:rPr>
              <a:t>s/character</a:t>
            </a:r>
            <a:r>
              <a:rPr lang="ja-JP" altLang="en-US" sz="3200" b="1">
                <a:latin typeface="Comic Sans MS" panose="030F0702030302020204" pitchFamily="66" charset="0"/>
              </a:rPr>
              <a:t>’</a:t>
            </a:r>
            <a:r>
              <a:rPr lang="en-US" altLang="ja-JP" sz="3200" b="1">
                <a:latin typeface="Comic Sans MS" panose="030F0702030302020204" pitchFamily="66" charset="0"/>
              </a:rPr>
              <a:t>s</a:t>
            </a:r>
          </a:p>
          <a:p>
            <a:pPr eaLnBrk="1" hangingPunct="1"/>
            <a:r>
              <a:rPr lang="en-US" altLang="en-US" sz="3200" b="1">
                <a:latin typeface="Comic Sans MS" panose="030F0702030302020204" pitchFamily="66" charset="0"/>
              </a:rPr>
              <a:t>    feelings and bias</a:t>
            </a:r>
          </a:p>
          <a:p>
            <a:pPr eaLnBrk="1" hangingPunct="1"/>
            <a:endParaRPr lang="en-US" altLang="en-US" sz="1200" b="1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3200" b="1">
                <a:latin typeface="Comic Sans MS" panose="030F0702030302020204" pitchFamily="66" charset="0"/>
              </a:rPr>
              <a:t>*Draw conclusions and make predictions</a:t>
            </a:r>
          </a:p>
          <a:p>
            <a:pPr eaLnBrk="1" hangingPunct="1"/>
            <a:r>
              <a:rPr lang="en-US" altLang="en-US" sz="3200" b="1">
                <a:latin typeface="Comic Sans MS" panose="030F0702030302020204" pitchFamily="66" charset="0"/>
              </a:rPr>
              <a:t>    based on facts</a:t>
            </a:r>
          </a:p>
          <a:p>
            <a:pPr eaLnBrk="1" hangingPunct="1"/>
            <a:endParaRPr lang="en-US" altLang="en-US" sz="1200" b="1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3200" b="1">
                <a:latin typeface="Comic Sans MS" panose="030F0702030302020204" pitchFamily="66" charset="0"/>
              </a:rPr>
              <a:t>*Use your prior knowledge to better</a:t>
            </a:r>
          </a:p>
          <a:p>
            <a:pPr eaLnBrk="1" hangingPunct="1"/>
            <a:r>
              <a:rPr lang="en-US" altLang="en-US" sz="3200" b="1">
                <a:latin typeface="Comic Sans MS" panose="030F0702030302020204" pitchFamily="66" charset="0"/>
              </a:rPr>
              <a:t>     understand the reading</a:t>
            </a:r>
          </a:p>
        </p:txBody>
      </p:sp>
      <p:pic>
        <p:nvPicPr>
          <p:cNvPr id="20483" name="Picture 5" descr="C:\Users\Owner\AppData\Local\Microsoft\Windows\Temporary Internet Files\Content.IE5\SMO55V7M\MC9002908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00200"/>
            <a:ext cx="176212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2526</TotalTime>
  <Words>2380</Words>
  <Application>Microsoft Office PowerPoint</Application>
  <PresentationFormat>On-screen Show (4:3)</PresentationFormat>
  <Paragraphs>273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Slice</vt:lpstr>
      <vt:lpstr>03.19.2018</vt:lpstr>
      <vt:lpstr>MAKING AN INFERENCE</vt:lpstr>
      <vt:lpstr>INFERENCE</vt:lpstr>
      <vt:lpstr>Definitions</vt:lpstr>
      <vt:lpstr> Definitions </vt:lpstr>
      <vt:lpstr>Definitions</vt:lpstr>
      <vt:lpstr>Definitions</vt:lpstr>
      <vt:lpstr>How do you know that you are being asked to make an inference?</vt:lpstr>
      <vt:lpstr>What Inferring Can do for You  </vt:lpstr>
      <vt:lpstr>Let’s Go through These One at a Time.  </vt:lpstr>
      <vt:lpstr>Let’s Go through These One at a Time.  </vt:lpstr>
      <vt:lpstr>Let’s Go through These One at a Time.  </vt:lpstr>
      <vt:lpstr>Let’s Go through These One at a Time.  </vt:lpstr>
      <vt:lpstr>Let’s Go through These One at a Time.  </vt:lpstr>
      <vt:lpstr>Let’s Go through These One at a Time.  </vt:lpstr>
      <vt:lpstr>EXAMPLES OF INFERENCE</vt:lpstr>
      <vt:lpstr>Answer:  Republican</vt:lpstr>
      <vt:lpstr>Answer:  Michael Jackson</vt:lpstr>
      <vt:lpstr>INFERENCE NUMBER 1</vt:lpstr>
      <vt:lpstr>NUMBER 2</vt:lpstr>
      <vt:lpstr>       NUMBER 3</vt:lpstr>
      <vt:lpstr>       NUMBER 4</vt:lpstr>
      <vt:lpstr>     NUMBER 5</vt:lpstr>
      <vt:lpstr>            NUMBER 6</vt:lpstr>
      <vt:lpstr>         NUMBER 7</vt:lpstr>
      <vt:lpstr>       NUMBER 8</vt:lpstr>
      <vt:lpstr>             NUMBER 9</vt:lpstr>
      <vt:lpstr>NUMBER 10</vt:lpstr>
      <vt:lpstr>      NUMBER 11</vt:lpstr>
      <vt:lpstr>      NUMBER 12</vt:lpstr>
      <vt:lpstr>                      NUMBER 13</vt:lpstr>
      <vt:lpstr>      NUMBER 14</vt:lpstr>
      <vt:lpstr>               NUMBER 15</vt:lpstr>
      <vt:lpstr>       NUMBER 16</vt:lpstr>
      <vt:lpstr>     NUMBER 17</vt:lpstr>
      <vt:lpstr>        NUMBER 18</vt:lpstr>
      <vt:lpstr>         NUMBER 19</vt:lpstr>
      <vt:lpstr>     NUMBER 20</vt:lpstr>
      <vt:lpstr>LET’S SWAP PAPERS AND GRADE, PLEASE.</vt:lpstr>
      <vt:lpstr>ANSWERS</vt:lpstr>
      <vt:lpstr>“Glued” Link   http://www.youtube.com/watch?v=rW2g5cwxrqQ </vt:lpstr>
      <vt:lpstr> Questions for “Glued”</vt:lpstr>
      <vt:lpstr>Questions for “Glued”</vt:lpstr>
      <vt:lpstr>Advanced Questions for “Glued”</vt:lpstr>
      <vt:lpstr>Inference Strategies</vt:lpstr>
      <vt:lpstr>Super Short Story  ONLY  Completed with Inference:</vt:lpstr>
      <vt:lpstr>Answer in Pairs</vt:lpstr>
      <vt:lpstr>Inference Video</vt:lpstr>
      <vt:lpstr>BOTTOM LINE: TEXT IS NOT COMPLETE WITHOUT THE READER!</vt:lpstr>
      <vt:lpstr>Can you create a scenario that can only be understood using inference?  Try it!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AN INFERENCE</dc:title>
  <dc:creator>Owner</dc:creator>
  <cp:lastModifiedBy>rcboe-user</cp:lastModifiedBy>
  <cp:revision>117</cp:revision>
  <dcterms:created xsi:type="dcterms:W3CDTF">2013-09-26T02:54:18Z</dcterms:created>
  <dcterms:modified xsi:type="dcterms:W3CDTF">2018-03-19T20:50:07Z</dcterms:modified>
</cp:coreProperties>
</file>