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448" r:id="rId2"/>
    <p:sldId id="326" r:id="rId3"/>
    <p:sldId id="439" r:id="rId4"/>
    <p:sldId id="440" r:id="rId5"/>
    <p:sldId id="441" r:id="rId6"/>
    <p:sldId id="442" r:id="rId7"/>
    <p:sldId id="443" r:id="rId8"/>
    <p:sldId id="444" r:id="rId9"/>
    <p:sldId id="445" r:id="rId10"/>
    <p:sldId id="446" r:id="rId11"/>
    <p:sldId id="447" r:id="rId12"/>
    <p:sldId id="345" r:id="rId13"/>
    <p:sldId id="347" r:id="rId14"/>
    <p:sldId id="400" r:id="rId15"/>
    <p:sldId id="348" r:id="rId16"/>
    <p:sldId id="401" r:id="rId17"/>
    <p:sldId id="405" r:id="rId18"/>
    <p:sldId id="403" r:id="rId19"/>
    <p:sldId id="436" r:id="rId20"/>
    <p:sldId id="406" r:id="rId21"/>
    <p:sldId id="409" r:id="rId22"/>
    <p:sldId id="407" r:id="rId23"/>
    <p:sldId id="408" r:id="rId24"/>
    <p:sldId id="410" r:id="rId25"/>
    <p:sldId id="413" r:id="rId26"/>
    <p:sldId id="411" r:id="rId27"/>
    <p:sldId id="412" r:id="rId28"/>
    <p:sldId id="414" r:id="rId29"/>
    <p:sldId id="417" r:id="rId30"/>
    <p:sldId id="415" r:id="rId31"/>
    <p:sldId id="416" r:id="rId32"/>
    <p:sldId id="418" r:id="rId33"/>
    <p:sldId id="421" r:id="rId34"/>
    <p:sldId id="422" r:id="rId35"/>
    <p:sldId id="419" r:id="rId36"/>
    <p:sldId id="424" r:id="rId37"/>
    <p:sldId id="425" r:id="rId38"/>
    <p:sldId id="420" r:id="rId39"/>
    <p:sldId id="423" r:id="rId40"/>
    <p:sldId id="426" r:id="rId41"/>
    <p:sldId id="404" r:id="rId42"/>
    <p:sldId id="427" r:id="rId43"/>
    <p:sldId id="429" r:id="rId44"/>
    <p:sldId id="435" r:id="rId45"/>
    <p:sldId id="432" r:id="rId46"/>
    <p:sldId id="325" r:id="rId47"/>
    <p:sldId id="399" r:id="rId48"/>
    <p:sldId id="328" r:id="rId49"/>
    <p:sldId id="433" r:id="rId50"/>
    <p:sldId id="340" r:id="rId51"/>
    <p:sldId id="434" r:id="rId52"/>
    <p:sldId id="437" r:id="rId53"/>
    <p:sldId id="438" r:id="rId54"/>
  </p:sldIdLst>
  <p:sldSz cx="9144000" cy="6858000" type="screen4x3"/>
  <p:notesSz cx="6954838" cy="93091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69288"/>
    <a:srgbClr val="C4EECA"/>
    <a:srgbClr val="DED7D4"/>
    <a:srgbClr val="F15B5D"/>
    <a:srgbClr val="EDD62D"/>
    <a:srgbClr val="CBCC66"/>
    <a:srgbClr val="547F71"/>
    <a:srgbClr val="F37A8F"/>
    <a:srgbClr val="39446F"/>
    <a:srgbClr val="06134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1250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1140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ableStyles" Target="tableStyles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heme" Target="theme/theme1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A10352-1206-4AC8-987B-9372C527D03E}" type="datetimeFigureOut">
              <a:rPr lang="en-US" smtClean="0"/>
              <a:t>8/16/2018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896FB-FB40-46B2-B5E0-4C7E00A601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02200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A10352-1206-4AC8-987B-9372C527D03E}" type="datetimeFigureOut">
              <a:rPr lang="en-US" smtClean="0"/>
              <a:t>8/16/2018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896FB-FB40-46B2-B5E0-4C7E00A601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66616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A10352-1206-4AC8-987B-9372C527D03E}" type="datetimeFigureOut">
              <a:rPr lang="en-US" smtClean="0"/>
              <a:t>8/16/2018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896FB-FB40-46B2-B5E0-4C7E00A601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12160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A10352-1206-4AC8-987B-9372C527D03E}" type="datetimeFigureOut">
              <a:rPr lang="en-US" smtClean="0"/>
              <a:t>8/16/2018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896FB-FB40-46B2-B5E0-4C7E00A601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36524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A10352-1206-4AC8-987B-9372C527D03E}" type="datetimeFigureOut">
              <a:rPr lang="en-US" smtClean="0"/>
              <a:t>8/16/2018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896FB-FB40-46B2-B5E0-4C7E00A601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42184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A10352-1206-4AC8-987B-9372C527D03E}" type="datetimeFigureOut">
              <a:rPr lang="en-US" smtClean="0"/>
              <a:t>8/16/2018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896FB-FB40-46B2-B5E0-4C7E00A601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5319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A10352-1206-4AC8-987B-9372C527D03E}" type="datetimeFigureOut">
              <a:rPr lang="en-US" smtClean="0"/>
              <a:t>8/16/2018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896FB-FB40-46B2-B5E0-4C7E00A601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62433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A10352-1206-4AC8-987B-9372C527D03E}" type="datetimeFigureOut">
              <a:rPr lang="en-US" smtClean="0"/>
              <a:t>8/16/2018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896FB-FB40-46B2-B5E0-4C7E00A601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02581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A10352-1206-4AC8-987B-9372C527D03E}" type="datetimeFigureOut">
              <a:rPr lang="en-US" smtClean="0"/>
              <a:t>8/16/2018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896FB-FB40-46B2-B5E0-4C7E00A601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96352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A10352-1206-4AC8-987B-9372C527D03E}" type="datetimeFigureOut">
              <a:rPr lang="en-US" smtClean="0"/>
              <a:t>8/16/2018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896FB-FB40-46B2-B5E0-4C7E00A601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11713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A10352-1206-4AC8-987B-9372C527D03E}" type="datetimeFigureOut">
              <a:rPr lang="en-US" smtClean="0"/>
              <a:t>8/16/2018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896FB-FB40-46B2-B5E0-4C7E00A601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36527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A10352-1206-4AC8-987B-9372C527D03E}" type="datetimeFigureOut">
              <a:rPr lang="en-US" smtClean="0"/>
              <a:t>8/16/2018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F896FB-FB40-46B2-B5E0-4C7E00A601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69602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eacherspayteachers.com/Store/Brain-Wrinkles" TargetMode="External"/><Relationship Id="rId7" Type="http://schemas.openxmlformats.org/officeDocument/2006/relationships/image" Target="../media/image33.jpe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2.JPG"/><Relationship Id="rId5" Type="http://schemas.openxmlformats.org/officeDocument/2006/relationships/image" Target="../media/image31.JPG"/><Relationship Id="rId4" Type="http://schemas.openxmlformats.org/officeDocument/2006/relationships/image" Target="../media/image30.jpeg"/></Relationships>
</file>

<file path=ppt/slides/_rels/slide5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hyperlink" Target="http://www.teacherspayteachers.com/Store/Brain-Wrinkles" TargetMode="External"/><Relationship Id="rId7" Type="http://schemas.openxmlformats.org/officeDocument/2006/relationships/hyperlink" Target="http://www.teacherspayteachers.com/Store/Redpepper" TargetMode="External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5.png"/><Relationship Id="rId5" Type="http://schemas.openxmlformats.org/officeDocument/2006/relationships/hyperlink" Target="http://www.teacherspayteachers.com/Store/Kimberly-Geswein-Fonts" TargetMode="External"/><Relationship Id="rId4" Type="http://schemas.openxmlformats.org/officeDocument/2006/relationships/image" Target="../media/image34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154641" y="282388"/>
            <a:ext cx="8807823" cy="3442447"/>
          </a:xfrm>
          <a:prstGeom prst="rect">
            <a:avLst/>
          </a:prstGeom>
          <a:solidFill>
            <a:srgbClr val="99DFDD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-90768" y="1218781"/>
            <a:ext cx="914400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latin typeface="KG HAPPY" panose="02000000000000000000" pitchFamily="2" charset="0"/>
              </a:rPr>
              <a:t>ENVIRONMENTAL</a:t>
            </a:r>
            <a:br>
              <a:rPr lang="en-US" sz="66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latin typeface="KG HAPPY" panose="02000000000000000000" pitchFamily="2" charset="0"/>
              </a:rPr>
            </a:br>
            <a:r>
              <a:rPr lang="en-US" sz="66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latin typeface="KG HAPPY" panose="02000000000000000000" pitchFamily="2" charset="0"/>
              </a:rPr>
              <a:t>ISSUES</a:t>
            </a:r>
            <a:endParaRPr lang="en-US" sz="6000" dirty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  <a:latin typeface="KG HAPPY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54641" y="3186313"/>
            <a:ext cx="880782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KG Payphone" panose="02000000000000000000" pitchFamily="2" charset="0"/>
              </a:rPr>
              <a:t>Presentation, Graphic Organizers, &amp; Activities</a:t>
            </a:r>
            <a:endParaRPr lang="en-US" sz="2800" dirty="0">
              <a:latin typeface="KG Payphone" panose="02000000000000000000" pitchFamily="2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80255" y="281848"/>
            <a:ext cx="825406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dirty="0" smtClean="0">
                <a:latin typeface="KG Eyes Wide Open" panose="02000506000000020004" pitchFamily="2" charset="0"/>
              </a:rPr>
              <a:t>Southwest Asia’s</a:t>
            </a:r>
            <a:endParaRPr lang="en-US" sz="7200" dirty="0">
              <a:latin typeface="KG Eyes Wide Open" panose="02000506000000020004" pitchFamily="2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-90768" y="1225069"/>
            <a:ext cx="914400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dirty="0" smtClean="0">
                <a:ln w="38100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latin typeface="KG HAPPY Solid" panose="02000000000000000000" pitchFamily="2" charset="0"/>
              </a:rPr>
              <a:t>ENVIRONMENTAL</a:t>
            </a:r>
          </a:p>
          <a:p>
            <a:pPr algn="ctr"/>
            <a:r>
              <a:rPr lang="en-US" sz="6600" dirty="0" smtClean="0">
                <a:ln w="38100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latin typeface="KG HAPPY Solid" panose="02000000000000000000" pitchFamily="2" charset="0"/>
              </a:rPr>
              <a:t>ISSUES</a:t>
            </a:r>
            <a:endParaRPr lang="en-US" sz="6600" dirty="0">
              <a:ln w="38100">
                <a:solidFill>
                  <a:sysClr val="windowText" lastClr="000000"/>
                </a:solidFill>
              </a:ln>
              <a:solidFill>
                <a:schemeClr val="bg1"/>
              </a:solidFill>
              <a:latin typeface="KG HAPPY Solid" panose="02000000000000000000" pitchFamily="2" charset="0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27629" y="3857279"/>
            <a:ext cx="2434835" cy="1828800"/>
          </a:xfrm>
          <a:prstGeom prst="rect">
            <a:avLst/>
          </a:prstGeom>
          <a:ln w="38100"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6200000">
            <a:off x="3661695" y="4198042"/>
            <a:ext cx="2440772" cy="1828800"/>
          </a:xfrm>
          <a:prstGeom prst="rect">
            <a:avLst/>
          </a:prstGeom>
          <a:ln w="38100"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46093" y="4932777"/>
            <a:ext cx="2440786" cy="1828800"/>
          </a:xfrm>
          <a:prstGeom prst="rect">
            <a:avLst/>
          </a:prstGeom>
          <a:ln w="38100"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922138" y="4932777"/>
            <a:ext cx="1221566" cy="1828800"/>
          </a:xfrm>
          <a:prstGeom prst="rect">
            <a:avLst/>
          </a:prstGeom>
          <a:ln w="38100"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47080" y="3881217"/>
            <a:ext cx="2794613" cy="2103120"/>
          </a:xfrm>
          <a:prstGeom prst="rect">
            <a:avLst/>
          </a:prstGeom>
          <a:ln w="38100"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701051" y="5192387"/>
            <a:ext cx="2074668" cy="1554480"/>
          </a:xfrm>
          <a:prstGeom prst="rect">
            <a:avLst/>
          </a:prstGeom>
          <a:ln w="38100"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913" y="5303683"/>
            <a:ext cx="1463040" cy="146304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36242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 rot="5400000">
            <a:off x="5473696" y="3176556"/>
            <a:ext cx="6645795" cy="484748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en-US" sz="2700" b="1" dirty="0" smtClean="0">
                <a:ln w="28575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KG Second Chances Solid" panose="02000000000000000000" pitchFamily="2" charset="0"/>
              </a:rPr>
              <a:t>Environmental Issues CLOZE </a:t>
            </a:r>
            <a:r>
              <a:rPr lang="en-US" sz="2700" b="1" dirty="0">
                <a:ln w="28575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KG Second Chances Solid" panose="02000000000000000000" pitchFamily="2" charset="0"/>
              </a:rPr>
              <a:t>Notes 2</a:t>
            </a:r>
          </a:p>
        </p:txBody>
      </p:sp>
      <p:sp>
        <p:nvSpPr>
          <p:cNvPr id="6" name="TextBox 5"/>
          <p:cNvSpPr txBox="1"/>
          <p:nvPr/>
        </p:nvSpPr>
        <p:spPr>
          <a:xfrm rot="5400000">
            <a:off x="250639" y="-1410932"/>
            <a:ext cx="6642848" cy="98950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00" b="1" dirty="0" smtClean="0">
                <a:latin typeface="KG First Time In Forever" panose="02000506000000020003" pitchFamily="2" charset="0"/>
                <a:ea typeface="KBScaredStraight" panose="02000603000000000000" pitchFamily="2" charset="0"/>
              </a:rPr>
              <a:t>Syria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3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The dams that Turkey built along the Euphrates have greatly </a:t>
            </a:r>
            <a:r>
              <a:rPr lang="en-US" sz="1300" dirty="0">
                <a:solidFill>
                  <a:srgbClr val="FF0000"/>
                </a:solidFill>
                <a:latin typeface="KG First Time In Forever" panose="02000506000000020003" pitchFamily="2" charset="0"/>
                <a:ea typeface="KBScaredStraight" panose="02000603000000000000" pitchFamily="2" charset="0"/>
              </a:rPr>
              <a:t>reduced the amount </a:t>
            </a:r>
            <a:r>
              <a:rPr lang="en-US" sz="13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of water reaching Syria (40% less).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300" dirty="0" smtClean="0">
                <a:latin typeface="KG First Time In Forever" panose="02000506000000020003" pitchFamily="2" charset="0"/>
                <a:ea typeface="KBScaredStraight" panose="02000603000000000000" pitchFamily="2" charset="0"/>
              </a:rPr>
              <a:t>Syria </a:t>
            </a:r>
            <a:r>
              <a:rPr lang="en-US" sz="13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already suffers from </a:t>
            </a:r>
            <a:r>
              <a:rPr lang="en-US" sz="1300" dirty="0">
                <a:solidFill>
                  <a:srgbClr val="FF0000"/>
                </a:solidFill>
                <a:latin typeface="KG First Time In Forever" panose="02000506000000020003" pitchFamily="2" charset="0"/>
                <a:ea typeface="KBScaredStraight" panose="02000603000000000000" pitchFamily="2" charset="0"/>
              </a:rPr>
              <a:t>food shortages</a:t>
            </a:r>
            <a:r>
              <a:rPr lang="en-US" sz="13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, and irrigating new land is extremely difficult with the diminished water supply from the Euphrates</a:t>
            </a:r>
            <a:r>
              <a:rPr lang="en-US" sz="1300" dirty="0" smtClean="0">
                <a:latin typeface="KG First Time In Forever" panose="02000506000000020003" pitchFamily="2" charset="0"/>
                <a:ea typeface="KBScaredStraight" panose="02000603000000000000" pitchFamily="2" charset="0"/>
              </a:rPr>
              <a:t>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3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In order to keep some water in the country, Syria has </a:t>
            </a:r>
            <a:r>
              <a:rPr lang="en-US" sz="1300" dirty="0">
                <a:solidFill>
                  <a:srgbClr val="FF0000"/>
                </a:solidFill>
                <a:latin typeface="KG First Time In Forever" panose="02000506000000020003" pitchFamily="2" charset="0"/>
                <a:ea typeface="KBScaredStraight" panose="02000603000000000000" pitchFamily="2" charset="0"/>
              </a:rPr>
              <a:t>also built dams </a:t>
            </a:r>
            <a:r>
              <a:rPr lang="en-US" sz="13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along the river.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300" dirty="0" smtClean="0">
                <a:latin typeface="KG First Time In Forever" panose="02000506000000020003" pitchFamily="2" charset="0"/>
                <a:ea typeface="KBScaredStraight" panose="02000603000000000000" pitchFamily="2" charset="0"/>
              </a:rPr>
              <a:t>This </a:t>
            </a:r>
            <a:r>
              <a:rPr lang="en-US" sz="13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has reduced the river’s flow into Iraq, thus causing </a:t>
            </a:r>
            <a:r>
              <a:rPr lang="en-US" sz="1300" dirty="0">
                <a:solidFill>
                  <a:srgbClr val="FF0000"/>
                </a:solidFill>
                <a:latin typeface="KG First Time In Forever" panose="02000506000000020003" pitchFamily="2" charset="0"/>
                <a:ea typeface="KBScaredStraight" panose="02000603000000000000" pitchFamily="2" charset="0"/>
              </a:rPr>
              <a:t>more conflict</a:t>
            </a:r>
            <a:r>
              <a:rPr lang="en-US" sz="1300" dirty="0" smtClean="0">
                <a:latin typeface="KG First Time In Forever" panose="02000506000000020003" pitchFamily="2" charset="0"/>
                <a:ea typeface="KBScaredStraight" panose="02000603000000000000" pitchFamily="2" charset="0"/>
              </a:rPr>
              <a:t>.</a:t>
            </a:r>
          </a:p>
          <a:p>
            <a:endParaRPr lang="en-US" sz="1300" dirty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r>
              <a:rPr lang="en-US" sz="1300" b="1" dirty="0" smtClean="0">
                <a:latin typeface="KG First Time In Forever" panose="02000506000000020003" pitchFamily="2" charset="0"/>
                <a:ea typeface="KBScaredStraight" panose="02000603000000000000" pitchFamily="2" charset="0"/>
              </a:rPr>
              <a:t>Iraq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3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The dams that Turkey &amp; Syria built along the Euphrates have also greatly reduced the amount of water reaching Iraq (</a:t>
            </a:r>
            <a:r>
              <a:rPr lang="en-US" sz="1300" dirty="0">
                <a:solidFill>
                  <a:srgbClr val="FF0000"/>
                </a:solidFill>
                <a:latin typeface="KG First Time In Forever" panose="02000506000000020003" pitchFamily="2" charset="0"/>
                <a:ea typeface="KBScaredStraight" panose="02000603000000000000" pitchFamily="2" charset="0"/>
              </a:rPr>
              <a:t>80% less</a:t>
            </a:r>
            <a:r>
              <a:rPr lang="en-US" sz="13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).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300" dirty="0" smtClean="0">
                <a:latin typeface="KG First Time In Forever" panose="02000506000000020003" pitchFamily="2" charset="0"/>
                <a:ea typeface="KBScaredStraight" panose="02000603000000000000" pitchFamily="2" charset="0"/>
              </a:rPr>
              <a:t>This </a:t>
            </a:r>
            <a:r>
              <a:rPr lang="en-US" sz="13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has negatively impacted the country’s </a:t>
            </a:r>
            <a:r>
              <a:rPr lang="en-US" sz="1300" dirty="0">
                <a:solidFill>
                  <a:srgbClr val="FF0000"/>
                </a:solidFill>
                <a:latin typeface="KG First Time In Forever" panose="02000506000000020003" pitchFamily="2" charset="0"/>
                <a:ea typeface="KBScaredStraight" panose="02000603000000000000" pitchFamily="2" charset="0"/>
              </a:rPr>
              <a:t>food supply</a:t>
            </a:r>
            <a:r>
              <a:rPr lang="en-US" sz="13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300" dirty="0" smtClean="0">
                <a:latin typeface="KG First Time In Forever" panose="02000506000000020003" pitchFamily="2" charset="0"/>
                <a:ea typeface="KBScaredStraight" panose="02000603000000000000" pitchFamily="2" charset="0"/>
              </a:rPr>
              <a:t>Wheat </a:t>
            </a:r>
            <a:r>
              <a:rPr lang="en-US" sz="13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and rice production has decreased dramatically, and many farmers are </a:t>
            </a:r>
            <a:r>
              <a:rPr lang="en-US" sz="1300" dirty="0">
                <a:solidFill>
                  <a:srgbClr val="FF0000"/>
                </a:solidFill>
                <a:latin typeface="KG First Time In Forever" panose="02000506000000020003" pitchFamily="2" charset="0"/>
                <a:ea typeface="KBScaredStraight" panose="02000603000000000000" pitchFamily="2" charset="0"/>
              </a:rPr>
              <a:t>now without jobs</a:t>
            </a:r>
            <a:r>
              <a:rPr lang="en-US" sz="1300" dirty="0" smtClean="0">
                <a:latin typeface="KG First Time In Forever" panose="02000506000000020003" pitchFamily="2" charset="0"/>
                <a:ea typeface="KBScaredStraight" panose="02000603000000000000" pitchFamily="2" charset="0"/>
              </a:rPr>
              <a:t>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3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Iraq also faces water pollution problems as a result of industry and </a:t>
            </a:r>
            <a:r>
              <a:rPr lang="en-US" sz="1300" dirty="0">
                <a:solidFill>
                  <a:srgbClr val="FF0000"/>
                </a:solidFill>
                <a:latin typeface="KG First Time In Forever" panose="02000506000000020003" pitchFamily="2" charset="0"/>
                <a:ea typeface="KBScaredStraight" panose="02000603000000000000" pitchFamily="2" charset="0"/>
              </a:rPr>
              <a:t>petroleum drilling </a:t>
            </a:r>
            <a:r>
              <a:rPr lang="en-US" sz="13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equipment.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300" dirty="0" smtClean="0">
                <a:latin typeface="KG First Time In Forever" panose="02000506000000020003" pitchFamily="2" charset="0"/>
                <a:ea typeface="KBScaredStraight" panose="02000603000000000000" pitchFamily="2" charset="0"/>
              </a:rPr>
              <a:t>Also</a:t>
            </a:r>
            <a:r>
              <a:rPr lang="en-US" sz="13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, three </a:t>
            </a:r>
            <a:r>
              <a:rPr lang="en-US" sz="1300" dirty="0">
                <a:solidFill>
                  <a:srgbClr val="FF0000"/>
                </a:solidFill>
                <a:latin typeface="KG First Time In Forever" panose="02000506000000020003" pitchFamily="2" charset="0"/>
                <a:ea typeface="KBScaredStraight" panose="02000603000000000000" pitchFamily="2" charset="0"/>
              </a:rPr>
              <a:t>decades of warfare </a:t>
            </a:r>
            <a:r>
              <a:rPr lang="en-US" sz="13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have caused damage to Iraq’s water treatment plants</a:t>
            </a:r>
            <a:r>
              <a:rPr lang="en-US" sz="1300" dirty="0" smtClean="0">
                <a:latin typeface="KG First Time In Forever" panose="02000506000000020003" pitchFamily="2" charset="0"/>
                <a:ea typeface="KBScaredStraight" panose="02000603000000000000" pitchFamily="2" charset="0"/>
              </a:rPr>
              <a:t>.</a:t>
            </a:r>
          </a:p>
          <a:p>
            <a:endParaRPr lang="en-US" sz="1300" dirty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r>
              <a:rPr lang="en-US" sz="1300" b="1" dirty="0" smtClean="0">
                <a:latin typeface="KG First Time In Forever" panose="02000506000000020003" pitchFamily="2" charset="0"/>
                <a:ea typeface="KBScaredStraight" panose="02000603000000000000" pitchFamily="2" charset="0"/>
              </a:rPr>
              <a:t>Israel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3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Since its creation in 1948, Israel has developed </a:t>
            </a:r>
            <a:r>
              <a:rPr lang="en-US" sz="1300" dirty="0">
                <a:solidFill>
                  <a:srgbClr val="FF0000"/>
                </a:solidFill>
                <a:latin typeface="KG First Time In Forever" panose="02000506000000020003" pitchFamily="2" charset="0"/>
                <a:ea typeface="KBScaredStraight" panose="02000603000000000000" pitchFamily="2" charset="0"/>
              </a:rPr>
              <a:t>new technology </a:t>
            </a:r>
            <a:r>
              <a:rPr lang="en-US" sz="13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and advanced  farming techniques that have turned the once-barren desert land into farmland.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300" dirty="0" smtClean="0">
                <a:latin typeface="KG First Time In Forever" panose="02000506000000020003" pitchFamily="2" charset="0"/>
                <a:ea typeface="KBScaredStraight" panose="02000603000000000000" pitchFamily="2" charset="0"/>
              </a:rPr>
              <a:t>Because </a:t>
            </a:r>
            <a:r>
              <a:rPr lang="en-US" sz="13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rainfall is down, Israel has to rely on drawing water from its </a:t>
            </a:r>
            <a:r>
              <a:rPr lang="en-US" sz="1300" dirty="0">
                <a:solidFill>
                  <a:srgbClr val="FF0000"/>
                </a:solidFill>
                <a:latin typeface="KG First Time In Forever" panose="02000506000000020003" pitchFamily="2" charset="0"/>
                <a:ea typeface="KBScaredStraight" panose="02000603000000000000" pitchFamily="2" charset="0"/>
              </a:rPr>
              <a:t>aquifers</a:t>
            </a:r>
            <a:r>
              <a:rPr lang="en-US" sz="13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 (underground layer of rock and sand that contains water).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300" dirty="0" smtClean="0">
                <a:latin typeface="KG First Time In Forever" panose="02000506000000020003" pitchFamily="2" charset="0"/>
                <a:ea typeface="KBScaredStraight" panose="02000603000000000000" pitchFamily="2" charset="0"/>
              </a:rPr>
              <a:t>Unfortunately</a:t>
            </a:r>
            <a:r>
              <a:rPr lang="en-US" sz="13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, the aquifers are in jeopardy because more water is </a:t>
            </a:r>
            <a:r>
              <a:rPr lang="en-US" sz="1300" dirty="0">
                <a:solidFill>
                  <a:srgbClr val="FF0000"/>
                </a:solidFill>
                <a:latin typeface="KG First Time In Forever" panose="02000506000000020003" pitchFamily="2" charset="0"/>
                <a:ea typeface="KBScaredStraight" panose="02000603000000000000" pitchFamily="2" charset="0"/>
              </a:rPr>
              <a:t>taken out </a:t>
            </a:r>
            <a:r>
              <a:rPr lang="en-US" sz="13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than is replenished by rain</a:t>
            </a:r>
            <a:r>
              <a:rPr lang="en-US" sz="1300" dirty="0" smtClean="0">
                <a:latin typeface="KG First Time In Forever" panose="02000506000000020003" pitchFamily="2" charset="0"/>
                <a:ea typeface="KBScaredStraight" panose="02000603000000000000" pitchFamily="2" charset="0"/>
              </a:rPr>
              <a:t>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3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Israel has been involved in many conflicts over water rights to the </a:t>
            </a:r>
            <a:r>
              <a:rPr lang="en-US" sz="1300" dirty="0">
                <a:solidFill>
                  <a:srgbClr val="FF0000"/>
                </a:solidFill>
                <a:latin typeface="KG First Time In Forever" panose="02000506000000020003" pitchFamily="2" charset="0"/>
                <a:ea typeface="KBScaredStraight" panose="02000603000000000000" pitchFamily="2" charset="0"/>
              </a:rPr>
              <a:t>Jordan River </a:t>
            </a:r>
            <a:r>
              <a:rPr lang="en-US" sz="13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with Syria, Jordan, and Palestine</a:t>
            </a:r>
            <a:r>
              <a:rPr lang="en-US" sz="1300" dirty="0" smtClean="0">
                <a:latin typeface="KG First Time In Forever" panose="02000506000000020003" pitchFamily="2" charset="0"/>
                <a:ea typeface="KBScaredStraight" panose="02000603000000000000" pitchFamily="2" charset="0"/>
              </a:rPr>
              <a:t>.</a:t>
            </a:r>
          </a:p>
          <a:p>
            <a:endParaRPr lang="en-US" sz="1300" dirty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r>
              <a:rPr lang="en-US" sz="1300" b="1" dirty="0" smtClean="0">
                <a:latin typeface="KG First Time In Forever" panose="02000506000000020003" pitchFamily="2" charset="0"/>
                <a:ea typeface="KBScaredStraight" panose="02000603000000000000" pitchFamily="2" charset="0"/>
              </a:rPr>
              <a:t>Jordan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3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Jordan is one of the ten most </a:t>
            </a:r>
            <a:r>
              <a:rPr lang="en-US" sz="1300" dirty="0">
                <a:solidFill>
                  <a:srgbClr val="FF0000"/>
                </a:solidFill>
                <a:latin typeface="KG First Time In Forever" panose="02000506000000020003" pitchFamily="2" charset="0"/>
                <a:ea typeface="KBScaredStraight" panose="02000603000000000000" pitchFamily="2" charset="0"/>
              </a:rPr>
              <a:t>water scarce </a:t>
            </a:r>
            <a:r>
              <a:rPr lang="en-US" sz="13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countries in the world.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300" dirty="0" smtClean="0">
                <a:latin typeface="KG First Time In Forever" panose="02000506000000020003" pitchFamily="2" charset="0"/>
                <a:ea typeface="KBScaredStraight" panose="02000603000000000000" pitchFamily="2" charset="0"/>
              </a:rPr>
              <a:t>Jordan </a:t>
            </a:r>
            <a:r>
              <a:rPr lang="en-US" sz="13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cannot meet the basic needs of its people and has to </a:t>
            </a:r>
            <a:r>
              <a:rPr lang="en-US" sz="1300" dirty="0">
                <a:solidFill>
                  <a:srgbClr val="FF0000"/>
                </a:solidFill>
                <a:latin typeface="KG First Time In Forever" panose="02000506000000020003" pitchFamily="2" charset="0"/>
                <a:ea typeface="KBScaredStraight" panose="02000603000000000000" pitchFamily="2" charset="0"/>
              </a:rPr>
              <a:t>ration the water </a:t>
            </a:r>
            <a:r>
              <a:rPr lang="en-US" sz="13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supply.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300" dirty="0" smtClean="0">
                <a:latin typeface="KG First Time In Forever" panose="02000506000000020003" pitchFamily="2" charset="0"/>
                <a:ea typeface="KBScaredStraight" panose="02000603000000000000" pitchFamily="2" charset="0"/>
              </a:rPr>
              <a:t>Citizens </a:t>
            </a:r>
            <a:r>
              <a:rPr lang="en-US" sz="13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can only get water </a:t>
            </a:r>
            <a:r>
              <a:rPr lang="en-US" sz="1300" dirty="0">
                <a:solidFill>
                  <a:srgbClr val="FF0000"/>
                </a:solidFill>
                <a:latin typeface="KG First Time In Forever" panose="02000506000000020003" pitchFamily="2" charset="0"/>
                <a:ea typeface="KBScaredStraight" panose="02000603000000000000" pitchFamily="2" charset="0"/>
              </a:rPr>
              <a:t>two days a week</a:t>
            </a:r>
            <a:r>
              <a:rPr lang="en-US" sz="13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.</a:t>
            </a:r>
          </a:p>
          <a:p>
            <a:pPr marL="171450" lvl="1" indent="-171450">
              <a:buFont typeface="Arial" panose="020B0604020202020204" pitchFamily="34" charset="0"/>
              <a:buChar char="•"/>
            </a:pPr>
            <a:r>
              <a:rPr lang="en-US" sz="1300" dirty="0" smtClean="0">
                <a:latin typeface="KG First Time In Forever" panose="02000506000000020003" pitchFamily="2" charset="0"/>
                <a:ea typeface="KBScaredStraight" panose="02000603000000000000" pitchFamily="2" charset="0"/>
              </a:rPr>
              <a:t>The </a:t>
            </a:r>
            <a:r>
              <a:rPr lang="en-US" sz="13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country’s major surface water sources are shared with Israel and Syria, who leave only a </a:t>
            </a:r>
            <a:r>
              <a:rPr lang="en-US" sz="1300" dirty="0">
                <a:solidFill>
                  <a:srgbClr val="FF0000"/>
                </a:solidFill>
                <a:latin typeface="KG First Time In Forever" panose="02000506000000020003" pitchFamily="2" charset="0"/>
                <a:ea typeface="KBScaredStraight" panose="02000603000000000000" pitchFamily="2" charset="0"/>
              </a:rPr>
              <a:t>small amount </a:t>
            </a:r>
            <a:r>
              <a:rPr lang="en-US" sz="13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for Jordan</a:t>
            </a:r>
            <a:r>
              <a:rPr lang="en-US" sz="1300" dirty="0" smtClean="0">
                <a:latin typeface="KG First Time In Forever" panose="02000506000000020003" pitchFamily="2" charset="0"/>
                <a:ea typeface="KBScaredStraight" panose="02000603000000000000" pitchFamily="2" charset="0"/>
              </a:rPr>
              <a:t>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3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Israel has </a:t>
            </a:r>
            <a:r>
              <a:rPr lang="en-US" sz="1300" dirty="0">
                <a:solidFill>
                  <a:srgbClr val="FF0000"/>
                </a:solidFill>
                <a:latin typeface="KG First Time In Forever" panose="02000506000000020003" pitchFamily="2" charset="0"/>
                <a:ea typeface="KBScaredStraight" panose="02000603000000000000" pitchFamily="2" charset="0"/>
              </a:rPr>
              <a:t>built pipelines </a:t>
            </a:r>
            <a:r>
              <a:rPr lang="en-US" sz="13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that redirect the river’s water away from Jordan and into its own lands.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300" dirty="0" smtClean="0">
                <a:latin typeface="KG First Time In Forever" panose="02000506000000020003" pitchFamily="2" charset="0"/>
                <a:ea typeface="KBScaredStraight" panose="02000603000000000000" pitchFamily="2" charset="0"/>
              </a:rPr>
              <a:t>Jordan </a:t>
            </a:r>
            <a:r>
              <a:rPr lang="en-US" sz="13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&amp; Israel have been involved in </a:t>
            </a:r>
            <a:r>
              <a:rPr lang="en-US" sz="1300" dirty="0">
                <a:solidFill>
                  <a:srgbClr val="FF0000"/>
                </a:solidFill>
                <a:latin typeface="KG First Time In Forever" panose="02000506000000020003" pitchFamily="2" charset="0"/>
                <a:ea typeface="KBScaredStraight" panose="02000603000000000000" pitchFamily="2" charset="0"/>
              </a:rPr>
              <a:t>military battles </a:t>
            </a:r>
            <a:r>
              <a:rPr lang="en-US" sz="13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over water rights.</a:t>
            </a:r>
          </a:p>
          <a:p>
            <a:pPr marL="0" lvl="1"/>
            <a:endParaRPr lang="en-US" sz="1200" dirty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endParaRPr lang="en-US" sz="1200" dirty="0" smtClean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endParaRPr lang="en-US" sz="1200" dirty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endParaRPr lang="en-US" sz="1200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endParaRPr lang="en-US" sz="1200" dirty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r>
              <a:rPr lang="en-US" sz="1200" dirty="0" smtClean="0">
                <a:latin typeface="KG First Time In Forever" panose="02000506000000020003" pitchFamily="2" charset="0"/>
                <a:ea typeface="KBScaredStraight" panose="02000603000000000000" pitchFamily="2" charset="0"/>
              </a:rPr>
              <a:t> </a:t>
            </a:r>
            <a:endParaRPr lang="en-US" sz="1200" dirty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endParaRPr lang="en-US" sz="1200" dirty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endParaRPr lang="en-US" sz="1200" dirty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endParaRPr lang="en-US" sz="1200" dirty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endParaRPr lang="en-US" sz="1200" dirty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endParaRPr lang="en-US" sz="1200" dirty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endParaRPr lang="en-US" sz="1200" dirty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endParaRPr lang="en-US" sz="1200" dirty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 rot="5400000">
            <a:off x="-902640" y="879553"/>
            <a:ext cx="198993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© </a:t>
            </a:r>
            <a:r>
              <a:rPr lang="en-US" sz="9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Brain </a:t>
            </a:r>
            <a:r>
              <a:rPr lang="en-US" sz="9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Wrinkles</a:t>
            </a:r>
          </a:p>
        </p:txBody>
      </p:sp>
      <p:sp>
        <p:nvSpPr>
          <p:cNvPr id="8" name="Rectangle 7"/>
          <p:cNvSpPr/>
          <p:nvPr/>
        </p:nvSpPr>
        <p:spPr>
          <a:xfrm>
            <a:off x="207748" y="107576"/>
            <a:ext cx="8796572" cy="6642848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</p:spTree>
    <p:extLst>
      <p:ext uri="{BB962C8B-B14F-4D97-AF65-F5344CB8AC3E}">
        <p14:creationId xmlns:p14="http://schemas.microsoft.com/office/powerpoint/2010/main" val="1563721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 rot="5400000">
            <a:off x="5473696" y="3176556"/>
            <a:ext cx="6645795" cy="484748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en-US" sz="2700" b="1" dirty="0" smtClean="0">
                <a:ln w="28575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KG Second Chances Solid" panose="02000000000000000000" pitchFamily="2" charset="0"/>
              </a:rPr>
              <a:t>Environmental Issues CLOZE </a:t>
            </a:r>
            <a:r>
              <a:rPr lang="en-US" sz="2700" b="1" dirty="0">
                <a:ln w="28575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KG Second Chances Solid" panose="02000000000000000000" pitchFamily="2" charset="0"/>
              </a:rPr>
              <a:t>Notes </a:t>
            </a:r>
            <a:r>
              <a:rPr lang="en-US" sz="2700" b="1" dirty="0" smtClean="0">
                <a:ln w="28575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KG Second Chances Solid" panose="02000000000000000000" pitchFamily="2" charset="0"/>
              </a:rPr>
              <a:t>3</a:t>
            </a:r>
            <a:endParaRPr lang="en-US" sz="2700" b="1" dirty="0">
              <a:ln w="28575">
                <a:solidFill>
                  <a:sysClr val="windowText" lastClr="000000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KG Second Chances Solid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 rot="5400000">
            <a:off x="2797490" y="1135919"/>
            <a:ext cx="6642848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latin typeface="KG First Time In Forever" panose="02000506000000020003" pitchFamily="2" charset="0"/>
                <a:ea typeface="KBScaredStraight" panose="02000603000000000000" pitchFamily="2" charset="0"/>
              </a:rPr>
              <a:t>Saudi Arabia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Saudi Arabia has a </a:t>
            </a:r>
            <a:r>
              <a:rPr lang="en-US" sz="1400" dirty="0">
                <a:solidFill>
                  <a:srgbClr val="FF0000"/>
                </a:solidFill>
                <a:latin typeface="KG First Time In Forever" panose="02000506000000020003" pitchFamily="2" charset="0"/>
                <a:ea typeface="KBScaredStraight" panose="02000603000000000000" pitchFamily="2" charset="0"/>
              </a:rPr>
              <a:t>desert climate </a:t>
            </a:r>
            <a:r>
              <a:rPr lang="en-US" sz="14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and has struggled to meet the water needs of its growing population.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 dirty="0" smtClean="0">
                <a:latin typeface="KG First Time In Forever" panose="02000506000000020003" pitchFamily="2" charset="0"/>
                <a:ea typeface="KBScaredStraight" panose="02000603000000000000" pitchFamily="2" charset="0"/>
              </a:rPr>
              <a:t>Water </a:t>
            </a:r>
            <a:r>
              <a:rPr lang="en-US" sz="14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is scarce in the country, and what little water that is available is of poor quality because of </a:t>
            </a:r>
            <a:r>
              <a:rPr lang="en-US" sz="1400" dirty="0">
                <a:solidFill>
                  <a:srgbClr val="FF0000"/>
                </a:solidFill>
                <a:latin typeface="KG First Time In Forever" panose="02000506000000020003" pitchFamily="2" charset="0"/>
                <a:ea typeface="KBScaredStraight" panose="02000603000000000000" pitchFamily="2" charset="0"/>
              </a:rPr>
              <a:t>salt water intrusion</a:t>
            </a:r>
            <a:r>
              <a:rPr lang="en-US" sz="14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. </a:t>
            </a:r>
            <a:endParaRPr lang="en-US" sz="1400" dirty="0" smtClean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The country has built a number of </a:t>
            </a:r>
            <a:r>
              <a:rPr lang="en-US" sz="1400" dirty="0">
                <a:solidFill>
                  <a:srgbClr val="FF0000"/>
                </a:solidFill>
                <a:latin typeface="KG First Time In Forever" panose="02000506000000020003" pitchFamily="2" charset="0"/>
                <a:ea typeface="KBScaredStraight" panose="02000603000000000000" pitchFamily="2" charset="0"/>
              </a:rPr>
              <a:t>desalination plants </a:t>
            </a:r>
            <a:r>
              <a:rPr lang="en-US" sz="14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that provide most of the country’s drinking water.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 dirty="0" smtClean="0">
                <a:latin typeface="KG First Time In Forever" panose="02000506000000020003" pitchFamily="2" charset="0"/>
                <a:ea typeface="KBScaredStraight" panose="02000603000000000000" pitchFamily="2" charset="0"/>
              </a:rPr>
              <a:t>Desalination </a:t>
            </a:r>
            <a:r>
              <a:rPr lang="en-US" sz="14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is the process of taking </a:t>
            </a:r>
            <a:r>
              <a:rPr lang="en-US" sz="1400" dirty="0">
                <a:solidFill>
                  <a:srgbClr val="FF0000"/>
                </a:solidFill>
                <a:latin typeface="KG First Time In Forever" panose="02000506000000020003" pitchFamily="2" charset="0"/>
                <a:ea typeface="KBScaredStraight" panose="02000603000000000000" pitchFamily="2" charset="0"/>
              </a:rPr>
              <a:t>salt out of seawater </a:t>
            </a:r>
            <a:r>
              <a:rPr lang="en-US" sz="14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and using it for drinking water.  </a:t>
            </a:r>
          </a:p>
          <a:p>
            <a:endParaRPr lang="en-US" sz="1200" dirty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endParaRPr lang="en-US" sz="1200" dirty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pPr marL="0" lvl="1"/>
            <a:endParaRPr lang="en-US" sz="1200" dirty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endParaRPr lang="en-US" sz="1200" dirty="0" smtClean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endParaRPr lang="en-US" sz="1200" dirty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endParaRPr lang="en-US" sz="1200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endParaRPr lang="en-US" sz="1200" dirty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r>
              <a:rPr lang="en-US" sz="1200" dirty="0" smtClean="0">
                <a:latin typeface="KG First Time In Forever" panose="02000506000000020003" pitchFamily="2" charset="0"/>
                <a:ea typeface="KBScaredStraight" panose="02000603000000000000" pitchFamily="2" charset="0"/>
              </a:rPr>
              <a:t> </a:t>
            </a:r>
            <a:endParaRPr lang="en-US" sz="1200" dirty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endParaRPr lang="en-US" sz="1200" dirty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endParaRPr lang="en-US" sz="1200" dirty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endParaRPr lang="en-US" sz="1200" dirty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endParaRPr lang="en-US" sz="1200" dirty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endParaRPr lang="en-US" sz="1200" dirty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endParaRPr lang="en-US" sz="1200" dirty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endParaRPr lang="en-US" sz="1200" dirty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 rot="5400000">
            <a:off x="-902640" y="879553"/>
            <a:ext cx="198993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© </a:t>
            </a:r>
            <a:r>
              <a:rPr lang="en-US" sz="9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Brain </a:t>
            </a:r>
            <a:r>
              <a:rPr lang="en-US" sz="9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Wrinkles</a:t>
            </a:r>
          </a:p>
        </p:txBody>
      </p:sp>
      <p:sp>
        <p:nvSpPr>
          <p:cNvPr id="8" name="Rectangle 7"/>
          <p:cNvSpPr/>
          <p:nvPr/>
        </p:nvSpPr>
        <p:spPr>
          <a:xfrm>
            <a:off x="207748" y="107576"/>
            <a:ext cx="8796572" cy="6642848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</p:spTree>
    <p:extLst>
      <p:ext uri="{BB962C8B-B14F-4D97-AF65-F5344CB8AC3E}">
        <p14:creationId xmlns:p14="http://schemas.microsoft.com/office/powerpoint/2010/main" val="849911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658368" y="366098"/>
            <a:ext cx="7827264" cy="5760720"/>
          </a:xfrm>
          <a:prstGeom prst="ellipse">
            <a:avLst/>
          </a:prstGeom>
          <a:solidFill>
            <a:srgbClr val="A69288"/>
          </a:solidFill>
          <a:ln w="285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2470223" y="1179835"/>
            <a:ext cx="4259820" cy="992579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en-US" sz="6000" dirty="0" smtClean="0">
                <a:ln w="10160">
                  <a:noFill/>
                  <a:prstDash val="solid"/>
                </a:ln>
                <a:solidFill>
                  <a:sysClr val="windowText" lastClr="000000"/>
                </a:solidFill>
                <a:effectLst/>
                <a:latin typeface="KG Eyes Wide Open" panose="02000506000000020004" pitchFamily="2" charset="0"/>
              </a:rPr>
              <a:t>Southwest Asia’s</a:t>
            </a:r>
            <a:endParaRPr lang="en-US" sz="6000" dirty="0">
              <a:ln w="10160">
                <a:noFill/>
                <a:prstDash val="solid"/>
              </a:ln>
              <a:solidFill>
                <a:sysClr val="windowText" lastClr="000000"/>
              </a:solidFill>
              <a:effectLst/>
              <a:latin typeface="KG Eyes Wide Open" panose="02000506000000020004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099602" y="4849592"/>
            <a:ext cx="500106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ysClr val="windowText" lastClr="000000"/>
                </a:solidFill>
                <a:latin typeface="KG First Time In Forever" panose="02000506000000020003" pitchFamily="2" charset="0"/>
                <a:ea typeface="KBWritersBlock" panose="02000603000000000000" pitchFamily="2" charset="0"/>
              </a:rPr>
              <a:t>Water Pollution &amp; Unequal Distribution</a:t>
            </a:r>
            <a:endParaRPr lang="en-US" sz="2800" dirty="0">
              <a:solidFill>
                <a:sysClr val="windowText" lastClr="000000"/>
              </a:solidFill>
              <a:latin typeface="KG First Time In Forever" panose="02000506000000020003" pitchFamily="2" charset="0"/>
              <a:ea typeface="KBWritersBlock" panose="02000603000000000000" pitchFamily="2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3274" y="5205802"/>
            <a:ext cx="1463040" cy="146304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11" name="TextBox 10"/>
          <p:cNvSpPr txBox="1"/>
          <p:nvPr/>
        </p:nvSpPr>
        <p:spPr>
          <a:xfrm>
            <a:off x="0" y="6646922"/>
            <a:ext cx="265325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© Brain </a:t>
            </a:r>
            <a:r>
              <a:rPr lang="en-US" sz="12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Wrinkles</a:t>
            </a:r>
          </a:p>
        </p:txBody>
      </p:sp>
      <p:sp>
        <p:nvSpPr>
          <p:cNvPr id="14" name="Rectangle 13"/>
          <p:cNvSpPr/>
          <p:nvPr/>
        </p:nvSpPr>
        <p:spPr>
          <a:xfrm>
            <a:off x="924063" y="1999244"/>
            <a:ext cx="7352141" cy="230832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7200" b="1" cap="none" spc="0" dirty="0" smtClean="0">
                <a:ln w="28575">
                  <a:solidFill>
                    <a:sysClr val="windowText" lastClr="000000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rgbClr val="99DFDD"/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KG Second Chances Solid" panose="02000000000000000000" pitchFamily="2" charset="0"/>
              </a:rPr>
              <a:t>Environmental</a:t>
            </a:r>
          </a:p>
          <a:p>
            <a:pPr algn="ctr"/>
            <a:r>
              <a:rPr lang="en-US" sz="7200" b="1" dirty="0" smtClean="0">
                <a:ln w="28575">
                  <a:solidFill>
                    <a:sysClr val="windowText" lastClr="000000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rgbClr val="99DFDD"/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KG Second Chances Solid" panose="02000000000000000000" pitchFamily="2" charset="0"/>
              </a:rPr>
              <a:t>Issues</a:t>
            </a:r>
            <a:endParaRPr lang="en-US" sz="7200" b="1" cap="none" spc="0" dirty="0">
              <a:ln w="28575">
                <a:solidFill>
                  <a:sysClr val="windowText" lastClr="000000"/>
                </a:solidFill>
                <a:prstDash val="solid"/>
              </a:ln>
              <a:solidFill>
                <a:schemeClr val="bg1"/>
              </a:solidFill>
              <a:effectLst>
                <a:glow rad="101600">
                  <a:srgbClr val="99DFDD"/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KG Second Chances Solid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8135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 rot="5400000">
            <a:off x="1143000" y="-1143000"/>
            <a:ext cx="6858000" cy="914400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844062" y="0"/>
            <a:ext cx="7512148" cy="6858000"/>
          </a:xfrm>
          <a:prstGeom prst="rect">
            <a:avLst/>
          </a:prstGeom>
          <a:solidFill>
            <a:srgbClr val="C4EECA"/>
          </a:solidFill>
          <a:ln w="57150">
            <a:solidFill>
              <a:schemeClr val="tx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9" name="TextBox 8"/>
          <p:cNvSpPr txBox="1"/>
          <p:nvPr/>
        </p:nvSpPr>
        <p:spPr>
          <a:xfrm>
            <a:off x="886265" y="1390080"/>
            <a:ext cx="7427740" cy="56630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1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Many countries in Southwest Asia are experiencing the increasing problem of water pollution.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400" dirty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100" dirty="0" smtClean="0">
                <a:latin typeface="KG First Time In Forever" panose="02000506000000020003" pitchFamily="2" charset="0"/>
                <a:ea typeface="KBScaredStraight" panose="02000603000000000000" pitchFamily="2" charset="0"/>
              </a:rPr>
              <a:t>Per-capita availability of safe drinking water here is the worst of any region in the world.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100" dirty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100" dirty="0" smtClean="0">
                <a:latin typeface="KG First Time In Forever" panose="02000506000000020003" pitchFamily="2" charset="0"/>
                <a:ea typeface="KBScaredStraight" panose="02000603000000000000" pitchFamily="2" charset="0"/>
              </a:rPr>
              <a:t>Contaminated water sources have greatly reduced the amount of clean water available for drinking. </a:t>
            </a:r>
            <a:endParaRPr lang="en-US" sz="3100" dirty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pPr marL="214313" indent="-214313">
              <a:buFont typeface="Arial" panose="020B0604020202020204" pitchFamily="34" charset="0"/>
              <a:buChar char="•"/>
              <a:defRPr/>
            </a:pPr>
            <a:endParaRPr lang="en-US" sz="2800" dirty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79051" y="6619700"/>
            <a:ext cx="265325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© Brain </a:t>
            </a:r>
            <a:r>
              <a:rPr lang="en-US" sz="12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Wrinkles</a:t>
            </a:r>
          </a:p>
        </p:txBody>
      </p:sp>
      <p:sp>
        <p:nvSpPr>
          <p:cNvPr id="11" name="Rectangle 10"/>
          <p:cNvSpPr/>
          <p:nvPr/>
        </p:nvSpPr>
        <p:spPr>
          <a:xfrm>
            <a:off x="2007277" y="0"/>
            <a:ext cx="5185715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800" b="1" cap="none" spc="0" dirty="0" smtClean="0">
                <a:ln w="28575">
                  <a:solidFill>
                    <a:sysClr val="windowText" lastClr="000000"/>
                  </a:solidFill>
                  <a:prstDash val="solid"/>
                </a:ln>
                <a:solidFill>
                  <a:srgbClr val="A69288"/>
                </a:solidFill>
                <a:effectLst>
                  <a:glow rad="101600">
                    <a:srgbClr val="99DFDD">
                      <a:alpha val="60000"/>
                    </a:srgb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KG Second Chances Solid" panose="02000000000000000000" pitchFamily="2" charset="0"/>
              </a:rPr>
              <a:t>Pollution</a:t>
            </a:r>
            <a:endParaRPr lang="en-US" sz="10000" b="1" cap="none" spc="0" dirty="0" smtClean="0">
              <a:ln w="28575">
                <a:solidFill>
                  <a:sysClr val="windowText" lastClr="000000"/>
                </a:solidFill>
                <a:prstDash val="solid"/>
              </a:ln>
              <a:solidFill>
                <a:srgbClr val="A69288"/>
              </a:solidFill>
              <a:effectLst>
                <a:glow rad="101600">
                  <a:srgbClr val="99DFDD">
                    <a:alpha val="60000"/>
                  </a:srgbClr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KG Second Chances Solid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4450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 rot="5400000">
            <a:off x="1143000" y="-1143000"/>
            <a:ext cx="6858000" cy="914400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844062" y="0"/>
            <a:ext cx="7512148" cy="6858000"/>
          </a:xfrm>
          <a:prstGeom prst="rect">
            <a:avLst/>
          </a:prstGeom>
          <a:solidFill>
            <a:srgbClr val="C4EECA"/>
          </a:solidFill>
          <a:ln w="57150">
            <a:solidFill>
              <a:schemeClr val="tx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9" name="TextBox 8"/>
          <p:cNvSpPr txBox="1"/>
          <p:nvPr/>
        </p:nvSpPr>
        <p:spPr>
          <a:xfrm>
            <a:off x="886265" y="1390080"/>
            <a:ext cx="7427740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KG First Time In Forever" panose="02000506000000020003" pitchFamily="2" charset="0"/>
                <a:ea typeface="KBScaredStraight" panose="02000603000000000000" pitchFamily="2" charset="0"/>
              </a:rPr>
              <a:t>Southwest Asia’s biggest pollution problems come from human sewage, agricultural runoff, and industrial waste.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400" dirty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KG First Time In Forever" panose="02000506000000020003" pitchFamily="2" charset="0"/>
                <a:ea typeface="KBScaredStraight" panose="02000603000000000000" pitchFamily="2" charset="0"/>
              </a:rPr>
              <a:t>Rapid </a:t>
            </a:r>
            <a:r>
              <a:rPr lang="en-US" sz="24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growth of industry in cities and towns has caused garbage and sewage to build up in rivers and </a:t>
            </a:r>
            <a:r>
              <a:rPr lang="en-US" sz="2400" dirty="0" smtClean="0">
                <a:latin typeface="KG First Time In Forever" panose="02000506000000020003" pitchFamily="2" charset="0"/>
                <a:ea typeface="KBScaredStraight" panose="02000603000000000000" pitchFamily="2" charset="0"/>
              </a:rPr>
              <a:t>streams.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400" dirty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KG First Time In Forever" panose="02000506000000020003" pitchFamily="2" charset="0"/>
                <a:ea typeface="KBScaredStraight" panose="02000603000000000000" pitchFamily="2" charset="0"/>
              </a:rPr>
              <a:t>Towns without proper sewer systems dump untreated human waste directly into rivers.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400" dirty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KG First Time In Forever" panose="02000506000000020003" pitchFamily="2" charset="0"/>
                <a:ea typeface="KBScaredStraight" panose="02000603000000000000" pitchFamily="2" charset="0"/>
              </a:rPr>
              <a:t>Pesticides used in farming are washed into rivers or seep into groundwater.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dirty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dirty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pPr marL="214313" indent="-214313">
              <a:buFont typeface="Arial" panose="020B0604020202020204" pitchFamily="34" charset="0"/>
              <a:buChar char="•"/>
              <a:defRPr/>
            </a:pPr>
            <a:endParaRPr lang="en-US" sz="2800" dirty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79051" y="6619700"/>
            <a:ext cx="265325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© Brain </a:t>
            </a:r>
            <a:r>
              <a:rPr lang="en-US" sz="12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Wrinkles</a:t>
            </a:r>
          </a:p>
        </p:txBody>
      </p:sp>
      <p:sp>
        <p:nvSpPr>
          <p:cNvPr id="11" name="Rectangle 10"/>
          <p:cNvSpPr/>
          <p:nvPr/>
        </p:nvSpPr>
        <p:spPr>
          <a:xfrm>
            <a:off x="2412838" y="0"/>
            <a:ext cx="4374596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800" b="1" cap="none" spc="0" dirty="0" smtClean="0">
                <a:ln w="28575">
                  <a:solidFill>
                    <a:sysClr val="windowText" lastClr="000000"/>
                  </a:solidFill>
                  <a:prstDash val="solid"/>
                </a:ln>
                <a:solidFill>
                  <a:srgbClr val="A69288"/>
                </a:solidFill>
                <a:effectLst>
                  <a:glow rad="101600">
                    <a:srgbClr val="99DFDD">
                      <a:alpha val="60000"/>
                    </a:srgb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KG Second Chances Solid" panose="02000000000000000000" pitchFamily="2" charset="0"/>
              </a:rPr>
              <a:t>Causes</a:t>
            </a:r>
            <a:endParaRPr lang="en-US" sz="10000" b="1" cap="none" spc="0" dirty="0" smtClean="0">
              <a:ln w="28575">
                <a:solidFill>
                  <a:sysClr val="windowText" lastClr="000000"/>
                </a:solidFill>
                <a:prstDash val="solid"/>
              </a:ln>
              <a:solidFill>
                <a:srgbClr val="A69288"/>
              </a:solidFill>
              <a:effectLst>
                <a:glow rad="101600">
                  <a:srgbClr val="99DFDD">
                    <a:alpha val="60000"/>
                  </a:srgbClr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KG Second Chances Solid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8420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A69288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6" name="TextBox 5"/>
          <p:cNvSpPr txBox="1"/>
          <p:nvPr/>
        </p:nvSpPr>
        <p:spPr>
          <a:xfrm>
            <a:off x="0" y="6646922"/>
            <a:ext cx="265325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© Brain </a:t>
            </a:r>
            <a:r>
              <a:rPr lang="en-US" sz="12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Wrinkles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71450"/>
            <a:ext cx="8686800" cy="6515100"/>
          </a:xfrm>
          <a:prstGeom prst="rect">
            <a:avLst/>
          </a:prstGeom>
          <a:ln w="38100"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TextBox 8"/>
          <p:cNvSpPr txBox="1"/>
          <p:nvPr/>
        </p:nvSpPr>
        <p:spPr>
          <a:xfrm>
            <a:off x="1429717" y="171450"/>
            <a:ext cx="628456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KG First Time In Forever" panose="02000506000000020003" pitchFamily="2" charset="0"/>
                <a:ea typeface="KBScaredStraight" panose="02000603000000000000" pitchFamily="2" charset="0"/>
              </a:rPr>
              <a:t>Tigris River Pollution</a:t>
            </a:r>
            <a:endParaRPr lang="en-US" sz="3200" dirty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8343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 rot="5400000">
            <a:off x="1143000" y="-1143000"/>
            <a:ext cx="6858000" cy="914400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844062" y="0"/>
            <a:ext cx="7512148" cy="6858000"/>
          </a:xfrm>
          <a:prstGeom prst="rect">
            <a:avLst/>
          </a:prstGeom>
          <a:solidFill>
            <a:srgbClr val="C4EECA"/>
          </a:solidFill>
          <a:ln w="57150">
            <a:solidFill>
              <a:schemeClr val="tx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9" name="TextBox 8"/>
          <p:cNvSpPr txBox="1"/>
          <p:nvPr/>
        </p:nvSpPr>
        <p:spPr>
          <a:xfrm>
            <a:off x="886265" y="1390080"/>
            <a:ext cx="742774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Water availability is </a:t>
            </a:r>
            <a:r>
              <a:rPr lang="en-US" sz="3200" dirty="0" smtClean="0">
                <a:latin typeface="KG First Time In Forever" panose="02000506000000020003" pitchFamily="2" charset="0"/>
                <a:ea typeface="KBScaredStraight" panose="02000603000000000000" pitchFamily="2" charset="0"/>
              </a:rPr>
              <a:t>also a </a:t>
            </a:r>
            <a:r>
              <a:rPr lang="en-US" sz="32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major concern in Southwest Asia. </a:t>
            </a:r>
            <a:endParaRPr lang="en-US" sz="3200" dirty="0" smtClean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200" dirty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 smtClean="0">
                <a:latin typeface="KG First Time In Forever" panose="02000506000000020003" pitchFamily="2" charset="0"/>
                <a:ea typeface="KBScaredStraight" panose="02000603000000000000" pitchFamily="2" charset="0"/>
              </a:rPr>
              <a:t>Less </a:t>
            </a:r>
            <a:r>
              <a:rPr lang="en-US" sz="32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than 1% of the world’s fresh water is available to the area’s inhabitants (5% of the world’s population).</a:t>
            </a:r>
          </a:p>
          <a:p>
            <a:pPr marL="214313" indent="-214313">
              <a:buFont typeface="Arial" panose="020B0604020202020204" pitchFamily="34" charset="0"/>
              <a:buChar char="•"/>
              <a:defRPr/>
            </a:pPr>
            <a:endParaRPr lang="en-US" sz="2800" dirty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79051" y="6619700"/>
            <a:ext cx="265325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© Brain </a:t>
            </a:r>
            <a:r>
              <a:rPr lang="en-US" sz="12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Wrinkles</a:t>
            </a:r>
          </a:p>
        </p:txBody>
      </p:sp>
      <p:sp>
        <p:nvSpPr>
          <p:cNvPr id="11" name="Rectangle 10"/>
          <p:cNvSpPr/>
          <p:nvPr/>
        </p:nvSpPr>
        <p:spPr>
          <a:xfrm>
            <a:off x="2243563" y="0"/>
            <a:ext cx="4713150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800" b="1" cap="none" spc="0" dirty="0" smtClean="0">
                <a:ln w="28575">
                  <a:solidFill>
                    <a:sysClr val="windowText" lastClr="000000"/>
                  </a:solidFill>
                  <a:prstDash val="solid"/>
                </a:ln>
                <a:solidFill>
                  <a:srgbClr val="A69288"/>
                </a:solidFill>
                <a:effectLst>
                  <a:glow rad="101600">
                    <a:srgbClr val="99DFDD">
                      <a:alpha val="60000"/>
                    </a:srgb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KG Second Chances Solid" panose="02000000000000000000" pitchFamily="2" charset="0"/>
              </a:rPr>
              <a:t>Water?</a:t>
            </a:r>
            <a:endParaRPr lang="en-US" sz="11500" b="1" cap="none" spc="0" dirty="0" smtClean="0">
              <a:ln w="28575">
                <a:solidFill>
                  <a:sysClr val="windowText" lastClr="000000"/>
                </a:solidFill>
                <a:prstDash val="solid"/>
              </a:ln>
              <a:solidFill>
                <a:srgbClr val="A69288"/>
              </a:solidFill>
              <a:effectLst>
                <a:glow rad="101600">
                  <a:srgbClr val="99DFDD">
                    <a:alpha val="60000"/>
                  </a:srgbClr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KG Second Chances Solid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944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A69288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6" name="TextBox 5"/>
          <p:cNvSpPr txBox="1"/>
          <p:nvPr/>
        </p:nvSpPr>
        <p:spPr>
          <a:xfrm>
            <a:off x="0" y="6646922"/>
            <a:ext cx="265325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© Brain </a:t>
            </a:r>
            <a:r>
              <a:rPr lang="en-US" sz="12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Wrinkles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728"/>
          <a:stretch/>
        </p:blipFill>
        <p:spPr>
          <a:xfrm>
            <a:off x="186247" y="777240"/>
            <a:ext cx="8771506" cy="5303520"/>
          </a:xfrm>
          <a:prstGeom prst="rect">
            <a:avLst/>
          </a:prstGeom>
          <a:ln w="38100"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683860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 rot="5400000">
            <a:off x="1143000" y="-1143000"/>
            <a:ext cx="6858000" cy="914400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844062" y="0"/>
            <a:ext cx="7512148" cy="6858000"/>
          </a:xfrm>
          <a:prstGeom prst="rect">
            <a:avLst/>
          </a:prstGeom>
          <a:solidFill>
            <a:srgbClr val="C4EECA"/>
          </a:solidFill>
          <a:ln w="57150">
            <a:solidFill>
              <a:schemeClr val="tx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9" name="TextBox 8"/>
          <p:cNvSpPr txBox="1"/>
          <p:nvPr/>
        </p:nvSpPr>
        <p:spPr>
          <a:xfrm>
            <a:off x="886265" y="1390080"/>
            <a:ext cx="7427740" cy="52937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100" dirty="0" smtClean="0">
                <a:latin typeface="KG First Time In Forever" panose="02000506000000020003" pitchFamily="2" charset="0"/>
                <a:ea typeface="KBScaredStraight" panose="02000603000000000000" pitchFamily="2" charset="0"/>
              </a:rPr>
              <a:t>Water is a precious resource and there </a:t>
            </a:r>
            <a:r>
              <a:rPr lang="en-US" sz="31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is simply not enough </a:t>
            </a:r>
            <a:r>
              <a:rPr lang="en-US" sz="3100" dirty="0" smtClean="0">
                <a:latin typeface="KG First Time In Forever" panose="02000506000000020003" pitchFamily="2" charset="0"/>
                <a:ea typeface="KBScaredStraight" panose="02000603000000000000" pitchFamily="2" charset="0"/>
              </a:rPr>
              <a:t>available </a:t>
            </a:r>
            <a:r>
              <a:rPr lang="en-US" sz="31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to meet the population’s </a:t>
            </a:r>
            <a:r>
              <a:rPr lang="en-US" sz="3100" dirty="0" smtClean="0">
                <a:latin typeface="KG First Time In Forever" panose="02000506000000020003" pitchFamily="2" charset="0"/>
                <a:ea typeface="KBScaredStraight" panose="02000603000000000000" pitchFamily="2" charset="0"/>
              </a:rPr>
              <a:t>needs.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100" dirty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100" dirty="0" smtClean="0">
                <a:latin typeface="KG First Time In Forever" panose="02000506000000020003" pitchFamily="2" charset="0"/>
                <a:ea typeface="KBScaredStraight" panose="02000603000000000000" pitchFamily="2" charset="0"/>
              </a:rPr>
              <a:t>Middle </a:t>
            </a:r>
            <a:r>
              <a:rPr lang="en-US" sz="31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Eastern countries are constantly in conflict over these water problems.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100" dirty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1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Let’s take a look at how water is distributed in several of these countries.</a:t>
            </a:r>
          </a:p>
          <a:p>
            <a:pPr marL="214313" indent="-214313">
              <a:buFont typeface="Arial" panose="020B0604020202020204" pitchFamily="34" charset="0"/>
              <a:buChar char="•"/>
              <a:defRPr/>
            </a:pPr>
            <a:endParaRPr lang="en-US" sz="2800" dirty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79051" y="6619700"/>
            <a:ext cx="265325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© Brain </a:t>
            </a:r>
            <a:r>
              <a:rPr lang="en-US" sz="12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Wrinkles</a:t>
            </a:r>
          </a:p>
        </p:txBody>
      </p:sp>
      <p:sp>
        <p:nvSpPr>
          <p:cNvPr id="11" name="Rectangle 10"/>
          <p:cNvSpPr/>
          <p:nvPr/>
        </p:nvSpPr>
        <p:spPr>
          <a:xfrm>
            <a:off x="1903566" y="0"/>
            <a:ext cx="5393143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800" b="1" cap="none" spc="0" dirty="0" smtClean="0">
                <a:ln w="28575">
                  <a:solidFill>
                    <a:sysClr val="windowText" lastClr="000000"/>
                  </a:solidFill>
                  <a:prstDash val="solid"/>
                </a:ln>
                <a:solidFill>
                  <a:srgbClr val="A69288"/>
                </a:solidFill>
                <a:effectLst>
                  <a:glow rad="101600">
                    <a:srgbClr val="99DFDD">
                      <a:alpha val="60000"/>
                    </a:srgb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KG Second Chances Solid" panose="02000000000000000000" pitchFamily="2" charset="0"/>
              </a:rPr>
              <a:t>Scarcity</a:t>
            </a:r>
            <a:endParaRPr lang="en-US" sz="10000" b="1" cap="none" spc="0" dirty="0" smtClean="0">
              <a:ln w="28575">
                <a:solidFill>
                  <a:sysClr val="windowText" lastClr="000000"/>
                </a:solidFill>
                <a:prstDash val="solid"/>
              </a:ln>
              <a:solidFill>
                <a:srgbClr val="A69288"/>
              </a:solidFill>
              <a:effectLst>
                <a:glow rad="101600">
                  <a:srgbClr val="99DFDD">
                    <a:alpha val="60000"/>
                  </a:srgbClr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KG Second Chances Solid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9505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A69288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6" name="TextBox 5"/>
          <p:cNvSpPr txBox="1"/>
          <p:nvPr/>
        </p:nvSpPr>
        <p:spPr>
          <a:xfrm>
            <a:off x="0" y="6646922"/>
            <a:ext cx="265325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© Brain </a:t>
            </a:r>
            <a:r>
              <a:rPr lang="en-US" sz="12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Wrinkles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464" y="685800"/>
            <a:ext cx="8767071" cy="5486400"/>
          </a:xfrm>
          <a:prstGeom prst="rect">
            <a:avLst/>
          </a:prstGeom>
          <a:ln w="38100"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989074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2"/>
            <a:srcRect/>
            <a:tile tx="0" ty="0" sx="100000" sy="100000" flip="none" algn="tl"/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159204" y="336176"/>
            <a:ext cx="8841922" cy="6225989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4" name="Rectangle 3"/>
          <p:cNvSpPr/>
          <p:nvPr/>
        </p:nvSpPr>
        <p:spPr>
          <a:xfrm>
            <a:off x="375683" y="550711"/>
            <a:ext cx="8625443" cy="73641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600"/>
              </a:spcAft>
            </a:pPr>
            <a:endParaRPr lang="en-US" sz="1050" dirty="0">
              <a:latin typeface="KG Second Chances Solid" panose="02000000000000000000" pitchFamily="2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07000"/>
              </a:lnSpc>
              <a:spcAft>
                <a:spcPts val="600"/>
              </a:spcAft>
            </a:pPr>
            <a:r>
              <a:rPr lang="en-US" sz="3300" dirty="0" smtClean="0">
                <a:latin typeface="KG Second Chances Solid" panose="02000000000000000000" pitchFamily="2" charset="0"/>
              </a:rPr>
              <a:t>STANDARDS:</a:t>
            </a:r>
          </a:p>
          <a:p>
            <a:r>
              <a:rPr lang="en-US" sz="3600" b="1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SS7G6 The student will discuss environmental issues across Southwest Asia (Middle East). </a:t>
            </a:r>
            <a:endParaRPr lang="en-US" sz="3600" dirty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r>
              <a:rPr lang="en-US" sz="36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a. Explain how water pollution and the unequal distribution of water impacts irrigation and drinking water. </a:t>
            </a:r>
          </a:p>
          <a:p>
            <a:pPr marL="514350" indent="-514350">
              <a:buAutoNum type="alphaLcPeriod"/>
            </a:pPr>
            <a:endParaRPr lang="en-US" sz="2800" dirty="0">
              <a:latin typeface="KG First Time In Forever" panose="02000506000000020003" pitchFamily="2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1600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100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r>
              <a:rPr lang="en-US" sz="2100" dirty="0"/>
              <a:t> 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1500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1500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1500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1500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-67235" y="6665567"/>
            <a:ext cx="265325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© Brain </a:t>
            </a:r>
            <a:r>
              <a:rPr lang="en-US" sz="10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Wrinkles</a:t>
            </a:r>
          </a:p>
        </p:txBody>
      </p:sp>
    </p:spTree>
    <p:extLst>
      <p:ext uri="{BB962C8B-B14F-4D97-AF65-F5344CB8AC3E}">
        <p14:creationId xmlns:p14="http://schemas.microsoft.com/office/powerpoint/2010/main" val="3320956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 rot="5400000">
            <a:off x="1143000" y="-1143000"/>
            <a:ext cx="6858000" cy="914400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844062" y="0"/>
            <a:ext cx="7512148" cy="6858000"/>
          </a:xfrm>
          <a:prstGeom prst="rect">
            <a:avLst/>
          </a:prstGeom>
          <a:solidFill>
            <a:srgbClr val="C4EECA"/>
          </a:solidFill>
          <a:ln w="57150">
            <a:solidFill>
              <a:schemeClr val="tx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9" name="TextBox 8"/>
          <p:cNvSpPr txBox="1"/>
          <p:nvPr/>
        </p:nvSpPr>
        <p:spPr>
          <a:xfrm>
            <a:off x="886265" y="1390080"/>
            <a:ext cx="7427740" cy="53860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0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Turkey has a “water advantage” over other Middle Eastern countries because the Tigris and Euphrates rivers form </a:t>
            </a:r>
            <a:r>
              <a:rPr lang="en-US" sz="3000" dirty="0" smtClean="0">
                <a:latin typeface="KG First Time In Forever" panose="02000506000000020003" pitchFamily="2" charset="0"/>
                <a:ea typeface="KBScaredStraight" panose="02000603000000000000" pitchFamily="2" charset="0"/>
              </a:rPr>
              <a:t>here.</a:t>
            </a:r>
            <a:endParaRPr lang="en-US" sz="3000" dirty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000" dirty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0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Turkey has developed the Southeastern Anatolia Project, which consists of 22 dams and 19 hydroelectric plants along the Euphrates </a:t>
            </a:r>
            <a:r>
              <a:rPr lang="en-US" sz="3000" dirty="0" smtClean="0">
                <a:latin typeface="KG First Time In Forever" panose="02000506000000020003" pitchFamily="2" charset="0"/>
                <a:ea typeface="KBScaredStraight" panose="02000603000000000000" pitchFamily="2" charset="0"/>
              </a:rPr>
              <a:t>River.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000" dirty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000" dirty="0" smtClean="0">
                <a:latin typeface="KG First Time In Forever" panose="02000506000000020003" pitchFamily="2" charset="0"/>
                <a:ea typeface="KBScaredStraight" panose="02000603000000000000" pitchFamily="2" charset="0"/>
              </a:rPr>
              <a:t>This </a:t>
            </a:r>
            <a:r>
              <a:rPr lang="en-US" sz="30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project has greatly improved the standard of living for Turkey’s citizens</a:t>
            </a:r>
            <a:r>
              <a:rPr lang="en-US" sz="3000" dirty="0" smtClean="0">
                <a:latin typeface="KG First Time In Forever" panose="02000506000000020003" pitchFamily="2" charset="0"/>
                <a:ea typeface="KBScaredStraight" panose="02000603000000000000" pitchFamily="2" charset="0"/>
              </a:rPr>
              <a:t>.</a:t>
            </a:r>
            <a:endParaRPr lang="en-US" sz="3000" dirty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79051" y="6619700"/>
            <a:ext cx="265325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© Brain </a:t>
            </a:r>
            <a:r>
              <a:rPr lang="en-US" sz="12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Wrinkles</a:t>
            </a:r>
          </a:p>
        </p:txBody>
      </p:sp>
      <p:sp>
        <p:nvSpPr>
          <p:cNvPr id="11" name="Rectangle 10"/>
          <p:cNvSpPr/>
          <p:nvPr/>
        </p:nvSpPr>
        <p:spPr>
          <a:xfrm>
            <a:off x="2443041" y="0"/>
            <a:ext cx="4314194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800" b="1" cap="none" spc="0" dirty="0" smtClean="0">
                <a:ln w="28575">
                  <a:solidFill>
                    <a:sysClr val="windowText" lastClr="000000"/>
                  </a:solidFill>
                  <a:prstDash val="solid"/>
                </a:ln>
                <a:solidFill>
                  <a:srgbClr val="A69288"/>
                </a:solidFill>
                <a:effectLst>
                  <a:glow rad="101600">
                    <a:srgbClr val="99DFDD">
                      <a:alpha val="60000"/>
                    </a:srgb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KG Second Chances Solid" panose="02000000000000000000" pitchFamily="2" charset="0"/>
              </a:rPr>
              <a:t>Turkey</a:t>
            </a:r>
            <a:endParaRPr lang="en-US" sz="10000" b="1" cap="none" spc="0" dirty="0" smtClean="0">
              <a:ln w="28575">
                <a:solidFill>
                  <a:sysClr val="windowText" lastClr="000000"/>
                </a:solidFill>
                <a:prstDash val="solid"/>
              </a:ln>
              <a:solidFill>
                <a:srgbClr val="A69288"/>
              </a:solidFill>
              <a:effectLst>
                <a:glow rad="101600">
                  <a:srgbClr val="99DFDD">
                    <a:alpha val="60000"/>
                  </a:srgbClr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KG Second Chances Solid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873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A69288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6" name="TextBox 5"/>
          <p:cNvSpPr txBox="1"/>
          <p:nvPr/>
        </p:nvSpPr>
        <p:spPr>
          <a:xfrm>
            <a:off x="0" y="6646922"/>
            <a:ext cx="265325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© Brain </a:t>
            </a:r>
            <a:r>
              <a:rPr lang="en-US" sz="12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Wrinkles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429717" y="171450"/>
            <a:ext cx="628456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KG First Time In Forever" panose="02000506000000020003" pitchFamily="2" charset="0"/>
                <a:ea typeface="KBScaredStraight" panose="02000603000000000000" pitchFamily="2" charset="0"/>
              </a:rPr>
              <a:t>Turkey’s Ataturk Dam</a:t>
            </a:r>
            <a:endParaRPr lang="en-US" sz="3200" dirty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</p:txBody>
      </p:sp>
      <p:pic>
        <p:nvPicPr>
          <p:cNvPr id="7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79" y="1018799"/>
            <a:ext cx="8778240" cy="5365549"/>
          </a:xfrm>
          <a:prstGeom prst="rect">
            <a:avLst/>
          </a:prstGeom>
          <a:ln w="38100"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270949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 rot="5400000">
            <a:off x="1143000" y="-1143000"/>
            <a:ext cx="6858000" cy="914400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844062" y="0"/>
            <a:ext cx="7512148" cy="6858000"/>
          </a:xfrm>
          <a:prstGeom prst="rect">
            <a:avLst/>
          </a:prstGeom>
          <a:solidFill>
            <a:srgbClr val="C4EECA"/>
          </a:solidFill>
          <a:ln w="57150">
            <a:solidFill>
              <a:schemeClr val="tx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9" name="TextBox 8"/>
          <p:cNvSpPr txBox="1"/>
          <p:nvPr/>
        </p:nvSpPr>
        <p:spPr>
          <a:xfrm>
            <a:off x="886265" y="1390080"/>
            <a:ext cx="7427740" cy="54476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200" dirty="0" smtClean="0">
                <a:latin typeface="KG First Time In Forever" panose="02000506000000020003" pitchFamily="2" charset="0"/>
                <a:ea typeface="KBScaredStraight" panose="02000603000000000000" pitchFamily="2" charset="0"/>
              </a:rPr>
              <a:t>Unfortunately</a:t>
            </a:r>
            <a:r>
              <a:rPr lang="en-US" sz="32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, the country has had to deal with the increasing problem of water </a:t>
            </a:r>
            <a:r>
              <a:rPr lang="en-US" sz="3200" dirty="0" smtClean="0">
                <a:latin typeface="KG First Time In Forever" panose="02000506000000020003" pitchFamily="2" charset="0"/>
                <a:ea typeface="KBScaredStraight" panose="02000603000000000000" pitchFamily="2" charset="0"/>
              </a:rPr>
              <a:t>pollution.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3200" dirty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200" dirty="0" smtClean="0">
                <a:latin typeface="KG First Time In Forever" panose="02000506000000020003" pitchFamily="2" charset="0"/>
                <a:ea typeface="KBScaredStraight" panose="02000603000000000000" pitchFamily="2" charset="0"/>
              </a:rPr>
              <a:t>Chemical fertilizers from agriculture and industrial wastes from industries pollute the rivers.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3200" dirty="0" smtClean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200" dirty="0" smtClean="0">
                <a:latin typeface="KG First Time In Forever" panose="02000506000000020003" pitchFamily="2" charset="0"/>
                <a:ea typeface="KBScaredStraight" panose="02000603000000000000" pitchFamily="2" charset="0"/>
              </a:rPr>
              <a:t>Pollution also comes from oil </a:t>
            </a:r>
            <a:r>
              <a:rPr lang="en-US" sz="32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spills in the Black Sea.</a:t>
            </a:r>
          </a:p>
          <a:p>
            <a:pPr marL="214313" indent="-214313">
              <a:buFont typeface="Arial" panose="020B0604020202020204" pitchFamily="34" charset="0"/>
              <a:buChar char="•"/>
              <a:defRPr/>
            </a:pPr>
            <a:endParaRPr lang="en-US" sz="2800" dirty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79051" y="6619700"/>
            <a:ext cx="265325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© Brain </a:t>
            </a:r>
            <a:r>
              <a:rPr lang="en-US" sz="12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Wrinkles</a:t>
            </a:r>
          </a:p>
        </p:txBody>
      </p:sp>
      <p:sp>
        <p:nvSpPr>
          <p:cNvPr id="11" name="Rectangle 10"/>
          <p:cNvSpPr/>
          <p:nvPr/>
        </p:nvSpPr>
        <p:spPr>
          <a:xfrm>
            <a:off x="2443041" y="0"/>
            <a:ext cx="4314194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800" b="1" cap="none" spc="0" dirty="0" smtClean="0">
                <a:ln w="28575">
                  <a:solidFill>
                    <a:sysClr val="windowText" lastClr="000000"/>
                  </a:solidFill>
                  <a:prstDash val="solid"/>
                </a:ln>
                <a:solidFill>
                  <a:srgbClr val="A69288"/>
                </a:solidFill>
                <a:effectLst>
                  <a:glow rad="101600">
                    <a:srgbClr val="99DFDD">
                      <a:alpha val="60000"/>
                    </a:srgb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KG Second Chances Solid" panose="02000000000000000000" pitchFamily="2" charset="0"/>
              </a:rPr>
              <a:t>Turkey</a:t>
            </a:r>
            <a:endParaRPr lang="en-US" sz="10000" b="1" cap="none" spc="0" dirty="0" smtClean="0">
              <a:ln w="28575">
                <a:solidFill>
                  <a:sysClr val="windowText" lastClr="000000"/>
                </a:solidFill>
                <a:prstDash val="solid"/>
              </a:ln>
              <a:solidFill>
                <a:srgbClr val="A69288"/>
              </a:solidFill>
              <a:effectLst>
                <a:glow rad="101600">
                  <a:srgbClr val="99DFDD">
                    <a:alpha val="60000"/>
                  </a:srgbClr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KG Second Chances Solid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2148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A69288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6" name="TextBox 5"/>
          <p:cNvSpPr txBox="1"/>
          <p:nvPr/>
        </p:nvSpPr>
        <p:spPr>
          <a:xfrm>
            <a:off x="0" y="6646922"/>
            <a:ext cx="265325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© Brain </a:t>
            </a:r>
            <a:r>
              <a:rPr lang="en-US" sz="12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Wrinkles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429717" y="171450"/>
            <a:ext cx="628456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KG First Time In Forever" panose="02000506000000020003" pitchFamily="2" charset="0"/>
                <a:ea typeface="KBScaredStraight" panose="02000603000000000000" pitchFamily="2" charset="0"/>
              </a:rPr>
              <a:t>Water Pollution in Istanbul</a:t>
            </a:r>
            <a:endParaRPr lang="en-US" sz="3200" dirty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8621" y="1063912"/>
            <a:ext cx="7266755" cy="5486400"/>
          </a:xfrm>
          <a:prstGeom prst="rect">
            <a:avLst/>
          </a:prstGeom>
          <a:ln w="38100"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659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 rot="5400000">
            <a:off x="1143000" y="-1143000"/>
            <a:ext cx="6858000" cy="914400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844062" y="0"/>
            <a:ext cx="7512148" cy="6858000"/>
          </a:xfrm>
          <a:prstGeom prst="rect">
            <a:avLst/>
          </a:prstGeom>
          <a:solidFill>
            <a:srgbClr val="C4EECA"/>
          </a:solidFill>
          <a:ln w="57150">
            <a:solidFill>
              <a:schemeClr val="tx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9" name="TextBox 8"/>
          <p:cNvSpPr txBox="1"/>
          <p:nvPr/>
        </p:nvSpPr>
        <p:spPr>
          <a:xfrm>
            <a:off x="886265" y="1390080"/>
            <a:ext cx="7427740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The dams that Turkey built along the Euphrates have greatly reduced the amount of water reaching Syria (40% less).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200" dirty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Syria already suffers from food shortages, and irrigating new land is extremely difficult with the diminished water supply from the Euphrates</a:t>
            </a:r>
            <a:r>
              <a:rPr lang="en-US" sz="3200" dirty="0" smtClean="0">
                <a:latin typeface="KG First Time In Forever" panose="02000506000000020003" pitchFamily="2" charset="0"/>
                <a:ea typeface="KBScaredStraight" panose="02000603000000000000" pitchFamily="2" charset="0"/>
              </a:rPr>
              <a:t>.</a:t>
            </a:r>
            <a:endParaRPr lang="en-US" sz="3200" dirty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79051" y="6619700"/>
            <a:ext cx="265325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© Brain </a:t>
            </a:r>
            <a:r>
              <a:rPr lang="en-US" sz="12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Wrinkles</a:t>
            </a:r>
          </a:p>
        </p:txBody>
      </p:sp>
      <p:sp>
        <p:nvSpPr>
          <p:cNvPr id="11" name="Rectangle 10"/>
          <p:cNvSpPr/>
          <p:nvPr/>
        </p:nvSpPr>
        <p:spPr>
          <a:xfrm>
            <a:off x="2915223" y="0"/>
            <a:ext cx="3369833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800" b="1" cap="none" spc="0" dirty="0" smtClean="0">
                <a:ln w="28575">
                  <a:solidFill>
                    <a:sysClr val="windowText" lastClr="000000"/>
                  </a:solidFill>
                  <a:prstDash val="solid"/>
                </a:ln>
                <a:solidFill>
                  <a:srgbClr val="A69288"/>
                </a:solidFill>
                <a:effectLst>
                  <a:glow rad="101600">
                    <a:srgbClr val="99DFDD">
                      <a:alpha val="60000"/>
                    </a:srgb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KG Second Chances Solid" panose="02000000000000000000" pitchFamily="2" charset="0"/>
              </a:rPr>
              <a:t>Syria</a:t>
            </a:r>
            <a:endParaRPr lang="en-US" sz="10000" b="1" cap="none" spc="0" dirty="0" smtClean="0">
              <a:ln w="28575">
                <a:solidFill>
                  <a:sysClr val="windowText" lastClr="000000"/>
                </a:solidFill>
                <a:prstDash val="solid"/>
              </a:ln>
              <a:solidFill>
                <a:srgbClr val="A69288"/>
              </a:solidFill>
              <a:effectLst>
                <a:glow rad="101600">
                  <a:srgbClr val="99DFDD">
                    <a:alpha val="60000"/>
                  </a:srgbClr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KG Second Chances Solid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2520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A69288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6" name="TextBox 5"/>
          <p:cNvSpPr txBox="1"/>
          <p:nvPr/>
        </p:nvSpPr>
        <p:spPr>
          <a:xfrm>
            <a:off x="0" y="6646922"/>
            <a:ext cx="265325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© Brain </a:t>
            </a:r>
            <a:r>
              <a:rPr lang="en-US" sz="12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Wrinkles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062990"/>
            <a:ext cx="8229600" cy="4732020"/>
          </a:xfrm>
          <a:prstGeom prst="rect">
            <a:avLst/>
          </a:prstGeom>
          <a:ln w="38100"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726252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 rot="5400000">
            <a:off x="1143000" y="-1143000"/>
            <a:ext cx="6858000" cy="914400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844062" y="0"/>
            <a:ext cx="7512148" cy="6858000"/>
          </a:xfrm>
          <a:prstGeom prst="rect">
            <a:avLst/>
          </a:prstGeom>
          <a:solidFill>
            <a:srgbClr val="C4EECA"/>
          </a:solidFill>
          <a:ln w="57150">
            <a:solidFill>
              <a:schemeClr val="tx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9" name="TextBox 8"/>
          <p:cNvSpPr txBox="1"/>
          <p:nvPr/>
        </p:nvSpPr>
        <p:spPr>
          <a:xfrm>
            <a:off x="886265" y="1390080"/>
            <a:ext cx="742774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 smtClean="0">
                <a:latin typeface="KG First Time In Forever" panose="02000506000000020003" pitchFamily="2" charset="0"/>
                <a:ea typeface="KBScaredStraight" panose="02000603000000000000" pitchFamily="2" charset="0"/>
              </a:rPr>
              <a:t>In </a:t>
            </a:r>
            <a:r>
              <a:rPr lang="en-US" sz="32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order to keep some water in the country, Syria has also built dams along the </a:t>
            </a:r>
            <a:r>
              <a:rPr lang="en-US" sz="3200" dirty="0" smtClean="0">
                <a:latin typeface="KG First Time In Forever" panose="02000506000000020003" pitchFamily="2" charset="0"/>
                <a:ea typeface="KBScaredStraight" panose="02000603000000000000" pitchFamily="2" charset="0"/>
              </a:rPr>
              <a:t>river.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200" dirty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 smtClean="0">
                <a:latin typeface="KG First Time In Forever" panose="02000506000000020003" pitchFamily="2" charset="0"/>
                <a:ea typeface="KBScaredStraight" panose="02000603000000000000" pitchFamily="2" charset="0"/>
              </a:rPr>
              <a:t>This </a:t>
            </a:r>
            <a:r>
              <a:rPr lang="en-US" sz="32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has reduced the river’s flow into Iraq, thus causing more conflict.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79051" y="6619700"/>
            <a:ext cx="265325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© Brain </a:t>
            </a:r>
            <a:r>
              <a:rPr lang="en-US" sz="12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Wrinkles</a:t>
            </a:r>
          </a:p>
        </p:txBody>
      </p:sp>
      <p:sp>
        <p:nvSpPr>
          <p:cNvPr id="11" name="Rectangle 10"/>
          <p:cNvSpPr/>
          <p:nvPr/>
        </p:nvSpPr>
        <p:spPr>
          <a:xfrm>
            <a:off x="2915223" y="0"/>
            <a:ext cx="3369833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800" b="1" cap="none" spc="0" dirty="0" smtClean="0">
                <a:ln w="28575">
                  <a:solidFill>
                    <a:sysClr val="windowText" lastClr="000000"/>
                  </a:solidFill>
                  <a:prstDash val="solid"/>
                </a:ln>
                <a:solidFill>
                  <a:srgbClr val="A69288"/>
                </a:solidFill>
                <a:effectLst>
                  <a:glow rad="101600">
                    <a:srgbClr val="99DFDD">
                      <a:alpha val="60000"/>
                    </a:srgb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KG Second Chances Solid" panose="02000000000000000000" pitchFamily="2" charset="0"/>
              </a:rPr>
              <a:t>Syria</a:t>
            </a:r>
            <a:endParaRPr lang="en-US" sz="10000" b="1" cap="none" spc="0" dirty="0" smtClean="0">
              <a:ln w="28575">
                <a:solidFill>
                  <a:sysClr val="windowText" lastClr="000000"/>
                </a:solidFill>
                <a:prstDash val="solid"/>
              </a:ln>
              <a:solidFill>
                <a:srgbClr val="A69288"/>
              </a:solidFill>
              <a:effectLst>
                <a:glow rad="101600">
                  <a:srgbClr val="99DFDD">
                    <a:alpha val="60000"/>
                  </a:srgbClr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KG Second Chances Solid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656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A69288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6" name="TextBox 5"/>
          <p:cNvSpPr txBox="1"/>
          <p:nvPr/>
        </p:nvSpPr>
        <p:spPr>
          <a:xfrm>
            <a:off x="0" y="6646922"/>
            <a:ext cx="265325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© Brain </a:t>
            </a:r>
            <a:r>
              <a:rPr lang="en-US" sz="12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Wrinkles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560" y="812505"/>
            <a:ext cx="7802880" cy="5852160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TextBox 8"/>
          <p:cNvSpPr txBox="1"/>
          <p:nvPr/>
        </p:nvSpPr>
        <p:spPr>
          <a:xfrm>
            <a:off x="0" y="104215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Lake Assad – </a:t>
            </a:r>
            <a:r>
              <a:rPr lang="en-US" sz="2800" dirty="0" smtClean="0">
                <a:latin typeface="KG First Time In Forever" panose="02000506000000020003" pitchFamily="2" charset="0"/>
                <a:ea typeface="KBScaredStraight" panose="02000603000000000000" pitchFamily="2" charset="0"/>
              </a:rPr>
              <a:t>Syria’s </a:t>
            </a:r>
            <a:r>
              <a:rPr lang="en-US" sz="28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largest reservoir was created in 1974</a:t>
            </a:r>
          </a:p>
        </p:txBody>
      </p:sp>
    </p:spTree>
    <p:extLst>
      <p:ext uri="{BB962C8B-B14F-4D97-AF65-F5344CB8AC3E}">
        <p14:creationId xmlns:p14="http://schemas.microsoft.com/office/powerpoint/2010/main" val="4099102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 rot="5400000">
            <a:off x="1143000" y="-1143000"/>
            <a:ext cx="6858000" cy="914400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844062" y="0"/>
            <a:ext cx="7512148" cy="6858000"/>
          </a:xfrm>
          <a:prstGeom prst="rect">
            <a:avLst/>
          </a:prstGeom>
          <a:solidFill>
            <a:srgbClr val="C4EECA"/>
          </a:solidFill>
          <a:ln w="57150">
            <a:solidFill>
              <a:schemeClr val="tx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9" name="TextBox 8"/>
          <p:cNvSpPr txBox="1"/>
          <p:nvPr/>
        </p:nvSpPr>
        <p:spPr>
          <a:xfrm>
            <a:off x="886265" y="1390080"/>
            <a:ext cx="7427740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The dams that Turkey &amp; Syria built along the Euphrates have also greatly reduced the amount of water reaching Iraq (80% less</a:t>
            </a:r>
            <a:r>
              <a:rPr lang="en-US" sz="3200" dirty="0" smtClean="0">
                <a:latin typeface="KG First Time In Forever" panose="02000506000000020003" pitchFamily="2" charset="0"/>
                <a:ea typeface="KBScaredStraight" panose="02000603000000000000" pitchFamily="2" charset="0"/>
              </a:rPr>
              <a:t>).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000" dirty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 smtClean="0">
                <a:latin typeface="KG First Time In Forever" panose="02000506000000020003" pitchFamily="2" charset="0"/>
                <a:ea typeface="KBScaredStraight" panose="02000603000000000000" pitchFamily="2" charset="0"/>
              </a:rPr>
              <a:t>This </a:t>
            </a:r>
            <a:r>
              <a:rPr lang="en-US" sz="32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has negatively impacted the country’s food </a:t>
            </a:r>
            <a:r>
              <a:rPr lang="en-US" sz="3200" dirty="0" smtClean="0">
                <a:latin typeface="KG First Time In Forever" panose="02000506000000020003" pitchFamily="2" charset="0"/>
                <a:ea typeface="KBScaredStraight" panose="02000603000000000000" pitchFamily="2" charset="0"/>
              </a:rPr>
              <a:t>supply.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000" dirty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 smtClean="0">
                <a:latin typeface="KG First Time In Forever" panose="02000506000000020003" pitchFamily="2" charset="0"/>
                <a:ea typeface="KBScaredStraight" panose="02000603000000000000" pitchFamily="2" charset="0"/>
              </a:rPr>
              <a:t>Wheat and </a:t>
            </a:r>
            <a:r>
              <a:rPr lang="en-US" sz="32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rice production has decreased dramatically, and many farmers are now without jobs.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79051" y="6619700"/>
            <a:ext cx="265325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© Brain </a:t>
            </a:r>
            <a:r>
              <a:rPr lang="en-US" sz="12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Wrinkles</a:t>
            </a:r>
          </a:p>
        </p:txBody>
      </p:sp>
      <p:sp>
        <p:nvSpPr>
          <p:cNvPr id="11" name="Rectangle 10"/>
          <p:cNvSpPr/>
          <p:nvPr/>
        </p:nvSpPr>
        <p:spPr>
          <a:xfrm>
            <a:off x="3243839" y="0"/>
            <a:ext cx="2712602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800" b="1" cap="none" spc="0" dirty="0" smtClean="0">
                <a:ln w="28575">
                  <a:solidFill>
                    <a:sysClr val="windowText" lastClr="000000"/>
                  </a:solidFill>
                  <a:prstDash val="solid"/>
                </a:ln>
                <a:solidFill>
                  <a:srgbClr val="A69288"/>
                </a:solidFill>
                <a:effectLst>
                  <a:glow rad="101600">
                    <a:srgbClr val="99DFDD">
                      <a:alpha val="60000"/>
                    </a:srgb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KG Second Chances Solid" panose="02000000000000000000" pitchFamily="2" charset="0"/>
              </a:rPr>
              <a:t>Iraq</a:t>
            </a:r>
            <a:endParaRPr lang="en-US" sz="10000" b="1" cap="none" spc="0" dirty="0" smtClean="0">
              <a:ln w="28575">
                <a:solidFill>
                  <a:sysClr val="windowText" lastClr="000000"/>
                </a:solidFill>
                <a:prstDash val="solid"/>
              </a:ln>
              <a:solidFill>
                <a:srgbClr val="A69288"/>
              </a:solidFill>
              <a:effectLst>
                <a:glow rad="101600">
                  <a:srgbClr val="99DFDD">
                    <a:alpha val="60000"/>
                  </a:srgbClr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KG Second Chances Solid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6542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A69288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6" name="TextBox 5"/>
          <p:cNvSpPr txBox="1"/>
          <p:nvPr/>
        </p:nvSpPr>
        <p:spPr>
          <a:xfrm>
            <a:off x="0" y="6646922"/>
            <a:ext cx="265325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© Brain </a:t>
            </a:r>
            <a:r>
              <a:rPr lang="en-US" sz="12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Wrinkles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554" y="960120"/>
            <a:ext cx="8746892" cy="4937760"/>
          </a:xfrm>
          <a:prstGeom prst="rect">
            <a:avLst/>
          </a:prstGeom>
          <a:ln w="38100"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650844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2"/>
            <a:srcRect/>
            <a:tile tx="0" ty="0" sx="100000" sy="100000" flip="none" algn="tl"/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159204" y="336176"/>
            <a:ext cx="8841922" cy="6225989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4" name="Rectangle 3"/>
          <p:cNvSpPr/>
          <p:nvPr/>
        </p:nvSpPr>
        <p:spPr>
          <a:xfrm>
            <a:off x="375684" y="550711"/>
            <a:ext cx="8445588" cy="90642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600"/>
              </a:spcAft>
            </a:pPr>
            <a:endParaRPr lang="en-US" sz="1050" dirty="0">
              <a:latin typeface="KG Second Chances Solid" panose="02000000000000000000" pitchFamily="2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07000"/>
              </a:lnSpc>
              <a:spcAft>
                <a:spcPts val="600"/>
              </a:spcAft>
            </a:pPr>
            <a:r>
              <a:rPr lang="en-US" sz="3300" dirty="0" smtClean="0">
                <a:latin typeface="KG Second Chances Solid" panose="02000000000000000000" pitchFamily="2" charset="0"/>
              </a:rPr>
              <a:t>TEACHER INFO: Anticipation Guide</a:t>
            </a:r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latin typeface="KG First Time In Forever" panose="02000506000000020003" pitchFamily="2" charset="0"/>
                <a:ea typeface="KBScaredStraight" panose="02000603000000000000" pitchFamily="2" charset="0"/>
                <a:cs typeface="Arial" panose="020B0604020202020204" pitchFamily="34" charset="0"/>
              </a:rPr>
              <a:t>Print off the </a:t>
            </a:r>
            <a:r>
              <a:rPr lang="en-US" sz="2400" dirty="0" smtClean="0">
                <a:latin typeface="KG First Time In Forever" panose="02000506000000020003" pitchFamily="2" charset="0"/>
                <a:ea typeface="KBScaredStraight" panose="02000603000000000000" pitchFamily="2" charset="0"/>
                <a:cs typeface="Arial" panose="020B0604020202020204" pitchFamily="34" charset="0"/>
              </a:rPr>
              <a:t>Anticipation Guide for </a:t>
            </a:r>
            <a:r>
              <a:rPr lang="en-US" sz="2400" dirty="0">
                <a:latin typeface="KG First Time In Forever" panose="02000506000000020003" pitchFamily="2" charset="0"/>
                <a:ea typeface="KBScaredStraight" panose="02000603000000000000" pitchFamily="2" charset="0"/>
                <a:cs typeface="Arial" panose="020B0604020202020204" pitchFamily="34" charset="0"/>
              </a:rPr>
              <a:t>each </a:t>
            </a:r>
            <a:r>
              <a:rPr lang="en-US" sz="2400" dirty="0" smtClean="0">
                <a:latin typeface="KG First Time In Forever" panose="02000506000000020003" pitchFamily="2" charset="0"/>
                <a:ea typeface="KBScaredStraight" panose="02000603000000000000" pitchFamily="2" charset="0"/>
                <a:cs typeface="Arial" panose="020B0604020202020204" pitchFamily="34" charset="0"/>
              </a:rPr>
              <a:t>student</a:t>
            </a:r>
            <a:r>
              <a:rPr lang="en-US" sz="2400" dirty="0">
                <a:latin typeface="KG First Time In Forever" panose="02000506000000020003" pitchFamily="2" charset="0"/>
                <a:ea typeface="KBScaredStraight" panose="02000603000000000000" pitchFamily="2" charset="0"/>
                <a:cs typeface="Arial" panose="020B0604020202020204" pitchFamily="34" charset="0"/>
              </a:rPr>
              <a:t> </a:t>
            </a:r>
            <a:r>
              <a:rPr lang="en-US" sz="2400" dirty="0" smtClean="0">
                <a:latin typeface="KG First Time In Forever" panose="02000506000000020003" pitchFamily="2" charset="0"/>
                <a:ea typeface="KBScaredStraight" panose="02000603000000000000" pitchFamily="2" charset="0"/>
                <a:cs typeface="Arial" panose="020B0604020202020204" pitchFamily="34" charset="0"/>
              </a:rPr>
              <a:t>(two-per-page).</a:t>
            </a:r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endParaRPr lang="en-US" dirty="0">
              <a:latin typeface="KG First Time In Forever" panose="02000506000000020003" pitchFamily="2" charset="0"/>
              <a:ea typeface="KBScaredStraight" panose="02000603000000000000" pitchFamily="2" charset="0"/>
              <a:cs typeface="Arial" panose="020B0604020202020204" pitchFamily="34" charset="0"/>
            </a:endParaRPr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latin typeface="KG First Time In Forever" panose="02000506000000020003" pitchFamily="2" charset="0"/>
                <a:ea typeface="KBScaredStraight" panose="02000603000000000000" pitchFamily="2" charset="0"/>
                <a:cs typeface="Arial" panose="020B0604020202020204" pitchFamily="34" charset="0"/>
              </a:rPr>
              <a:t>The students will complete the </a:t>
            </a:r>
            <a:r>
              <a:rPr lang="en-US" sz="2400" dirty="0" smtClean="0">
                <a:latin typeface="KG First Time In Forever" panose="02000506000000020003" pitchFamily="2" charset="0"/>
                <a:ea typeface="KBScaredStraight" panose="02000603000000000000" pitchFamily="2" charset="0"/>
                <a:cs typeface="Arial" panose="020B0604020202020204" pitchFamily="34" charset="0"/>
              </a:rPr>
              <a:t>guide </a:t>
            </a:r>
          </a:p>
          <a:p>
            <a:pPr lvl="1">
              <a:lnSpc>
                <a:spcPct val="107000"/>
              </a:lnSpc>
              <a:spcAft>
                <a:spcPts val="800"/>
              </a:spcAft>
            </a:pPr>
            <a:r>
              <a:rPr lang="en-US" sz="2400" dirty="0" smtClean="0">
                <a:latin typeface="KG First Time In Forever" panose="02000506000000020003" pitchFamily="2" charset="0"/>
                <a:ea typeface="KBScaredStraight" panose="02000603000000000000" pitchFamily="2" charset="0"/>
                <a:cs typeface="Arial" panose="020B0604020202020204" pitchFamily="34" charset="0"/>
              </a:rPr>
              <a:t>BEFORE the presentation. Afterwards, give </a:t>
            </a:r>
          </a:p>
          <a:p>
            <a:pPr lvl="1">
              <a:lnSpc>
                <a:spcPct val="107000"/>
              </a:lnSpc>
              <a:spcAft>
                <a:spcPts val="800"/>
              </a:spcAft>
            </a:pPr>
            <a:r>
              <a:rPr lang="en-US" sz="2400" dirty="0" smtClean="0">
                <a:latin typeface="KG First Time In Forever" panose="02000506000000020003" pitchFamily="2" charset="0"/>
                <a:ea typeface="KBScaredStraight" panose="02000603000000000000" pitchFamily="2" charset="0"/>
                <a:cs typeface="Arial" panose="020B0604020202020204" pitchFamily="34" charset="0"/>
              </a:rPr>
              <a:t>the students a few minutes to look back </a:t>
            </a:r>
          </a:p>
          <a:p>
            <a:pPr lvl="1">
              <a:lnSpc>
                <a:spcPct val="107000"/>
              </a:lnSpc>
              <a:spcAft>
                <a:spcPts val="800"/>
              </a:spcAft>
            </a:pPr>
            <a:r>
              <a:rPr lang="en-US" sz="2400" dirty="0" smtClean="0">
                <a:latin typeface="KG First Time In Forever" panose="02000506000000020003" pitchFamily="2" charset="0"/>
                <a:ea typeface="KBScaredStraight" panose="02000603000000000000" pitchFamily="2" charset="0"/>
                <a:cs typeface="Arial" panose="020B0604020202020204" pitchFamily="34" charset="0"/>
              </a:rPr>
              <a:t>over their answers and make any </a:t>
            </a:r>
          </a:p>
          <a:p>
            <a:pPr lvl="1">
              <a:lnSpc>
                <a:spcPct val="107000"/>
              </a:lnSpc>
              <a:spcAft>
                <a:spcPts val="800"/>
              </a:spcAft>
            </a:pPr>
            <a:r>
              <a:rPr lang="en-US" sz="2400" dirty="0" smtClean="0">
                <a:latin typeface="KG First Time In Forever" panose="02000506000000020003" pitchFamily="2" charset="0"/>
                <a:ea typeface="KBScaredStraight" panose="02000603000000000000" pitchFamily="2" charset="0"/>
                <a:cs typeface="Arial" panose="020B0604020202020204" pitchFamily="34" charset="0"/>
              </a:rPr>
              <a:t>corrections.</a:t>
            </a:r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endParaRPr lang="en-US" sz="1400" dirty="0">
              <a:latin typeface="KG First Time In Forever" panose="02000506000000020003" pitchFamily="2" charset="0"/>
              <a:ea typeface="KBScaredStraight" panose="02000603000000000000" pitchFamily="2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KG First Time In Forever" panose="02000506000000020003" pitchFamily="2" charset="0"/>
                <a:ea typeface="KBScaredStraight" panose="02000603000000000000" pitchFamily="2" charset="0"/>
              </a:rPr>
              <a:t>Check </a:t>
            </a:r>
            <a:r>
              <a:rPr lang="en-US" sz="24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the answers as a class </a:t>
            </a:r>
            <a:r>
              <a:rPr lang="en-US" sz="2400" dirty="0" smtClean="0">
                <a:latin typeface="KG First Time In Forever" panose="02000506000000020003" pitchFamily="2" charset="0"/>
                <a:ea typeface="KBScaredStraight" panose="02000603000000000000" pitchFamily="2" charset="0"/>
              </a:rPr>
              <a:t>AFTER the                            presentation</a:t>
            </a:r>
            <a:r>
              <a:rPr lang="en-US" sz="24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800" dirty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100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r>
              <a:rPr lang="en-US" sz="2100" dirty="0"/>
              <a:t> 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1500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1500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1500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1500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-67235" y="6665567"/>
            <a:ext cx="265325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>
                <a:solidFill>
                  <a:schemeClr val="bg1">
                    <a:lumMod val="50000"/>
                  </a:schemeClr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© Brain </a:t>
            </a:r>
            <a:r>
              <a:rPr lang="en-US" sz="1000" dirty="0">
                <a:solidFill>
                  <a:schemeClr val="bg1">
                    <a:lumMod val="50000"/>
                  </a:schemeClr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Wrinkles</a:t>
            </a:r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01500506"/>
              </p:ext>
            </p:extLst>
          </p:nvPr>
        </p:nvGraphicFramePr>
        <p:xfrm>
          <a:off x="6606988" y="2185595"/>
          <a:ext cx="2214284" cy="41046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16410"/>
                <a:gridCol w="1597874"/>
              </a:tblGrid>
              <a:tr h="0">
                <a:tc gridSpan="2"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rgbClr val="FF0000"/>
                          </a:solidFill>
                          <a:latin typeface="KG First Time In Forever" panose="02000506000000020003" pitchFamily="2" charset="0"/>
                        </a:rPr>
                        <a:t>Answer Key</a:t>
                      </a:r>
                      <a:endParaRPr lang="en-US" sz="2000" b="1" dirty="0">
                        <a:solidFill>
                          <a:srgbClr val="FF0000"/>
                        </a:solidFill>
                        <a:latin typeface="KG First Time In Forever" panose="02000506000000020003" pitchFamily="2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>
                        <a:latin typeface="KG First Time In Forever" panose="02000506000000020003" pitchFamily="2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KG First Time In Forever" panose="02000506000000020003" pitchFamily="2" charset="0"/>
                        </a:rPr>
                        <a:t>1</a:t>
                      </a:r>
                      <a:endParaRPr lang="en-US" dirty="0">
                        <a:latin typeface="KG First Time In Forever" panose="02000506000000020003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KG First Time In Forever" panose="02000506000000020003" pitchFamily="2" charset="0"/>
                        </a:rPr>
                        <a:t>E</a:t>
                      </a:r>
                      <a:endParaRPr lang="en-US" dirty="0">
                        <a:latin typeface="KG First Time In Forever" panose="02000506000000020003" pitchFamily="2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KG First Time In Forever" panose="02000506000000020003" pitchFamily="2" charset="0"/>
                        </a:rPr>
                        <a:t>2</a:t>
                      </a:r>
                      <a:endParaRPr lang="en-US" dirty="0">
                        <a:latin typeface="KG First Time In Forever" panose="02000506000000020003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KG First Time In Forever" panose="02000506000000020003" pitchFamily="2" charset="0"/>
                        </a:rPr>
                        <a:t>A</a:t>
                      </a:r>
                      <a:endParaRPr lang="en-US" dirty="0">
                        <a:latin typeface="KG First Time In Forever" panose="02000506000000020003" pitchFamily="2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KG First Time In Forever" panose="02000506000000020003" pitchFamily="2" charset="0"/>
                        </a:rPr>
                        <a:t>3</a:t>
                      </a:r>
                      <a:endParaRPr lang="en-US" dirty="0">
                        <a:latin typeface="KG First Time In Forever" panose="02000506000000020003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KG First Time In Forever" panose="02000506000000020003" pitchFamily="2" charset="0"/>
                        </a:rPr>
                        <a:t>C</a:t>
                      </a:r>
                      <a:endParaRPr lang="en-US" dirty="0">
                        <a:latin typeface="KG First Time In Forever" panose="02000506000000020003" pitchFamily="2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KG First Time In Forever" panose="02000506000000020003" pitchFamily="2" charset="0"/>
                        </a:rPr>
                        <a:t>4</a:t>
                      </a:r>
                      <a:endParaRPr lang="en-US" dirty="0">
                        <a:latin typeface="KG First Time In Forever" panose="02000506000000020003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KG First Time In Forever" panose="02000506000000020003" pitchFamily="2" charset="0"/>
                        </a:rPr>
                        <a:t>E</a:t>
                      </a:r>
                      <a:endParaRPr lang="en-US" dirty="0">
                        <a:latin typeface="KG First Time In Forever" panose="02000506000000020003" pitchFamily="2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KG First Time In Forever" panose="02000506000000020003" pitchFamily="2" charset="0"/>
                        </a:rPr>
                        <a:t>5</a:t>
                      </a:r>
                      <a:endParaRPr lang="en-US" dirty="0">
                        <a:latin typeface="KG First Time In Forever" panose="02000506000000020003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KG First Time In Forever" panose="02000506000000020003" pitchFamily="2" charset="0"/>
                        </a:rPr>
                        <a:t>B</a:t>
                      </a:r>
                      <a:endParaRPr lang="en-US" dirty="0">
                        <a:latin typeface="KG First Time In Forever" panose="02000506000000020003" pitchFamily="2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KG First Time In Forever" panose="02000506000000020003" pitchFamily="2" charset="0"/>
                        </a:rPr>
                        <a:t>6</a:t>
                      </a:r>
                      <a:endParaRPr lang="en-US" dirty="0">
                        <a:latin typeface="KG First Time In Forever" panose="02000506000000020003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KG First Time In Forever" panose="02000506000000020003" pitchFamily="2" charset="0"/>
                        </a:rPr>
                        <a:t>D</a:t>
                      </a:r>
                      <a:endParaRPr lang="en-US" dirty="0">
                        <a:latin typeface="KG First Time In Forever" panose="02000506000000020003" pitchFamily="2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KG First Time In Forever" panose="02000506000000020003" pitchFamily="2" charset="0"/>
                        </a:rPr>
                        <a:t>7</a:t>
                      </a:r>
                      <a:endParaRPr lang="en-US" dirty="0">
                        <a:latin typeface="KG First Time In Forever" panose="02000506000000020003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KG First Time In Forever" panose="02000506000000020003" pitchFamily="2" charset="0"/>
                        </a:rPr>
                        <a:t>F</a:t>
                      </a:r>
                      <a:endParaRPr lang="en-US" dirty="0">
                        <a:latin typeface="KG First Time In Forever" panose="02000506000000020003" pitchFamily="2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KG First Time In Forever" panose="02000506000000020003" pitchFamily="2" charset="0"/>
                        </a:rPr>
                        <a:t>8</a:t>
                      </a:r>
                      <a:endParaRPr lang="en-US" dirty="0">
                        <a:latin typeface="KG First Time In Forever" panose="02000506000000020003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KG First Time In Forever" panose="02000506000000020003" pitchFamily="2" charset="0"/>
                        </a:rPr>
                        <a:t>D</a:t>
                      </a:r>
                      <a:endParaRPr lang="en-US" dirty="0">
                        <a:latin typeface="KG First Time In Forever" panose="02000506000000020003" pitchFamily="2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KG First Time In Forever" panose="02000506000000020003" pitchFamily="2" charset="0"/>
                        </a:rPr>
                        <a:t>9</a:t>
                      </a:r>
                      <a:endParaRPr lang="en-US" dirty="0">
                        <a:latin typeface="KG First Time In Forever" panose="02000506000000020003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KG First Time In Forever" panose="02000506000000020003" pitchFamily="2" charset="0"/>
                        </a:rPr>
                        <a:t>A</a:t>
                      </a:r>
                      <a:endParaRPr lang="en-US" dirty="0">
                        <a:latin typeface="KG First Time In Forever" panose="02000506000000020003" pitchFamily="2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KG First Time In Forever" panose="02000506000000020003" pitchFamily="2" charset="0"/>
                        </a:rPr>
                        <a:t>10</a:t>
                      </a:r>
                      <a:endParaRPr lang="en-US" dirty="0">
                        <a:latin typeface="KG First Time In Forever" panose="02000506000000020003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KG First Time In Forever" panose="02000506000000020003" pitchFamily="2" charset="0"/>
                        </a:rPr>
                        <a:t>C</a:t>
                      </a:r>
                      <a:endParaRPr lang="en-US" dirty="0">
                        <a:latin typeface="KG First Time In Forever" panose="02000506000000020003" pitchFamily="2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19028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 rot="5400000">
            <a:off x="1143000" y="-1143000"/>
            <a:ext cx="6858000" cy="914400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844062" y="0"/>
            <a:ext cx="7512148" cy="6858000"/>
          </a:xfrm>
          <a:prstGeom prst="rect">
            <a:avLst/>
          </a:prstGeom>
          <a:solidFill>
            <a:srgbClr val="C4EECA"/>
          </a:solidFill>
          <a:ln w="57150">
            <a:solidFill>
              <a:schemeClr val="tx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9" name="TextBox 8"/>
          <p:cNvSpPr txBox="1"/>
          <p:nvPr/>
        </p:nvSpPr>
        <p:spPr>
          <a:xfrm>
            <a:off x="886265" y="1390080"/>
            <a:ext cx="742774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 smtClean="0">
                <a:latin typeface="KG First Time In Forever" panose="02000506000000020003" pitchFamily="2" charset="0"/>
                <a:ea typeface="KBScaredStraight" panose="02000603000000000000" pitchFamily="2" charset="0"/>
              </a:rPr>
              <a:t>Iraq </a:t>
            </a:r>
            <a:r>
              <a:rPr lang="en-US" sz="32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also faces water pollution problems as a result of industry and petroleum drilling </a:t>
            </a:r>
            <a:r>
              <a:rPr lang="en-US" sz="3200" dirty="0" smtClean="0">
                <a:latin typeface="KG First Time In Forever" panose="02000506000000020003" pitchFamily="2" charset="0"/>
                <a:ea typeface="KBScaredStraight" panose="02000603000000000000" pitchFamily="2" charset="0"/>
              </a:rPr>
              <a:t>equipment.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200" dirty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 smtClean="0">
                <a:latin typeface="KG First Time In Forever" panose="02000506000000020003" pitchFamily="2" charset="0"/>
                <a:ea typeface="KBScaredStraight" panose="02000603000000000000" pitchFamily="2" charset="0"/>
              </a:rPr>
              <a:t>Also</a:t>
            </a:r>
            <a:r>
              <a:rPr lang="en-US" sz="32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, three decades of warfare have caused damage to Iraq’s water treatment plants.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79051" y="6619700"/>
            <a:ext cx="265325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© Brain </a:t>
            </a:r>
            <a:r>
              <a:rPr lang="en-US" sz="12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Wrinkles</a:t>
            </a:r>
          </a:p>
        </p:txBody>
      </p:sp>
      <p:sp>
        <p:nvSpPr>
          <p:cNvPr id="11" name="Rectangle 10"/>
          <p:cNvSpPr/>
          <p:nvPr/>
        </p:nvSpPr>
        <p:spPr>
          <a:xfrm>
            <a:off x="3243839" y="0"/>
            <a:ext cx="2712602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800" b="1" cap="none" spc="0" dirty="0" smtClean="0">
                <a:ln w="28575">
                  <a:solidFill>
                    <a:sysClr val="windowText" lastClr="000000"/>
                  </a:solidFill>
                  <a:prstDash val="solid"/>
                </a:ln>
                <a:solidFill>
                  <a:srgbClr val="A69288"/>
                </a:solidFill>
                <a:effectLst>
                  <a:glow rad="101600">
                    <a:srgbClr val="99DFDD">
                      <a:alpha val="60000"/>
                    </a:srgb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KG Second Chances Solid" panose="02000000000000000000" pitchFamily="2" charset="0"/>
              </a:rPr>
              <a:t>Iraq</a:t>
            </a:r>
            <a:endParaRPr lang="en-US" sz="10000" b="1" cap="none" spc="0" dirty="0" smtClean="0">
              <a:ln w="28575">
                <a:solidFill>
                  <a:sysClr val="windowText" lastClr="000000"/>
                </a:solidFill>
                <a:prstDash val="solid"/>
              </a:ln>
              <a:solidFill>
                <a:srgbClr val="A69288"/>
              </a:solidFill>
              <a:effectLst>
                <a:glow rad="101600">
                  <a:srgbClr val="99DFDD">
                    <a:alpha val="60000"/>
                  </a:srgbClr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KG Second Chances Solid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9493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A69288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6" name="TextBox 5"/>
          <p:cNvSpPr txBox="1"/>
          <p:nvPr/>
        </p:nvSpPr>
        <p:spPr>
          <a:xfrm>
            <a:off x="0" y="6646922"/>
            <a:ext cx="265325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© Brain </a:t>
            </a:r>
            <a:r>
              <a:rPr lang="en-US" sz="12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Wrinkles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396353"/>
            <a:ext cx="8229600" cy="5184648"/>
          </a:xfrm>
          <a:prstGeom prst="rect">
            <a:avLst/>
          </a:prstGeom>
          <a:ln w="38100"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" name="TextBox 9"/>
          <p:cNvSpPr txBox="1"/>
          <p:nvPr/>
        </p:nvSpPr>
        <p:spPr>
          <a:xfrm>
            <a:off x="0" y="131355"/>
            <a:ext cx="914400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KG First Time In Forever" panose="02000506000000020003" pitchFamily="2" charset="0"/>
                <a:ea typeface="KBScaredStraight" panose="02000603000000000000" pitchFamily="2" charset="0"/>
              </a:rPr>
              <a:t>The Glory Canal (built by Suddam Hussein in 1993)  was a disastrous project that diverted natural water flow from the country’s marshes and converted wetlands into desert.</a:t>
            </a:r>
            <a:endParaRPr lang="en-US" sz="2400" dirty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9175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 rot="5400000">
            <a:off x="1143000" y="-1143000"/>
            <a:ext cx="6858000" cy="914400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844062" y="0"/>
            <a:ext cx="7512148" cy="6858000"/>
          </a:xfrm>
          <a:prstGeom prst="rect">
            <a:avLst/>
          </a:prstGeom>
          <a:solidFill>
            <a:srgbClr val="C4EECA"/>
          </a:solidFill>
          <a:ln w="57150">
            <a:solidFill>
              <a:schemeClr val="tx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9" name="TextBox 8"/>
          <p:cNvSpPr txBox="1"/>
          <p:nvPr/>
        </p:nvSpPr>
        <p:spPr>
          <a:xfrm>
            <a:off x="886265" y="1390080"/>
            <a:ext cx="7427740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7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Since its creation in 1948, Israel has developed new technology and advanced  farming techniques that have turned the once-barren desert land into farmland.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700" dirty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7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Because rainfall is down, Israel has to rely on drawing water from its aquifers (underground layer of rock and sand that contains water</a:t>
            </a:r>
            <a:r>
              <a:rPr lang="en-US" sz="2700" dirty="0" smtClean="0">
                <a:latin typeface="KG First Time In Forever" panose="02000506000000020003" pitchFamily="2" charset="0"/>
                <a:ea typeface="KBScaredStraight" panose="02000603000000000000" pitchFamily="2" charset="0"/>
              </a:rPr>
              <a:t>).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700" dirty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700" dirty="0" smtClean="0">
                <a:latin typeface="KG First Time In Forever" panose="02000506000000020003" pitchFamily="2" charset="0"/>
                <a:ea typeface="KBScaredStraight" panose="02000603000000000000" pitchFamily="2" charset="0"/>
              </a:rPr>
              <a:t>Unfortunately</a:t>
            </a:r>
            <a:r>
              <a:rPr lang="en-US" sz="27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, the aquifers are in jeopardy because more water is taken out than is replenished by rain</a:t>
            </a:r>
            <a:r>
              <a:rPr lang="en-US" sz="2700" dirty="0" smtClean="0">
                <a:latin typeface="KG First Time In Forever" panose="02000506000000020003" pitchFamily="2" charset="0"/>
                <a:ea typeface="KBScaredStraight" panose="02000603000000000000" pitchFamily="2" charset="0"/>
              </a:rPr>
              <a:t>.</a:t>
            </a:r>
            <a:endParaRPr lang="en-US" sz="2700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79051" y="6619700"/>
            <a:ext cx="265325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© Brain </a:t>
            </a:r>
            <a:r>
              <a:rPr lang="en-US" sz="12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Wrinkles</a:t>
            </a:r>
          </a:p>
        </p:txBody>
      </p:sp>
      <p:sp>
        <p:nvSpPr>
          <p:cNvPr id="11" name="Rectangle 10"/>
          <p:cNvSpPr/>
          <p:nvPr/>
        </p:nvSpPr>
        <p:spPr>
          <a:xfrm>
            <a:off x="2825456" y="0"/>
            <a:ext cx="3549370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800" b="1" cap="none" spc="0" dirty="0" smtClean="0">
                <a:ln w="28575">
                  <a:solidFill>
                    <a:sysClr val="windowText" lastClr="000000"/>
                  </a:solidFill>
                  <a:prstDash val="solid"/>
                </a:ln>
                <a:solidFill>
                  <a:srgbClr val="A69288"/>
                </a:solidFill>
                <a:effectLst>
                  <a:glow rad="101600">
                    <a:srgbClr val="99DFDD">
                      <a:alpha val="60000"/>
                    </a:srgb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KG Second Chances Solid" panose="02000000000000000000" pitchFamily="2" charset="0"/>
              </a:rPr>
              <a:t>Israel</a:t>
            </a:r>
            <a:endParaRPr lang="en-US" sz="10000" b="1" cap="none" spc="0" dirty="0" smtClean="0">
              <a:ln w="28575">
                <a:solidFill>
                  <a:sysClr val="windowText" lastClr="000000"/>
                </a:solidFill>
                <a:prstDash val="solid"/>
              </a:ln>
              <a:solidFill>
                <a:srgbClr val="A69288"/>
              </a:solidFill>
              <a:effectLst>
                <a:glow rad="101600">
                  <a:srgbClr val="99DFDD">
                    <a:alpha val="60000"/>
                  </a:srgbClr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KG Second Chances Solid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74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A69288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6" name="TextBox 5"/>
          <p:cNvSpPr txBox="1"/>
          <p:nvPr/>
        </p:nvSpPr>
        <p:spPr>
          <a:xfrm>
            <a:off x="0" y="6646922"/>
            <a:ext cx="265325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© Brain </a:t>
            </a:r>
            <a:r>
              <a:rPr lang="en-US" sz="12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Wrinkles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r="9243" b="11292"/>
          <a:stretch/>
        </p:blipFill>
        <p:spPr>
          <a:xfrm>
            <a:off x="405652" y="228600"/>
            <a:ext cx="3380928" cy="6400800"/>
          </a:xfrm>
          <a:prstGeom prst="rect">
            <a:avLst/>
          </a:prstGeom>
          <a:ln w="38100"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4011202" y="1905506"/>
            <a:ext cx="4908176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KG First Time In Forever" panose="02000506000000020003" pitchFamily="2" charset="0"/>
                <a:ea typeface="KBScaredStraight" panose="02000603000000000000" pitchFamily="2" charset="0"/>
              </a:rPr>
              <a:t>National Water Carrier of Israel – </a:t>
            </a:r>
          </a:p>
          <a:p>
            <a:pPr algn="ctr"/>
            <a:r>
              <a:rPr lang="en-US" sz="3200" dirty="0" smtClean="0">
                <a:latin typeface="KG First Time In Forever" panose="02000506000000020003" pitchFamily="2" charset="0"/>
                <a:ea typeface="KBScaredStraight" panose="02000603000000000000" pitchFamily="2" charset="0"/>
              </a:rPr>
              <a:t>A pipeline that transfers water from the Sea of Galilee to the highly populated center and arid south.</a:t>
            </a:r>
            <a:endParaRPr lang="en-US" sz="3200" dirty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4097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A69288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6" name="TextBox 5"/>
          <p:cNvSpPr txBox="1"/>
          <p:nvPr/>
        </p:nvSpPr>
        <p:spPr>
          <a:xfrm>
            <a:off x="0" y="6646922"/>
            <a:ext cx="265325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© Brain </a:t>
            </a:r>
            <a:r>
              <a:rPr lang="en-US" sz="12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Wrinkles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040" y="240030"/>
            <a:ext cx="8503920" cy="6377940"/>
          </a:xfrm>
          <a:prstGeom prst="rect">
            <a:avLst/>
          </a:prstGeom>
          <a:ln w="38100"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705336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 rot="5400000">
            <a:off x="1143000" y="-1143000"/>
            <a:ext cx="6858000" cy="914400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844062" y="0"/>
            <a:ext cx="7512148" cy="6858000"/>
          </a:xfrm>
          <a:prstGeom prst="rect">
            <a:avLst/>
          </a:prstGeom>
          <a:solidFill>
            <a:srgbClr val="C4EECA"/>
          </a:solidFill>
          <a:ln w="57150">
            <a:solidFill>
              <a:schemeClr val="tx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9" name="TextBox 8"/>
          <p:cNvSpPr txBox="1"/>
          <p:nvPr/>
        </p:nvSpPr>
        <p:spPr>
          <a:xfrm>
            <a:off x="886265" y="1390080"/>
            <a:ext cx="742774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 smtClean="0">
                <a:latin typeface="KG First Time In Forever" panose="02000506000000020003" pitchFamily="2" charset="0"/>
                <a:ea typeface="KBScaredStraight" panose="02000603000000000000" pitchFamily="2" charset="0"/>
              </a:rPr>
              <a:t>Israel </a:t>
            </a:r>
            <a:r>
              <a:rPr lang="en-US" sz="32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has been involved in many conflicts over water rights to the Jordan River with Syria, Jordan, and Palestine.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79051" y="6619700"/>
            <a:ext cx="265325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© Brain </a:t>
            </a:r>
            <a:r>
              <a:rPr lang="en-US" sz="12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Wrinkles</a:t>
            </a:r>
          </a:p>
        </p:txBody>
      </p:sp>
      <p:sp>
        <p:nvSpPr>
          <p:cNvPr id="11" name="Rectangle 10"/>
          <p:cNvSpPr/>
          <p:nvPr/>
        </p:nvSpPr>
        <p:spPr>
          <a:xfrm>
            <a:off x="2825456" y="0"/>
            <a:ext cx="3549370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800" b="1" cap="none" spc="0" dirty="0" smtClean="0">
                <a:ln w="28575">
                  <a:solidFill>
                    <a:sysClr val="windowText" lastClr="000000"/>
                  </a:solidFill>
                  <a:prstDash val="solid"/>
                </a:ln>
                <a:solidFill>
                  <a:srgbClr val="A69288"/>
                </a:solidFill>
                <a:effectLst>
                  <a:glow rad="101600">
                    <a:srgbClr val="99DFDD">
                      <a:alpha val="60000"/>
                    </a:srgb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KG Second Chances Solid" panose="02000000000000000000" pitchFamily="2" charset="0"/>
              </a:rPr>
              <a:t>Israel</a:t>
            </a:r>
            <a:endParaRPr lang="en-US" sz="10000" b="1" cap="none" spc="0" dirty="0" smtClean="0">
              <a:ln w="28575">
                <a:solidFill>
                  <a:sysClr val="windowText" lastClr="000000"/>
                </a:solidFill>
                <a:prstDash val="solid"/>
              </a:ln>
              <a:solidFill>
                <a:srgbClr val="A69288"/>
              </a:solidFill>
              <a:effectLst>
                <a:glow rad="101600">
                  <a:srgbClr val="99DFDD">
                    <a:alpha val="60000"/>
                  </a:srgbClr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KG Second Chances Solid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2484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 rot="5400000">
            <a:off x="1143000" y="-1143000"/>
            <a:ext cx="6858000" cy="914400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844062" y="0"/>
            <a:ext cx="7512148" cy="6858000"/>
          </a:xfrm>
          <a:prstGeom prst="rect">
            <a:avLst/>
          </a:prstGeom>
          <a:solidFill>
            <a:srgbClr val="C4EECA"/>
          </a:solidFill>
          <a:ln w="57150">
            <a:solidFill>
              <a:schemeClr val="tx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9" name="TextBox 8"/>
          <p:cNvSpPr txBox="1"/>
          <p:nvPr/>
        </p:nvSpPr>
        <p:spPr>
          <a:xfrm>
            <a:off x="886265" y="1390080"/>
            <a:ext cx="7427740" cy="6124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Jordan is one of the ten most water scarce countries in the world</a:t>
            </a:r>
            <a:r>
              <a:rPr lang="en-US" sz="2800" dirty="0" smtClean="0">
                <a:latin typeface="KG First Time In Forever" panose="02000506000000020003" pitchFamily="2" charset="0"/>
                <a:ea typeface="KBScaredStraight" panose="02000603000000000000" pitchFamily="2" charset="0"/>
              </a:rPr>
              <a:t>.</a:t>
            </a:r>
            <a:endParaRPr lang="en-US" sz="2800" dirty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000" dirty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Jordan cannot meet the basic needs of its people and has to ration the water </a:t>
            </a:r>
            <a:r>
              <a:rPr lang="en-US" sz="2800" dirty="0" smtClean="0">
                <a:latin typeface="KG First Time In Forever" panose="02000506000000020003" pitchFamily="2" charset="0"/>
                <a:ea typeface="KBScaredStraight" panose="02000603000000000000" pitchFamily="2" charset="0"/>
              </a:rPr>
              <a:t>supply.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000" dirty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KG First Time In Forever" panose="02000506000000020003" pitchFamily="2" charset="0"/>
                <a:ea typeface="KBScaredStraight" panose="02000603000000000000" pitchFamily="2" charset="0"/>
              </a:rPr>
              <a:t>Citizens </a:t>
            </a:r>
            <a:r>
              <a:rPr lang="en-US" sz="28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can only get water two days a week</a:t>
            </a:r>
            <a:r>
              <a:rPr lang="en-US" sz="2800" dirty="0" smtClean="0">
                <a:latin typeface="KG First Time In Forever" panose="02000506000000020003" pitchFamily="2" charset="0"/>
                <a:ea typeface="KBScaredStraight" panose="02000603000000000000" pitchFamily="2" charset="0"/>
              </a:rPr>
              <a:t>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000" dirty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pPr lvl="1" indent="-457200">
              <a:buFont typeface="Arial" panose="020B0604020202020204" pitchFamily="34" charset="0"/>
              <a:buChar char="•"/>
            </a:pPr>
            <a:r>
              <a:rPr lang="en-US" sz="28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The country’s major surface water sources are shared with Israel and Syria, who leave only a small amount for Jordan.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400" dirty="0" smtClean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914400" lvl="1" indent="-457200">
              <a:buFont typeface="Arial" panose="020B0604020202020204" pitchFamily="34" charset="0"/>
              <a:buChar char="•"/>
            </a:pPr>
            <a:endParaRPr lang="en-US" sz="2400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914400" lvl="1" indent="-457200">
              <a:buFont typeface="Arial" panose="020B0604020202020204" pitchFamily="34" charset="0"/>
              <a:buChar char="•"/>
            </a:pPr>
            <a:endParaRPr lang="en-US" sz="2400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79051" y="6619700"/>
            <a:ext cx="265325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© Brain </a:t>
            </a:r>
            <a:r>
              <a:rPr lang="en-US" sz="12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Wrinkles</a:t>
            </a:r>
          </a:p>
        </p:txBody>
      </p:sp>
      <p:sp>
        <p:nvSpPr>
          <p:cNvPr id="11" name="Rectangle 10"/>
          <p:cNvSpPr/>
          <p:nvPr/>
        </p:nvSpPr>
        <p:spPr>
          <a:xfrm>
            <a:off x="2386875" y="0"/>
            <a:ext cx="4426533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800" b="1" cap="none" spc="0" dirty="0" smtClean="0">
                <a:ln w="28575">
                  <a:solidFill>
                    <a:sysClr val="windowText" lastClr="000000"/>
                  </a:solidFill>
                  <a:prstDash val="solid"/>
                </a:ln>
                <a:solidFill>
                  <a:srgbClr val="A69288"/>
                </a:solidFill>
                <a:effectLst>
                  <a:glow rad="101600">
                    <a:srgbClr val="99DFDD">
                      <a:alpha val="60000"/>
                    </a:srgb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KG Second Chances Solid" panose="02000000000000000000" pitchFamily="2" charset="0"/>
              </a:rPr>
              <a:t>Jordan</a:t>
            </a:r>
            <a:endParaRPr lang="en-US" sz="10000" b="1" cap="none" spc="0" dirty="0" smtClean="0">
              <a:ln w="28575">
                <a:solidFill>
                  <a:sysClr val="windowText" lastClr="000000"/>
                </a:solidFill>
                <a:prstDash val="solid"/>
              </a:ln>
              <a:solidFill>
                <a:srgbClr val="A69288"/>
              </a:solidFill>
              <a:effectLst>
                <a:glow rad="101600">
                  <a:srgbClr val="99DFDD">
                    <a:alpha val="60000"/>
                  </a:srgbClr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KG Second Chances Solid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4719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A69288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6" name="TextBox 5"/>
          <p:cNvSpPr txBox="1"/>
          <p:nvPr/>
        </p:nvSpPr>
        <p:spPr>
          <a:xfrm>
            <a:off x="0" y="6646922"/>
            <a:ext cx="265325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© Brain </a:t>
            </a:r>
            <a:r>
              <a:rPr lang="en-US" sz="12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Wrinkles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44"/>
          <a:stretch/>
        </p:blipFill>
        <p:spPr>
          <a:xfrm>
            <a:off x="504264" y="1113490"/>
            <a:ext cx="8135471" cy="4631020"/>
          </a:xfrm>
          <a:prstGeom prst="rect">
            <a:avLst/>
          </a:prstGeom>
          <a:ln w="38100"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162823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A69288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6" name="TextBox 5"/>
          <p:cNvSpPr txBox="1"/>
          <p:nvPr/>
        </p:nvSpPr>
        <p:spPr>
          <a:xfrm>
            <a:off x="0" y="6646922"/>
            <a:ext cx="265325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© Brain </a:t>
            </a:r>
            <a:r>
              <a:rPr lang="en-US" sz="12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Wrinkles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394377"/>
            <a:ext cx="8229600" cy="4876934"/>
          </a:xfrm>
          <a:prstGeom prst="rect">
            <a:avLst/>
          </a:prstGeom>
          <a:ln w="38100"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755595" y="220135"/>
            <a:ext cx="763281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latin typeface="KG First Time In Forever" panose="02000506000000020003" pitchFamily="2" charset="0"/>
                <a:ea typeface="KBScaredStraight" panose="02000603000000000000" pitchFamily="2" charset="0"/>
              </a:rPr>
              <a:t>Mujib</a:t>
            </a:r>
            <a:r>
              <a:rPr lang="en-US" sz="2800" dirty="0" smtClean="0">
                <a:latin typeface="KG First Time In Forever" panose="02000506000000020003" pitchFamily="2" charset="0"/>
                <a:ea typeface="KBScaredStraight" panose="02000603000000000000" pitchFamily="2" charset="0"/>
              </a:rPr>
              <a:t> Dam, Jordan – </a:t>
            </a:r>
          </a:p>
          <a:p>
            <a:pPr algn="ctr"/>
            <a:r>
              <a:rPr lang="en-US" sz="28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D</a:t>
            </a:r>
            <a:r>
              <a:rPr lang="en-US" sz="2800" dirty="0" smtClean="0">
                <a:latin typeface="KG First Time In Forever" panose="02000506000000020003" pitchFamily="2" charset="0"/>
                <a:ea typeface="KBScaredStraight" panose="02000603000000000000" pitchFamily="2" charset="0"/>
              </a:rPr>
              <a:t>esalinates brackish water from the Dead Sea</a:t>
            </a:r>
            <a:endParaRPr lang="en-US" sz="2800" dirty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3284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 rot="5400000">
            <a:off x="1143000" y="-1143000"/>
            <a:ext cx="6858000" cy="914400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844062" y="0"/>
            <a:ext cx="7512148" cy="6858000"/>
          </a:xfrm>
          <a:prstGeom prst="rect">
            <a:avLst/>
          </a:prstGeom>
          <a:solidFill>
            <a:srgbClr val="C4EECA"/>
          </a:solidFill>
          <a:ln w="57150">
            <a:solidFill>
              <a:schemeClr val="tx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9" name="TextBox 8"/>
          <p:cNvSpPr txBox="1"/>
          <p:nvPr/>
        </p:nvSpPr>
        <p:spPr>
          <a:xfrm>
            <a:off x="886265" y="1390080"/>
            <a:ext cx="7427740" cy="32624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200" dirty="0" smtClean="0">
                <a:latin typeface="KG First Time In Forever" panose="02000506000000020003" pitchFamily="2" charset="0"/>
                <a:ea typeface="KBScaredStraight" panose="02000603000000000000" pitchFamily="2" charset="0"/>
              </a:rPr>
              <a:t>Israel </a:t>
            </a:r>
            <a:r>
              <a:rPr lang="en-US" sz="32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has built pipelines that redirect the river’s water away from Jordan and into its own lands.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3200" dirty="0" smtClean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200" dirty="0" smtClean="0">
                <a:latin typeface="KG First Time In Forever" panose="02000506000000020003" pitchFamily="2" charset="0"/>
                <a:ea typeface="KBScaredStraight" panose="02000603000000000000" pitchFamily="2" charset="0"/>
              </a:rPr>
              <a:t>Jordan </a:t>
            </a:r>
            <a:r>
              <a:rPr lang="en-US" sz="32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&amp; Israel have been involved in military battles over water rights.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1400" dirty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79051" y="6619700"/>
            <a:ext cx="265325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© Brain </a:t>
            </a:r>
            <a:r>
              <a:rPr lang="en-US" sz="12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Wrinkles</a:t>
            </a:r>
          </a:p>
        </p:txBody>
      </p:sp>
      <p:sp>
        <p:nvSpPr>
          <p:cNvPr id="11" name="Rectangle 10"/>
          <p:cNvSpPr/>
          <p:nvPr/>
        </p:nvSpPr>
        <p:spPr>
          <a:xfrm>
            <a:off x="2386875" y="0"/>
            <a:ext cx="4426533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800" b="1" cap="none" spc="0" dirty="0" smtClean="0">
                <a:ln w="28575">
                  <a:solidFill>
                    <a:sysClr val="windowText" lastClr="000000"/>
                  </a:solidFill>
                  <a:prstDash val="solid"/>
                </a:ln>
                <a:solidFill>
                  <a:srgbClr val="A69288"/>
                </a:solidFill>
                <a:effectLst>
                  <a:glow rad="101600">
                    <a:srgbClr val="99DFDD">
                      <a:alpha val="60000"/>
                    </a:srgb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KG Second Chances Solid" panose="02000000000000000000" pitchFamily="2" charset="0"/>
              </a:rPr>
              <a:t>Jordan</a:t>
            </a:r>
            <a:endParaRPr lang="en-US" sz="10000" b="1" cap="none" spc="0" dirty="0" smtClean="0">
              <a:ln w="28575">
                <a:solidFill>
                  <a:sysClr val="windowText" lastClr="000000"/>
                </a:solidFill>
                <a:prstDash val="solid"/>
              </a:ln>
              <a:solidFill>
                <a:srgbClr val="A69288"/>
              </a:solidFill>
              <a:effectLst>
                <a:glow rad="101600">
                  <a:srgbClr val="99DFDD">
                    <a:alpha val="60000"/>
                  </a:srgbClr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KG Second Chances Solid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6059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245196"/>
            <a:ext cx="4571997" cy="715581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en-US" sz="2000" b="1" dirty="0" smtClean="0">
                <a:ln w="10160">
                  <a:solidFill>
                    <a:schemeClr val="tx1"/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KG Second Chances Solid" panose="02000000000000000000" pitchFamily="2" charset="0"/>
              </a:rPr>
              <a:t>SW Asia’s Environmental Issues</a:t>
            </a:r>
          </a:p>
          <a:p>
            <a:pPr algn="ctr"/>
            <a:r>
              <a:rPr lang="en-US" sz="2200" b="1" dirty="0" smtClean="0">
                <a:ln w="10160">
                  <a:solidFill>
                    <a:schemeClr val="tx1"/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KG Second Chances Solid" panose="02000000000000000000" pitchFamily="2" charset="0"/>
              </a:rPr>
              <a:t>Anticipation Guide</a:t>
            </a:r>
            <a:endParaRPr lang="en-US" sz="2200" b="1" dirty="0">
              <a:ln w="10160">
                <a:solidFill>
                  <a:schemeClr val="tx1"/>
                </a:solidFill>
                <a:prstDash val="solid"/>
              </a:ln>
              <a:solidFill>
                <a:schemeClr val="accent3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KG Second Chances Solid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0" y="991554"/>
            <a:ext cx="457199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latin typeface="KG First Time In Forever" panose="02000506000000020003" pitchFamily="2" charset="0"/>
              </a:rPr>
              <a:t>Directions</a:t>
            </a:r>
            <a:r>
              <a:rPr lang="en-US" sz="1200" dirty="0">
                <a:latin typeface="KG First Time In Forever" panose="02000506000000020003" pitchFamily="2" charset="0"/>
              </a:rPr>
              <a:t>: You will make predictions about the answers to the following questions BEFORE learning about this unit. Write the letter of the vocabulary term that matches the </a:t>
            </a:r>
            <a:r>
              <a:rPr lang="en-US" sz="1200" dirty="0" smtClean="0">
                <a:latin typeface="KG First Time In Forever" panose="02000506000000020003" pitchFamily="2" charset="0"/>
              </a:rPr>
              <a:t>descriptions </a:t>
            </a:r>
            <a:r>
              <a:rPr lang="en-US" sz="1200" dirty="0">
                <a:latin typeface="KG First Time In Forever" panose="02000506000000020003" pitchFamily="2" charset="0"/>
              </a:rPr>
              <a:t>below</a:t>
            </a:r>
            <a:r>
              <a:rPr lang="en-US" sz="1200" dirty="0" smtClean="0">
                <a:latin typeface="KG First Time In Forever" panose="02000506000000020003" pitchFamily="2" charset="0"/>
              </a:rPr>
              <a:t>. Some countries will be used more than once!</a:t>
            </a:r>
            <a:endParaRPr lang="en-US" sz="1200" dirty="0">
              <a:latin typeface="KG First Time In Forever" panose="02000506000000020003" pitchFamily="2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0" y="0"/>
            <a:ext cx="4572000" cy="6858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15" name="Rectangle 1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16" name="TextBox 15"/>
          <p:cNvSpPr txBox="1"/>
          <p:nvPr/>
        </p:nvSpPr>
        <p:spPr>
          <a:xfrm>
            <a:off x="-46336" y="6664698"/>
            <a:ext cx="265325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 smtClean="0">
                <a:solidFill>
                  <a:schemeClr val="bg1">
                    <a:lumMod val="50000"/>
                  </a:schemeClr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© Brain Wrinkles</a:t>
            </a:r>
            <a:endParaRPr lang="en-US" sz="900" dirty="0">
              <a:solidFill>
                <a:schemeClr val="bg1">
                  <a:lumMod val="50000"/>
                </a:schemeClr>
              </a:solidFill>
              <a:latin typeface="KBScaredStraight" panose="02000603000000000000" pitchFamily="2" charset="0"/>
              <a:ea typeface="KBScaredStraight" panose="02000603000000000000" pitchFamily="2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0" y="0"/>
            <a:ext cx="265325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Name</a:t>
            </a:r>
            <a:r>
              <a:rPr lang="en-US" sz="1000" dirty="0" smtClean="0">
                <a:solidFill>
                  <a:schemeClr val="bg1">
                    <a:lumMod val="50000"/>
                  </a:schemeClr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:</a:t>
            </a:r>
            <a:endParaRPr lang="en-US" sz="1000" dirty="0">
              <a:solidFill>
                <a:schemeClr val="bg1">
                  <a:lumMod val="50000"/>
                </a:schemeClr>
              </a:solidFill>
              <a:latin typeface="KBScaredStraight" panose="02000603000000000000" pitchFamily="2" charset="0"/>
              <a:ea typeface="KBScaredStraight" panose="02000603000000000000" pitchFamily="2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4571999" y="-11468"/>
            <a:ext cx="265325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Name</a:t>
            </a:r>
            <a:r>
              <a:rPr lang="en-US" sz="1000" dirty="0" smtClean="0">
                <a:solidFill>
                  <a:schemeClr val="bg1">
                    <a:lumMod val="50000"/>
                  </a:schemeClr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:</a:t>
            </a:r>
            <a:endParaRPr lang="en-US" sz="1000" dirty="0">
              <a:solidFill>
                <a:schemeClr val="bg1">
                  <a:lumMod val="50000"/>
                </a:schemeClr>
              </a:solidFill>
              <a:latin typeface="KBScaredStraight" panose="02000603000000000000" pitchFamily="2" charset="0"/>
              <a:ea typeface="KBScaredStraight" panose="02000603000000000000" pitchFamily="2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46342" y="2654757"/>
            <a:ext cx="4571994" cy="39318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lvl="0" indent="-228600">
              <a:buFont typeface="+mj-lt"/>
              <a:buAutoNum type="arabicPeriod"/>
            </a:pPr>
            <a:r>
              <a:rPr lang="en-US" sz="125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_______ </a:t>
            </a:r>
            <a:r>
              <a:rPr lang="en-US" sz="1250" dirty="0" smtClean="0">
                <a:latin typeface="KG First Time In Forever" panose="02000506000000020003" pitchFamily="2" charset="0"/>
              </a:rPr>
              <a:t>This country has built over 22 dams with the Anatolia Project.</a:t>
            </a:r>
            <a:endParaRPr lang="en-US" sz="1250" dirty="0">
              <a:latin typeface="KG First Time In Forever" panose="02000506000000020003" pitchFamily="2" charset="0"/>
            </a:endParaRPr>
          </a:p>
          <a:p>
            <a:pPr marL="228600" lvl="0" indent="-228600">
              <a:buFont typeface="+mj-lt"/>
              <a:buAutoNum type="arabicPeriod"/>
            </a:pPr>
            <a:r>
              <a:rPr lang="en-US" sz="125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_______ </a:t>
            </a:r>
            <a:r>
              <a:rPr lang="en-US" sz="1250" dirty="0" smtClean="0">
                <a:latin typeface="KG First Time In Forever" panose="02000506000000020003" pitchFamily="2" charset="0"/>
              </a:rPr>
              <a:t>Three decades of warfare have damaged many of this country’s water treatment facilities.</a:t>
            </a:r>
            <a:endParaRPr lang="en-US" sz="1250" dirty="0">
              <a:latin typeface="KG First Time In Forever" panose="02000506000000020003" pitchFamily="2" charset="0"/>
            </a:endParaRPr>
          </a:p>
          <a:p>
            <a:pPr marL="228600" lvl="0" indent="-228600">
              <a:buFont typeface="+mj-lt"/>
              <a:buAutoNum type="arabicPeriod"/>
            </a:pPr>
            <a:r>
              <a:rPr lang="en-US" sz="125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_______ </a:t>
            </a:r>
            <a:r>
              <a:rPr lang="en-US" sz="1250" dirty="0" smtClean="0">
                <a:latin typeface="KG First Time In Forever" panose="02000506000000020003" pitchFamily="2" charset="0"/>
              </a:rPr>
              <a:t>This country has used advanced technology to build pipelines to carry water throughout the country.</a:t>
            </a:r>
            <a:endParaRPr lang="en-US" sz="1250" dirty="0">
              <a:latin typeface="KG First Time In Forever" panose="02000506000000020003" pitchFamily="2" charset="0"/>
            </a:endParaRPr>
          </a:p>
          <a:p>
            <a:pPr marL="228600" lvl="0" indent="-228600">
              <a:buFont typeface="+mj-lt"/>
              <a:buAutoNum type="arabicPeriod"/>
            </a:pPr>
            <a:r>
              <a:rPr lang="en-US" sz="125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_______ </a:t>
            </a:r>
            <a:r>
              <a:rPr lang="en-US" sz="1250" dirty="0" smtClean="0">
                <a:latin typeface="KG First Time In Forever" panose="02000506000000020003" pitchFamily="2" charset="0"/>
              </a:rPr>
              <a:t>Oil spills in the Black Sea have polluted the water supply here.</a:t>
            </a:r>
            <a:endParaRPr lang="en-US" sz="1250" dirty="0">
              <a:latin typeface="KG First Time In Forever" panose="02000506000000020003" pitchFamily="2" charset="0"/>
            </a:endParaRPr>
          </a:p>
          <a:p>
            <a:pPr marL="228600" lvl="0" indent="-228600">
              <a:buFont typeface="+mj-lt"/>
              <a:buAutoNum type="arabicPeriod"/>
            </a:pPr>
            <a:r>
              <a:rPr lang="en-US" sz="125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_______ </a:t>
            </a:r>
            <a:r>
              <a:rPr lang="en-US" sz="1250" dirty="0" smtClean="0">
                <a:latin typeface="KG First Time In Forever" panose="02000506000000020003" pitchFamily="2" charset="0"/>
              </a:rPr>
              <a:t>Turkey’s dams have decreased this country’s water supply by 40%.</a:t>
            </a:r>
            <a:endParaRPr lang="en-US" sz="1250" dirty="0">
              <a:latin typeface="KG First Time In Forever" panose="02000506000000020003" pitchFamily="2" charset="0"/>
            </a:endParaRPr>
          </a:p>
          <a:p>
            <a:pPr marL="228600" lvl="0" indent="-228600">
              <a:buFont typeface="+mj-lt"/>
              <a:buAutoNum type="arabicPeriod"/>
            </a:pPr>
            <a:r>
              <a:rPr lang="en-US" sz="125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25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_______ </a:t>
            </a:r>
            <a:r>
              <a:rPr lang="en-US" sz="1250" dirty="0" smtClean="0">
                <a:latin typeface="KG First Time In Forever" panose="02000506000000020003" pitchFamily="2" charset="0"/>
              </a:rPr>
              <a:t>Citizens can only get water from public sources twice a week in this country.</a:t>
            </a:r>
            <a:endParaRPr lang="en-US" sz="1250" dirty="0">
              <a:latin typeface="KG First Time In Forever" panose="02000506000000020003" pitchFamily="2" charset="0"/>
            </a:endParaRPr>
          </a:p>
          <a:p>
            <a:pPr marL="228600" lvl="0" indent="-228600">
              <a:buFont typeface="+mj-lt"/>
              <a:buAutoNum type="arabicPeriod"/>
            </a:pPr>
            <a:r>
              <a:rPr lang="en-US" sz="125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_______ </a:t>
            </a:r>
            <a:r>
              <a:rPr lang="en-US" sz="1250" dirty="0" smtClean="0">
                <a:latin typeface="KG First Time In Forever" panose="02000506000000020003" pitchFamily="2" charset="0"/>
              </a:rPr>
              <a:t>This country has built the world’s largest desalination plant.</a:t>
            </a:r>
            <a:endParaRPr lang="en-US" sz="1250" dirty="0">
              <a:latin typeface="KG First Time In Forever" panose="02000506000000020003" pitchFamily="2" charset="0"/>
            </a:endParaRPr>
          </a:p>
          <a:p>
            <a:pPr marL="228600" lvl="0" indent="-228600">
              <a:buFont typeface="+mj-lt"/>
              <a:buAutoNum type="arabicPeriod"/>
            </a:pPr>
            <a:r>
              <a:rPr lang="en-US" sz="125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_______ </a:t>
            </a:r>
            <a:r>
              <a:rPr lang="en-US" sz="1250" dirty="0" smtClean="0">
                <a:latin typeface="KG First Time In Forever" panose="02000506000000020003" pitchFamily="2" charset="0"/>
              </a:rPr>
              <a:t>is one of the ten most water scare countries in the world.</a:t>
            </a:r>
            <a:endParaRPr lang="en-US" sz="1250" dirty="0">
              <a:latin typeface="KG First Time In Forever" panose="02000506000000020003" pitchFamily="2" charset="0"/>
            </a:endParaRPr>
          </a:p>
          <a:p>
            <a:pPr marL="228600" lvl="0" indent="-228600">
              <a:buFont typeface="+mj-lt"/>
              <a:buAutoNum type="arabicPeriod"/>
            </a:pPr>
            <a:r>
              <a:rPr lang="en-US" sz="125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_______ </a:t>
            </a:r>
            <a:r>
              <a:rPr lang="en-US" sz="1250" dirty="0" smtClean="0">
                <a:latin typeface="KG First Time In Forever" panose="02000506000000020003" pitchFamily="2" charset="0"/>
              </a:rPr>
              <a:t>Dams in Turkey and Syria have decreased this country’s water supply by 80%.</a:t>
            </a:r>
          </a:p>
          <a:p>
            <a:pPr marL="228600" lvl="0" indent="-228600">
              <a:buFont typeface="+mj-lt"/>
              <a:buAutoNum type="arabicPeriod"/>
            </a:pPr>
            <a:r>
              <a:rPr lang="en-US" sz="125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_______ </a:t>
            </a:r>
            <a:r>
              <a:rPr lang="en-US" sz="1200" dirty="0" smtClean="0">
                <a:latin typeface="KG First Time In Forever" panose="02000506000000020003" pitchFamily="2" charset="0"/>
              </a:rPr>
              <a:t>This country has been in conflict with Jordan, Syria, &amp; Palestine over water rights to the Jordan River for many years.</a:t>
            </a:r>
            <a:endParaRPr lang="en-US" sz="1200" dirty="0">
              <a:latin typeface="KG First Time In Forever" panose="02000506000000020003" pitchFamily="2" charset="0"/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39618523"/>
              </p:ext>
            </p:extLst>
          </p:nvPr>
        </p:nvGraphicFramePr>
        <p:xfrm>
          <a:off x="70233" y="1909204"/>
          <a:ext cx="4431528" cy="5486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477176"/>
                <a:gridCol w="1477176"/>
                <a:gridCol w="1477176"/>
              </a:tblGrid>
              <a:tr h="222746">
                <a:tc>
                  <a:txBody>
                    <a:bodyPr/>
                    <a:lstStyle/>
                    <a:p>
                      <a:pPr marL="228600" indent="-228600" algn="l">
                        <a:buAutoNum type="alphaUcPeriod"/>
                      </a:pPr>
                      <a:r>
                        <a:rPr lang="en-US" sz="1200" b="1" dirty="0" smtClean="0">
                          <a:latin typeface="KG First Time In Forever" panose="02000506000000020003" pitchFamily="2" charset="0"/>
                        </a:rPr>
                        <a:t>Iraq</a:t>
                      </a:r>
                      <a:endParaRPr lang="en-US" sz="1200" b="1" dirty="0">
                        <a:latin typeface="KG First Time In Forever" panose="02000506000000020003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b="1" dirty="0" smtClean="0">
                          <a:latin typeface="KG First Time In Forever" panose="02000506000000020003" pitchFamily="2" charset="0"/>
                        </a:rPr>
                        <a:t>B. Syria</a:t>
                      </a:r>
                      <a:endParaRPr lang="en-US" sz="1200" b="1" dirty="0">
                        <a:latin typeface="KG First Time In Forever" panose="02000506000000020003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b="1" dirty="0" smtClean="0">
                          <a:latin typeface="KG First Time In Forever" panose="02000506000000020003" pitchFamily="2" charset="0"/>
                        </a:rPr>
                        <a:t>C. Israel</a:t>
                      </a:r>
                      <a:endParaRPr lang="en-US" sz="1200" b="1" dirty="0">
                        <a:latin typeface="KG First Time In Forever" panose="02000506000000020003" pitchFamily="2" charset="0"/>
                      </a:endParaRPr>
                    </a:p>
                  </a:txBody>
                  <a:tcPr/>
                </a:tc>
              </a:tr>
              <a:tr h="222746">
                <a:tc>
                  <a:txBody>
                    <a:bodyPr/>
                    <a:lstStyle/>
                    <a:p>
                      <a:pPr algn="l"/>
                      <a:r>
                        <a:rPr lang="en-US" sz="1200" b="1" dirty="0" smtClean="0">
                          <a:latin typeface="KG First Time In Forever" panose="02000506000000020003" pitchFamily="2" charset="0"/>
                        </a:rPr>
                        <a:t>D. Jordan</a:t>
                      </a:r>
                      <a:endParaRPr lang="en-US" sz="1200" b="1" dirty="0">
                        <a:latin typeface="KG First Time In Forever" panose="02000506000000020003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b="1" dirty="0" smtClean="0">
                          <a:latin typeface="KG First Time In Forever" panose="02000506000000020003" pitchFamily="2" charset="0"/>
                        </a:rPr>
                        <a:t>E. Turkey</a:t>
                      </a:r>
                      <a:endParaRPr lang="en-US" sz="1200" b="1" dirty="0">
                        <a:latin typeface="KG First Time In Forever" panose="02000506000000020003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b="1" dirty="0" smtClean="0">
                          <a:latin typeface="KG First Time In Forever" panose="02000506000000020003" pitchFamily="2" charset="0"/>
                        </a:rPr>
                        <a:t>F. Saudi Arabia</a:t>
                      </a:r>
                      <a:endParaRPr lang="en-US" sz="1200" b="1" dirty="0">
                        <a:latin typeface="KG First Time In Forever" panose="02000506000000020003" pitchFamily="2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6" name="TextBox 25"/>
          <p:cNvSpPr txBox="1"/>
          <p:nvPr/>
        </p:nvSpPr>
        <p:spPr>
          <a:xfrm>
            <a:off x="4518193" y="6678145"/>
            <a:ext cx="265325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 smtClean="0">
                <a:solidFill>
                  <a:schemeClr val="bg1">
                    <a:lumMod val="50000"/>
                  </a:schemeClr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© Brain Wrinkles</a:t>
            </a:r>
            <a:endParaRPr lang="en-US" sz="900" dirty="0">
              <a:solidFill>
                <a:schemeClr val="bg1">
                  <a:lumMod val="50000"/>
                </a:schemeClr>
              </a:solidFill>
              <a:latin typeface="KBScaredStraight" panose="02000603000000000000" pitchFamily="2" charset="0"/>
              <a:ea typeface="KBScaredStraight" panose="02000603000000000000" pitchFamily="2" charset="0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4595897" y="265531"/>
            <a:ext cx="4571997" cy="715581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en-US" sz="2000" b="1" dirty="0" smtClean="0">
                <a:ln w="10160">
                  <a:solidFill>
                    <a:schemeClr val="tx1"/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KG Second Chances Solid" panose="02000000000000000000" pitchFamily="2" charset="0"/>
              </a:rPr>
              <a:t>SW Asia’s Environmental Issues</a:t>
            </a:r>
          </a:p>
          <a:p>
            <a:pPr algn="ctr"/>
            <a:r>
              <a:rPr lang="en-US" sz="2200" b="1" dirty="0" smtClean="0">
                <a:ln w="10160">
                  <a:solidFill>
                    <a:schemeClr val="tx1"/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KG Second Chances Solid" panose="02000000000000000000" pitchFamily="2" charset="0"/>
              </a:rPr>
              <a:t>Anticipation Guide</a:t>
            </a:r>
            <a:endParaRPr lang="en-US" sz="2200" b="1" dirty="0">
              <a:ln w="10160">
                <a:solidFill>
                  <a:schemeClr val="tx1"/>
                </a:solidFill>
                <a:prstDash val="solid"/>
              </a:ln>
              <a:solidFill>
                <a:schemeClr val="accent3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KG Second Chances Solid" panose="02000000000000000000" pitchFamily="2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4595897" y="1011889"/>
            <a:ext cx="457199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latin typeface="KG First Time In Forever" panose="02000506000000020003" pitchFamily="2" charset="0"/>
              </a:rPr>
              <a:t>Directions</a:t>
            </a:r>
            <a:r>
              <a:rPr lang="en-US" sz="1200" dirty="0">
                <a:latin typeface="KG First Time In Forever" panose="02000506000000020003" pitchFamily="2" charset="0"/>
              </a:rPr>
              <a:t>: You will make predictions about the answers to the following questions BEFORE learning about this unit. Write the letter of the vocabulary term that matches the </a:t>
            </a:r>
            <a:r>
              <a:rPr lang="en-US" sz="1200" dirty="0" smtClean="0">
                <a:latin typeface="KG First Time In Forever" panose="02000506000000020003" pitchFamily="2" charset="0"/>
              </a:rPr>
              <a:t>descriptions </a:t>
            </a:r>
            <a:r>
              <a:rPr lang="en-US" sz="1200" dirty="0">
                <a:latin typeface="KG First Time In Forever" panose="02000506000000020003" pitchFamily="2" charset="0"/>
              </a:rPr>
              <a:t>below</a:t>
            </a:r>
            <a:r>
              <a:rPr lang="en-US" sz="1200" dirty="0" smtClean="0">
                <a:latin typeface="KG First Time In Forever" panose="02000506000000020003" pitchFamily="2" charset="0"/>
              </a:rPr>
              <a:t>. Some countries will be used more than once!</a:t>
            </a:r>
            <a:endParaRPr lang="en-US" sz="1200" dirty="0">
              <a:latin typeface="KG First Time In Forever" panose="02000506000000020003" pitchFamily="2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4642239" y="2675092"/>
            <a:ext cx="4571994" cy="39318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lvl="0" indent="-228600">
              <a:buFont typeface="+mj-lt"/>
              <a:buAutoNum type="arabicPeriod"/>
            </a:pPr>
            <a:r>
              <a:rPr lang="en-US" sz="125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_______ </a:t>
            </a:r>
            <a:r>
              <a:rPr lang="en-US" sz="1250" dirty="0" smtClean="0">
                <a:latin typeface="KG First Time In Forever" panose="02000506000000020003" pitchFamily="2" charset="0"/>
              </a:rPr>
              <a:t>This country has built over 22 dams with the Anatolia Project.</a:t>
            </a:r>
            <a:endParaRPr lang="en-US" sz="1250" dirty="0">
              <a:latin typeface="KG First Time In Forever" panose="02000506000000020003" pitchFamily="2" charset="0"/>
            </a:endParaRPr>
          </a:p>
          <a:p>
            <a:pPr marL="228600" lvl="0" indent="-228600">
              <a:buFont typeface="+mj-lt"/>
              <a:buAutoNum type="arabicPeriod"/>
            </a:pPr>
            <a:r>
              <a:rPr lang="en-US" sz="125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_______ </a:t>
            </a:r>
            <a:r>
              <a:rPr lang="en-US" sz="1250" dirty="0" smtClean="0">
                <a:latin typeface="KG First Time In Forever" panose="02000506000000020003" pitchFamily="2" charset="0"/>
              </a:rPr>
              <a:t>Three decades of warfare have damaged many of this country’s water treatment facilities.</a:t>
            </a:r>
            <a:endParaRPr lang="en-US" sz="1250" dirty="0">
              <a:latin typeface="KG First Time In Forever" panose="02000506000000020003" pitchFamily="2" charset="0"/>
            </a:endParaRPr>
          </a:p>
          <a:p>
            <a:pPr marL="228600" lvl="0" indent="-228600">
              <a:buFont typeface="+mj-lt"/>
              <a:buAutoNum type="arabicPeriod"/>
            </a:pPr>
            <a:r>
              <a:rPr lang="en-US" sz="125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_______ </a:t>
            </a:r>
            <a:r>
              <a:rPr lang="en-US" sz="1250" dirty="0" smtClean="0">
                <a:latin typeface="KG First Time In Forever" panose="02000506000000020003" pitchFamily="2" charset="0"/>
              </a:rPr>
              <a:t>This country has used advanced technology to build pipelines to carry water throughout the country.</a:t>
            </a:r>
            <a:endParaRPr lang="en-US" sz="1250" dirty="0">
              <a:latin typeface="KG First Time In Forever" panose="02000506000000020003" pitchFamily="2" charset="0"/>
            </a:endParaRPr>
          </a:p>
          <a:p>
            <a:pPr marL="228600" lvl="0" indent="-228600">
              <a:buFont typeface="+mj-lt"/>
              <a:buAutoNum type="arabicPeriod"/>
            </a:pPr>
            <a:r>
              <a:rPr lang="en-US" sz="125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_______ </a:t>
            </a:r>
            <a:r>
              <a:rPr lang="en-US" sz="1250" dirty="0" smtClean="0">
                <a:latin typeface="KG First Time In Forever" panose="02000506000000020003" pitchFamily="2" charset="0"/>
              </a:rPr>
              <a:t>Oil spills in the Black Sea have polluted the water supply here.</a:t>
            </a:r>
            <a:endParaRPr lang="en-US" sz="1250" dirty="0">
              <a:latin typeface="KG First Time In Forever" panose="02000506000000020003" pitchFamily="2" charset="0"/>
            </a:endParaRPr>
          </a:p>
          <a:p>
            <a:pPr marL="228600" lvl="0" indent="-228600">
              <a:buFont typeface="+mj-lt"/>
              <a:buAutoNum type="arabicPeriod"/>
            </a:pPr>
            <a:r>
              <a:rPr lang="en-US" sz="125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_______ </a:t>
            </a:r>
            <a:r>
              <a:rPr lang="en-US" sz="1250" dirty="0" smtClean="0">
                <a:latin typeface="KG First Time In Forever" panose="02000506000000020003" pitchFamily="2" charset="0"/>
              </a:rPr>
              <a:t>Turkey’s dams have decreased this country’s water supply by 40%.</a:t>
            </a:r>
            <a:endParaRPr lang="en-US" sz="1250" dirty="0">
              <a:latin typeface="KG First Time In Forever" panose="02000506000000020003" pitchFamily="2" charset="0"/>
            </a:endParaRPr>
          </a:p>
          <a:p>
            <a:pPr marL="228600" lvl="0" indent="-228600">
              <a:buFont typeface="+mj-lt"/>
              <a:buAutoNum type="arabicPeriod"/>
            </a:pPr>
            <a:r>
              <a:rPr lang="en-US" sz="125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25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_______ </a:t>
            </a:r>
            <a:r>
              <a:rPr lang="en-US" sz="1250" dirty="0" smtClean="0">
                <a:latin typeface="KG First Time In Forever" panose="02000506000000020003" pitchFamily="2" charset="0"/>
              </a:rPr>
              <a:t>Citizens can only get water from public sources twice a week in this country.</a:t>
            </a:r>
            <a:endParaRPr lang="en-US" sz="1250" dirty="0">
              <a:latin typeface="KG First Time In Forever" panose="02000506000000020003" pitchFamily="2" charset="0"/>
            </a:endParaRPr>
          </a:p>
          <a:p>
            <a:pPr marL="228600" lvl="0" indent="-228600">
              <a:buFont typeface="+mj-lt"/>
              <a:buAutoNum type="arabicPeriod"/>
            </a:pPr>
            <a:r>
              <a:rPr lang="en-US" sz="125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_______ </a:t>
            </a:r>
            <a:r>
              <a:rPr lang="en-US" sz="1250" dirty="0" smtClean="0">
                <a:latin typeface="KG First Time In Forever" panose="02000506000000020003" pitchFamily="2" charset="0"/>
              </a:rPr>
              <a:t>This country has built the world’s largest desalination plant.</a:t>
            </a:r>
            <a:endParaRPr lang="en-US" sz="1250" dirty="0">
              <a:latin typeface="KG First Time In Forever" panose="02000506000000020003" pitchFamily="2" charset="0"/>
            </a:endParaRPr>
          </a:p>
          <a:p>
            <a:pPr marL="228600" lvl="0" indent="-228600">
              <a:buFont typeface="+mj-lt"/>
              <a:buAutoNum type="arabicPeriod"/>
            </a:pPr>
            <a:r>
              <a:rPr lang="en-US" sz="125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_______ </a:t>
            </a:r>
            <a:r>
              <a:rPr lang="en-US" sz="1250" dirty="0" smtClean="0">
                <a:latin typeface="KG First Time In Forever" panose="02000506000000020003" pitchFamily="2" charset="0"/>
              </a:rPr>
              <a:t>is one of the ten most water scare countries in the world.</a:t>
            </a:r>
            <a:endParaRPr lang="en-US" sz="1250" dirty="0">
              <a:latin typeface="KG First Time In Forever" panose="02000506000000020003" pitchFamily="2" charset="0"/>
            </a:endParaRPr>
          </a:p>
          <a:p>
            <a:pPr marL="228600" lvl="0" indent="-228600">
              <a:buFont typeface="+mj-lt"/>
              <a:buAutoNum type="arabicPeriod"/>
            </a:pPr>
            <a:r>
              <a:rPr lang="en-US" sz="125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_______ </a:t>
            </a:r>
            <a:r>
              <a:rPr lang="en-US" sz="1250" dirty="0" smtClean="0">
                <a:latin typeface="KG First Time In Forever" panose="02000506000000020003" pitchFamily="2" charset="0"/>
              </a:rPr>
              <a:t>Dams in Turkey and Syria have decreased this country’s water supply by 80%.</a:t>
            </a:r>
          </a:p>
          <a:p>
            <a:pPr marL="228600" lvl="0" indent="-228600">
              <a:buFont typeface="+mj-lt"/>
              <a:buAutoNum type="arabicPeriod"/>
            </a:pPr>
            <a:r>
              <a:rPr lang="en-US" sz="125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_______ </a:t>
            </a:r>
            <a:r>
              <a:rPr lang="en-US" sz="1200" dirty="0" smtClean="0">
                <a:latin typeface="KG First Time In Forever" panose="02000506000000020003" pitchFamily="2" charset="0"/>
              </a:rPr>
              <a:t>This country has been in conflict with Jordan, Syria, &amp; Palestine over water rights to the Jordan River for many years.</a:t>
            </a:r>
            <a:endParaRPr lang="en-US" sz="1200" dirty="0">
              <a:latin typeface="KG First Time In Forever" panose="02000506000000020003" pitchFamily="2" charset="0"/>
            </a:endParaRPr>
          </a:p>
        </p:txBody>
      </p:sp>
      <p:graphicFrame>
        <p:nvGraphicFramePr>
          <p:cNvPr id="33" name="Table 3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67740850"/>
              </p:ext>
            </p:extLst>
          </p:nvPr>
        </p:nvGraphicFramePr>
        <p:xfrm>
          <a:off x="4666130" y="1929539"/>
          <a:ext cx="4431528" cy="5486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477176"/>
                <a:gridCol w="1477176"/>
                <a:gridCol w="1477176"/>
              </a:tblGrid>
              <a:tr h="222746">
                <a:tc>
                  <a:txBody>
                    <a:bodyPr/>
                    <a:lstStyle/>
                    <a:p>
                      <a:pPr marL="228600" indent="-228600" algn="l">
                        <a:buAutoNum type="alphaUcPeriod"/>
                      </a:pPr>
                      <a:r>
                        <a:rPr lang="en-US" sz="1200" b="1" dirty="0" smtClean="0">
                          <a:latin typeface="KG First Time In Forever" panose="02000506000000020003" pitchFamily="2" charset="0"/>
                        </a:rPr>
                        <a:t>Iraq</a:t>
                      </a:r>
                      <a:endParaRPr lang="en-US" sz="1200" b="1" dirty="0">
                        <a:latin typeface="KG First Time In Forever" panose="02000506000000020003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b="1" dirty="0" smtClean="0">
                          <a:latin typeface="KG First Time In Forever" panose="02000506000000020003" pitchFamily="2" charset="0"/>
                        </a:rPr>
                        <a:t>B. Syria</a:t>
                      </a:r>
                      <a:endParaRPr lang="en-US" sz="1200" b="1" dirty="0">
                        <a:latin typeface="KG First Time In Forever" panose="02000506000000020003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b="1" dirty="0" smtClean="0">
                          <a:latin typeface="KG First Time In Forever" panose="02000506000000020003" pitchFamily="2" charset="0"/>
                        </a:rPr>
                        <a:t>C. Israel</a:t>
                      </a:r>
                      <a:endParaRPr lang="en-US" sz="1200" b="1" dirty="0">
                        <a:latin typeface="KG First Time In Forever" panose="02000506000000020003" pitchFamily="2" charset="0"/>
                      </a:endParaRPr>
                    </a:p>
                  </a:txBody>
                  <a:tcPr/>
                </a:tc>
              </a:tr>
              <a:tr h="222746">
                <a:tc>
                  <a:txBody>
                    <a:bodyPr/>
                    <a:lstStyle/>
                    <a:p>
                      <a:pPr algn="l"/>
                      <a:r>
                        <a:rPr lang="en-US" sz="1200" b="1" dirty="0" smtClean="0">
                          <a:latin typeface="KG First Time In Forever" panose="02000506000000020003" pitchFamily="2" charset="0"/>
                        </a:rPr>
                        <a:t>D. Jordan</a:t>
                      </a:r>
                      <a:endParaRPr lang="en-US" sz="1200" b="1" dirty="0">
                        <a:latin typeface="KG First Time In Forever" panose="02000506000000020003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b="1" dirty="0" smtClean="0">
                          <a:latin typeface="KG First Time In Forever" panose="02000506000000020003" pitchFamily="2" charset="0"/>
                        </a:rPr>
                        <a:t>E. Turkey</a:t>
                      </a:r>
                      <a:endParaRPr lang="en-US" sz="1200" b="1" dirty="0">
                        <a:latin typeface="KG First Time In Forever" panose="02000506000000020003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b="1" dirty="0" smtClean="0">
                          <a:latin typeface="KG First Time In Forever" panose="02000506000000020003" pitchFamily="2" charset="0"/>
                        </a:rPr>
                        <a:t>F. Saudi Arabia</a:t>
                      </a:r>
                      <a:endParaRPr lang="en-US" sz="1200" b="1" dirty="0">
                        <a:latin typeface="KG First Time In Forever" panose="02000506000000020003" pitchFamily="2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42503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 rot="5400000">
            <a:off x="1143000" y="-1143000"/>
            <a:ext cx="6858000" cy="914400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844062" y="0"/>
            <a:ext cx="7512148" cy="6858000"/>
          </a:xfrm>
          <a:prstGeom prst="rect">
            <a:avLst/>
          </a:prstGeom>
          <a:solidFill>
            <a:srgbClr val="C4EECA"/>
          </a:solidFill>
          <a:ln w="57150">
            <a:solidFill>
              <a:schemeClr val="tx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9" name="TextBox 8"/>
          <p:cNvSpPr txBox="1"/>
          <p:nvPr/>
        </p:nvSpPr>
        <p:spPr>
          <a:xfrm>
            <a:off x="886265" y="1390080"/>
            <a:ext cx="7427740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Saudi Arabia has a desert climate and has struggled to meet the water needs of its growing population.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200" dirty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Water is scarce in the country, and what little water that is available is of poor quality because of salt water intrusion.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79051" y="6619700"/>
            <a:ext cx="265325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© Brain </a:t>
            </a:r>
            <a:r>
              <a:rPr lang="en-US" sz="12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Wrinkles</a:t>
            </a:r>
          </a:p>
        </p:txBody>
      </p:sp>
      <p:sp>
        <p:nvSpPr>
          <p:cNvPr id="11" name="Rectangle 10"/>
          <p:cNvSpPr/>
          <p:nvPr/>
        </p:nvSpPr>
        <p:spPr>
          <a:xfrm>
            <a:off x="519538" y="0"/>
            <a:ext cx="8161210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800" b="1" cap="none" spc="0" dirty="0" smtClean="0">
                <a:ln w="28575">
                  <a:solidFill>
                    <a:sysClr val="windowText" lastClr="000000"/>
                  </a:solidFill>
                  <a:prstDash val="solid"/>
                </a:ln>
                <a:solidFill>
                  <a:srgbClr val="A69288"/>
                </a:solidFill>
                <a:effectLst>
                  <a:glow rad="101600">
                    <a:srgbClr val="99DFDD">
                      <a:alpha val="60000"/>
                    </a:srgb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KG Second Chances Solid" panose="02000000000000000000" pitchFamily="2" charset="0"/>
              </a:rPr>
              <a:t>Saudi Arabia</a:t>
            </a:r>
            <a:endParaRPr lang="en-US" sz="10000" b="1" cap="none" spc="0" dirty="0" smtClean="0">
              <a:ln w="28575">
                <a:solidFill>
                  <a:sysClr val="windowText" lastClr="000000"/>
                </a:solidFill>
                <a:prstDash val="solid"/>
              </a:ln>
              <a:solidFill>
                <a:srgbClr val="A69288"/>
              </a:solidFill>
              <a:effectLst>
                <a:glow rad="101600">
                  <a:srgbClr val="99DFDD">
                    <a:alpha val="60000"/>
                  </a:srgbClr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KG Second Chances Solid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7905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A69288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6" name="TextBox 5"/>
          <p:cNvSpPr txBox="1"/>
          <p:nvPr/>
        </p:nvSpPr>
        <p:spPr>
          <a:xfrm>
            <a:off x="0" y="6646922"/>
            <a:ext cx="265325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© Brain </a:t>
            </a:r>
            <a:r>
              <a:rPr lang="en-US" sz="12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Wrinkles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493"/>
          <a:stretch/>
        </p:blipFill>
        <p:spPr>
          <a:xfrm>
            <a:off x="95250" y="1022830"/>
            <a:ext cx="8953500" cy="4812339"/>
          </a:xfrm>
          <a:prstGeom prst="rect">
            <a:avLst/>
          </a:prstGeom>
          <a:ln w="38100"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064842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 rot="5400000">
            <a:off x="1143000" y="-1143000"/>
            <a:ext cx="6858000" cy="914400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844062" y="0"/>
            <a:ext cx="7512148" cy="6858000"/>
          </a:xfrm>
          <a:prstGeom prst="rect">
            <a:avLst/>
          </a:prstGeom>
          <a:solidFill>
            <a:srgbClr val="C4EECA"/>
          </a:solidFill>
          <a:ln w="57150">
            <a:solidFill>
              <a:schemeClr val="tx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9" name="TextBox 8"/>
          <p:cNvSpPr txBox="1"/>
          <p:nvPr/>
        </p:nvSpPr>
        <p:spPr>
          <a:xfrm>
            <a:off x="886265" y="1390080"/>
            <a:ext cx="7427740" cy="37548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 smtClean="0">
                <a:latin typeface="KG First Time In Forever" panose="02000506000000020003" pitchFamily="2" charset="0"/>
                <a:ea typeface="KBScaredStraight" panose="02000603000000000000" pitchFamily="2" charset="0"/>
              </a:rPr>
              <a:t>The </a:t>
            </a:r>
            <a:r>
              <a:rPr lang="en-US" sz="32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country has built a number of desalination plants that provide most of the country’s drinking </a:t>
            </a:r>
            <a:r>
              <a:rPr lang="en-US" sz="3200" dirty="0" smtClean="0">
                <a:latin typeface="KG First Time In Forever" panose="02000506000000020003" pitchFamily="2" charset="0"/>
                <a:ea typeface="KBScaredStraight" panose="02000603000000000000" pitchFamily="2" charset="0"/>
              </a:rPr>
              <a:t>water.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200" dirty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 smtClean="0">
                <a:latin typeface="KG First Time In Forever" panose="02000506000000020003" pitchFamily="2" charset="0"/>
                <a:ea typeface="KBScaredStraight" panose="02000603000000000000" pitchFamily="2" charset="0"/>
              </a:rPr>
              <a:t>Desalination </a:t>
            </a:r>
            <a:r>
              <a:rPr lang="en-US" sz="32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is the process of taking salt out of seawater and using it for drinking water. 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1400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79051" y="6619700"/>
            <a:ext cx="265325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© Brain </a:t>
            </a:r>
            <a:r>
              <a:rPr lang="en-US" sz="12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Wrinkles</a:t>
            </a:r>
          </a:p>
        </p:txBody>
      </p:sp>
      <p:sp>
        <p:nvSpPr>
          <p:cNvPr id="11" name="Rectangle 10"/>
          <p:cNvSpPr/>
          <p:nvPr/>
        </p:nvSpPr>
        <p:spPr>
          <a:xfrm>
            <a:off x="519538" y="0"/>
            <a:ext cx="8161210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800" b="1" cap="none" spc="0" dirty="0" smtClean="0">
                <a:ln w="28575">
                  <a:solidFill>
                    <a:sysClr val="windowText" lastClr="000000"/>
                  </a:solidFill>
                  <a:prstDash val="solid"/>
                </a:ln>
                <a:solidFill>
                  <a:srgbClr val="A69288"/>
                </a:solidFill>
                <a:effectLst>
                  <a:glow rad="101600">
                    <a:srgbClr val="99DFDD">
                      <a:alpha val="60000"/>
                    </a:srgb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KG Second Chances Solid" panose="02000000000000000000" pitchFamily="2" charset="0"/>
              </a:rPr>
              <a:t>Saudi Arabia</a:t>
            </a:r>
            <a:endParaRPr lang="en-US" sz="10000" b="1" cap="none" spc="0" dirty="0" smtClean="0">
              <a:ln w="28575">
                <a:solidFill>
                  <a:sysClr val="windowText" lastClr="000000"/>
                </a:solidFill>
                <a:prstDash val="solid"/>
              </a:ln>
              <a:solidFill>
                <a:srgbClr val="A69288"/>
              </a:solidFill>
              <a:effectLst>
                <a:glow rad="101600">
                  <a:srgbClr val="99DFDD">
                    <a:alpha val="60000"/>
                  </a:srgbClr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KG Second Chances Solid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4727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A69288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6" name="TextBox 5"/>
          <p:cNvSpPr txBox="1"/>
          <p:nvPr/>
        </p:nvSpPr>
        <p:spPr>
          <a:xfrm>
            <a:off x="0" y="6646922"/>
            <a:ext cx="265325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© Brain </a:t>
            </a:r>
            <a:r>
              <a:rPr lang="en-US" sz="12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Wrinkles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39" y="1564437"/>
            <a:ext cx="8961120" cy="4374411"/>
          </a:xfrm>
          <a:prstGeom prst="rect">
            <a:avLst/>
          </a:prstGeom>
          <a:ln w="38100"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TextBox 8"/>
          <p:cNvSpPr txBox="1"/>
          <p:nvPr/>
        </p:nvSpPr>
        <p:spPr>
          <a:xfrm>
            <a:off x="1387606" y="305165"/>
            <a:ext cx="636878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KG First Time In Forever" panose="02000506000000020003" pitchFamily="2" charset="0"/>
                <a:ea typeface="KBScaredStraight" panose="02000603000000000000" pitchFamily="2" charset="0"/>
              </a:rPr>
              <a:t>World’s Largest Desalination Plant – </a:t>
            </a:r>
            <a:r>
              <a:rPr lang="en-US" sz="2800" dirty="0" err="1" smtClean="0">
                <a:latin typeface="KG First Time In Forever" panose="02000506000000020003" pitchFamily="2" charset="0"/>
                <a:ea typeface="KBScaredStraight" panose="02000603000000000000" pitchFamily="2" charset="0"/>
              </a:rPr>
              <a:t>Jubail</a:t>
            </a:r>
            <a:r>
              <a:rPr lang="en-US" sz="2800" dirty="0" smtClean="0">
                <a:latin typeface="KG First Time In Forever" panose="02000506000000020003" pitchFamily="2" charset="0"/>
                <a:ea typeface="KBScaredStraight" panose="02000603000000000000" pitchFamily="2" charset="0"/>
              </a:rPr>
              <a:t> Industrial City, Saudi Arabia</a:t>
            </a:r>
            <a:endParaRPr lang="en-US" sz="2800" dirty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499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2"/>
            <a:srcRect/>
            <a:tile tx="0" ty="0" sx="100000" sy="100000" flip="none" algn="tl"/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159204" y="336176"/>
            <a:ext cx="8841922" cy="6225989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4" name="Rectangle 3"/>
          <p:cNvSpPr/>
          <p:nvPr/>
        </p:nvSpPr>
        <p:spPr>
          <a:xfrm>
            <a:off x="375683" y="550711"/>
            <a:ext cx="8625443" cy="75074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600"/>
              </a:spcAft>
            </a:pPr>
            <a:endParaRPr lang="en-US" sz="1050" dirty="0">
              <a:latin typeface="KG Second Chances Solid" panose="02000000000000000000" pitchFamily="2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07000"/>
              </a:lnSpc>
              <a:spcAft>
                <a:spcPts val="600"/>
              </a:spcAft>
            </a:pPr>
            <a:r>
              <a:rPr lang="en-US" sz="3300" dirty="0" smtClean="0">
                <a:latin typeface="KG Second Chances Solid" panose="02000000000000000000" pitchFamily="2" charset="0"/>
              </a:rPr>
              <a:t>TEACHER INFO: Water Crisis Storyboard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KG First Time In Forever" panose="02000506000000020003" pitchFamily="2" charset="0"/>
                <a:ea typeface="KBScaredStraight" panose="02000603000000000000" pitchFamily="2" charset="0"/>
                <a:cs typeface="Arial" panose="020B0604020202020204" pitchFamily="34" charset="0"/>
              </a:rPr>
              <a:t>Print out the Storyboard handout for each student.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800" dirty="0" smtClean="0">
              <a:latin typeface="KG First Time In Forever" panose="02000506000000020003" pitchFamily="2" charset="0"/>
              <a:ea typeface="KBScaredStraight" panose="02000603000000000000" pitchFamily="2" charset="0"/>
              <a:cs typeface="Arial" panose="020B0604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KG First Time In Forever" panose="02000506000000020003" pitchFamily="2" charset="0"/>
                <a:ea typeface="KBScaredStraight" panose="02000603000000000000" pitchFamily="2" charset="0"/>
                <a:cs typeface="Arial" panose="020B0604020202020204" pitchFamily="34" charset="0"/>
              </a:rPr>
              <a:t>The students will </a:t>
            </a:r>
            <a:r>
              <a:rPr lang="en-US" sz="2800" dirty="0" smtClean="0">
                <a:latin typeface="KG First Time In Forever" panose="02000506000000020003" pitchFamily="2" charset="0"/>
                <a:ea typeface="Tahoma" panose="020B0604030504040204" pitchFamily="34" charset="0"/>
                <a:cs typeface="Tahoma" panose="020B0604030504040204" pitchFamily="34" charset="0"/>
              </a:rPr>
              <a:t>create </a:t>
            </a:r>
            <a:r>
              <a:rPr lang="en-US" sz="2800" dirty="0">
                <a:latin typeface="KG First Time In Forever" panose="02000506000000020003" pitchFamily="2" charset="0"/>
                <a:ea typeface="Tahoma" panose="020B0604030504040204" pitchFamily="34" charset="0"/>
                <a:cs typeface="Tahoma" panose="020B0604030504040204" pitchFamily="34" charset="0"/>
              </a:rPr>
              <a:t>a storyboard that represents the water crises in SW Asia. </a:t>
            </a:r>
            <a:endParaRPr lang="en-US" sz="2800" dirty="0" smtClean="0">
              <a:latin typeface="KG First Time In Forever" panose="02000506000000020003" pitchFamily="2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dirty="0" smtClean="0">
              <a:latin typeface="KG First Time In Forever" panose="02000506000000020003" pitchFamily="2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KG First Time In Forever" panose="02000506000000020003" pitchFamily="2" charset="0"/>
                <a:ea typeface="Tahoma" panose="020B0604030504040204" pitchFamily="34" charset="0"/>
                <a:cs typeface="Tahoma" panose="020B0604030504040204" pitchFamily="34" charset="0"/>
              </a:rPr>
              <a:t>They will write </a:t>
            </a:r>
            <a:r>
              <a:rPr lang="en-US" sz="2800" dirty="0">
                <a:latin typeface="KG First Time In Forever" panose="02000506000000020003" pitchFamily="2" charset="0"/>
                <a:ea typeface="Tahoma" panose="020B0604030504040204" pitchFamily="34" charset="0"/>
                <a:cs typeface="Tahoma" panose="020B0604030504040204" pitchFamily="34" charset="0"/>
              </a:rPr>
              <a:t>a caption and draw an illustration to portray the water problem in each country</a:t>
            </a:r>
            <a:r>
              <a:rPr lang="en-US" sz="3200" dirty="0">
                <a:latin typeface="KG First Time In Forever" panose="02000506000000020003" pitchFamily="2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3200" dirty="0">
              <a:latin typeface="KG First Time In Forever" panose="02000506000000020003" pitchFamily="2" charset="0"/>
              <a:ea typeface="KBScaredStraight" panose="02000603000000000000" pitchFamily="2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1400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1600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r>
              <a:rPr lang="en-US" sz="2000" dirty="0"/>
              <a:t> 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1400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1400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1600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1600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1400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1400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-67235" y="6665567"/>
            <a:ext cx="2653251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© Brain </a:t>
            </a:r>
            <a:r>
              <a:rPr lang="en-US" sz="1050" dirty="0">
                <a:latin typeface="KBScaredStraight" panose="02000603000000000000" pitchFamily="2" charset="0"/>
                <a:ea typeface="KBScaredStraight" panose="02000603000000000000" pitchFamily="2" charset="0"/>
              </a:rPr>
              <a:t>Wrinkles</a:t>
            </a:r>
          </a:p>
        </p:txBody>
      </p:sp>
    </p:spTree>
    <p:extLst>
      <p:ext uri="{BB962C8B-B14F-4D97-AF65-F5344CB8AC3E}">
        <p14:creationId xmlns:p14="http://schemas.microsoft.com/office/powerpoint/2010/main" val="1082987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792417" y="116273"/>
            <a:ext cx="5528245" cy="561692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en-US" sz="3200" b="1" dirty="0" smtClean="0">
                <a:ln w="10160">
                  <a:noFill/>
                  <a:prstDash val="solid"/>
                </a:ln>
                <a:latin typeface="KG Second Chances Solid" panose="02000000000000000000" pitchFamily="2" charset="0"/>
              </a:rPr>
              <a:t>Water Crisis Storyboard</a:t>
            </a:r>
            <a:endParaRPr lang="en-US" sz="3200" b="1" dirty="0">
              <a:ln w="10160">
                <a:noFill/>
                <a:prstDash val="solid"/>
              </a:ln>
              <a:latin typeface="KG Second Chances Solid" panose="02000000000000000000" pitchFamily="2" charset="0"/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/>
          </p:nvPr>
        </p:nvGraphicFramePr>
        <p:xfrm>
          <a:off x="128245" y="1183342"/>
          <a:ext cx="8864973" cy="537882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954991"/>
                <a:gridCol w="2954991"/>
                <a:gridCol w="2954991"/>
              </a:tblGrid>
              <a:tr h="2716306"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 marL="68580" marR="68580" marT="34290" marB="34290"/>
                </a:tc>
              </a:tr>
              <a:tr h="2662518"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 marL="68580" marR="68580" marT="34290" marB="34290"/>
                </a:tc>
              </a:tr>
            </a:tbl>
          </a:graphicData>
        </a:graphic>
      </p:graphicFrame>
      <p:sp>
        <p:nvSpPr>
          <p:cNvPr id="7" name="Rectangle 6"/>
          <p:cNvSpPr/>
          <p:nvPr/>
        </p:nvSpPr>
        <p:spPr>
          <a:xfrm>
            <a:off x="64547" y="1129552"/>
            <a:ext cx="8983980" cy="5553635"/>
          </a:xfrm>
          <a:prstGeom prst="rect">
            <a:avLst/>
          </a:prstGeom>
          <a:noFill/>
          <a:ln w="28575" cap="rnd"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8" name="TextBox 7"/>
          <p:cNvSpPr txBox="1"/>
          <p:nvPr/>
        </p:nvSpPr>
        <p:spPr>
          <a:xfrm>
            <a:off x="113804" y="1129552"/>
            <a:ext cx="29449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KG Eyes Wide Open" panose="02000506000000020004" pitchFamily="2" charset="0"/>
                <a:ea typeface="KBScaredStraight" panose="02000603000000000000" pitchFamily="2" charset="0"/>
              </a:rPr>
              <a:t>Turkey</a:t>
            </a:r>
            <a:endParaRPr lang="en-US" sz="2400" dirty="0">
              <a:latin typeface="KG Eyes Wide Open" panose="02000506000000020004" pitchFamily="2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0" y="592858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Directions</a:t>
            </a:r>
            <a:r>
              <a:rPr lang="en-US" sz="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 Create a storyboard that represents the water crises in SW Asia. Write a caption and draw an illustration to portray the water problem in each country.</a:t>
            </a:r>
            <a:endParaRPr lang="en-US" sz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-67235" y="6665567"/>
            <a:ext cx="265325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>
                <a:solidFill>
                  <a:schemeClr val="bg1">
                    <a:lumMod val="50000"/>
                  </a:schemeClr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© </a:t>
            </a:r>
            <a:r>
              <a:rPr lang="en-US" sz="1000" dirty="0">
                <a:solidFill>
                  <a:schemeClr val="bg1">
                    <a:lumMod val="50000"/>
                  </a:schemeClr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Brain Wrinkles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085604" y="1129552"/>
            <a:ext cx="29449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KG Eyes Wide Open" panose="02000506000000020004" pitchFamily="2" charset="0"/>
                <a:ea typeface="KBScaredStraight" panose="02000603000000000000" pitchFamily="2" charset="0"/>
              </a:rPr>
              <a:t>Syria</a:t>
            </a:r>
            <a:endParaRPr lang="en-US" sz="2400" dirty="0">
              <a:latin typeface="KG Eyes Wide Open" panose="02000506000000020004" pitchFamily="2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048312" y="1129551"/>
            <a:ext cx="29449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KG Eyes Wide Open" panose="02000506000000020004" pitchFamily="2" charset="0"/>
                <a:ea typeface="KBScaredStraight" panose="02000603000000000000" pitchFamily="2" charset="0"/>
              </a:rPr>
              <a:t>Iraq</a:t>
            </a:r>
            <a:endParaRPr lang="en-US" sz="2400" dirty="0">
              <a:latin typeface="KG Eyes Wide Open" panose="02000506000000020004" pitchFamily="2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28245" y="3859306"/>
            <a:ext cx="29449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KG Eyes Wide Open" panose="02000506000000020004" pitchFamily="2" charset="0"/>
                <a:ea typeface="KBScaredStraight" panose="02000603000000000000" pitchFamily="2" charset="0"/>
              </a:rPr>
              <a:t>Israel</a:t>
            </a:r>
            <a:endParaRPr lang="en-US" sz="2400" dirty="0">
              <a:latin typeface="KG Eyes Wide Open" panose="02000506000000020004" pitchFamily="2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3085604" y="3846148"/>
            <a:ext cx="29449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KG Eyes Wide Open" panose="02000506000000020004" pitchFamily="2" charset="0"/>
                <a:ea typeface="KBScaredStraight" panose="02000603000000000000" pitchFamily="2" charset="0"/>
              </a:rPr>
              <a:t>Jordan</a:t>
            </a:r>
            <a:endParaRPr lang="en-US" sz="2400" dirty="0">
              <a:latin typeface="KG Eyes Wide Open" panose="02000506000000020004" pitchFamily="2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6030510" y="3839422"/>
            <a:ext cx="29449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KG Eyes Wide Open" panose="02000506000000020004" pitchFamily="2" charset="0"/>
                <a:ea typeface="KBScaredStraight" panose="02000603000000000000" pitchFamily="2" charset="0"/>
              </a:rPr>
              <a:t>Saudi Arabia</a:t>
            </a:r>
            <a:endParaRPr lang="en-US" sz="2400" dirty="0">
              <a:latin typeface="KG Eyes Wide Open" panose="02000506000000020004" pitchFamily="2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1169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2"/>
            <a:srcRect/>
            <a:tile tx="0" ty="0" sx="100000" sy="100000" flip="none" algn="tl"/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159204" y="336176"/>
            <a:ext cx="8841922" cy="6225989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4" name="Rectangle 3"/>
          <p:cNvSpPr/>
          <p:nvPr/>
        </p:nvSpPr>
        <p:spPr>
          <a:xfrm>
            <a:off x="375683" y="550711"/>
            <a:ext cx="8625443" cy="83183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600"/>
              </a:spcAft>
            </a:pPr>
            <a:endParaRPr lang="en-US" sz="1050" dirty="0">
              <a:latin typeface="KG Second Chances Solid" panose="02000000000000000000" pitchFamily="2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07000"/>
              </a:lnSpc>
              <a:spcAft>
                <a:spcPts val="600"/>
              </a:spcAft>
            </a:pPr>
            <a:r>
              <a:rPr lang="en-US" sz="3300" dirty="0" smtClean="0">
                <a:latin typeface="KG Second Chances Solid" panose="02000000000000000000" pitchFamily="2" charset="0"/>
              </a:rPr>
              <a:t>TEACHER INFO: Bumper Sticker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200" dirty="0" smtClean="0">
                <a:latin typeface="KG First Time In Forever" panose="02000506000000020003" pitchFamily="2" charset="0"/>
                <a:ea typeface="KBScaredStraight" panose="02000603000000000000" pitchFamily="2" charset="0"/>
                <a:cs typeface="Arial" panose="020B0604020202020204" pitchFamily="34" charset="0"/>
              </a:rPr>
              <a:t>Print out the Bumper Sticker handout for each student.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3200" dirty="0" smtClean="0">
              <a:latin typeface="KG First Time In Forever" panose="02000506000000020003" pitchFamily="2" charset="0"/>
              <a:ea typeface="KBScaredStraight" panose="02000603000000000000" pitchFamily="2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200" dirty="0" smtClean="0">
                <a:latin typeface="KG First Time In Forever" panose="02000506000000020003" pitchFamily="2" charset="0"/>
                <a:ea typeface="KBScaredStraight" panose="02000603000000000000" pitchFamily="2" charset="0"/>
                <a:cs typeface="Arial" panose="020B0604020202020204" pitchFamily="34" charset="0"/>
              </a:rPr>
              <a:t>The students will choose one of the issues from the lesson and create a bumper sticker that educates others about the issue.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3200" dirty="0">
              <a:latin typeface="KG First Time In Forever" panose="02000506000000020003" pitchFamily="2" charset="0"/>
              <a:ea typeface="KBScaredStraight" panose="02000603000000000000" pitchFamily="2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200" dirty="0" smtClean="0">
                <a:latin typeface="KG First Time In Forever" panose="02000506000000020003" pitchFamily="2" charset="0"/>
                <a:ea typeface="KBScaredStraight" panose="02000603000000000000" pitchFamily="2" charset="0"/>
                <a:cs typeface="Arial" panose="020B0604020202020204" pitchFamily="34" charset="0"/>
              </a:rPr>
              <a:t>*You may want to show them a few examples of actual bumper stickers (from the internet).</a:t>
            </a:r>
            <a:endParaRPr lang="en-US" sz="3200" dirty="0">
              <a:latin typeface="KG First Time In Forever" panose="02000506000000020003" pitchFamily="2" charset="0"/>
              <a:ea typeface="KBScaredStraight" panose="02000603000000000000" pitchFamily="2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1400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1600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r>
              <a:rPr lang="en-US" sz="2000" dirty="0"/>
              <a:t> 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1400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1400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1600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1600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1400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1400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-67235" y="6665567"/>
            <a:ext cx="2653251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© Brain </a:t>
            </a:r>
            <a:r>
              <a:rPr lang="en-US" sz="1050" dirty="0">
                <a:latin typeface="KBScaredStraight" panose="02000603000000000000" pitchFamily="2" charset="0"/>
                <a:ea typeface="KBScaredStraight" panose="02000603000000000000" pitchFamily="2" charset="0"/>
              </a:rPr>
              <a:t>Wrinkles</a:t>
            </a:r>
          </a:p>
        </p:txBody>
      </p:sp>
    </p:spTree>
    <p:extLst>
      <p:ext uri="{BB962C8B-B14F-4D97-AF65-F5344CB8AC3E}">
        <p14:creationId xmlns:p14="http://schemas.microsoft.com/office/powerpoint/2010/main" val="1306296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46"/>
          <a:stretch/>
        </p:blipFill>
        <p:spPr>
          <a:xfrm>
            <a:off x="-33618" y="1653989"/>
            <a:ext cx="9211235" cy="520401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-1" y="456728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Directions</a:t>
            </a:r>
            <a:r>
              <a:rPr lang="en-US" sz="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 </a:t>
            </a:r>
            <a:r>
              <a:rPr lang="en-US" sz="1200" dirty="0" smtClean="0"/>
              <a:t>Create a bumper sticker with a short statement or message convincing others who read it to solve one of the issues that we discussed in class.</a:t>
            </a:r>
          </a:p>
          <a:p>
            <a:r>
              <a:rPr lang="en-US" sz="1200" b="1" dirty="0" smtClean="0"/>
              <a:t>The bumper sticker MUST have: </a:t>
            </a:r>
            <a:endParaRPr lang="en-US" sz="1200" dirty="0" smtClean="0"/>
          </a:p>
          <a:p>
            <a:r>
              <a:rPr lang="en-US" sz="1200" dirty="0" smtClean="0"/>
              <a:t>1. Thoughtful message or statement describing your choice of which issue to solve.</a:t>
            </a:r>
          </a:p>
          <a:p>
            <a:r>
              <a:rPr lang="en-US" sz="1200" dirty="0" smtClean="0"/>
              <a:t>2. Colorful visual </a:t>
            </a:r>
          </a:p>
          <a:p>
            <a:r>
              <a:rPr lang="en-US" sz="1200" dirty="0" smtClean="0"/>
              <a:t>3. Underneath your creation, describe the issue and your ideas for how it can be solved.</a:t>
            </a:r>
            <a:endParaRPr lang="en-US" sz="1200" dirty="0"/>
          </a:p>
        </p:txBody>
      </p:sp>
      <p:sp>
        <p:nvSpPr>
          <p:cNvPr id="9" name="Rectangle 8"/>
          <p:cNvSpPr/>
          <p:nvPr/>
        </p:nvSpPr>
        <p:spPr>
          <a:xfrm>
            <a:off x="44251" y="-40341"/>
            <a:ext cx="9055496" cy="623248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en-US" sz="3600" dirty="0" smtClean="0">
                <a:ln w="10160">
                  <a:solidFill>
                    <a:schemeClr val="tx1"/>
                  </a:solidFill>
                  <a:prstDash val="solid"/>
                </a:ln>
                <a:solidFill>
                  <a:srgbClr val="A19FA0"/>
                </a:solidFill>
                <a:latin typeface="KG Second Chances Solid" panose="02000000000000000000" pitchFamily="2" charset="0"/>
              </a:rPr>
              <a:t>Bumper Sticker</a:t>
            </a:r>
            <a:endParaRPr lang="en-US" sz="3600" dirty="0">
              <a:ln w="10160">
                <a:solidFill>
                  <a:schemeClr val="tx1"/>
                </a:solidFill>
                <a:prstDash val="solid"/>
              </a:ln>
              <a:solidFill>
                <a:srgbClr val="A19FA0"/>
              </a:solidFill>
              <a:latin typeface="KG Second Chances Solid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-67235" y="6665567"/>
            <a:ext cx="265325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© </a:t>
            </a:r>
            <a:r>
              <a:rPr lang="en-US" sz="11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Brain Wrinkles</a:t>
            </a:r>
          </a:p>
        </p:txBody>
      </p:sp>
      <p:sp>
        <p:nvSpPr>
          <p:cNvPr id="5" name="Rectangle 4"/>
          <p:cNvSpPr/>
          <p:nvPr/>
        </p:nvSpPr>
        <p:spPr>
          <a:xfrm>
            <a:off x="1600200" y="5502968"/>
            <a:ext cx="5163671" cy="9516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2211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2"/>
            <a:srcRect/>
            <a:tile tx="0" ty="0" sx="100000" sy="100000" flip="none" algn="tl"/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159204" y="336176"/>
            <a:ext cx="8841922" cy="6225989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4" name="Rectangle 3"/>
          <p:cNvSpPr/>
          <p:nvPr/>
        </p:nvSpPr>
        <p:spPr>
          <a:xfrm>
            <a:off x="375683" y="550711"/>
            <a:ext cx="8625443" cy="96926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600"/>
              </a:spcAft>
            </a:pPr>
            <a:endParaRPr lang="en-US" sz="1050" dirty="0">
              <a:latin typeface="KG Second Chances Solid" panose="02000000000000000000" pitchFamily="2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07000"/>
              </a:lnSpc>
              <a:spcAft>
                <a:spcPts val="600"/>
              </a:spcAft>
            </a:pPr>
            <a:r>
              <a:rPr lang="en-US" sz="3300" dirty="0" smtClean="0">
                <a:latin typeface="KG Second Chances Solid" panose="02000000000000000000" pitchFamily="2" charset="0"/>
              </a:rPr>
              <a:t>TEACHER INFO: Water Issue Prescription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200" dirty="0" smtClean="0">
                <a:latin typeface="KG First Time In Forever" panose="02000506000000020003" pitchFamily="2" charset="0"/>
                <a:ea typeface="KBScaredStraight" panose="02000603000000000000" pitchFamily="2" charset="0"/>
                <a:cs typeface="Arial" panose="020B0604020202020204" pitchFamily="34" charset="0"/>
              </a:rPr>
              <a:t>Print off Prescription handout for each student.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3200" dirty="0">
              <a:latin typeface="KG First Time In Forever" panose="02000506000000020003" pitchFamily="2" charset="0"/>
              <a:ea typeface="KBScaredStraight" panose="02000603000000000000" pitchFamily="2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200" dirty="0" smtClean="0">
                <a:latin typeface="KG First Time In Forever" panose="02000506000000020003" pitchFamily="2" charset="0"/>
                <a:ea typeface="KBScaredStraight" panose="02000603000000000000" pitchFamily="2" charset="0"/>
                <a:cs typeface="Arial" panose="020B0604020202020204" pitchFamily="34" charset="0"/>
              </a:rPr>
              <a:t>The students will write a prescription to cure one of SW Asia’s water “ailments”.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3200" dirty="0" smtClean="0">
              <a:latin typeface="KG First Time In Forever" panose="02000506000000020003" pitchFamily="2" charset="0"/>
              <a:ea typeface="KBScaredStraight" panose="02000603000000000000" pitchFamily="2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200" dirty="0" smtClean="0">
                <a:latin typeface="KG First Time In Forever" panose="02000506000000020003" pitchFamily="2" charset="0"/>
                <a:ea typeface="KBScaredStraight" panose="02000603000000000000" pitchFamily="2" charset="0"/>
                <a:cs typeface="Arial" panose="020B0604020202020204" pitchFamily="34" charset="0"/>
              </a:rPr>
              <a:t>The “ailment” is where they will describe the issue and the “prescription” is where they will write their idea for solving it.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3600" dirty="0">
              <a:solidFill>
                <a:srgbClr val="FF0000"/>
              </a:solidFill>
              <a:latin typeface="KG First Time In Forever" panose="02000506000000020003" pitchFamily="2" charset="0"/>
              <a:ea typeface="KBScaredStraight" panose="02000603000000000000" pitchFamily="2" charset="0"/>
              <a:cs typeface="Arial" panose="020B0604020202020204" pitchFamily="34" charset="0"/>
            </a:endParaRPr>
          </a:p>
          <a:p>
            <a:endParaRPr lang="en-US" sz="3600" dirty="0">
              <a:solidFill>
                <a:srgbClr val="FF0000"/>
              </a:solidFill>
              <a:latin typeface="KG First Time In Forever" panose="02000506000000020003" pitchFamily="2" charset="0"/>
              <a:ea typeface="KBScaredStraight" panose="02000603000000000000" pitchFamily="2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1600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100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r>
              <a:rPr lang="en-US" sz="2100" dirty="0"/>
              <a:t> 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1500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1500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1500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1500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-67235" y="6665567"/>
            <a:ext cx="2653251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© Brain </a:t>
            </a:r>
            <a:r>
              <a:rPr lang="en-US" sz="1050" dirty="0">
                <a:latin typeface="KBScaredStraight" panose="02000603000000000000" pitchFamily="2" charset="0"/>
                <a:ea typeface="KBScaredStraight" panose="02000603000000000000" pitchFamily="2" charset="0"/>
              </a:rPr>
              <a:t>Wrinkles</a:t>
            </a:r>
          </a:p>
        </p:txBody>
      </p:sp>
    </p:spTree>
    <p:extLst>
      <p:ext uri="{BB962C8B-B14F-4D97-AF65-F5344CB8AC3E}">
        <p14:creationId xmlns:p14="http://schemas.microsoft.com/office/powerpoint/2010/main" val="2059499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104024" y="109819"/>
            <a:ext cx="6974602" cy="692497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en-US" sz="4050" b="1" dirty="0" smtClean="0">
                <a:ln w="10160">
                  <a:solidFill>
                    <a:sysClr val="windowText" lastClr="000000"/>
                  </a:solidFill>
                  <a:prstDash val="solid"/>
                </a:ln>
                <a:solidFill>
                  <a:srgbClr val="BFBFB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KG Second Chances Solid" panose="02000000000000000000" pitchFamily="2" charset="0"/>
              </a:rPr>
              <a:t>Water Issue </a:t>
            </a:r>
            <a:r>
              <a:rPr lang="en-US" sz="4050" b="1" dirty="0">
                <a:ln w="10160">
                  <a:solidFill>
                    <a:sysClr val="windowText" lastClr="000000"/>
                  </a:solidFill>
                  <a:prstDash val="solid"/>
                </a:ln>
                <a:solidFill>
                  <a:srgbClr val="BFBFB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KG Second Chances Solid" panose="02000000000000000000" pitchFamily="2" charset="0"/>
              </a:rPr>
              <a:t>Prescription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23964" y="835833"/>
            <a:ext cx="893471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Directions: </a:t>
            </a:r>
            <a:r>
              <a:rPr lang="en-US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You are the doctor! Write a prescription to cure one of </a:t>
            </a:r>
            <a:r>
              <a:rPr lang="en-US" sz="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Southwest Asia’s water </a:t>
            </a:r>
            <a:r>
              <a:rPr lang="en-US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“ailments”. </a:t>
            </a:r>
          </a:p>
        </p:txBody>
      </p:sp>
      <p:sp>
        <p:nvSpPr>
          <p:cNvPr id="6" name="Rectangle 5"/>
          <p:cNvSpPr/>
          <p:nvPr/>
        </p:nvSpPr>
        <p:spPr>
          <a:xfrm>
            <a:off x="228600" y="1227231"/>
            <a:ext cx="8659906" cy="5438336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8" name="TextBox 7"/>
          <p:cNvSpPr txBox="1"/>
          <p:nvPr/>
        </p:nvSpPr>
        <p:spPr>
          <a:xfrm>
            <a:off x="341241" y="2761781"/>
            <a:ext cx="828755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KBScaredStraight" panose="02000603000000000000" pitchFamily="2" charset="0"/>
                <a:ea typeface="KBScaredStraight" panose="02000603000000000000" pitchFamily="2" charset="0"/>
              </a:rPr>
              <a:t>Ailment: </a:t>
            </a:r>
          </a:p>
          <a:p>
            <a:endParaRPr lang="en-US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endParaRPr lang="en-US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endParaRPr lang="en-US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endParaRPr lang="en-US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endParaRPr lang="en-US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endParaRPr lang="en-US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r>
              <a:rPr lang="en-US" b="1" dirty="0">
                <a:latin typeface="KBScaredStraight" panose="02000603000000000000" pitchFamily="2" charset="0"/>
                <a:ea typeface="KBScaredStraight" panose="02000603000000000000" pitchFamily="2" charset="0"/>
              </a:rPr>
              <a:t>Prescription: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864" y="1376380"/>
            <a:ext cx="1063945" cy="1116211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3381634" y="1242256"/>
            <a:ext cx="5506872" cy="791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50000"/>
              </a:lnSpc>
            </a:pPr>
            <a:r>
              <a:rPr lang="en-US" sz="16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Name: ______________________</a:t>
            </a:r>
          </a:p>
          <a:p>
            <a:pPr algn="r">
              <a:lnSpc>
                <a:spcPct val="150000"/>
              </a:lnSpc>
            </a:pPr>
            <a:r>
              <a:rPr lang="en-US" sz="16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MD Signature</a:t>
            </a:r>
            <a:r>
              <a:rPr lang="en-US" sz="1600" dirty="0"/>
              <a:t>:___________________________________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59138" y="5305537"/>
            <a:ext cx="846774" cy="1280160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-67235" y="6665567"/>
            <a:ext cx="265325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>
                <a:solidFill>
                  <a:schemeClr val="bg1">
                    <a:lumMod val="50000"/>
                  </a:schemeClr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© </a:t>
            </a:r>
            <a:r>
              <a:rPr lang="en-US" sz="1000" dirty="0">
                <a:solidFill>
                  <a:schemeClr val="bg1">
                    <a:lumMod val="50000"/>
                  </a:schemeClr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Brain Wrinkles</a:t>
            </a:r>
          </a:p>
        </p:txBody>
      </p:sp>
    </p:spTree>
    <p:extLst>
      <p:ext uri="{BB962C8B-B14F-4D97-AF65-F5344CB8AC3E}">
        <p14:creationId xmlns:p14="http://schemas.microsoft.com/office/powerpoint/2010/main" val="24568154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2"/>
            <a:srcRect/>
            <a:tile tx="0" ty="0" sx="100000" sy="100000" flip="none" algn="tl"/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159204" y="336176"/>
            <a:ext cx="8841922" cy="6225989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4" name="Rectangle 3"/>
          <p:cNvSpPr/>
          <p:nvPr/>
        </p:nvSpPr>
        <p:spPr>
          <a:xfrm>
            <a:off x="375683" y="550711"/>
            <a:ext cx="8625443" cy="74873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600"/>
              </a:spcAft>
            </a:pPr>
            <a:endParaRPr lang="en-US" sz="1050" dirty="0">
              <a:latin typeface="KG Second Chances Solid" panose="02000000000000000000" pitchFamily="2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07000"/>
              </a:lnSpc>
              <a:spcAft>
                <a:spcPts val="600"/>
              </a:spcAft>
            </a:pPr>
            <a:r>
              <a:rPr lang="en-US" sz="3300" dirty="0" smtClean="0">
                <a:latin typeface="KG Second Chances Solid" panose="02000000000000000000" pitchFamily="2" charset="0"/>
              </a:rPr>
              <a:t>TEACHER INFO: CLOZE Notes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6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The next pages are handouts for the students to use for note-taking during the presentation. (Print front to back to save paper and ink.)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600" dirty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6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Check the answers as a class after the presentation.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1600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100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r>
              <a:rPr lang="en-US" sz="2100" dirty="0"/>
              <a:t> 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1500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1500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1500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1500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-67235" y="6665567"/>
            <a:ext cx="265325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>
                <a:solidFill>
                  <a:schemeClr val="bg1">
                    <a:lumMod val="50000"/>
                  </a:schemeClr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© Brain </a:t>
            </a:r>
            <a:r>
              <a:rPr lang="en-US" sz="1000" dirty="0">
                <a:solidFill>
                  <a:schemeClr val="bg1">
                    <a:lumMod val="50000"/>
                  </a:schemeClr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Wrinkles</a:t>
            </a:r>
          </a:p>
        </p:txBody>
      </p:sp>
    </p:spTree>
    <p:extLst>
      <p:ext uri="{BB962C8B-B14F-4D97-AF65-F5344CB8AC3E}">
        <p14:creationId xmlns:p14="http://schemas.microsoft.com/office/powerpoint/2010/main" val="2937730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2"/>
            <a:srcRect/>
            <a:tile tx="0" ty="0" sx="100000" sy="100000" flip="none" algn="tl"/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159204" y="336176"/>
            <a:ext cx="8841922" cy="6225989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4" name="Rectangle 3"/>
          <p:cNvSpPr/>
          <p:nvPr/>
        </p:nvSpPr>
        <p:spPr>
          <a:xfrm>
            <a:off x="375683" y="550711"/>
            <a:ext cx="8625443" cy="65178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600"/>
              </a:spcAft>
            </a:pPr>
            <a:endParaRPr lang="en-US" sz="1050" dirty="0">
              <a:latin typeface="KG Second Chances Solid" panose="02000000000000000000" pitchFamily="2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07000"/>
              </a:lnSpc>
              <a:spcAft>
                <a:spcPts val="600"/>
              </a:spcAft>
            </a:pPr>
            <a:r>
              <a:rPr lang="en-US" sz="3300" dirty="0" smtClean="0">
                <a:latin typeface="KG Second Chances Solid" panose="02000000000000000000" pitchFamily="2" charset="0"/>
              </a:rPr>
              <a:t>TEACHER INFO: TICKET OUT THE DOOR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2400" dirty="0" smtClean="0">
              <a:latin typeface="KBScaredStraight" panose="02000603000000000000" pitchFamily="2" charset="0"/>
              <a:ea typeface="KBScaredStraight" panose="02000603000000000000" pitchFamily="2" charset="0"/>
              <a:cs typeface="Arial" panose="020B0604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>
                <a:latin typeface="KG First Time In Forever" panose="02000506000000020003" pitchFamily="2" charset="0"/>
                <a:ea typeface="KBScaredStraight" panose="02000603000000000000" pitchFamily="2" charset="0"/>
                <a:cs typeface="Arial" panose="020B0604020202020204" pitchFamily="34" charset="0"/>
              </a:rPr>
              <a:t>Have the students write the answer to the question on the “ticket” and turn it in at the end of class. </a:t>
            </a:r>
            <a:endParaRPr lang="en-US" sz="3200" dirty="0" smtClean="0">
              <a:latin typeface="KG First Time In Forever" panose="02000506000000020003" pitchFamily="2" charset="0"/>
              <a:ea typeface="KBScaredStraight" panose="02000603000000000000" pitchFamily="2" charset="0"/>
              <a:cs typeface="Arial" panose="020B0604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200" dirty="0">
              <a:latin typeface="KG First Time In Forever" panose="02000506000000020003" pitchFamily="2" charset="0"/>
              <a:ea typeface="KBScaredStraight" panose="02000603000000000000" pitchFamily="2" charset="0"/>
              <a:cs typeface="Arial" panose="020B0604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 smtClean="0">
                <a:latin typeface="KG First Time In Forever" panose="02000506000000020003" pitchFamily="2" charset="0"/>
                <a:ea typeface="KBScaredStraight" panose="02000603000000000000" pitchFamily="2" charset="0"/>
                <a:cs typeface="Arial" panose="020B0604020202020204" pitchFamily="34" charset="0"/>
              </a:rPr>
              <a:t>I </a:t>
            </a:r>
            <a:r>
              <a:rPr lang="en-US" sz="3200" dirty="0">
                <a:latin typeface="KG First Time In Forever" panose="02000506000000020003" pitchFamily="2" charset="0"/>
                <a:ea typeface="KBScaredStraight" panose="02000603000000000000" pitchFamily="2" charset="0"/>
                <a:cs typeface="Arial" panose="020B0604020202020204" pitchFamily="34" charset="0"/>
              </a:rPr>
              <a:t>like to read over these &amp; discuss answers at the beginning of the next class</a:t>
            </a:r>
            <a:r>
              <a:rPr lang="en-US" sz="3200" dirty="0" smtClean="0">
                <a:latin typeface="KG First Time In Forever" panose="02000506000000020003" pitchFamily="2" charset="0"/>
                <a:ea typeface="KBScaredStraight" panose="02000603000000000000" pitchFamily="2" charset="0"/>
                <a:cs typeface="Arial" panose="020B0604020202020204" pitchFamily="34" charset="0"/>
              </a:rPr>
              <a:t>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200" dirty="0">
              <a:latin typeface="KG First Time In Forever" panose="02000506000000020003" pitchFamily="2" charset="0"/>
              <a:ea typeface="KBScaredStraight" panose="02000603000000000000" pitchFamily="2" charset="0"/>
              <a:cs typeface="Arial" panose="020B0604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 smtClean="0">
                <a:latin typeface="KG First Time In Forever" panose="02000506000000020003" pitchFamily="2" charset="0"/>
                <a:ea typeface="KBScaredStraight" panose="02000603000000000000" pitchFamily="2" charset="0"/>
                <a:cs typeface="Arial" panose="020B0604020202020204" pitchFamily="34" charset="0"/>
              </a:rPr>
              <a:t>*There are 4 tickets per page.</a:t>
            </a:r>
            <a:endParaRPr lang="en-US" sz="3200" dirty="0">
              <a:latin typeface="KG First Time In Forever" panose="02000506000000020003" pitchFamily="2" charset="0"/>
              <a:ea typeface="KBScaredStraight" panose="02000603000000000000" pitchFamily="2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1500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1500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1500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-67235" y="6665567"/>
            <a:ext cx="2653251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© Brain </a:t>
            </a:r>
            <a:r>
              <a:rPr lang="en-US" sz="1050" dirty="0">
                <a:latin typeface="KBScaredStraight" panose="02000603000000000000" pitchFamily="2" charset="0"/>
                <a:ea typeface="KBScaredStraight" panose="02000603000000000000" pitchFamily="2" charset="0"/>
              </a:rPr>
              <a:t>Wrinkles</a:t>
            </a:r>
          </a:p>
        </p:txBody>
      </p:sp>
    </p:spTree>
    <p:extLst>
      <p:ext uri="{BB962C8B-B14F-4D97-AF65-F5344CB8AC3E}">
        <p14:creationId xmlns:p14="http://schemas.microsoft.com/office/powerpoint/2010/main" val="3990428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Picture 2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12" y="4097449"/>
            <a:ext cx="4503727" cy="274320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104600" y="172097"/>
            <a:ext cx="4421339" cy="561692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en-US" sz="3200" b="1" dirty="0">
                <a:ln w="10160">
                  <a:solidFill>
                    <a:schemeClr val="tx1"/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KG Second Chances Solid" panose="02000000000000000000" pitchFamily="2" charset="0"/>
              </a:rPr>
              <a:t>Ticket Out the Door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12" y="656933"/>
            <a:ext cx="4503727" cy="2743200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81368" y="681937"/>
            <a:ext cx="442133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Why is the unequal distribution of water a problem in </a:t>
            </a:r>
            <a:r>
              <a:rPr lang="en-US" sz="1200" dirty="0" smtClean="0">
                <a:latin typeface="KG First Time In Forever" panose="02000506000000020003" pitchFamily="2" charset="0"/>
                <a:ea typeface="KBScaredStraight" panose="02000603000000000000" pitchFamily="2" charset="0"/>
              </a:rPr>
              <a:t>SW Asia</a:t>
            </a:r>
            <a:r>
              <a:rPr lang="en-US" sz="12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?</a:t>
            </a:r>
          </a:p>
        </p:txBody>
      </p:sp>
      <p:sp>
        <p:nvSpPr>
          <p:cNvPr id="15" name="Rectangle 14"/>
          <p:cNvSpPr/>
          <p:nvPr/>
        </p:nvSpPr>
        <p:spPr>
          <a:xfrm>
            <a:off x="0" y="0"/>
            <a:ext cx="4572000" cy="6858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16" name="TextBox 15"/>
          <p:cNvSpPr txBox="1"/>
          <p:nvPr/>
        </p:nvSpPr>
        <p:spPr>
          <a:xfrm>
            <a:off x="113798" y="3247152"/>
            <a:ext cx="265325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smtClean="0">
                <a:solidFill>
                  <a:schemeClr val="bg1">
                    <a:lumMod val="50000"/>
                  </a:schemeClr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© Brain Wrinkles</a:t>
            </a:r>
            <a:endParaRPr lang="en-US" sz="800" dirty="0">
              <a:solidFill>
                <a:schemeClr val="bg1">
                  <a:lumMod val="50000"/>
                </a:schemeClr>
              </a:solidFill>
              <a:latin typeface="KBScaredStraight" panose="02000603000000000000" pitchFamily="2" charset="0"/>
              <a:ea typeface="KBScaredStraight" panose="02000603000000000000" pitchFamily="2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27" name="TextBox 26"/>
          <p:cNvSpPr txBox="1"/>
          <p:nvPr/>
        </p:nvSpPr>
        <p:spPr>
          <a:xfrm>
            <a:off x="0" y="0"/>
            <a:ext cx="265325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Name</a:t>
            </a:r>
            <a:r>
              <a:rPr lang="en-US" sz="1000" dirty="0" smtClean="0">
                <a:solidFill>
                  <a:schemeClr val="bg1">
                    <a:lumMod val="50000"/>
                  </a:schemeClr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:</a:t>
            </a:r>
            <a:endParaRPr lang="en-US" sz="1000" dirty="0">
              <a:solidFill>
                <a:schemeClr val="bg1">
                  <a:lumMod val="50000"/>
                </a:schemeClr>
              </a:solidFill>
              <a:latin typeface="KBScaredStraight" panose="02000603000000000000" pitchFamily="2" charset="0"/>
              <a:ea typeface="KBScaredStraight" panose="02000603000000000000" pitchFamily="2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67921" y="3618580"/>
            <a:ext cx="4421339" cy="561692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en-US" sz="3200" b="1" dirty="0">
                <a:ln w="10160">
                  <a:solidFill>
                    <a:schemeClr val="tx1"/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KG Second Chances Solid" panose="02000000000000000000" pitchFamily="2" charset="0"/>
              </a:rPr>
              <a:t>Ticket Out the Door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-61014" y="3400133"/>
            <a:ext cx="265325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Name</a:t>
            </a:r>
            <a:r>
              <a:rPr lang="en-US" sz="1000" dirty="0" smtClean="0">
                <a:solidFill>
                  <a:schemeClr val="bg1">
                    <a:lumMod val="50000"/>
                  </a:schemeClr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:</a:t>
            </a:r>
            <a:endParaRPr lang="en-US" sz="1000" dirty="0">
              <a:solidFill>
                <a:schemeClr val="bg1">
                  <a:lumMod val="50000"/>
                </a:schemeClr>
              </a:solidFill>
              <a:latin typeface="KBScaredStraight" panose="02000603000000000000" pitchFamily="2" charset="0"/>
              <a:ea typeface="KBScaredStraight" panose="02000603000000000000" pitchFamily="2" charset="0"/>
            </a:endParaRPr>
          </a:p>
        </p:txBody>
      </p:sp>
      <p:cxnSp>
        <p:nvCxnSpPr>
          <p:cNvPr id="4" name="Straight Connector 3"/>
          <p:cNvCxnSpPr>
            <a:stCxn id="15" idx="1"/>
            <a:endCxn id="26" idx="3"/>
          </p:cNvCxnSpPr>
          <p:nvPr/>
        </p:nvCxnSpPr>
        <p:spPr>
          <a:xfrm>
            <a:off x="0" y="3429000"/>
            <a:ext cx="914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113798" y="6693635"/>
            <a:ext cx="265325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smtClean="0">
                <a:solidFill>
                  <a:schemeClr val="bg1">
                    <a:lumMod val="50000"/>
                  </a:schemeClr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© Brain Wrinkles</a:t>
            </a:r>
            <a:endParaRPr lang="en-US" sz="800" dirty="0">
              <a:solidFill>
                <a:schemeClr val="bg1">
                  <a:lumMod val="50000"/>
                </a:schemeClr>
              </a:solidFill>
              <a:latin typeface="KBScaredStraight" panose="02000603000000000000" pitchFamily="2" charset="0"/>
              <a:ea typeface="KBScaredStraight" panose="02000603000000000000" pitchFamily="2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63405" y="4180272"/>
            <a:ext cx="442133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Why is the unequal distribution of water a problem in </a:t>
            </a:r>
            <a:r>
              <a:rPr lang="en-US" sz="1200" dirty="0" smtClean="0">
                <a:latin typeface="KG First Time In Forever" panose="02000506000000020003" pitchFamily="2" charset="0"/>
                <a:ea typeface="KBScaredStraight" panose="02000603000000000000" pitchFamily="2" charset="0"/>
              </a:rPr>
              <a:t>SW Asia</a:t>
            </a:r>
            <a:r>
              <a:rPr lang="en-US" sz="12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?</a:t>
            </a:r>
          </a:p>
        </p:txBody>
      </p:sp>
      <p:pic>
        <p:nvPicPr>
          <p:cNvPr id="35" name="Picture 3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8542" y="4097449"/>
            <a:ext cx="4503727" cy="2743200"/>
          </a:xfrm>
          <a:prstGeom prst="rect">
            <a:avLst/>
          </a:prstGeom>
        </p:spPr>
      </p:pic>
      <p:sp>
        <p:nvSpPr>
          <p:cNvPr id="36" name="Rectangle 35"/>
          <p:cNvSpPr/>
          <p:nvPr/>
        </p:nvSpPr>
        <p:spPr>
          <a:xfrm>
            <a:off x="4680930" y="172097"/>
            <a:ext cx="4421339" cy="561692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en-US" sz="3200" b="1" dirty="0">
                <a:ln w="10160">
                  <a:solidFill>
                    <a:schemeClr val="tx1"/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KG Second Chances Solid" panose="02000000000000000000" pitchFamily="2" charset="0"/>
              </a:rPr>
              <a:t>Ticket Out the Door</a:t>
            </a:r>
          </a:p>
        </p:txBody>
      </p:sp>
      <p:pic>
        <p:nvPicPr>
          <p:cNvPr id="37" name="Picture 3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8542" y="656933"/>
            <a:ext cx="4503727" cy="2743200"/>
          </a:xfrm>
          <a:prstGeom prst="rect">
            <a:avLst/>
          </a:prstGeom>
        </p:spPr>
      </p:pic>
      <p:sp>
        <p:nvSpPr>
          <p:cNvPr id="38" name="TextBox 37"/>
          <p:cNvSpPr txBox="1"/>
          <p:nvPr/>
        </p:nvSpPr>
        <p:spPr>
          <a:xfrm>
            <a:off x="4657698" y="681937"/>
            <a:ext cx="442133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Why is the unequal distribution of water a problem in </a:t>
            </a:r>
            <a:r>
              <a:rPr lang="en-US" sz="1200" dirty="0" smtClean="0">
                <a:latin typeface="KG First Time In Forever" panose="02000506000000020003" pitchFamily="2" charset="0"/>
                <a:ea typeface="KBScaredStraight" panose="02000603000000000000" pitchFamily="2" charset="0"/>
              </a:rPr>
              <a:t>SW Asia</a:t>
            </a:r>
            <a:r>
              <a:rPr lang="en-US" sz="12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?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4690128" y="3247152"/>
            <a:ext cx="265325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smtClean="0">
                <a:solidFill>
                  <a:schemeClr val="bg1">
                    <a:lumMod val="50000"/>
                  </a:schemeClr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© Brain Wrinkles</a:t>
            </a:r>
            <a:endParaRPr lang="en-US" sz="800" dirty="0">
              <a:solidFill>
                <a:schemeClr val="bg1">
                  <a:lumMod val="50000"/>
                </a:schemeClr>
              </a:solidFill>
              <a:latin typeface="KBScaredStraight" panose="02000603000000000000" pitchFamily="2" charset="0"/>
              <a:ea typeface="KBScaredStraight" panose="02000603000000000000" pitchFamily="2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4576330" y="0"/>
            <a:ext cx="265325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Name</a:t>
            </a:r>
            <a:r>
              <a:rPr lang="en-US" sz="1000" dirty="0" smtClean="0">
                <a:solidFill>
                  <a:schemeClr val="bg1">
                    <a:lumMod val="50000"/>
                  </a:schemeClr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:</a:t>
            </a:r>
            <a:endParaRPr lang="en-US" sz="1000" dirty="0">
              <a:solidFill>
                <a:schemeClr val="bg1">
                  <a:lumMod val="50000"/>
                </a:schemeClr>
              </a:solidFill>
              <a:latin typeface="KBScaredStraight" panose="02000603000000000000" pitchFamily="2" charset="0"/>
              <a:ea typeface="KBScaredStraight" panose="02000603000000000000" pitchFamily="2" charset="0"/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4644251" y="3618580"/>
            <a:ext cx="4421339" cy="561692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en-US" sz="3200" b="1" dirty="0">
                <a:ln w="10160">
                  <a:solidFill>
                    <a:schemeClr val="tx1"/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KG Second Chances Solid" panose="02000000000000000000" pitchFamily="2" charset="0"/>
              </a:rPr>
              <a:t>Ticket Out the Door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4515316" y="3400133"/>
            <a:ext cx="265325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Name</a:t>
            </a:r>
            <a:r>
              <a:rPr lang="en-US" sz="1000" dirty="0" smtClean="0">
                <a:solidFill>
                  <a:schemeClr val="bg1">
                    <a:lumMod val="50000"/>
                  </a:schemeClr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:</a:t>
            </a:r>
            <a:endParaRPr lang="en-US" sz="1000" dirty="0">
              <a:solidFill>
                <a:schemeClr val="bg1">
                  <a:lumMod val="50000"/>
                </a:schemeClr>
              </a:solidFill>
              <a:latin typeface="KBScaredStraight" panose="02000603000000000000" pitchFamily="2" charset="0"/>
              <a:ea typeface="KBScaredStraight" panose="02000603000000000000" pitchFamily="2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4690128" y="6693635"/>
            <a:ext cx="265325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smtClean="0">
                <a:solidFill>
                  <a:schemeClr val="bg1">
                    <a:lumMod val="50000"/>
                  </a:schemeClr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© Brain Wrinkles</a:t>
            </a:r>
            <a:endParaRPr lang="en-US" sz="800" dirty="0">
              <a:solidFill>
                <a:schemeClr val="bg1">
                  <a:lumMod val="50000"/>
                </a:schemeClr>
              </a:solidFill>
              <a:latin typeface="KBScaredStraight" panose="02000603000000000000" pitchFamily="2" charset="0"/>
              <a:ea typeface="KBScaredStraight" panose="02000603000000000000" pitchFamily="2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4639735" y="4180272"/>
            <a:ext cx="442133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Why is the unequal distribution of water a problem in </a:t>
            </a:r>
            <a:r>
              <a:rPr lang="en-US" sz="1200" dirty="0" smtClean="0">
                <a:latin typeface="KG First Time In Forever" panose="02000506000000020003" pitchFamily="2" charset="0"/>
                <a:ea typeface="KBScaredStraight" panose="02000603000000000000" pitchFamily="2" charset="0"/>
              </a:rPr>
              <a:t>SW Asia</a:t>
            </a:r>
            <a:r>
              <a:rPr lang="en-US" sz="12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96109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578224" y="261588"/>
            <a:ext cx="8027893" cy="6269691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1191"/>
          </a:p>
        </p:txBody>
      </p:sp>
      <p:sp>
        <p:nvSpPr>
          <p:cNvPr id="30" name="Rectangle 29"/>
          <p:cNvSpPr/>
          <p:nvPr/>
        </p:nvSpPr>
        <p:spPr>
          <a:xfrm>
            <a:off x="766482" y="570010"/>
            <a:ext cx="7611036" cy="5894705"/>
          </a:xfrm>
          <a:prstGeom prst="rect">
            <a:avLst/>
          </a:prstGeom>
          <a:noFill/>
        </p:spPr>
        <p:txBody>
          <a:bodyPr wrap="square" lIns="66563" tIns="33281" rIns="66563" bIns="33281">
            <a:spAutoFit/>
          </a:bodyPr>
          <a:lstStyle/>
          <a:p>
            <a:pPr marL="332833" indent="-332833">
              <a:buFont typeface="Arial" panose="020B0604020202020204" pitchFamily="34" charset="0"/>
              <a:buChar char="•"/>
              <a:defRPr/>
            </a:pPr>
            <a:endParaRPr lang="en-US" sz="801" dirty="0">
              <a:ln w="0"/>
              <a:latin typeface="KG Payphone" panose="02000000000000000000" pitchFamily="2" charset="0"/>
            </a:endParaRPr>
          </a:p>
          <a:p>
            <a:pPr marL="332833" indent="-332833">
              <a:buFont typeface="Arial" panose="020B0604020202020204" pitchFamily="34" charset="0"/>
              <a:buChar char="•"/>
              <a:defRPr/>
            </a:pPr>
            <a:endParaRPr lang="en-US" sz="801" dirty="0">
              <a:ln w="0"/>
              <a:latin typeface="KG Payphone" panose="02000000000000000000" pitchFamily="2" charset="0"/>
            </a:endParaRPr>
          </a:p>
          <a:p>
            <a:pPr marL="332833" indent="-332833">
              <a:buFont typeface="Arial" panose="020B0604020202020204" pitchFamily="34" charset="0"/>
              <a:buChar char="•"/>
              <a:defRPr/>
            </a:pPr>
            <a:endParaRPr lang="en-US" sz="801" dirty="0">
              <a:ln w="0"/>
              <a:latin typeface="KG Payphone" panose="02000000000000000000" pitchFamily="2" charset="0"/>
            </a:endParaRPr>
          </a:p>
          <a:p>
            <a:pPr marL="332833" indent="-332833">
              <a:buFont typeface="Arial" panose="020B0604020202020204" pitchFamily="34" charset="0"/>
              <a:buChar char="•"/>
              <a:defRPr/>
            </a:pPr>
            <a:endParaRPr lang="en-US" sz="801" dirty="0">
              <a:ln w="0"/>
              <a:latin typeface="KG Payphone" panose="02000000000000000000" pitchFamily="2" charset="0"/>
            </a:endParaRPr>
          </a:p>
          <a:p>
            <a:pPr marL="332833" indent="-332833">
              <a:buFont typeface="Arial" panose="020B0604020202020204" pitchFamily="34" charset="0"/>
              <a:buChar char="•"/>
              <a:defRPr/>
            </a:pPr>
            <a:endParaRPr lang="en-US" sz="801" dirty="0">
              <a:ln w="0"/>
              <a:latin typeface="KG Payphone" panose="02000000000000000000" pitchFamily="2" charset="0"/>
            </a:endParaRPr>
          </a:p>
          <a:p>
            <a:pPr eaLnBrk="1" hangingPunct="1">
              <a:defRPr/>
            </a:pPr>
            <a:r>
              <a:rPr lang="en-US" dirty="0">
                <a:latin typeface="KBScaredStraight" panose="02000603000000000000" pitchFamily="2" charset="0"/>
                <a:ea typeface="KBScaredStraight" panose="02000603000000000000" pitchFamily="2" charset="0"/>
                <a:cs typeface="Arial" panose="020B0604020202020204" pitchFamily="34" charset="0"/>
              </a:rPr>
              <a:t>Thank you so much for downloading this file. I sincerely hope you find it helpful and that your students learn a lot from it! I look forward to reading your feedback in my store.</a:t>
            </a:r>
          </a:p>
          <a:p>
            <a:pPr eaLnBrk="1" hangingPunct="1">
              <a:defRPr/>
            </a:pPr>
            <a:endParaRPr lang="en-US" dirty="0">
              <a:latin typeface="KBScaredStraight" panose="02000603000000000000" pitchFamily="2" charset="0"/>
              <a:ea typeface="KBScaredStraight" panose="02000603000000000000" pitchFamily="2" charset="0"/>
              <a:cs typeface="Arial" panose="020B0604020202020204" pitchFamily="34" charset="0"/>
            </a:endParaRPr>
          </a:p>
          <a:p>
            <a:pPr eaLnBrk="1" hangingPunct="1">
              <a:defRPr/>
            </a:pPr>
            <a:r>
              <a:rPr lang="en-US" dirty="0">
                <a:latin typeface="KBScaredStraight" panose="02000603000000000000" pitchFamily="2" charset="0"/>
                <a:ea typeface="KBScaredStraight" panose="02000603000000000000" pitchFamily="2" charset="0"/>
                <a:cs typeface="Arial" panose="020B0604020202020204" pitchFamily="34" charset="0"/>
              </a:rPr>
              <a:t>If you like this file, you might want to check out some of my other products that teach social studies topics in creative, engaging, and hands-on ways.</a:t>
            </a:r>
          </a:p>
          <a:p>
            <a:pPr eaLnBrk="1" hangingPunct="1">
              <a:defRPr/>
            </a:pPr>
            <a:endParaRPr lang="en-US" sz="1165" dirty="0">
              <a:latin typeface="KBScaredStraight" panose="02000603000000000000" pitchFamily="2" charset="0"/>
              <a:ea typeface="KBScaredStraight" panose="02000603000000000000" pitchFamily="2" charset="0"/>
              <a:cs typeface="Arial" panose="020B0604020202020204" pitchFamily="34" charset="0"/>
            </a:endParaRPr>
          </a:p>
          <a:p>
            <a:pPr eaLnBrk="1" hangingPunct="1">
              <a:defRPr/>
            </a:pPr>
            <a:endParaRPr lang="en-US" sz="1748" dirty="0">
              <a:latin typeface="KBScaredStraight" panose="02000603000000000000" pitchFamily="2" charset="0"/>
              <a:ea typeface="KBScaredStraight" panose="02000603000000000000" pitchFamily="2" charset="0"/>
              <a:cs typeface="Arial" panose="020B0604020202020204" pitchFamily="34" charset="0"/>
            </a:endParaRPr>
          </a:p>
          <a:p>
            <a:pPr eaLnBrk="1" hangingPunct="1">
              <a:defRPr/>
            </a:pPr>
            <a:endParaRPr lang="en-US" sz="1748" dirty="0">
              <a:latin typeface="KBScaredStraight" panose="02000603000000000000" pitchFamily="2" charset="0"/>
              <a:ea typeface="KBScaredStraight" panose="02000603000000000000" pitchFamily="2" charset="0"/>
              <a:cs typeface="Arial" panose="020B0604020202020204" pitchFamily="34" charset="0"/>
            </a:endParaRPr>
          </a:p>
          <a:p>
            <a:pPr eaLnBrk="1" hangingPunct="1">
              <a:defRPr/>
            </a:pPr>
            <a:endParaRPr lang="en-US" sz="1748" dirty="0">
              <a:latin typeface="KBScaredStraight" panose="02000603000000000000" pitchFamily="2" charset="0"/>
              <a:ea typeface="KBScaredStraight" panose="02000603000000000000" pitchFamily="2" charset="0"/>
              <a:cs typeface="Arial" panose="020B0604020202020204" pitchFamily="34" charset="0"/>
            </a:endParaRPr>
          </a:p>
          <a:p>
            <a:pPr eaLnBrk="1" hangingPunct="1">
              <a:defRPr/>
            </a:pPr>
            <a:endParaRPr lang="en-US" sz="1748" dirty="0">
              <a:latin typeface="KBScaredStraight" panose="02000603000000000000" pitchFamily="2" charset="0"/>
              <a:ea typeface="KBScaredStraight" panose="02000603000000000000" pitchFamily="2" charset="0"/>
              <a:cs typeface="Arial" panose="020B0604020202020204" pitchFamily="34" charset="0"/>
            </a:endParaRPr>
          </a:p>
          <a:p>
            <a:pPr algn="ctr" eaLnBrk="1" hangingPunct="1">
              <a:defRPr/>
            </a:pPr>
            <a:endParaRPr lang="en-US" sz="1748" dirty="0">
              <a:latin typeface="KBScaredStraight" panose="02000603000000000000" pitchFamily="2" charset="0"/>
              <a:ea typeface="KBScaredStraight" panose="02000603000000000000" pitchFamily="2" charset="0"/>
              <a:cs typeface="Arial" panose="020B0604020202020204" pitchFamily="34" charset="0"/>
            </a:endParaRPr>
          </a:p>
          <a:p>
            <a:pPr algn="ctr" eaLnBrk="1" hangingPunct="1">
              <a:defRPr/>
            </a:pPr>
            <a:endParaRPr lang="en-US" sz="1748" dirty="0">
              <a:latin typeface="KBScaredStraight" panose="02000603000000000000" pitchFamily="2" charset="0"/>
              <a:ea typeface="KBScaredStraight" panose="02000603000000000000" pitchFamily="2" charset="0"/>
              <a:cs typeface="Arial" panose="020B0604020202020204" pitchFamily="34" charset="0"/>
            </a:endParaRPr>
          </a:p>
          <a:p>
            <a:pPr eaLnBrk="1" hangingPunct="1">
              <a:defRPr/>
            </a:pPr>
            <a:endParaRPr lang="en-US" sz="1748" dirty="0">
              <a:latin typeface="KBScaredStraight" panose="02000603000000000000" pitchFamily="2" charset="0"/>
              <a:ea typeface="KBScaredStraight" panose="02000603000000000000" pitchFamily="2" charset="0"/>
              <a:cs typeface="Arial" panose="020B0604020202020204" pitchFamily="34" charset="0"/>
            </a:endParaRPr>
          </a:p>
          <a:p>
            <a:pPr eaLnBrk="1" hangingPunct="1">
              <a:defRPr/>
            </a:pPr>
            <a:endParaRPr lang="en-US" sz="1456" dirty="0">
              <a:latin typeface="KBScaredStraight" panose="02000603000000000000" pitchFamily="2" charset="0"/>
              <a:ea typeface="KBScaredStraight" panose="02000603000000000000" pitchFamily="2" charset="0"/>
              <a:cs typeface="Arial" panose="020B0604020202020204" pitchFamily="34" charset="0"/>
            </a:endParaRPr>
          </a:p>
          <a:p>
            <a:pPr eaLnBrk="1" hangingPunct="1">
              <a:defRPr/>
            </a:pPr>
            <a:r>
              <a:rPr lang="en-US" sz="1748" dirty="0">
                <a:latin typeface="KBScaredStraight" panose="02000603000000000000" pitchFamily="2" charset="0"/>
                <a:ea typeface="KBScaredStraight" panose="02000603000000000000" pitchFamily="2" charset="0"/>
                <a:cs typeface="Arial" panose="020B0604020202020204" pitchFamily="34" charset="0"/>
              </a:rPr>
              <a:t>Best wishes,</a:t>
            </a:r>
          </a:p>
          <a:p>
            <a:pPr eaLnBrk="1" hangingPunct="1">
              <a:defRPr/>
            </a:pPr>
            <a:r>
              <a:rPr lang="en-US" sz="2912" dirty="0">
                <a:solidFill>
                  <a:srgbClr val="0AB5AC"/>
                </a:solidFill>
                <a:latin typeface="KG Eyes Wide Open" panose="02000506000000020004" pitchFamily="2" charset="0"/>
                <a:ea typeface="KBScaredStraight" panose="02000603000000000000" pitchFamily="2" charset="0"/>
                <a:cs typeface="Arial" panose="020B0604020202020204" pitchFamily="34" charset="0"/>
              </a:rPr>
              <a:t>Ansley at Brain Wrinkles </a:t>
            </a:r>
          </a:p>
          <a:p>
            <a:pPr eaLnBrk="1" hangingPunct="1">
              <a:defRPr/>
            </a:pPr>
            <a:endParaRPr lang="en-US" sz="1748" dirty="0">
              <a:ln w="0"/>
              <a:latin typeface="KG Payphone" panose="02000000000000000000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483921" y="294573"/>
            <a:ext cx="4012147" cy="881406"/>
          </a:xfrm>
          <a:prstGeom prst="rect">
            <a:avLst/>
          </a:prstGeom>
          <a:noFill/>
        </p:spPr>
        <p:txBody>
          <a:bodyPr wrap="none" lIns="49922" tIns="24961" rIns="49922" bIns="24961">
            <a:spAutoFit/>
          </a:bodyPr>
          <a:lstStyle/>
          <a:p>
            <a:pPr algn="ctr" eaLnBrk="1" hangingPunct="1">
              <a:defRPr/>
            </a:pPr>
            <a:r>
              <a:rPr lang="en-US" sz="5400" b="1" dirty="0">
                <a:ln w="28575">
                  <a:solidFill>
                    <a:sysClr val="windowText" lastClr="000000"/>
                  </a:solidFill>
                  <a:prstDash val="solid"/>
                </a:ln>
                <a:solidFill>
                  <a:srgbClr val="0AB5AC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KG Second Chances Solid" panose="02000000000000000000" pitchFamily="2" charset="0"/>
              </a:rPr>
              <a:t>Thank You!</a:t>
            </a:r>
          </a:p>
        </p:txBody>
      </p:sp>
      <p:pic>
        <p:nvPicPr>
          <p:cNvPr id="18438" name="Picture 8">
            <a:hlinkClick r:id="rId3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2080" y="5272746"/>
            <a:ext cx="1188720" cy="11657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887" y="3271850"/>
            <a:ext cx="2443163" cy="1828800"/>
          </a:xfrm>
          <a:prstGeom prst="rect">
            <a:avLst/>
          </a:prstGeom>
          <a:ln w="38100"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4455" y="3271850"/>
            <a:ext cx="2441965" cy="1828800"/>
          </a:xfrm>
          <a:prstGeom prst="rect">
            <a:avLst/>
          </a:prstGeom>
          <a:ln w="38100"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3825" y="3271850"/>
            <a:ext cx="1828800" cy="2438400"/>
          </a:xfrm>
          <a:prstGeom prst="rect">
            <a:avLst/>
          </a:prstGeom>
          <a:ln w="38100"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756238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416859" y="261588"/>
            <a:ext cx="8364070" cy="6269691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1191"/>
          </a:p>
        </p:txBody>
      </p:sp>
      <p:sp>
        <p:nvSpPr>
          <p:cNvPr id="30" name="Rectangle 29"/>
          <p:cNvSpPr/>
          <p:nvPr/>
        </p:nvSpPr>
        <p:spPr>
          <a:xfrm>
            <a:off x="551329" y="294155"/>
            <a:ext cx="8108577" cy="6048016"/>
          </a:xfrm>
          <a:prstGeom prst="rect">
            <a:avLst/>
          </a:prstGeom>
          <a:noFill/>
        </p:spPr>
        <p:txBody>
          <a:bodyPr wrap="square" lIns="66563" tIns="33281" rIns="66563" bIns="33281">
            <a:spAutoFit/>
          </a:bodyPr>
          <a:lstStyle/>
          <a:p>
            <a:pPr marL="332833" indent="-332833">
              <a:buFont typeface="Arial" panose="020B0604020202020204" pitchFamily="34" charset="0"/>
              <a:buChar char="•"/>
              <a:defRPr/>
            </a:pPr>
            <a:endParaRPr lang="en-US" sz="1019" dirty="0">
              <a:ln w="0"/>
              <a:latin typeface="KG Payphone" panose="02000000000000000000" pitchFamily="2" charset="0"/>
            </a:endParaRPr>
          </a:p>
          <a:p>
            <a:pPr marL="332833" indent="-332833">
              <a:buFont typeface="Arial" panose="020B0604020202020204" pitchFamily="34" charset="0"/>
              <a:buChar char="•"/>
              <a:defRPr/>
            </a:pPr>
            <a:endParaRPr lang="en-US" sz="1019" dirty="0">
              <a:ln w="0"/>
              <a:latin typeface="KG Payphone" panose="02000000000000000000" pitchFamily="2" charset="0"/>
            </a:endParaRPr>
          </a:p>
          <a:p>
            <a:pPr marL="332833" indent="-332833">
              <a:buFont typeface="Arial" panose="020B0604020202020204" pitchFamily="34" charset="0"/>
              <a:buChar char="•"/>
              <a:defRPr/>
            </a:pPr>
            <a:endParaRPr lang="en-US" sz="1019" dirty="0">
              <a:ln w="0"/>
              <a:latin typeface="KG Payphone" panose="02000000000000000000" pitchFamily="2" charset="0"/>
            </a:endParaRPr>
          </a:p>
          <a:p>
            <a:pPr marL="332833" indent="-332833">
              <a:buFont typeface="Arial" panose="020B0604020202020204" pitchFamily="34" charset="0"/>
              <a:buChar char="•"/>
              <a:defRPr/>
            </a:pPr>
            <a:endParaRPr lang="en-US" sz="1019" dirty="0">
              <a:ln w="0"/>
              <a:latin typeface="KG Payphone" panose="02000000000000000000" pitchFamily="2" charset="0"/>
            </a:endParaRPr>
          </a:p>
          <a:p>
            <a:pPr marL="332833" indent="-332833">
              <a:buFont typeface="Arial" panose="020B0604020202020204" pitchFamily="34" charset="0"/>
              <a:buChar char="•"/>
              <a:defRPr/>
            </a:pPr>
            <a:endParaRPr lang="en-US" sz="1019" dirty="0">
              <a:ln w="0"/>
              <a:latin typeface="KG Payphone" panose="02000000000000000000" pitchFamily="2" charset="0"/>
            </a:endParaRPr>
          </a:p>
          <a:p>
            <a:pPr eaLnBrk="1" hangingPunct="1">
              <a:defRPr/>
            </a:pPr>
            <a:r>
              <a:rPr lang="en-US" sz="1400" dirty="0">
                <a:latin typeface="KBScaredStraight" panose="02000603000000000000" pitchFamily="2" charset="0"/>
                <a:ea typeface="KBScaredStraight" panose="02000603000000000000" pitchFamily="2" charset="0"/>
                <a:cs typeface="Arial" panose="020B0604020202020204" pitchFamily="34" charset="0"/>
              </a:rPr>
              <a:t>© </a:t>
            </a:r>
            <a:r>
              <a:rPr lang="en-US" sz="1400" dirty="0" smtClean="0">
                <a:latin typeface="KBScaredStraight" panose="02000603000000000000" pitchFamily="2" charset="0"/>
                <a:ea typeface="KBScaredStraight" panose="02000603000000000000" pitchFamily="2" charset="0"/>
                <a:cs typeface="Arial" panose="020B0604020202020204" pitchFamily="34" charset="0"/>
              </a:rPr>
              <a:t>Brain </a:t>
            </a:r>
            <a:r>
              <a:rPr lang="en-US" sz="1400" dirty="0">
                <a:latin typeface="KBScaredStraight" panose="02000603000000000000" pitchFamily="2" charset="0"/>
                <a:ea typeface="KBScaredStraight" panose="02000603000000000000" pitchFamily="2" charset="0"/>
                <a:cs typeface="Arial" panose="020B0604020202020204" pitchFamily="34" charset="0"/>
              </a:rPr>
              <a:t>Wrinkles. Your download includes a limited use license from Brain Wrinkles. The purchaser may use the resource for </a:t>
            </a:r>
            <a:r>
              <a:rPr lang="en-US" sz="1400" b="1" dirty="0">
                <a:solidFill>
                  <a:schemeClr val="accent1">
                    <a:lumMod val="75000"/>
                  </a:schemeClr>
                </a:solidFill>
                <a:latin typeface="KBScaredStraight" panose="02000603000000000000" pitchFamily="2" charset="0"/>
                <a:ea typeface="KBScaredStraight" panose="02000603000000000000" pitchFamily="2" charset="0"/>
                <a:cs typeface="Arial" panose="020B0604020202020204" pitchFamily="34" charset="0"/>
              </a:rPr>
              <a:t>personal classroom use only</a:t>
            </a:r>
            <a:r>
              <a:rPr lang="en-US" sz="1400" dirty="0">
                <a:latin typeface="KBScaredStraight" panose="02000603000000000000" pitchFamily="2" charset="0"/>
                <a:ea typeface="KBScaredStraight" panose="02000603000000000000" pitchFamily="2" charset="0"/>
                <a:cs typeface="Arial" panose="020B0604020202020204" pitchFamily="34" charset="0"/>
              </a:rPr>
              <a:t>. The license is not transferable to another person. Other teachers should purchase their own license through my store. </a:t>
            </a:r>
          </a:p>
          <a:p>
            <a:pPr eaLnBrk="1" hangingPunct="1">
              <a:defRPr/>
            </a:pPr>
            <a:endParaRPr lang="en-US" sz="1400" dirty="0">
              <a:latin typeface="KBScaredStraight" panose="02000603000000000000" pitchFamily="2" charset="0"/>
              <a:ea typeface="KBScaredStraight" panose="02000603000000000000" pitchFamily="2" charset="0"/>
              <a:cs typeface="Arial" panose="020B0604020202020204" pitchFamily="34" charset="0"/>
            </a:endParaRPr>
          </a:p>
          <a:p>
            <a:pPr eaLnBrk="1" hangingPunct="1">
              <a:defRPr/>
            </a:pPr>
            <a:r>
              <a:rPr lang="en-US" sz="1400" dirty="0">
                <a:latin typeface="KBScaredStraight" panose="02000603000000000000" pitchFamily="2" charset="0"/>
                <a:ea typeface="KBScaredStraight" panose="02000603000000000000" pitchFamily="2" charset="0"/>
                <a:cs typeface="Arial" panose="020B0604020202020204" pitchFamily="34" charset="0"/>
              </a:rPr>
              <a:t>This resource is </a:t>
            </a:r>
            <a:r>
              <a:rPr lang="en-US" sz="1400" b="1" u="sng" dirty="0">
                <a:solidFill>
                  <a:schemeClr val="accent1">
                    <a:lumMod val="75000"/>
                  </a:schemeClr>
                </a:solidFill>
                <a:latin typeface="KBScaredStraight" panose="02000603000000000000" pitchFamily="2" charset="0"/>
                <a:ea typeface="KBScaredStraight" panose="02000603000000000000" pitchFamily="2" charset="0"/>
                <a:cs typeface="Arial" panose="020B0604020202020204" pitchFamily="34" charset="0"/>
              </a:rPr>
              <a:t>not</a:t>
            </a:r>
            <a:r>
              <a:rPr lang="en-US" sz="1400" dirty="0">
                <a:solidFill>
                  <a:srgbClr val="3FBBEE"/>
                </a:solidFill>
                <a:latin typeface="KBScaredStraight" panose="02000603000000000000" pitchFamily="2" charset="0"/>
                <a:ea typeface="KBScaredStraight" panose="02000603000000000000" pitchFamily="2" charset="0"/>
                <a:cs typeface="Arial" panose="020B0604020202020204" pitchFamily="34" charset="0"/>
              </a:rPr>
              <a:t> </a:t>
            </a:r>
            <a:r>
              <a:rPr lang="en-US" sz="1400" dirty="0">
                <a:latin typeface="KBScaredStraight" panose="02000603000000000000" pitchFamily="2" charset="0"/>
                <a:ea typeface="KBScaredStraight" panose="02000603000000000000" pitchFamily="2" charset="0"/>
                <a:cs typeface="Arial" panose="020B0604020202020204" pitchFamily="34" charset="0"/>
              </a:rPr>
              <a:t>to be used:</a:t>
            </a:r>
          </a:p>
          <a:p>
            <a:pPr marL="156016" indent="-156016">
              <a:buFont typeface="Arial" panose="020B0604020202020204" pitchFamily="34" charset="0"/>
              <a:buChar char="•"/>
              <a:defRPr/>
            </a:pPr>
            <a:r>
              <a:rPr lang="en-US" sz="1400" dirty="0">
                <a:latin typeface="KBScaredStraight" panose="02000603000000000000" pitchFamily="2" charset="0"/>
                <a:ea typeface="KBScaredStraight" panose="02000603000000000000" pitchFamily="2" charset="0"/>
                <a:cs typeface="Arial" panose="020B0604020202020204" pitchFamily="34" charset="0"/>
              </a:rPr>
              <a:t>By an entire grade level, school, or district without purchasing the proper number of licenses. For school/district licenses at a discount, please contact me.</a:t>
            </a:r>
          </a:p>
          <a:p>
            <a:pPr marL="156016" indent="-156016">
              <a:buFont typeface="Arial" panose="020B0604020202020204" pitchFamily="34" charset="0"/>
              <a:buChar char="•"/>
              <a:defRPr/>
            </a:pPr>
            <a:r>
              <a:rPr lang="en-US" sz="1400" dirty="0">
                <a:latin typeface="KBScaredStraight" panose="02000603000000000000" pitchFamily="2" charset="0"/>
                <a:ea typeface="KBScaredStraight" panose="02000603000000000000" pitchFamily="2" charset="0"/>
                <a:cs typeface="Arial" panose="020B0604020202020204" pitchFamily="34" charset="0"/>
              </a:rPr>
              <a:t>As part of a product listed for sale or for free by another individual.</a:t>
            </a:r>
          </a:p>
          <a:p>
            <a:pPr marL="156016" indent="-156016">
              <a:buFont typeface="Arial" panose="020B0604020202020204" pitchFamily="34" charset="0"/>
              <a:buChar char="•"/>
              <a:defRPr/>
            </a:pPr>
            <a:r>
              <a:rPr lang="en-US" sz="1400" dirty="0">
                <a:latin typeface="KBScaredStraight" panose="02000603000000000000" pitchFamily="2" charset="0"/>
                <a:ea typeface="KBScaredStraight" panose="02000603000000000000" pitchFamily="2" charset="0"/>
                <a:cs typeface="Arial" panose="020B0604020202020204" pitchFamily="34" charset="0"/>
              </a:rPr>
              <a:t>On shared databases.</a:t>
            </a:r>
          </a:p>
          <a:p>
            <a:pPr marL="156016" indent="-156016">
              <a:buFont typeface="Arial" panose="020B0604020202020204" pitchFamily="34" charset="0"/>
              <a:buChar char="•"/>
              <a:defRPr/>
            </a:pPr>
            <a:r>
              <a:rPr lang="en-US" sz="1400" dirty="0">
                <a:latin typeface="KBScaredStraight" panose="02000603000000000000" pitchFamily="2" charset="0"/>
                <a:ea typeface="KBScaredStraight" panose="02000603000000000000" pitchFamily="2" charset="0"/>
                <a:cs typeface="Arial" panose="020B0604020202020204" pitchFamily="34" charset="0"/>
              </a:rPr>
              <a:t>Online in any way other than on password-protected website for student use only. </a:t>
            </a:r>
          </a:p>
          <a:p>
            <a:pPr eaLnBrk="1" hangingPunct="1">
              <a:defRPr/>
            </a:pPr>
            <a:endParaRPr lang="en-US" sz="1400" dirty="0">
              <a:latin typeface="KBScaredStraight" panose="02000603000000000000" pitchFamily="2" charset="0"/>
              <a:ea typeface="KBScaredStraight" panose="02000603000000000000" pitchFamily="2" charset="0"/>
              <a:cs typeface="Arial" panose="020B0604020202020204" pitchFamily="34" charset="0"/>
            </a:endParaRPr>
          </a:p>
          <a:p>
            <a:pPr eaLnBrk="1" hangingPunct="1">
              <a:defRPr/>
            </a:pPr>
            <a:r>
              <a:rPr lang="en-US" sz="1400" dirty="0">
                <a:latin typeface="KBScaredStraight" panose="02000603000000000000" pitchFamily="2" charset="0"/>
                <a:ea typeface="KBScaredStraight" panose="02000603000000000000" pitchFamily="2" charset="0"/>
                <a:cs typeface="Arial" panose="020B0604020202020204" pitchFamily="34" charset="0"/>
              </a:rPr>
              <a:t>© </a:t>
            </a:r>
            <a:r>
              <a:rPr lang="en-US" sz="1400" dirty="0" smtClean="0">
                <a:latin typeface="KBScaredStraight" panose="02000603000000000000" pitchFamily="2" charset="0"/>
                <a:ea typeface="KBScaredStraight" panose="02000603000000000000" pitchFamily="2" charset="0"/>
                <a:cs typeface="Arial" panose="020B0604020202020204" pitchFamily="34" charset="0"/>
              </a:rPr>
              <a:t>Copyright</a:t>
            </a:r>
            <a:r>
              <a:rPr lang="en-US" sz="1400" dirty="0">
                <a:latin typeface="KBScaredStraight" panose="02000603000000000000" pitchFamily="2" charset="0"/>
                <a:ea typeface="KBScaredStraight" panose="02000603000000000000" pitchFamily="2" charset="0"/>
                <a:cs typeface="Arial" panose="020B0604020202020204" pitchFamily="34" charset="0"/>
              </a:rPr>
              <a:t> Brain Wrinkles. All rights reserved. Permission is granted to copy pages specifically designed for student or teacher use by the </a:t>
            </a:r>
            <a:r>
              <a:rPr lang="en-US" sz="1400" b="1" dirty="0">
                <a:latin typeface="KBScaredStraight" panose="02000603000000000000" pitchFamily="2" charset="0"/>
                <a:ea typeface="KBScaredStraight" panose="02000603000000000000" pitchFamily="2" charset="0"/>
                <a:cs typeface="Arial" panose="020B0604020202020204" pitchFamily="34" charset="0"/>
              </a:rPr>
              <a:t>original purchaser </a:t>
            </a:r>
            <a:r>
              <a:rPr lang="en-US" sz="1400" dirty="0">
                <a:latin typeface="KBScaredStraight" panose="02000603000000000000" pitchFamily="2" charset="0"/>
                <a:ea typeface="KBScaredStraight" panose="02000603000000000000" pitchFamily="2" charset="0"/>
                <a:cs typeface="Arial" panose="020B0604020202020204" pitchFamily="34" charset="0"/>
              </a:rPr>
              <a:t>or licensee. The reproduction of any other part of this product is strictly prohibited. Copying any part of this product and placing it on the Internet in any form (even a personal/classroom website) is strictly forbidden. Doing so makes it possible for an Internet search to make the document available on the Internet, free of charge, and is a violation of the Digital Millennium Copyright Act (DMCA).</a:t>
            </a:r>
          </a:p>
          <a:p>
            <a:pPr eaLnBrk="1" hangingPunct="1">
              <a:defRPr/>
            </a:pPr>
            <a:endParaRPr lang="en-US" sz="1400" dirty="0">
              <a:latin typeface="KBScaredStraight" panose="02000603000000000000" pitchFamily="2" charset="0"/>
              <a:ea typeface="KBScaredStraight" panose="02000603000000000000" pitchFamily="2" charset="0"/>
              <a:cs typeface="Arial" panose="020B0604020202020204" pitchFamily="34" charset="0"/>
            </a:endParaRPr>
          </a:p>
          <a:p>
            <a:pPr eaLnBrk="1" hangingPunct="1">
              <a:defRPr/>
            </a:pPr>
            <a:r>
              <a:rPr lang="en-US" sz="1400" dirty="0">
                <a:latin typeface="KBScaredStraight" panose="02000603000000000000" pitchFamily="2" charset="0"/>
                <a:ea typeface="KBScaredStraight" panose="02000603000000000000" pitchFamily="2" charset="0"/>
                <a:cs typeface="Arial" panose="020B0604020202020204" pitchFamily="34" charset="0"/>
              </a:rPr>
              <a:t>Thank you,</a:t>
            </a:r>
          </a:p>
          <a:p>
            <a:pPr eaLnBrk="1" hangingPunct="1">
              <a:defRPr/>
            </a:pPr>
            <a:r>
              <a:rPr lang="en-US" sz="2621" dirty="0">
                <a:solidFill>
                  <a:srgbClr val="0AB5AC"/>
                </a:solidFill>
                <a:latin typeface="KG Eyes Wide Open" panose="02000506000000020004" pitchFamily="2" charset="0"/>
                <a:ea typeface="KBScaredStraight" panose="02000603000000000000" pitchFamily="2" charset="0"/>
                <a:cs typeface="Arial" panose="020B0604020202020204" pitchFamily="34" charset="0"/>
              </a:rPr>
              <a:t>Ansley at Brain Wrinkles </a:t>
            </a:r>
          </a:p>
          <a:p>
            <a:pPr eaLnBrk="1" hangingPunct="1">
              <a:defRPr/>
            </a:pPr>
            <a:endParaRPr lang="en-US" sz="1748" dirty="0">
              <a:ln w="0"/>
              <a:latin typeface="KG Payphone" panose="02000000000000000000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362160" y="294573"/>
            <a:ext cx="4255675" cy="789843"/>
          </a:xfrm>
          <a:prstGeom prst="rect">
            <a:avLst/>
          </a:prstGeom>
          <a:noFill/>
        </p:spPr>
        <p:txBody>
          <a:bodyPr wrap="none" lIns="49922" tIns="24961" rIns="49922" bIns="24961">
            <a:spAutoFit/>
          </a:bodyPr>
          <a:lstStyle/>
          <a:p>
            <a:pPr algn="ctr" eaLnBrk="1" hangingPunct="1">
              <a:defRPr/>
            </a:pPr>
            <a:r>
              <a:rPr lang="en-US" sz="4805" b="1" dirty="0">
                <a:ln w="28575">
                  <a:solidFill>
                    <a:sysClr val="windowText" lastClr="000000"/>
                  </a:solidFill>
                  <a:prstDash val="solid"/>
                </a:ln>
                <a:solidFill>
                  <a:srgbClr val="0AB5AC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KG Second Chances Solid" panose="02000000000000000000" pitchFamily="2" charset="0"/>
              </a:rPr>
              <a:t>Terms of Use</a:t>
            </a:r>
          </a:p>
        </p:txBody>
      </p:sp>
      <p:pic>
        <p:nvPicPr>
          <p:cNvPr id="19462" name="Picture 8">
            <a:hlinkClick r:id="rId3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8615" y="5475160"/>
            <a:ext cx="815228" cy="7984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5684744" y="5348679"/>
            <a:ext cx="2975162" cy="36138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en-US" sz="874" dirty="0">
                <a:latin typeface="KBScaredStraight" panose="02000603000000000000" pitchFamily="2" charset="0"/>
                <a:ea typeface="KBScaredStraight" panose="02000603000000000000" pitchFamily="2" charset="0"/>
              </a:rPr>
              <a:t>Clipart, fonts, &amp; digital papers for this product were purchased from:</a:t>
            </a:r>
          </a:p>
        </p:txBody>
      </p:sp>
      <p:pic>
        <p:nvPicPr>
          <p:cNvPr id="19464" name="Picture 14">
            <a:hlinkClick r:id="rId5"/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5598" y="5852619"/>
            <a:ext cx="500063" cy="499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>
            <a:hlinkClick r:id="rId7"/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996684" y="5874370"/>
            <a:ext cx="518247" cy="51435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484831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 rot="5400000">
            <a:off x="5531405" y="3176556"/>
            <a:ext cx="6530377" cy="484748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en-US" sz="2700" b="1" dirty="0" smtClean="0">
                <a:ln w="28575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KG Second Chances Solid" panose="02000000000000000000" pitchFamily="2" charset="0"/>
              </a:rPr>
              <a:t>Environmental Issues CLOZE </a:t>
            </a:r>
            <a:r>
              <a:rPr lang="en-US" sz="2700" b="1" dirty="0">
                <a:ln w="28575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KG Second Chances Solid" panose="02000000000000000000" pitchFamily="2" charset="0"/>
              </a:rPr>
              <a:t>Notes 1</a:t>
            </a:r>
          </a:p>
        </p:txBody>
      </p:sp>
      <p:sp>
        <p:nvSpPr>
          <p:cNvPr id="6" name="TextBox 5"/>
          <p:cNvSpPr txBox="1"/>
          <p:nvPr/>
        </p:nvSpPr>
        <p:spPr>
          <a:xfrm rot="5400000">
            <a:off x="646923" y="-1110706"/>
            <a:ext cx="6642848" cy="91717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00" b="1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Pollution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3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Many countries in Southwest Asia are experiencing the increasing problem of </a:t>
            </a:r>
            <a:r>
              <a:rPr lang="en-US" sz="13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_______________________ </a:t>
            </a:r>
            <a:r>
              <a:rPr lang="en-US" sz="1300" dirty="0" smtClean="0">
                <a:latin typeface="KG First Time In Forever" panose="02000506000000020003" pitchFamily="2" charset="0"/>
                <a:ea typeface="KBScaredStraight" panose="02000603000000000000" pitchFamily="2" charset="0"/>
              </a:rPr>
              <a:t>. </a:t>
            </a:r>
            <a:endParaRPr lang="en-US" sz="1300" dirty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3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Per-capita availability of safe drinking water here is the </a:t>
            </a:r>
            <a:r>
              <a:rPr lang="en-US" sz="13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_______________________ </a:t>
            </a:r>
            <a:r>
              <a:rPr lang="en-US" sz="1300" dirty="0" smtClean="0">
                <a:latin typeface="KG First Time In Forever" panose="02000506000000020003" pitchFamily="2" charset="0"/>
                <a:ea typeface="KBScaredStraight" panose="02000603000000000000" pitchFamily="2" charset="0"/>
              </a:rPr>
              <a:t>in </a:t>
            </a:r>
            <a:r>
              <a:rPr lang="en-US" sz="13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the world.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3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Contaminated water sources have greatly reduced the amount of clean water </a:t>
            </a:r>
            <a:r>
              <a:rPr lang="en-US" sz="13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_______________________ </a:t>
            </a:r>
            <a:r>
              <a:rPr lang="en-US" sz="1300" dirty="0" smtClean="0">
                <a:latin typeface="KG First Time In Forever" panose="02000506000000020003" pitchFamily="2" charset="0"/>
                <a:ea typeface="KBScaredStraight" panose="02000603000000000000" pitchFamily="2" charset="0"/>
              </a:rPr>
              <a:t>. </a:t>
            </a:r>
            <a:endParaRPr lang="en-US" sz="1300" dirty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1300" dirty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r>
              <a:rPr lang="en-US" sz="1300" b="1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Causes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3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Southwest Asia’s biggest pollution problems come from </a:t>
            </a:r>
            <a:r>
              <a:rPr lang="en-US" sz="13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_______________________ </a:t>
            </a:r>
            <a:r>
              <a:rPr lang="en-US" sz="1300" dirty="0" smtClean="0">
                <a:latin typeface="KG First Time In Forever" panose="02000506000000020003" pitchFamily="2" charset="0"/>
                <a:ea typeface="KBScaredStraight" panose="02000603000000000000" pitchFamily="2" charset="0"/>
              </a:rPr>
              <a:t>, </a:t>
            </a:r>
            <a:r>
              <a:rPr lang="en-US" sz="13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agricultural runoff, and industrial waste.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3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_______________________ </a:t>
            </a:r>
            <a:r>
              <a:rPr lang="en-US" sz="1300" dirty="0" smtClean="0">
                <a:latin typeface="KG First Time In Forever" panose="02000506000000020003" pitchFamily="2" charset="0"/>
                <a:ea typeface="KBScaredStraight" panose="02000603000000000000" pitchFamily="2" charset="0"/>
              </a:rPr>
              <a:t>of </a:t>
            </a:r>
            <a:r>
              <a:rPr lang="en-US" sz="13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industry in cities and towns has caused garbage and sewage to build up in rivers and streams.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3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Towns without proper sewer systems dump untreated human </a:t>
            </a:r>
            <a:r>
              <a:rPr lang="en-US" sz="13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_______________________ </a:t>
            </a:r>
            <a:r>
              <a:rPr lang="en-US" sz="1300" dirty="0" smtClean="0">
                <a:latin typeface="KG First Time In Forever" panose="02000506000000020003" pitchFamily="2" charset="0"/>
                <a:ea typeface="KBScaredStraight" panose="02000603000000000000" pitchFamily="2" charset="0"/>
              </a:rPr>
              <a:t>into </a:t>
            </a:r>
            <a:r>
              <a:rPr lang="en-US" sz="13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rivers.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3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_______________________ </a:t>
            </a:r>
            <a:r>
              <a:rPr lang="en-US" sz="1300" dirty="0" smtClean="0">
                <a:latin typeface="KG First Time In Forever" panose="02000506000000020003" pitchFamily="2" charset="0"/>
                <a:ea typeface="KBScaredStraight" panose="02000603000000000000" pitchFamily="2" charset="0"/>
              </a:rPr>
              <a:t>are </a:t>
            </a:r>
            <a:r>
              <a:rPr lang="en-US" sz="13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washed into rivers or seep into groundwater.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1300" dirty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r>
              <a:rPr lang="en-US" sz="1300" b="1" dirty="0" smtClean="0">
                <a:latin typeface="KG First Time In Forever" panose="02000506000000020003" pitchFamily="2" charset="0"/>
                <a:ea typeface="KBScaredStraight" panose="02000603000000000000" pitchFamily="2" charset="0"/>
              </a:rPr>
              <a:t>Water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3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_______________________ </a:t>
            </a:r>
            <a:r>
              <a:rPr lang="en-US" sz="1300" dirty="0" smtClean="0">
                <a:latin typeface="KG First Time In Forever" panose="02000506000000020003" pitchFamily="2" charset="0"/>
                <a:ea typeface="KBScaredStraight" panose="02000603000000000000" pitchFamily="2" charset="0"/>
              </a:rPr>
              <a:t>is also a </a:t>
            </a:r>
            <a:r>
              <a:rPr lang="en-US" sz="13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major concern in Southwest Asia.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3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_______________________ </a:t>
            </a:r>
            <a:r>
              <a:rPr lang="en-US" sz="1300" dirty="0" smtClean="0">
                <a:latin typeface="KG First Time In Forever" panose="02000506000000020003" pitchFamily="2" charset="0"/>
                <a:ea typeface="KBScaredStraight" panose="02000603000000000000" pitchFamily="2" charset="0"/>
              </a:rPr>
              <a:t>of </a:t>
            </a:r>
            <a:r>
              <a:rPr lang="en-US" sz="13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the world’s fresh water is available to the area’s inhabitants (5% of the world’s population).</a:t>
            </a:r>
          </a:p>
          <a:p>
            <a:endParaRPr lang="en-US" sz="1300" dirty="0" smtClean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r>
              <a:rPr lang="en-US" sz="1300" b="1" dirty="0" smtClean="0">
                <a:latin typeface="KG First Time In Forever" panose="02000506000000020003" pitchFamily="2" charset="0"/>
                <a:ea typeface="KBScaredStraight" panose="02000603000000000000" pitchFamily="2" charset="0"/>
              </a:rPr>
              <a:t>Scarcity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3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Water is a precious resource and there is </a:t>
            </a:r>
            <a:r>
              <a:rPr lang="en-US" sz="13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_______________________ </a:t>
            </a:r>
            <a:r>
              <a:rPr lang="en-US" sz="1300" dirty="0" smtClean="0">
                <a:latin typeface="KG First Time In Forever" panose="02000506000000020003" pitchFamily="2" charset="0"/>
                <a:ea typeface="KBScaredStraight" panose="02000603000000000000" pitchFamily="2" charset="0"/>
              </a:rPr>
              <a:t>available </a:t>
            </a:r>
            <a:r>
              <a:rPr lang="en-US" sz="13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to meet the population’s needs.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300" dirty="0" smtClean="0">
                <a:latin typeface="KG First Time In Forever" panose="02000506000000020003" pitchFamily="2" charset="0"/>
                <a:ea typeface="KBScaredStraight" panose="02000603000000000000" pitchFamily="2" charset="0"/>
              </a:rPr>
              <a:t>Middle </a:t>
            </a:r>
            <a:r>
              <a:rPr lang="en-US" sz="13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Eastern countries are </a:t>
            </a:r>
            <a:r>
              <a:rPr lang="en-US" sz="13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_______________________ </a:t>
            </a:r>
            <a:r>
              <a:rPr lang="en-US" sz="1300" dirty="0" smtClean="0">
                <a:latin typeface="KG First Time In Forever" panose="02000506000000020003" pitchFamily="2" charset="0"/>
                <a:ea typeface="KBScaredStraight" panose="02000603000000000000" pitchFamily="2" charset="0"/>
              </a:rPr>
              <a:t>over </a:t>
            </a:r>
            <a:r>
              <a:rPr lang="en-US" sz="13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these water problems.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300" dirty="0" smtClean="0">
                <a:latin typeface="KG First Time In Forever" panose="02000506000000020003" pitchFamily="2" charset="0"/>
                <a:ea typeface="KBScaredStraight" panose="02000603000000000000" pitchFamily="2" charset="0"/>
              </a:rPr>
              <a:t>Let’s </a:t>
            </a:r>
            <a:r>
              <a:rPr lang="en-US" sz="13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take a look at how </a:t>
            </a:r>
            <a:r>
              <a:rPr lang="en-US" sz="13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_______________________ </a:t>
            </a:r>
            <a:r>
              <a:rPr lang="en-US" sz="1300" dirty="0" smtClean="0">
                <a:latin typeface="KG First Time In Forever" panose="02000506000000020003" pitchFamily="2" charset="0"/>
                <a:ea typeface="KBScaredStraight" panose="02000603000000000000" pitchFamily="2" charset="0"/>
              </a:rPr>
              <a:t>in </a:t>
            </a:r>
            <a:r>
              <a:rPr lang="en-US" sz="13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several of these countries</a:t>
            </a:r>
            <a:r>
              <a:rPr lang="en-US" sz="1300" dirty="0" smtClean="0">
                <a:latin typeface="KG First Time In Forever" panose="02000506000000020003" pitchFamily="2" charset="0"/>
                <a:ea typeface="KBScaredStraight" panose="02000603000000000000" pitchFamily="2" charset="0"/>
              </a:rPr>
              <a:t>.</a:t>
            </a:r>
          </a:p>
          <a:p>
            <a:endParaRPr lang="en-US" sz="1300" dirty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r>
              <a:rPr lang="en-US" sz="1300" b="1" dirty="0" smtClean="0">
                <a:latin typeface="KG First Time In Forever" panose="02000506000000020003" pitchFamily="2" charset="0"/>
                <a:ea typeface="KBScaredStraight" panose="02000603000000000000" pitchFamily="2" charset="0"/>
              </a:rPr>
              <a:t>Turkey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3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Turkey has a “water advantage” over other Middle Eastern countries because the </a:t>
            </a:r>
            <a:r>
              <a:rPr lang="en-US" sz="13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_______________________ </a:t>
            </a:r>
            <a:r>
              <a:rPr lang="en-US" sz="1300" dirty="0" smtClean="0">
                <a:latin typeface="KG First Time In Forever" panose="02000506000000020003" pitchFamily="2" charset="0"/>
                <a:ea typeface="KBScaredStraight" panose="02000603000000000000" pitchFamily="2" charset="0"/>
              </a:rPr>
              <a:t>form </a:t>
            </a:r>
            <a:r>
              <a:rPr lang="en-US" sz="13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here.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300" dirty="0" smtClean="0">
                <a:latin typeface="KG First Time In Forever" panose="02000506000000020003" pitchFamily="2" charset="0"/>
                <a:ea typeface="KBScaredStraight" panose="02000603000000000000" pitchFamily="2" charset="0"/>
              </a:rPr>
              <a:t>Turkey </a:t>
            </a:r>
            <a:r>
              <a:rPr lang="en-US" sz="13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has developed the Southeastern Anatolia Project, which consists of </a:t>
            </a:r>
            <a:r>
              <a:rPr lang="en-US" sz="13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_______________________ </a:t>
            </a:r>
            <a:r>
              <a:rPr lang="en-US" sz="1300" dirty="0" smtClean="0">
                <a:latin typeface="KG First Time In Forever" panose="02000506000000020003" pitchFamily="2" charset="0"/>
                <a:ea typeface="KBScaredStraight" panose="02000603000000000000" pitchFamily="2" charset="0"/>
              </a:rPr>
              <a:t>and </a:t>
            </a:r>
            <a:r>
              <a:rPr lang="en-US" sz="13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19 hydroelectric plants along the Euphrates River.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300" dirty="0" smtClean="0">
                <a:latin typeface="KG First Time In Forever" panose="02000506000000020003" pitchFamily="2" charset="0"/>
                <a:ea typeface="KBScaredStraight" panose="02000603000000000000" pitchFamily="2" charset="0"/>
              </a:rPr>
              <a:t>This </a:t>
            </a:r>
            <a:r>
              <a:rPr lang="en-US" sz="13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project has greatly improved the </a:t>
            </a:r>
            <a:r>
              <a:rPr lang="en-US" sz="13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_______________________ </a:t>
            </a:r>
            <a:r>
              <a:rPr lang="en-US" sz="1300" dirty="0" smtClean="0">
                <a:latin typeface="KG First Time In Forever" panose="02000506000000020003" pitchFamily="2" charset="0"/>
                <a:ea typeface="KBScaredStraight" panose="02000603000000000000" pitchFamily="2" charset="0"/>
              </a:rPr>
              <a:t>for </a:t>
            </a:r>
            <a:r>
              <a:rPr lang="en-US" sz="13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Turkey’s citizens</a:t>
            </a:r>
            <a:r>
              <a:rPr lang="en-US" sz="1300" dirty="0" smtClean="0">
                <a:latin typeface="KG First Time In Forever" panose="02000506000000020003" pitchFamily="2" charset="0"/>
                <a:ea typeface="KBScaredStraight" panose="02000603000000000000" pitchFamily="2" charset="0"/>
              </a:rPr>
              <a:t>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3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Unfortunately, the country has had to deal with the increasing problem of </a:t>
            </a:r>
            <a:r>
              <a:rPr lang="en-US" sz="13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_______________________ </a:t>
            </a:r>
            <a:r>
              <a:rPr lang="en-US" sz="1300" dirty="0" smtClean="0">
                <a:latin typeface="KG First Time In Forever" panose="02000506000000020003" pitchFamily="2" charset="0"/>
                <a:ea typeface="KBScaredStraight" panose="02000603000000000000" pitchFamily="2" charset="0"/>
              </a:rPr>
              <a:t>.</a:t>
            </a:r>
            <a:endParaRPr lang="en-US" sz="1300" dirty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300" dirty="0" smtClean="0">
                <a:latin typeface="KG First Time In Forever" panose="02000506000000020003" pitchFamily="2" charset="0"/>
                <a:ea typeface="KBScaredStraight" panose="02000603000000000000" pitchFamily="2" charset="0"/>
              </a:rPr>
              <a:t>Chemical </a:t>
            </a:r>
            <a:r>
              <a:rPr lang="en-US" sz="13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fertilizers from agriculture and </a:t>
            </a:r>
            <a:r>
              <a:rPr lang="en-US" sz="13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_______________________ </a:t>
            </a:r>
            <a:r>
              <a:rPr lang="en-US" sz="1300" dirty="0" smtClean="0">
                <a:latin typeface="KG First Time In Forever" panose="02000506000000020003" pitchFamily="2" charset="0"/>
                <a:ea typeface="KBScaredStraight" panose="02000603000000000000" pitchFamily="2" charset="0"/>
              </a:rPr>
              <a:t>from </a:t>
            </a:r>
            <a:r>
              <a:rPr lang="en-US" sz="13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industries pollute the rivers.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300" dirty="0" smtClean="0">
                <a:latin typeface="KG First Time In Forever" panose="02000506000000020003" pitchFamily="2" charset="0"/>
                <a:ea typeface="KBScaredStraight" panose="02000603000000000000" pitchFamily="2" charset="0"/>
              </a:rPr>
              <a:t>Pollution </a:t>
            </a:r>
            <a:r>
              <a:rPr lang="en-US" sz="13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also comes from </a:t>
            </a:r>
            <a:r>
              <a:rPr lang="en-US" sz="13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_______________________ </a:t>
            </a:r>
            <a:r>
              <a:rPr lang="en-US" sz="1300" dirty="0" smtClean="0">
                <a:latin typeface="KG First Time In Forever" panose="02000506000000020003" pitchFamily="2" charset="0"/>
                <a:ea typeface="KBScaredStraight" panose="02000603000000000000" pitchFamily="2" charset="0"/>
              </a:rPr>
              <a:t>in </a:t>
            </a:r>
            <a:r>
              <a:rPr lang="en-US" sz="13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the Black Sea.</a:t>
            </a:r>
          </a:p>
          <a:p>
            <a:endParaRPr lang="en-US" sz="1400" dirty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endParaRPr lang="en-US" sz="1400" dirty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endParaRPr lang="en-US" sz="1400" dirty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endParaRPr lang="en-US" sz="1400" dirty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endParaRPr lang="en-US" sz="1400" dirty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 rot="5400000">
            <a:off x="-902640" y="879553"/>
            <a:ext cx="198993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© </a:t>
            </a:r>
            <a:r>
              <a:rPr lang="en-US" sz="9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Brain </a:t>
            </a:r>
            <a:r>
              <a:rPr lang="en-US" sz="9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Wrinkles</a:t>
            </a:r>
          </a:p>
        </p:txBody>
      </p:sp>
      <p:sp>
        <p:nvSpPr>
          <p:cNvPr id="8" name="Rectangle 7"/>
          <p:cNvSpPr/>
          <p:nvPr/>
        </p:nvSpPr>
        <p:spPr>
          <a:xfrm>
            <a:off x="207748" y="107576"/>
            <a:ext cx="8796572" cy="6642848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</p:spTree>
    <p:extLst>
      <p:ext uri="{BB962C8B-B14F-4D97-AF65-F5344CB8AC3E}">
        <p14:creationId xmlns:p14="http://schemas.microsoft.com/office/powerpoint/2010/main" val="468289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 rot="5400000">
            <a:off x="5473696" y="3176556"/>
            <a:ext cx="6645795" cy="484748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en-US" sz="2700" b="1" dirty="0" smtClean="0">
                <a:ln w="28575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KG Second Chances Solid" panose="02000000000000000000" pitchFamily="2" charset="0"/>
              </a:rPr>
              <a:t>Environmental Issues CLOZE </a:t>
            </a:r>
            <a:r>
              <a:rPr lang="en-US" sz="2700" b="1" dirty="0">
                <a:ln w="28575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KG Second Chances Solid" panose="02000000000000000000" pitchFamily="2" charset="0"/>
              </a:rPr>
              <a:t>Notes 2</a:t>
            </a:r>
          </a:p>
        </p:txBody>
      </p:sp>
      <p:sp>
        <p:nvSpPr>
          <p:cNvPr id="6" name="TextBox 5"/>
          <p:cNvSpPr txBox="1"/>
          <p:nvPr/>
        </p:nvSpPr>
        <p:spPr>
          <a:xfrm rot="5400000">
            <a:off x="-199462" y="-1991713"/>
            <a:ext cx="6642848" cy="108645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00" b="1" dirty="0" smtClean="0">
                <a:latin typeface="KG First Time In Forever" panose="02000506000000020003" pitchFamily="2" charset="0"/>
                <a:ea typeface="KBScaredStraight" panose="02000603000000000000" pitchFamily="2" charset="0"/>
              </a:rPr>
              <a:t>Syria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3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The dams that Turkey built along the Euphrates have greatly </a:t>
            </a:r>
            <a:r>
              <a:rPr lang="en-US" sz="13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_______________________ </a:t>
            </a:r>
            <a:r>
              <a:rPr lang="en-US" sz="1300" dirty="0" smtClean="0">
                <a:latin typeface="KG First Time In Forever" panose="02000506000000020003" pitchFamily="2" charset="0"/>
                <a:ea typeface="KBScaredStraight" panose="02000603000000000000" pitchFamily="2" charset="0"/>
              </a:rPr>
              <a:t>of </a:t>
            </a:r>
            <a:r>
              <a:rPr lang="en-US" sz="13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water reaching Syria (40% less).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300" dirty="0" smtClean="0">
                <a:latin typeface="KG First Time In Forever" panose="02000506000000020003" pitchFamily="2" charset="0"/>
                <a:ea typeface="KBScaredStraight" panose="02000603000000000000" pitchFamily="2" charset="0"/>
              </a:rPr>
              <a:t>Syria </a:t>
            </a:r>
            <a:r>
              <a:rPr lang="en-US" sz="13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already suffers from </a:t>
            </a:r>
            <a:r>
              <a:rPr lang="en-US" sz="13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_______________________ </a:t>
            </a:r>
            <a:r>
              <a:rPr lang="en-US" sz="1300" dirty="0" smtClean="0">
                <a:latin typeface="KG First Time In Forever" panose="02000506000000020003" pitchFamily="2" charset="0"/>
                <a:ea typeface="KBScaredStraight" panose="02000603000000000000" pitchFamily="2" charset="0"/>
              </a:rPr>
              <a:t>, </a:t>
            </a:r>
            <a:r>
              <a:rPr lang="en-US" sz="13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and irrigating new land is extremely difficult with the diminished water supply from the Euphrates</a:t>
            </a:r>
            <a:r>
              <a:rPr lang="en-US" sz="1300" dirty="0" smtClean="0">
                <a:latin typeface="KG First Time In Forever" panose="02000506000000020003" pitchFamily="2" charset="0"/>
                <a:ea typeface="KBScaredStraight" panose="02000603000000000000" pitchFamily="2" charset="0"/>
              </a:rPr>
              <a:t>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3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In order to keep some water in the country, Syria has </a:t>
            </a:r>
            <a:r>
              <a:rPr lang="en-US" sz="13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_______________________ </a:t>
            </a:r>
            <a:r>
              <a:rPr lang="en-US" sz="1300" dirty="0" smtClean="0">
                <a:latin typeface="KG First Time In Forever" panose="02000506000000020003" pitchFamily="2" charset="0"/>
                <a:ea typeface="KBScaredStraight" panose="02000603000000000000" pitchFamily="2" charset="0"/>
              </a:rPr>
              <a:t>along </a:t>
            </a:r>
            <a:r>
              <a:rPr lang="en-US" sz="13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the river.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300" dirty="0" smtClean="0">
                <a:latin typeface="KG First Time In Forever" panose="02000506000000020003" pitchFamily="2" charset="0"/>
                <a:ea typeface="KBScaredStraight" panose="02000603000000000000" pitchFamily="2" charset="0"/>
              </a:rPr>
              <a:t>This </a:t>
            </a:r>
            <a:r>
              <a:rPr lang="en-US" sz="13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has reduced the river’s flow into Iraq, thus causing </a:t>
            </a:r>
            <a:r>
              <a:rPr lang="en-US" sz="13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_______________________ </a:t>
            </a:r>
            <a:r>
              <a:rPr lang="en-US" sz="1300" dirty="0" smtClean="0">
                <a:latin typeface="KG First Time In Forever" panose="02000506000000020003" pitchFamily="2" charset="0"/>
                <a:ea typeface="KBScaredStraight" panose="02000603000000000000" pitchFamily="2" charset="0"/>
              </a:rPr>
              <a:t>.</a:t>
            </a:r>
          </a:p>
          <a:p>
            <a:endParaRPr lang="en-US" sz="1300" dirty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r>
              <a:rPr lang="en-US" sz="1300" b="1" dirty="0" smtClean="0">
                <a:latin typeface="KG First Time In Forever" panose="02000506000000020003" pitchFamily="2" charset="0"/>
                <a:ea typeface="KBScaredStraight" panose="02000603000000000000" pitchFamily="2" charset="0"/>
              </a:rPr>
              <a:t>Iraq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3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The dams that Turkey &amp; Syria built along the Euphrates have also greatly reduced the amount of water reaching Iraq </a:t>
            </a:r>
            <a:r>
              <a:rPr lang="en-US" sz="1300" dirty="0" smtClean="0">
                <a:latin typeface="KG First Time In Forever" panose="02000506000000020003" pitchFamily="2" charset="0"/>
                <a:ea typeface="KBScaredStraight" panose="02000603000000000000" pitchFamily="2" charset="0"/>
              </a:rPr>
              <a:t>(</a:t>
            </a:r>
            <a:r>
              <a:rPr lang="en-US" sz="13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_______________________ </a:t>
            </a:r>
            <a:r>
              <a:rPr lang="en-US" sz="1300" dirty="0" smtClean="0">
                <a:latin typeface="KG First Time In Forever" panose="02000506000000020003" pitchFamily="2" charset="0"/>
                <a:ea typeface="KBScaredStraight" panose="02000603000000000000" pitchFamily="2" charset="0"/>
              </a:rPr>
              <a:t>).</a:t>
            </a:r>
            <a:endParaRPr lang="en-US" sz="1300" dirty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300" dirty="0" smtClean="0">
                <a:latin typeface="KG First Time In Forever" panose="02000506000000020003" pitchFamily="2" charset="0"/>
                <a:ea typeface="KBScaredStraight" panose="02000603000000000000" pitchFamily="2" charset="0"/>
              </a:rPr>
              <a:t>This </a:t>
            </a:r>
            <a:r>
              <a:rPr lang="en-US" sz="13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has negatively impacted the country’s </a:t>
            </a:r>
            <a:r>
              <a:rPr lang="en-US" sz="13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_______________________ </a:t>
            </a:r>
            <a:r>
              <a:rPr lang="en-US" sz="1300" dirty="0" smtClean="0">
                <a:latin typeface="KG First Time In Forever" panose="02000506000000020003" pitchFamily="2" charset="0"/>
                <a:ea typeface="KBScaredStraight" panose="02000603000000000000" pitchFamily="2" charset="0"/>
              </a:rPr>
              <a:t>.</a:t>
            </a:r>
            <a:endParaRPr lang="en-US" sz="1300" dirty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300" dirty="0" smtClean="0">
                <a:latin typeface="KG First Time In Forever" panose="02000506000000020003" pitchFamily="2" charset="0"/>
                <a:ea typeface="KBScaredStraight" panose="02000603000000000000" pitchFamily="2" charset="0"/>
              </a:rPr>
              <a:t>Wheat </a:t>
            </a:r>
            <a:r>
              <a:rPr lang="en-US" sz="13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and rice production has decreased dramatically, and many farmers are </a:t>
            </a:r>
            <a:r>
              <a:rPr lang="en-US" sz="13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_______________________ </a:t>
            </a:r>
            <a:r>
              <a:rPr lang="en-US" sz="1300" dirty="0" smtClean="0">
                <a:latin typeface="KG First Time In Forever" panose="02000506000000020003" pitchFamily="2" charset="0"/>
                <a:ea typeface="KBScaredStraight" panose="02000603000000000000" pitchFamily="2" charset="0"/>
              </a:rPr>
              <a:t>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3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Iraq also faces water pollution problems as a result of industry and </a:t>
            </a:r>
            <a:r>
              <a:rPr lang="en-US" sz="13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_______________________ </a:t>
            </a:r>
            <a:r>
              <a:rPr lang="en-US" sz="1300" dirty="0" smtClean="0">
                <a:latin typeface="KG First Time In Forever" panose="02000506000000020003" pitchFamily="2" charset="0"/>
                <a:ea typeface="KBScaredStraight" panose="02000603000000000000" pitchFamily="2" charset="0"/>
              </a:rPr>
              <a:t>equipment</a:t>
            </a:r>
            <a:r>
              <a:rPr lang="en-US" sz="13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300" dirty="0" smtClean="0">
                <a:latin typeface="KG First Time In Forever" panose="02000506000000020003" pitchFamily="2" charset="0"/>
                <a:ea typeface="KBScaredStraight" panose="02000603000000000000" pitchFamily="2" charset="0"/>
              </a:rPr>
              <a:t>Also</a:t>
            </a:r>
            <a:r>
              <a:rPr lang="en-US" sz="13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, three </a:t>
            </a:r>
            <a:r>
              <a:rPr lang="en-US" sz="13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_______________________ </a:t>
            </a:r>
            <a:r>
              <a:rPr lang="en-US" sz="1300" dirty="0" smtClean="0">
                <a:latin typeface="KG First Time In Forever" panose="02000506000000020003" pitchFamily="2" charset="0"/>
                <a:ea typeface="KBScaredStraight" panose="02000603000000000000" pitchFamily="2" charset="0"/>
              </a:rPr>
              <a:t>have </a:t>
            </a:r>
            <a:r>
              <a:rPr lang="en-US" sz="13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caused damage to Iraq’s water treatment plants</a:t>
            </a:r>
            <a:r>
              <a:rPr lang="en-US" sz="1300" dirty="0" smtClean="0">
                <a:latin typeface="KG First Time In Forever" panose="02000506000000020003" pitchFamily="2" charset="0"/>
                <a:ea typeface="KBScaredStraight" panose="02000603000000000000" pitchFamily="2" charset="0"/>
              </a:rPr>
              <a:t>.</a:t>
            </a:r>
          </a:p>
          <a:p>
            <a:endParaRPr lang="en-US" sz="1300" dirty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r>
              <a:rPr lang="en-US" sz="1300" b="1" dirty="0" smtClean="0">
                <a:latin typeface="KG First Time In Forever" panose="02000506000000020003" pitchFamily="2" charset="0"/>
                <a:ea typeface="KBScaredStraight" panose="02000603000000000000" pitchFamily="2" charset="0"/>
              </a:rPr>
              <a:t>Israel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3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Since its creation in 1948, Israel has developed </a:t>
            </a:r>
            <a:r>
              <a:rPr lang="en-US" sz="13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_______________________ </a:t>
            </a:r>
            <a:r>
              <a:rPr lang="en-US" sz="1300" dirty="0" smtClean="0">
                <a:latin typeface="KG First Time In Forever" panose="02000506000000020003" pitchFamily="2" charset="0"/>
                <a:ea typeface="KBScaredStraight" panose="02000603000000000000" pitchFamily="2" charset="0"/>
              </a:rPr>
              <a:t>and </a:t>
            </a:r>
            <a:r>
              <a:rPr lang="en-US" sz="13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advanced  farming techniques that have turned the once-barren desert land into farmland.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300" dirty="0" smtClean="0">
                <a:latin typeface="KG First Time In Forever" panose="02000506000000020003" pitchFamily="2" charset="0"/>
                <a:ea typeface="KBScaredStraight" panose="02000603000000000000" pitchFamily="2" charset="0"/>
              </a:rPr>
              <a:t>Because </a:t>
            </a:r>
            <a:r>
              <a:rPr lang="en-US" sz="13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rainfall is down, Israel has to rely on drawing water from its </a:t>
            </a:r>
            <a:r>
              <a:rPr lang="en-US" sz="13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_______________________ </a:t>
            </a:r>
            <a:r>
              <a:rPr lang="en-US" sz="1300" dirty="0" smtClean="0">
                <a:latin typeface="KG First Time In Forever" panose="02000506000000020003" pitchFamily="2" charset="0"/>
                <a:ea typeface="KBScaredStraight" panose="02000603000000000000" pitchFamily="2" charset="0"/>
              </a:rPr>
              <a:t>(</a:t>
            </a:r>
            <a:r>
              <a:rPr lang="en-US" sz="13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underground layer of rock and sand that contains water).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300" dirty="0" smtClean="0">
                <a:latin typeface="KG First Time In Forever" panose="02000506000000020003" pitchFamily="2" charset="0"/>
                <a:ea typeface="KBScaredStraight" panose="02000603000000000000" pitchFamily="2" charset="0"/>
              </a:rPr>
              <a:t>Unfortunately</a:t>
            </a:r>
            <a:r>
              <a:rPr lang="en-US" sz="13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, the aquifers are in jeopardy because more water is </a:t>
            </a:r>
            <a:r>
              <a:rPr lang="en-US" sz="13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_______________________ </a:t>
            </a:r>
            <a:r>
              <a:rPr lang="en-US" sz="1300" dirty="0" smtClean="0">
                <a:latin typeface="KG First Time In Forever" panose="02000506000000020003" pitchFamily="2" charset="0"/>
                <a:ea typeface="KBScaredStraight" panose="02000603000000000000" pitchFamily="2" charset="0"/>
              </a:rPr>
              <a:t>than </a:t>
            </a:r>
            <a:r>
              <a:rPr lang="en-US" sz="13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is replenished by rain</a:t>
            </a:r>
            <a:r>
              <a:rPr lang="en-US" sz="1300" dirty="0" smtClean="0">
                <a:latin typeface="KG First Time In Forever" panose="02000506000000020003" pitchFamily="2" charset="0"/>
                <a:ea typeface="KBScaredStraight" panose="02000603000000000000" pitchFamily="2" charset="0"/>
              </a:rPr>
              <a:t>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3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Israel has been involved in many conflicts over water rights to the </a:t>
            </a:r>
            <a:r>
              <a:rPr lang="en-US" sz="13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_______________________ </a:t>
            </a:r>
            <a:r>
              <a:rPr lang="en-US" sz="1300" dirty="0" smtClean="0">
                <a:latin typeface="KG First Time In Forever" panose="02000506000000020003" pitchFamily="2" charset="0"/>
                <a:ea typeface="KBScaredStraight" panose="02000603000000000000" pitchFamily="2" charset="0"/>
              </a:rPr>
              <a:t>with </a:t>
            </a:r>
            <a:r>
              <a:rPr lang="en-US" sz="13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Syria, Jordan, and Palestine</a:t>
            </a:r>
            <a:r>
              <a:rPr lang="en-US" sz="1300" dirty="0" smtClean="0">
                <a:latin typeface="KG First Time In Forever" panose="02000506000000020003" pitchFamily="2" charset="0"/>
                <a:ea typeface="KBScaredStraight" panose="02000603000000000000" pitchFamily="2" charset="0"/>
              </a:rPr>
              <a:t>.</a:t>
            </a:r>
          </a:p>
          <a:p>
            <a:endParaRPr lang="en-US" sz="1300" dirty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r>
              <a:rPr lang="en-US" sz="1300" b="1" dirty="0" smtClean="0">
                <a:latin typeface="KG First Time In Forever" panose="02000506000000020003" pitchFamily="2" charset="0"/>
                <a:ea typeface="KBScaredStraight" panose="02000603000000000000" pitchFamily="2" charset="0"/>
              </a:rPr>
              <a:t>Jordan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3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Jordan is one of the ten most </a:t>
            </a:r>
            <a:r>
              <a:rPr lang="en-US" sz="13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_______________________ </a:t>
            </a:r>
            <a:r>
              <a:rPr lang="en-US" sz="1300" dirty="0" smtClean="0">
                <a:latin typeface="KG First Time In Forever" panose="02000506000000020003" pitchFamily="2" charset="0"/>
                <a:ea typeface="KBScaredStraight" panose="02000603000000000000" pitchFamily="2" charset="0"/>
              </a:rPr>
              <a:t>countries </a:t>
            </a:r>
            <a:r>
              <a:rPr lang="en-US" sz="13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in the world.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300" dirty="0" smtClean="0">
                <a:latin typeface="KG First Time In Forever" panose="02000506000000020003" pitchFamily="2" charset="0"/>
                <a:ea typeface="KBScaredStraight" panose="02000603000000000000" pitchFamily="2" charset="0"/>
              </a:rPr>
              <a:t>Jordan </a:t>
            </a:r>
            <a:r>
              <a:rPr lang="en-US" sz="13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cannot meet the basic needs of its people and has to </a:t>
            </a:r>
            <a:r>
              <a:rPr lang="en-US" sz="13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_______________________ </a:t>
            </a:r>
            <a:r>
              <a:rPr lang="en-US" sz="1300" dirty="0" smtClean="0">
                <a:latin typeface="KG First Time In Forever" panose="02000506000000020003" pitchFamily="2" charset="0"/>
                <a:ea typeface="KBScaredStraight" panose="02000603000000000000" pitchFamily="2" charset="0"/>
              </a:rPr>
              <a:t>supply</a:t>
            </a:r>
            <a:r>
              <a:rPr lang="en-US" sz="13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300" dirty="0" smtClean="0">
                <a:latin typeface="KG First Time In Forever" panose="02000506000000020003" pitchFamily="2" charset="0"/>
                <a:ea typeface="KBScaredStraight" panose="02000603000000000000" pitchFamily="2" charset="0"/>
              </a:rPr>
              <a:t>Citizens </a:t>
            </a:r>
            <a:r>
              <a:rPr lang="en-US" sz="13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can only get water </a:t>
            </a:r>
            <a:r>
              <a:rPr lang="en-US" sz="13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_______________________ </a:t>
            </a:r>
            <a:r>
              <a:rPr lang="en-US" sz="1300" dirty="0" smtClean="0">
                <a:latin typeface="KG First Time In Forever" panose="02000506000000020003" pitchFamily="2" charset="0"/>
                <a:ea typeface="KBScaredStraight" panose="02000603000000000000" pitchFamily="2" charset="0"/>
              </a:rPr>
              <a:t>.</a:t>
            </a:r>
            <a:endParaRPr lang="en-US" sz="1300" dirty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pPr marL="171450" lvl="1" indent="-171450">
              <a:buFont typeface="Arial" panose="020B0604020202020204" pitchFamily="34" charset="0"/>
              <a:buChar char="•"/>
            </a:pPr>
            <a:r>
              <a:rPr lang="en-US" sz="1300" dirty="0" smtClean="0">
                <a:latin typeface="KG First Time In Forever" panose="02000506000000020003" pitchFamily="2" charset="0"/>
                <a:ea typeface="KBScaredStraight" panose="02000603000000000000" pitchFamily="2" charset="0"/>
              </a:rPr>
              <a:t>The </a:t>
            </a:r>
            <a:r>
              <a:rPr lang="en-US" sz="13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country’s major surface water sources are shared with Israel and Syria, who leave only a </a:t>
            </a:r>
            <a:r>
              <a:rPr lang="en-US" sz="13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_______________________ </a:t>
            </a:r>
            <a:r>
              <a:rPr lang="en-US" sz="1300" dirty="0" smtClean="0">
                <a:latin typeface="KG First Time In Forever" panose="02000506000000020003" pitchFamily="2" charset="0"/>
                <a:ea typeface="KBScaredStraight" panose="02000603000000000000" pitchFamily="2" charset="0"/>
              </a:rPr>
              <a:t>for </a:t>
            </a:r>
            <a:r>
              <a:rPr lang="en-US" sz="13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Jordan</a:t>
            </a:r>
            <a:r>
              <a:rPr lang="en-US" sz="1300" dirty="0" smtClean="0">
                <a:latin typeface="KG First Time In Forever" panose="02000506000000020003" pitchFamily="2" charset="0"/>
                <a:ea typeface="KBScaredStraight" panose="02000603000000000000" pitchFamily="2" charset="0"/>
              </a:rPr>
              <a:t>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3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Israel has </a:t>
            </a:r>
            <a:r>
              <a:rPr lang="en-US" sz="13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_______________________ </a:t>
            </a:r>
            <a:r>
              <a:rPr lang="en-US" sz="1300" dirty="0" smtClean="0">
                <a:latin typeface="KG First Time In Forever" panose="02000506000000020003" pitchFamily="2" charset="0"/>
                <a:ea typeface="KBScaredStraight" panose="02000603000000000000" pitchFamily="2" charset="0"/>
              </a:rPr>
              <a:t>that </a:t>
            </a:r>
            <a:r>
              <a:rPr lang="en-US" sz="13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redirect the river’s water away from Jordan and into its own lands.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300" dirty="0" smtClean="0">
                <a:latin typeface="KG First Time In Forever" panose="02000506000000020003" pitchFamily="2" charset="0"/>
                <a:ea typeface="KBScaredStraight" panose="02000603000000000000" pitchFamily="2" charset="0"/>
              </a:rPr>
              <a:t>Jordan </a:t>
            </a:r>
            <a:r>
              <a:rPr lang="en-US" sz="13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&amp; Israel have been involved in </a:t>
            </a:r>
            <a:r>
              <a:rPr lang="en-US" sz="13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_______________________ </a:t>
            </a:r>
            <a:r>
              <a:rPr lang="en-US" sz="1300" dirty="0" smtClean="0">
                <a:latin typeface="KG First Time In Forever" panose="02000506000000020003" pitchFamily="2" charset="0"/>
                <a:ea typeface="KBScaredStraight" panose="02000603000000000000" pitchFamily="2" charset="0"/>
              </a:rPr>
              <a:t>over </a:t>
            </a:r>
            <a:r>
              <a:rPr lang="en-US" sz="13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water rights.</a:t>
            </a:r>
          </a:p>
          <a:p>
            <a:pPr marL="0" lvl="1"/>
            <a:endParaRPr lang="en-US" sz="1300" dirty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endParaRPr lang="en-US" sz="1300" dirty="0" smtClean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endParaRPr lang="en-US" sz="1300" dirty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endParaRPr lang="en-US" sz="1300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endParaRPr lang="en-US" sz="1300" dirty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r>
              <a:rPr lang="en-US" sz="1300" dirty="0" smtClean="0">
                <a:latin typeface="KG First Time In Forever" panose="02000506000000020003" pitchFamily="2" charset="0"/>
                <a:ea typeface="KBScaredStraight" panose="02000603000000000000" pitchFamily="2" charset="0"/>
              </a:rPr>
              <a:t> </a:t>
            </a:r>
            <a:endParaRPr lang="en-US" sz="1300" dirty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endParaRPr lang="en-US" sz="1300" dirty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endParaRPr lang="en-US" sz="1300" dirty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endParaRPr lang="en-US" sz="1300" dirty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endParaRPr lang="en-US" sz="1300" dirty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endParaRPr lang="en-US" sz="1300" dirty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endParaRPr lang="en-US" sz="1200" dirty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endParaRPr lang="en-US" sz="1200" dirty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 rot="5400000">
            <a:off x="-902640" y="879553"/>
            <a:ext cx="198993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© </a:t>
            </a:r>
            <a:r>
              <a:rPr lang="en-US" sz="9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Brain </a:t>
            </a:r>
            <a:r>
              <a:rPr lang="en-US" sz="9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Wrinkles</a:t>
            </a:r>
          </a:p>
        </p:txBody>
      </p:sp>
      <p:sp>
        <p:nvSpPr>
          <p:cNvPr id="8" name="Rectangle 7"/>
          <p:cNvSpPr/>
          <p:nvPr/>
        </p:nvSpPr>
        <p:spPr>
          <a:xfrm>
            <a:off x="207748" y="107576"/>
            <a:ext cx="8796572" cy="6642848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</p:spTree>
    <p:extLst>
      <p:ext uri="{BB962C8B-B14F-4D97-AF65-F5344CB8AC3E}">
        <p14:creationId xmlns:p14="http://schemas.microsoft.com/office/powerpoint/2010/main" val="1017555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 rot="5400000">
            <a:off x="5473696" y="3176556"/>
            <a:ext cx="6645795" cy="484748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en-US" sz="2700" b="1" dirty="0" smtClean="0">
                <a:ln w="28575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KG Second Chances Solid" panose="02000000000000000000" pitchFamily="2" charset="0"/>
              </a:rPr>
              <a:t>Environmental Issues CLOZE </a:t>
            </a:r>
            <a:r>
              <a:rPr lang="en-US" sz="2700" b="1" dirty="0">
                <a:ln w="28575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KG Second Chances Solid" panose="02000000000000000000" pitchFamily="2" charset="0"/>
              </a:rPr>
              <a:t>Notes </a:t>
            </a:r>
            <a:r>
              <a:rPr lang="en-US" sz="2700" b="1" dirty="0" smtClean="0">
                <a:ln w="28575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KG Second Chances Solid" panose="02000000000000000000" pitchFamily="2" charset="0"/>
              </a:rPr>
              <a:t>3</a:t>
            </a:r>
            <a:endParaRPr lang="en-US" sz="2700" b="1" dirty="0">
              <a:ln w="28575">
                <a:solidFill>
                  <a:sysClr val="windowText" lastClr="000000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KG Second Chances Solid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 rot="5400000">
            <a:off x="2797490" y="1039887"/>
            <a:ext cx="6642848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latin typeface="KG First Time In Forever" panose="02000506000000020003" pitchFamily="2" charset="0"/>
                <a:ea typeface="KBScaredStraight" panose="02000603000000000000" pitchFamily="2" charset="0"/>
              </a:rPr>
              <a:t>Saudi Arabia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Saudi Arabia has a </a:t>
            </a:r>
            <a:r>
              <a:rPr lang="en-US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_______________________ </a:t>
            </a:r>
            <a:r>
              <a:rPr lang="en-US" sz="1400" dirty="0" smtClean="0">
                <a:latin typeface="KG First Time In Forever" panose="02000506000000020003" pitchFamily="2" charset="0"/>
                <a:ea typeface="KBScaredStraight" panose="02000603000000000000" pitchFamily="2" charset="0"/>
              </a:rPr>
              <a:t>and </a:t>
            </a:r>
            <a:r>
              <a:rPr lang="en-US" sz="14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has struggled to meet the water needs of its growing population.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 dirty="0" smtClean="0">
                <a:latin typeface="KG First Time In Forever" panose="02000506000000020003" pitchFamily="2" charset="0"/>
                <a:ea typeface="KBScaredStraight" panose="02000603000000000000" pitchFamily="2" charset="0"/>
              </a:rPr>
              <a:t>Water </a:t>
            </a:r>
            <a:r>
              <a:rPr lang="en-US" sz="14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is scarce in the country, and what little water that is available is of poor quality because of </a:t>
            </a:r>
            <a:r>
              <a:rPr lang="en-US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_______________________ </a:t>
            </a:r>
            <a:r>
              <a:rPr lang="en-US" sz="1400" dirty="0" smtClean="0">
                <a:latin typeface="KG First Time In Forever" panose="02000506000000020003" pitchFamily="2" charset="0"/>
                <a:ea typeface="KBScaredStraight" panose="02000603000000000000" pitchFamily="2" charset="0"/>
              </a:rPr>
              <a:t>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The country has built a number of </a:t>
            </a:r>
            <a:r>
              <a:rPr lang="en-US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_______________________ </a:t>
            </a:r>
            <a:r>
              <a:rPr lang="en-US" sz="1400" dirty="0" smtClean="0">
                <a:latin typeface="KG First Time In Forever" panose="02000506000000020003" pitchFamily="2" charset="0"/>
                <a:ea typeface="KBScaredStraight" panose="02000603000000000000" pitchFamily="2" charset="0"/>
              </a:rPr>
              <a:t>that </a:t>
            </a:r>
            <a:r>
              <a:rPr lang="en-US" sz="14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provide most of the country’s drinking water.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 dirty="0" smtClean="0">
                <a:latin typeface="KG First Time In Forever" panose="02000506000000020003" pitchFamily="2" charset="0"/>
                <a:ea typeface="KBScaredStraight" panose="02000603000000000000" pitchFamily="2" charset="0"/>
              </a:rPr>
              <a:t>Desalination </a:t>
            </a:r>
            <a:r>
              <a:rPr lang="en-US" sz="14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is the process of taking </a:t>
            </a:r>
            <a:r>
              <a:rPr lang="en-US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_______________________ </a:t>
            </a:r>
            <a:r>
              <a:rPr lang="en-US" sz="1400" dirty="0" smtClean="0">
                <a:latin typeface="KG First Time In Forever" panose="02000506000000020003" pitchFamily="2" charset="0"/>
                <a:ea typeface="KBScaredStraight" panose="02000603000000000000" pitchFamily="2" charset="0"/>
              </a:rPr>
              <a:t>and </a:t>
            </a:r>
            <a:r>
              <a:rPr lang="en-US" sz="14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using it for drinking water</a:t>
            </a:r>
            <a:r>
              <a:rPr lang="en-US" sz="12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.  </a:t>
            </a:r>
          </a:p>
          <a:p>
            <a:endParaRPr lang="en-US" sz="1200" dirty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endParaRPr lang="en-US" sz="1200" dirty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pPr marL="0" lvl="1"/>
            <a:endParaRPr lang="en-US" sz="1200" dirty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endParaRPr lang="en-US" sz="1200" dirty="0" smtClean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endParaRPr lang="en-US" sz="1200" dirty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endParaRPr lang="en-US" sz="1200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endParaRPr lang="en-US" sz="1200" dirty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r>
              <a:rPr lang="en-US" sz="1200" dirty="0" smtClean="0">
                <a:latin typeface="KG First Time In Forever" panose="02000506000000020003" pitchFamily="2" charset="0"/>
                <a:ea typeface="KBScaredStraight" panose="02000603000000000000" pitchFamily="2" charset="0"/>
              </a:rPr>
              <a:t> </a:t>
            </a:r>
            <a:endParaRPr lang="en-US" sz="1200" dirty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endParaRPr lang="en-US" sz="1200" dirty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endParaRPr lang="en-US" sz="1200" dirty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endParaRPr lang="en-US" sz="1200" dirty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endParaRPr lang="en-US" sz="1200" dirty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endParaRPr lang="en-US" sz="1200" dirty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endParaRPr lang="en-US" sz="1200" dirty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endParaRPr lang="en-US" sz="1200" dirty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 rot="5400000">
            <a:off x="-902640" y="879553"/>
            <a:ext cx="198993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© </a:t>
            </a:r>
            <a:r>
              <a:rPr lang="en-US" sz="9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Brain </a:t>
            </a:r>
            <a:r>
              <a:rPr lang="en-US" sz="9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Wrinkles</a:t>
            </a:r>
          </a:p>
        </p:txBody>
      </p:sp>
      <p:sp>
        <p:nvSpPr>
          <p:cNvPr id="8" name="Rectangle 7"/>
          <p:cNvSpPr/>
          <p:nvPr/>
        </p:nvSpPr>
        <p:spPr>
          <a:xfrm>
            <a:off x="207748" y="107576"/>
            <a:ext cx="8796572" cy="6642848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</p:spTree>
    <p:extLst>
      <p:ext uri="{BB962C8B-B14F-4D97-AF65-F5344CB8AC3E}">
        <p14:creationId xmlns:p14="http://schemas.microsoft.com/office/powerpoint/2010/main" val="598187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 rot="5400000">
            <a:off x="5531405" y="3176556"/>
            <a:ext cx="6530377" cy="484748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en-US" sz="2700" b="1" dirty="0" smtClean="0">
                <a:ln w="28575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KG Second Chances Solid" panose="02000000000000000000" pitchFamily="2" charset="0"/>
              </a:rPr>
              <a:t>Environmental Issues CLOZE </a:t>
            </a:r>
            <a:r>
              <a:rPr lang="en-US" sz="2700" b="1" dirty="0">
                <a:ln w="28575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KG Second Chances Solid" panose="02000000000000000000" pitchFamily="2" charset="0"/>
              </a:rPr>
              <a:t>Notes 1</a:t>
            </a:r>
          </a:p>
        </p:txBody>
      </p:sp>
      <p:sp>
        <p:nvSpPr>
          <p:cNvPr id="6" name="TextBox 5"/>
          <p:cNvSpPr txBox="1"/>
          <p:nvPr/>
        </p:nvSpPr>
        <p:spPr>
          <a:xfrm rot="5400000">
            <a:off x="521677" y="-1387703"/>
            <a:ext cx="6642848" cy="96334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latin typeface="KG First Time In Forever" panose="02000506000000020003" pitchFamily="2" charset="0"/>
                <a:ea typeface="KBScaredStraight" panose="02000603000000000000" pitchFamily="2" charset="0"/>
              </a:rPr>
              <a:t>Pollution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Many countries in Southwest Asia are experiencing the increasing problem of </a:t>
            </a:r>
            <a:r>
              <a:rPr lang="en-US" sz="1400" dirty="0">
                <a:solidFill>
                  <a:srgbClr val="FF0000"/>
                </a:solidFill>
                <a:latin typeface="KG First Time In Forever" panose="02000506000000020003" pitchFamily="2" charset="0"/>
                <a:ea typeface="KBScaredStraight" panose="02000603000000000000" pitchFamily="2" charset="0"/>
              </a:rPr>
              <a:t>water pollution</a:t>
            </a:r>
            <a:r>
              <a:rPr lang="en-US" sz="14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>
                <a:latin typeface="KG First Time In Forever" panose="02000506000000020003" pitchFamily="2" charset="0"/>
                <a:ea typeface="KBScaredStraight" panose="02000603000000000000" pitchFamily="2" charset="0"/>
              </a:rPr>
              <a:t>Per-capita </a:t>
            </a:r>
            <a:r>
              <a:rPr lang="en-US" sz="14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availability of safe drinking water here is the </a:t>
            </a:r>
            <a:r>
              <a:rPr lang="en-US" sz="1400" dirty="0">
                <a:solidFill>
                  <a:srgbClr val="FF0000"/>
                </a:solidFill>
                <a:latin typeface="KG First Time In Forever" panose="02000506000000020003" pitchFamily="2" charset="0"/>
                <a:ea typeface="KBScaredStraight" panose="02000603000000000000" pitchFamily="2" charset="0"/>
              </a:rPr>
              <a:t>worst of any region </a:t>
            </a:r>
            <a:r>
              <a:rPr lang="en-US" sz="14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in the world.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>
                <a:latin typeface="KG First Time In Forever" panose="02000506000000020003" pitchFamily="2" charset="0"/>
                <a:ea typeface="KBScaredStraight" panose="02000603000000000000" pitchFamily="2" charset="0"/>
              </a:rPr>
              <a:t>Contaminated </a:t>
            </a:r>
            <a:r>
              <a:rPr lang="en-US" sz="14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water sources have greatly reduced the amount of clean water </a:t>
            </a:r>
            <a:r>
              <a:rPr lang="en-US" sz="1400" dirty="0">
                <a:solidFill>
                  <a:srgbClr val="FF0000"/>
                </a:solidFill>
                <a:latin typeface="KG First Time In Forever" panose="02000506000000020003" pitchFamily="2" charset="0"/>
                <a:ea typeface="KBScaredStraight" panose="02000603000000000000" pitchFamily="2" charset="0"/>
              </a:rPr>
              <a:t>available for drinking</a:t>
            </a:r>
            <a:r>
              <a:rPr lang="en-US" sz="14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1400" dirty="0" smtClean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r>
              <a:rPr lang="en-US" sz="1400" b="1" dirty="0" smtClean="0">
                <a:latin typeface="KG First Time In Forever" panose="02000506000000020003" pitchFamily="2" charset="0"/>
                <a:ea typeface="KBScaredStraight" panose="02000603000000000000" pitchFamily="2" charset="0"/>
              </a:rPr>
              <a:t>Causes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Southwest Asia’s biggest pollution problems come from </a:t>
            </a:r>
            <a:r>
              <a:rPr lang="en-US" sz="1400" dirty="0">
                <a:solidFill>
                  <a:srgbClr val="FF0000"/>
                </a:solidFill>
                <a:latin typeface="KG First Time In Forever" panose="02000506000000020003" pitchFamily="2" charset="0"/>
                <a:ea typeface="KBScaredStraight" panose="02000603000000000000" pitchFamily="2" charset="0"/>
              </a:rPr>
              <a:t>human sewage</a:t>
            </a:r>
            <a:r>
              <a:rPr lang="en-US" sz="14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, agricultural runoff, and industrial waste.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>
                <a:solidFill>
                  <a:srgbClr val="FF0000"/>
                </a:solidFill>
                <a:latin typeface="KG First Time In Forever" panose="02000506000000020003" pitchFamily="2" charset="0"/>
                <a:ea typeface="KBScaredStraight" panose="02000603000000000000" pitchFamily="2" charset="0"/>
              </a:rPr>
              <a:t>Rapid </a:t>
            </a:r>
            <a:r>
              <a:rPr lang="en-US" sz="1400" dirty="0">
                <a:solidFill>
                  <a:srgbClr val="FF0000"/>
                </a:solidFill>
                <a:latin typeface="KG First Time In Forever" panose="02000506000000020003" pitchFamily="2" charset="0"/>
                <a:ea typeface="KBScaredStraight" panose="02000603000000000000" pitchFamily="2" charset="0"/>
              </a:rPr>
              <a:t>growth </a:t>
            </a:r>
            <a:r>
              <a:rPr lang="en-US" sz="14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of industry in cities and towns has caused garbage and sewage to build up in rivers and streams.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>
                <a:latin typeface="KG First Time In Forever" panose="02000506000000020003" pitchFamily="2" charset="0"/>
                <a:ea typeface="KBScaredStraight" panose="02000603000000000000" pitchFamily="2" charset="0"/>
              </a:rPr>
              <a:t>Towns </a:t>
            </a:r>
            <a:r>
              <a:rPr lang="en-US" sz="14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without proper sewer systems dump untreated human </a:t>
            </a:r>
            <a:r>
              <a:rPr lang="en-US" sz="1400" dirty="0">
                <a:solidFill>
                  <a:srgbClr val="FF0000"/>
                </a:solidFill>
                <a:latin typeface="KG First Time In Forever" panose="02000506000000020003" pitchFamily="2" charset="0"/>
                <a:ea typeface="KBScaredStraight" panose="02000603000000000000" pitchFamily="2" charset="0"/>
              </a:rPr>
              <a:t>waste directly </a:t>
            </a:r>
            <a:r>
              <a:rPr lang="en-US" sz="14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into rivers.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>
                <a:solidFill>
                  <a:srgbClr val="FF0000"/>
                </a:solidFill>
                <a:latin typeface="KG First Time In Forever" panose="02000506000000020003" pitchFamily="2" charset="0"/>
                <a:ea typeface="KBScaredStraight" panose="02000603000000000000" pitchFamily="2" charset="0"/>
              </a:rPr>
              <a:t>Pesticides </a:t>
            </a:r>
            <a:r>
              <a:rPr lang="en-US" sz="1400" dirty="0">
                <a:solidFill>
                  <a:srgbClr val="FF0000"/>
                </a:solidFill>
                <a:latin typeface="KG First Time In Forever" panose="02000506000000020003" pitchFamily="2" charset="0"/>
                <a:ea typeface="KBScaredStraight" panose="02000603000000000000" pitchFamily="2" charset="0"/>
              </a:rPr>
              <a:t>used in farming </a:t>
            </a:r>
            <a:r>
              <a:rPr lang="en-US" sz="14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are washed into rivers or seep into groundwater.</a:t>
            </a:r>
          </a:p>
          <a:p>
            <a:endParaRPr lang="en-US" sz="1400" dirty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r>
              <a:rPr lang="en-US" sz="1400" b="1" dirty="0" smtClean="0">
                <a:latin typeface="KG First Time In Forever" panose="02000506000000020003" pitchFamily="2" charset="0"/>
                <a:ea typeface="KBScaredStraight" panose="02000603000000000000" pitchFamily="2" charset="0"/>
              </a:rPr>
              <a:t>Water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FF0000"/>
                </a:solidFill>
                <a:latin typeface="KG First Time In Forever" panose="02000506000000020003" pitchFamily="2" charset="0"/>
                <a:ea typeface="KBScaredStraight" panose="02000603000000000000" pitchFamily="2" charset="0"/>
              </a:rPr>
              <a:t>Water availability </a:t>
            </a:r>
            <a:r>
              <a:rPr lang="en-US" sz="14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is a major concern in Southwest Asia.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 dirty="0" smtClean="0">
                <a:solidFill>
                  <a:srgbClr val="FF0000"/>
                </a:solidFill>
                <a:latin typeface="KG First Time In Forever" panose="02000506000000020003" pitchFamily="2" charset="0"/>
                <a:ea typeface="KBScaredStraight" panose="02000603000000000000" pitchFamily="2" charset="0"/>
              </a:rPr>
              <a:t>Less </a:t>
            </a:r>
            <a:r>
              <a:rPr lang="en-US" sz="1400" dirty="0">
                <a:solidFill>
                  <a:srgbClr val="FF0000"/>
                </a:solidFill>
                <a:latin typeface="KG First Time In Forever" panose="02000506000000020003" pitchFamily="2" charset="0"/>
                <a:ea typeface="KBScaredStraight" panose="02000603000000000000" pitchFamily="2" charset="0"/>
              </a:rPr>
              <a:t>than 1% </a:t>
            </a:r>
            <a:r>
              <a:rPr lang="en-US" sz="14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of the world’s fresh water is available to the area’s inhabitants (5% of the world’s population).</a:t>
            </a:r>
          </a:p>
          <a:p>
            <a:endParaRPr lang="en-US" sz="1400" dirty="0" smtClean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r>
              <a:rPr lang="en-US" sz="1400" b="1" dirty="0" smtClean="0">
                <a:latin typeface="KG First Time In Forever" panose="02000506000000020003" pitchFamily="2" charset="0"/>
                <a:ea typeface="KBScaredStraight" panose="02000603000000000000" pitchFamily="2" charset="0"/>
              </a:rPr>
              <a:t>Scarcity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Water is a precious resource and there is </a:t>
            </a:r>
            <a:r>
              <a:rPr lang="en-US" sz="1400" dirty="0">
                <a:solidFill>
                  <a:srgbClr val="FF0000"/>
                </a:solidFill>
                <a:latin typeface="KG First Time In Forever" panose="02000506000000020003" pitchFamily="2" charset="0"/>
                <a:ea typeface="KBScaredStraight" panose="02000603000000000000" pitchFamily="2" charset="0"/>
              </a:rPr>
              <a:t>simply not enough </a:t>
            </a:r>
            <a:r>
              <a:rPr lang="en-US" sz="14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available to meet the population’s needs.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 dirty="0" smtClean="0">
                <a:latin typeface="KG First Time In Forever" panose="02000506000000020003" pitchFamily="2" charset="0"/>
                <a:ea typeface="KBScaredStraight" panose="02000603000000000000" pitchFamily="2" charset="0"/>
              </a:rPr>
              <a:t>Middle </a:t>
            </a:r>
            <a:r>
              <a:rPr lang="en-US" sz="14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Eastern countries are </a:t>
            </a:r>
            <a:r>
              <a:rPr lang="en-US" sz="1400" dirty="0">
                <a:solidFill>
                  <a:srgbClr val="FF0000"/>
                </a:solidFill>
                <a:latin typeface="KG First Time In Forever" panose="02000506000000020003" pitchFamily="2" charset="0"/>
                <a:ea typeface="KBScaredStraight" panose="02000603000000000000" pitchFamily="2" charset="0"/>
              </a:rPr>
              <a:t>constantly in conflict </a:t>
            </a:r>
            <a:r>
              <a:rPr lang="en-US" sz="14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over these water problems.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 dirty="0" smtClean="0">
                <a:latin typeface="KG First Time In Forever" panose="02000506000000020003" pitchFamily="2" charset="0"/>
                <a:ea typeface="KBScaredStraight" panose="02000603000000000000" pitchFamily="2" charset="0"/>
              </a:rPr>
              <a:t>Let’s </a:t>
            </a:r>
            <a:r>
              <a:rPr lang="en-US" sz="14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take a look at how </a:t>
            </a:r>
            <a:r>
              <a:rPr lang="en-US" sz="1400" dirty="0">
                <a:solidFill>
                  <a:srgbClr val="FF0000"/>
                </a:solidFill>
                <a:latin typeface="KG First Time In Forever" panose="02000506000000020003" pitchFamily="2" charset="0"/>
                <a:ea typeface="KBScaredStraight" panose="02000603000000000000" pitchFamily="2" charset="0"/>
              </a:rPr>
              <a:t>water is distributed </a:t>
            </a:r>
            <a:r>
              <a:rPr lang="en-US" sz="14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in several of these countries</a:t>
            </a:r>
            <a:r>
              <a:rPr lang="en-US" sz="1400" dirty="0" smtClean="0">
                <a:latin typeface="KG First Time In Forever" panose="02000506000000020003" pitchFamily="2" charset="0"/>
                <a:ea typeface="KBScaredStraight" panose="02000603000000000000" pitchFamily="2" charset="0"/>
              </a:rPr>
              <a:t>.</a:t>
            </a:r>
          </a:p>
          <a:p>
            <a:endParaRPr lang="en-US" sz="1400" dirty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r>
              <a:rPr lang="en-US" sz="1400" b="1" dirty="0" smtClean="0">
                <a:latin typeface="KG First Time In Forever" panose="02000506000000020003" pitchFamily="2" charset="0"/>
                <a:ea typeface="KBScaredStraight" panose="02000603000000000000" pitchFamily="2" charset="0"/>
              </a:rPr>
              <a:t>Turkey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Turkey has a “water advantage” over other Middle Eastern countries because the </a:t>
            </a:r>
            <a:r>
              <a:rPr lang="en-US" sz="1400" dirty="0">
                <a:solidFill>
                  <a:srgbClr val="FF0000"/>
                </a:solidFill>
                <a:latin typeface="KG First Time In Forever" panose="02000506000000020003" pitchFamily="2" charset="0"/>
                <a:ea typeface="KBScaredStraight" panose="02000603000000000000" pitchFamily="2" charset="0"/>
              </a:rPr>
              <a:t>Tigris and Euphrates rivers</a:t>
            </a:r>
            <a:r>
              <a:rPr lang="en-US" sz="14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 form here.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 dirty="0" smtClean="0">
                <a:latin typeface="KG First Time In Forever" panose="02000506000000020003" pitchFamily="2" charset="0"/>
                <a:ea typeface="KBScaredStraight" panose="02000603000000000000" pitchFamily="2" charset="0"/>
              </a:rPr>
              <a:t>Turkey </a:t>
            </a:r>
            <a:r>
              <a:rPr lang="en-US" sz="14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has developed the Southeastern Anatolia Project, which consists of </a:t>
            </a:r>
            <a:r>
              <a:rPr lang="en-US" sz="1400" dirty="0">
                <a:solidFill>
                  <a:srgbClr val="FF0000"/>
                </a:solidFill>
                <a:latin typeface="KG First Time In Forever" panose="02000506000000020003" pitchFamily="2" charset="0"/>
                <a:ea typeface="KBScaredStraight" panose="02000603000000000000" pitchFamily="2" charset="0"/>
              </a:rPr>
              <a:t>22 dams </a:t>
            </a:r>
            <a:r>
              <a:rPr lang="en-US" sz="14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and 19 hydroelectric plants along the Euphrates River.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 dirty="0" smtClean="0">
                <a:latin typeface="KG First Time In Forever" panose="02000506000000020003" pitchFamily="2" charset="0"/>
                <a:ea typeface="KBScaredStraight" panose="02000603000000000000" pitchFamily="2" charset="0"/>
              </a:rPr>
              <a:t>This </a:t>
            </a:r>
            <a:r>
              <a:rPr lang="en-US" sz="14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project has greatly improved the </a:t>
            </a:r>
            <a:r>
              <a:rPr lang="en-US" sz="1400" dirty="0">
                <a:solidFill>
                  <a:srgbClr val="FF0000"/>
                </a:solidFill>
                <a:latin typeface="KG First Time In Forever" panose="02000506000000020003" pitchFamily="2" charset="0"/>
                <a:ea typeface="KBScaredStraight" panose="02000603000000000000" pitchFamily="2" charset="0"/>
              </a:rPr>
              <a:t>standard of living </a:t>
            </a:r>
            <a:r>
              <a:rPr lang="en-US" sz="14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for Turkey’s citizens</a:t>
            </a:r>
            <a:r>
              <a:rPr lang="en-US" sz="1400" dirty="0" smtClean="0">
                <a:latin typeface="KG First Time In Forever" panose="02000506000000020003" pitchFamily="2" charset="0"/>
                <a:ea typeface="KBScaredStraight" panose="02000603000000000000" pitchFamily="2" charset="0"/>
              </a:rPr>
              <a:t>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Unfortunately, the country has had to deal with the increasing problem of </a:t>
            </a:r>
            <a:r>
              <a:rPr lang="en-US" sz="1400" dirty="0">
                <a:solidFill>
                  <a:srgbClr val="FF0000"/>
                </a:solidFill>
                <a:latin typeface="KG First Time In Forever" panose="02000506000000020003" pitchFamily="2" charset="0"/>
                <a:ea typeface="KBScaredStraight" panose="02000603000000000000" pitchFamily="2" charset="0"/>
              </a:rPr>
              <a:t>water pollution</a:t>
            </a:r>
            <a:r>
              <a:rPr lang="en-US" sz="14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 dirty="0" smtClean="0">
                <a:latin typeface="KG First Time In Forever" panose="02000506000000020003" pitchFamily="2" charset="0"/>
                <a:ea typeface="KBScaredStraight" panose="02000603000000000000" pitchFamily="2" charset="0"/>
              </a:rPr>
              <a:t>Chemical </a:t>
            </a:r>
            <a:r>
              <a:rPr lang="en-US" sz="14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fertilizers from agriculture and </a:t>
            </a:r>
            <a:r>
              <a:rPr lang="en-US" sz="1400" dirty="0">
                <a:solidFill>
                  <a:srgbClr val="FF0000"/>
                </a:solidFill>
                <a:latin typeface="KG First Time In Forever" panose="02000506000000020003" pitchFamily="2" charset="0"/>
                <a:ea typeface="KBScaredStraight" panose="02000603000000000000" pitchFamily="2" charset="0"/>
              </a:rPr>
              <a:t>industrial wastes </a:t>
            </a:r>
            <a:r>
              <a:rPr lang="en-US" sz="14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from industries pollute the rivers.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 dirty="0" smtClean="0">
                <a:latin typeface="KG First Time In Forever" panose="02000506000000020003" pitchFamily="2" charset="0"/>
                <a:ea typeface="KBScaredStraight" panose="02000603000000000000" pitchFamily="2" charset="0"/>
              </a:rPr>
              <a:t>Pollution </a:t>
            </a:r>
            <a:r>
              <a:rPr lang="en-US" sz="14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also comes from </a:t>
            </a:r>
            <a:r>
              <a:rPr lang="en-US" sz="1400" dirty="0">
                <a:solidFill>
                  <a:srgbClr val="FF0000"/>
                </a:solidFill>
                <a:latin typeface="KG First Time In Forever" panose="02000506000000020003" pitchFamily="2" charset="0"/>
                <a:ea typeface="KBScaredStraight" panose="02000603000000000000" pitchFamily="2" charset="0"/>
              </a:rPr>
              <a:t>oil spills </a:t>
            </a:r>
            <a:r>
              <a:rPr lang="en-US" sz="14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in the Black Sea.</a:t>
            </a:r>
          </a:p>
          <a:p>
            <a:endParaRPr lang="en-US" sz="1200" dirty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endParaRPr lang="en-US" sz="1200" dirty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endParaRPr lang="en-US" sz="1200" dirty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endParaRPr lang="en-US" sz="1200" dirty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endParaRPr lang="en-US" sz="1200" dirty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 rot="5400000">
            <a:off x="-902640" y="879553"/>
            <a:ext cx="198993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© </a:t>
            </a:r>
            <a:r>
              <a:rPr lang="en-US" sz="9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Brain </a:t>
            </a:r>
            <a:r>
              <a:rPr lang="en-US" sz="9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Wrinkles</a:t>
            </a:r>
          </a:p>
        </p:txBody>
      </p:sp>
      <p:sp>
        <p:nvSpPr>
          <p:cNvPr id="8" name="Rectangle 7"/>
          <p:cNvSpPr/>
          <p:nvPr/>
        </p:nvSpPr>
        <p:spPr>
          <a:xfrm>
            <a:off x="207748" y="107576"/>
            <a:ext cx="8796572" cy="6642848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</p:spTree>
    <p:extLst>
      <p:ext uri="{BB962C8B-B14F-4D97-AF65-F5344CB8AC3E}">
        <p14:creationId xmlns:p14="http://schemas.microsoft.com/office/powerpoint/2010/main" val="3967417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2376</TotalTime>
  <Words>3661</Words>
  <Application>Microsoft Office PowerPoint</Application>
  <PresentationFormat>On-screen Show (4:3)</PresentationFormat>
  <Paragraphs>575</Paragraphs>
  <Slides>53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53</vt:i4>
      </vt:variant>
    </vt:vector>
  </HeadingPairs>
  <TitlesOfParts>
    <vt:vector size="67" baseType="lpstr">
      <vt:lpstr>Arial</vt:lpstr>
      <vt:lpstr>Calibri</vt:lpstr>
      <vt:lpstr>Calibri Light</vt:lpstr>
      <vt:lpstr>KBScaredStraight</vt:lpstr>
      <vt:lpstr>KBWritersBlock</vt:lpstr>
      <vt:lpstr>KG Eyes Wide Open</vt:lpstr>
      <vt:lpstr>KG First Time In Forever</vt:lpstr>
      <vt:lpstr>KG HAPPY</vt:lpstr>
      <vt:lpstr>KG HAPPY Solid</vt:lpstr>
      <vt:lpstr>KG Payphone</vt:lpstr>
      <vt:lpstr>KG Second Chances Solid</vt:lpstr>
      <vt:lpstr>Tahoma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Chris Trantow</dc:creator>
  <cp:lastModifiedBy>Davis, Amber</cp:lastModifiedBy>
  <cp:revision>119</cp:revision>
  <cp:lastPrinted>2018-08-16T16:53:15Z</cp:lastPrinted>
  <dcterms:created xsi:type="dcterms:W3CDTF">2014-12-29T15:18:45Z</dcterms:created>
  <dcterms:modified xsi:type="dcterms:W3CDTF">2018-08-16T16:54:05Z</dcterms:modified>
</cp:coreProperties>
</file>