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handoutMasterIdLst>
    <p:handoutMasterId r:id="rId31"/>
  </p:handoutMasterIdLst>
  <p:sldIdLst>
    <p:sldId id="311" r:id="rId2"/>
    <p:sldId id="326" r:id="rId3"/>
    <p:sldId id="351" r:id="rId4"/>
    <p:sldId id="325" r:id="rId5"/>
    <p:sldId id="352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50" r:id="rId28"/>
    <p:sldId id="348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C1"/>
    <a:srgbClr val="FFFF66"/>
    <a:srgbClr val="FEAB30"/>
    <a:srgbClr val="FF9900"/>
    <a:srgbClr val="1EFF3B"/>
    <a:srgbClr val="EEFF4F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0" autoAdjust="0"/>
    <p:restoredTop sz="94660"/>
  </p:normalViewPr>
  <p:slideViewPr>
    <p:cSldViewPr>
      <p:cViewPr varScale="1">
        <p:scale>
          <a:sx n="111" d="100"/>
          <a:sy n="111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17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381A40-C159-4D88-B78A-523DC95B4A57}" type="datetimeFigureOut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80"/>
            <a:ext cx="3038475" cy="4656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180"/>
            <a:ext cx="3038475" cy="46562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F33F4EE-6470-4AF2-8906-5D01FA38C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351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1106FF-48CA-4C75-82FE-A29A7263D3D8}" type="datetimeFigureOut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191"/>
            <a:ext cx="5607050" cy="41825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180"/>
            <a:ext cx="3038475" cy="4656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180"/>
            <a:ext cx="3038475" cy="46562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950224-5D7B-4CF9-B2EA-5057F86CD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28E93D5-11CE-455D-A046-C9C7679E4A5F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85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8D3269B-F435-4F94-9234-9B0F84454FD8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95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D010F54-7ADA-4EA2-97D7-76E25AE80325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24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Anthony Horton (c) 2017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3DC9F6-EA50-4AC7-A090-005FFBF946F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9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406F587-CA8B-46E0-A7F5-7FBF1EEA1E0D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22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BA2A678-7C8C-4602-8F74-43439DD70410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11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6F90866-BE03-47DF-8467-E4A4D31D23C7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07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B414CF3-12B1-4C28-8F5E-6A4C021F99A1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99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541A86B-0A9D-4671-B1D3-0D17FA37C90F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91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3A27CDF-23AE-43ED-8C19-24999965996F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22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36AE51-9FCE-4765-AFB7-A649E3A738A2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A239-6185-4E9C-B56D-AE1F9565C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1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FA68-92FE-40D9-88A4-32D072816BD0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4BBAA-C502-42C4-8625-82DA290A8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93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1A3448-9C38-4A3A-9EB4-23E260B95856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0626ABF-1CF2-41EA-90CF-F7BC50D9C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22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C8B2-21EA-40DF-8885-0CD6A3222273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174FE-0523-4D20-BEE5-3B49A903B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55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1EB76C-0CA1-477C-A312-E2C7A3AD58CF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CA6E70-487D-4DE0-BAC7-516F2467E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23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64E6-6FCC-49FA-8BC2-799B8862864F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C370F90-0D5A-49D9-9E0F-0D4D6B410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03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E965-740F-491A-B7CD-DF0126014329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4D633-0D15-44B2-AD74-43AD73CA6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265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5E97-872F-4E4D-A8B2-908500B52244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CE5F5-F824-4435-B23D-98E2CF439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5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D923-71A8-4903-9E2D-9803476930C9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08F0-2AB4-4224-AD0C-D4F48F726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95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464C-27F1-416D-9FB9-662C0D7F09FC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69CE6-2FE7-459D-9B51-D834E6855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65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C4BD-3036-45ED-935F-B070BEB21DDB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9624B-A729-4FAF-8A85-7DB6DBF6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5456-09CF-4756-863D-D51BE9D49BA7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C7776-0720-4A6C-9F65-64BE2BDDA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1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78A8-3C92-4C57-BC03-F6A74B507B1F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1AFE-8BCE-4EBC-9AF4-0B40E43A1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3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1F33-A8B4-4D54-B8C6-483661DEBCAB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F0465-A29C-4D3F-9A04-20868FE6F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31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1C6F-0B3D-4619-9180-C89BA53ABA3C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4988-1311-46A3-B348-7E56DA9CB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16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38B9-B708-4DBD-AE10-C3E0C701FC77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AE318-5D02-41D5-8587-56199EDB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58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15A4F7-5EE3-4C71-BE4A-4D7229C24E34}" type="datetime1">
              <a:rPr lang="en-US" altLang="en-US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F269D-4909-490E-B957-A75F2E4173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99FF">
                  <a:alpha val="82001"/>
                </a:srgb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pic>
        <p:nvPicPr>
          <p:cNvPr id="1033" name="Picture 8" descr="Richmond County Schools 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763"/>
            <a:ext cx="1447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92" r:id="rId11"/>
    <p:sldLayoutId id="2147484087" r:id="rId12"/>
    <p:sldLayoutId id="2147484093" r:id="rId13"/>
    <p:sldLayoutId id="2147484088" r:id="rId14"/>
    <p:sldLayoutId id="2147484089" r:id="rId15"/>
    <p:sldLayoutId id="2147484090" r:id="rId16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7086600" y="6400800"/>
            <a:ext cx="17541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FBB24671-E0BD-4FE2-99FC-FCA299FC4B76}" type="datetime1">
              <a:rPr lang="en-US" altLang="en-US" sz="1400" b="1" i="1">
                <a:solidFill>
                  <a:srgbClr val="FF9900"/>
                </a:solidFill>
                <a:latin typeface="Arial Narrow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12/19/2017</a:t>
            </a:fld>
            <a:endParaRPr lang="en-US" altLang="en-US" sz="1400" b="1" i="1">
              <a:solidFill>
                <a:srgbClr val="FF9900"/>
              </a:solidFill>
              <a:latin typeface="Arial Narrow" pitchFamily="34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867400"/>
            <a:ext cx="20399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609600" y="228600"/>
            <a:ext cx="73914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Georgia </a:t>
            </a:r>
            <a:r>
              <a:rPr lang="en-US" altLang="en-US" sz="3600" b="1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Milestones:</a:t>
            </a:r>
            <a:endParaRPr lang="en-US" altLang="en-US" sz="3600" b="1" dirty="0" smtClean="0">
              <a:solidFill>
                <a:srgbClr val="00B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Let’s Experience Online Testing!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  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1508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7162800" y="6407150"/>
            <a:ext cx="1147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95830CE8-65A9-430A-8D72-DC48FF737FEA}" type="datetime1">
              <a:rPr lang="en-US" altLang="en-US" sz="1400" b="1" i="1">
                <a:solidFill>
                  <a:srgbClr val="FF9900"/>
                </a:solidFill>
                <a:latin typeface="Arial Narrow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12/19/2017</a:t>
            </a:fld>
            <a:endParaRPr lang="en-US" altLang="en-US" sz="1400" b="1" i="1">
              <a:solidFill>
                <a:srgbClr val="FF9900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772400" cy="570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3556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7162800" y="6407150"/>
            <a:ext cx="1147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FA023B53-B27D-4CB5-AE8C-11AE4280CD14}" type="datetime1">
              <a:rPr lang="en-US" altLang="en-US" sz="1400" b="1" i="1">
                <a:solidFill>
                  <a:srgbClr val="FF9900"/>
                </a:solidFill>
                <a:latin typeface="Arial Narrow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12/19/2017</a:t>
            </a:fld>
            <a:endParaRPr lang="en-US" altLang="en-US" sz="1400" b="1" i="1">
              <a:solidFill>
                <a:srgbClr val="FF9900"/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849188" cy="531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9852"/>
            <a:ext cx="7315199" cy="59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4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847428" cy="57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2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96200" cy="560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267200" y="49530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1874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9068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81172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594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9754"/>
            <a:ext cx="7772400" cy="55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219700"/>
            <a:ext cx="26812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784860" y="1296085"/>
            <a:ext cx="64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algn="ctr"/>
            <a:r>
              <a:rPr lang="en-US" altLang="en-US" b="1" dirty="0">
                <a:solidFill>
                  <a:schemeClr val="tx1"/>
                </a:solidFill>
              </a:rPr>
              <a:t>The Mission of the Richmond County School System </a:t>
            </a:r>
            <a:r>
              <a:rPr lang="en-US" b="1" dirty="0" smtClean="0"/>
              <a:t>Building </a:t>
            </a:r>
            <a:r>
              <a:rPr lang="en-US" b="1" dirty="0"/>
              <a:t>a world-class school system through education, collaboration, and innovation. 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685800" y="2819400"/>
            <a:ext cx="716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algn="ctr">
              <a:spcBef>
                <a:spcPct val="0"/>
              </a:spcBef>
              <a:buClrTx/>
              <a:buSzTx/>
            </a:pPr>
            <a:r>
              <a:rPr lang="en-US" b="1" dirty="0" smtClean="0"/>
              <a:t>The Vision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of the Richmond County School System </a:t>
            </a:r>
            <a:endParaRPr lang="en-US" altLang="en-US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/>
              <a:t>The </a:t>
            </a:r>
            <a:r>
              <a:rPr lang="en-US" b="1" dirty="0"/>
              <a:t>Richmond County School System will create a world-class, globally competitive school system where all students will graduate and are college/career ready</a:t>
            </a:r>
            <a:r>
              <a:rPr lang="en-US" altLang="en-US" b="1" dirty="0" smtClean="0">
                <a:solidFill>
                  <a:schemeClr val="tx1"/>
                </a:solidFill>
              </a:rPr>
              <a:t>.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9222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7200900" y="6392863"/>
            <a:ext cx="1147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F09805E9-C097-4849-864B-8431B4F7926D}" type="datetime1">
              <a:rPr lang="en-US" altLang="en-US" sz="1400" b="1" i="1">
                <a:solidFill>
                  <a:srgbClr val="FF9900"/>
                </a:solidFill>
                <a:latin typeface="Arial Narrow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12/19/2017</a:t>
            </a:fld>
            <a:endParaRPr lang="en-US" altLang="en-US" sz="1400" b="1" i="1">
              <a:solidFill>
                <a:srgbClr val="FF99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6421"/>
            <a:ext cx="7924800" cy="579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48600" cy="566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228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try some tools!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Bent-Up Arrow 5"/>
          <p:cNvSpPr/>
          <p:nvPr/>
        </p:nvSpPr>
        <p:spPr>
          <a:xfrm rot="5400000" flipV="1">
            <a:off x="4152900" y="419100"/>
            <a:ext cx="1295400" cy="7620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932069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6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2494"/>
            <a:ext cx="8001000" cy="575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568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19050"/>
            <a:ext cx="96139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2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46967" cy="292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739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 few follow-up questions: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What was more difficult: the questions or working the computer??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How much easier would this be the 2</a:t>
            </a:r>
            <a:r>
              <a:rPr lang="en-US" sz="3600" baseline="30000" dirty="0" smtClean="0">
                <a:solidFill>
                  <a:srgbClr val="FF0000"/>
                </a:solidFill>
              </a:rPr>
              <a:t>nd</a:t>
            </a:r>
            <a:r>
              <a:rPr lang="en-US" sz="3600" dirty="0" smtClean="0">
                <a:solidFill>
                  <a:srgbClr val="FF0000"/>
                </a:solidFill>
              </a:rPr>
              <a:t> or 3</a:t>
            </a:r>
            <a:r>
              <a:rPr lang="en-US" sz="3600" baseline="30000" dirty="0" smtClean="0">
                <a:solidFill>
                  <a:srgbClr val="FF0000"/>
                </a:solidFill>
              </a:rPr>
              <a:t>rd</a:t>
            </a:r>
            <a:r>
              <a:rPr lang="en-US" sz="3600" dirty="0" smtClean="0">
                <a:solidFill>
                  <a:srgbClr val="FF0000"/>
                </a:solidFill>
              </a:rPr>
              <a:t> time you visit this site?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Other questions??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334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Determines promotion/retention status in </a:t>
            </a:r>
            <a:r>
              <a:rPr lang="en-US" sz="2800" b="1" dirty="0">
                <a:solidFill>
                  <a:prstClr val="black"/>
                </a:solidFill>
              </a:rPr>
              <a:t>grade 3</a:t>
            </a:r>
            <a:r>
              <a:rPr lang="en-US" sz="2800" dirty="0">
                <a:solidFill>
                  <a:prstClr val="black"/>
                </a:solidFill>
              </a:rPr>
              <a:t> (reading only), </a:t>
            </a:r>
            <a:r>
              <a:rPr lang="en-US" sz="2800" b="1" dirty="0">
                <a:solidFill>
                  <a:prstClr val="black"/>
                </a:solidFill>
              </a:rPr>
              <a:t>grade 5</a:t>
            </a:r>
            <a:r>
              <a:rPr lang="en-US" sz="2800" dirty="0">
                <a:solidFill>
                  <a:prstClr val="black"/>
                </a:solidFill>
              </a:rPr>
              <a:t> (reading and mathematics), and </a:t>
            </a:r>
            <a:r>
              <a:rPr lang="en-US" sz="2800" b="1" dirty="0">
                <a:solidFill>
                  <a:prstClr val="black"/>
                </a:solidFill>
              </a:rPr>
              <a:t>grade 8</a:t>
            </a:r>
            <a:r>
              <a:rPr lang="en-US" sz="2800" dirty="0">
                <a:solidFill>
                  <a:prstClr val="black"/>
                </a:solidFill>
              </a:rPr>
              <a:t> (reading and mathematics)</a:t>
            </a:r>
          </a:p>
          <a:p>
            <a:pPr marL="800100" lvl="1" indent="-342900">
              <a:buFont typeface="Arial Black" panose="020B0A04020102020204" pitchFamily="34" charset="0"/>
              <a:buChar char="–"/>
            </a:pPr>
            <a:r>
              <a:rPr lang="en-US" sz="2400" dirty="0"/>
              <a:t>Reading:  a student who has a Below Grade Level Reading status will require remediation and retesting in ELA</a:t>
            </a:r>
            <a:endParaRPr lang="en-US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 Black" panose="020B0A04020102020204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Mathematics:  a student who is classified as a </a:t>
            </a:r>
            <a:r>
              <a:rPr lang="en-US" sz="2400" i="1" dirty="0">
                <a:solidFill>
                  <a:prstClr val="black"/>
                </a:solidFill>
              </a:rPr>
              <a:t>Beginning Learner </a:t>
            </a:r>
            <a:r>
              <a:rPr lang="en-US" sz="2400" dirty="0">
                <a:solidFill>
                  <a:prstClr val="black"/>
                </a:solidFill>
              </a:rPr>
              <a:t>will require remediation and retesting in mathematics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End of Course (EOC) measures serve as the final exam and comprise 20% of a student’s final course grade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What’s at stake this year??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Georgia Milestones Dates: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772051"/>
              </p:ext>
            </p:extLst>
          </p:nvPr>
        </p:nvGraphicFramePr>
        <p:xfrm>
          <a:off x="228599" y="1371600"/>
          <a:ext cx="8686800" cy="5181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246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EOG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Week 1 Window: April 18-22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Week 2 Window: April 25-29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Elementary: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 3 (paper)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 4 (online)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 ups for Grades 3 &amp;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 5 (online)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 ups for Grades 3, 4,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Middle: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 6 (paper)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 7 (online)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 ups for Grades 6 &amp; 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 8 (online)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 ups for Grades 6, 7, 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EOC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Week 1 Window: May 2-6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Week 2 Window: May 9-13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Algebra (paper)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Economics (online)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Physical Science (online)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Biology (online)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Sections 1 &amp;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American Lit (online)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r>
                        <a:rPr lang="en-US" sz="1100" baseline="30000" dirty="0">
                          <a:effectLst/>
                        </a:rPr>
                        <a:t>th</a:t>
                      </a:r>
                      <a:r>
                        <a:rPr lang="en-US" sz="1100" dirty="0">
                          <a:effectLst/>
                        </a:rPr>
                        <a:t> Lit (paper)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 ups for all parts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Wednesday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Section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American Lit (online)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r>
                        <a:rPr lang="en-US" sz="1100" baseline="30000" dirty="0">
                          <a:effectLst/>
                        </a:rPr>
                        <a:t>th</a:t>
                      </a:r>
                      <a:r>
                        <a:rPr lang="en-US" sz="1100" dirty="0">
                          <a:effectLst/>
                        </a:rPr>
                        <a:t> Lit (paper)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 ups for all parts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Geometry (online)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 History (paper)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 up for Algebra, Econ, American Lit, 9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Lit, Geometry and US History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9" y="938177"/>
            <a:ext cx="7668491" cy="49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715000"/>
            <a:ext cx="2344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762000" y="990600"/>
            <a:ext cx="6400800" cy="369331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endParaRPr lang="en-US" sz="1800" dirty="0" smtClean="0"/>
          </a:p>
          <a:p>
            <a:pPr algn="ctr">
              <a:defRPr/>
            </a:pPr>
            <a:endParaRPr lang="en-US" sz="1800" b="1" i="1" dirty="0" smtClean="0"/>
          </a:p>
          <a:p>
            <a:pPr marL="400050" indent="-400050">
              <a:buFontTx/>
              <a:buAutoNum type="romanUcPeriod"/>
              <a:defRPr/>
            </a:pPr>
            <a:r>
              <a:rPr lang="en-US" sz="1800" b="1" i="1" dirty="0" smtClean="0"/>
              <a:t>Guarantee High Academic Achievement for All</a:t>
            </a:r>
          </a:p>
          <a:p>
            <a:pPr marL="400050" indent="-400050">
              <a:buFontTx/>
              <a:buAutoNum type="romanUcPeriod"/>
              <a:defRPr/>
            </a:pPr>
            <a:r>
              <a:rPr lang="en-US" sz="1800" b="1" i="1" dirty="0" smtClean="0"/>
              <a:t>Ensure Communication and Collaboration within the Community</a:t>
            </a:r>
          </a:p>
          <a:p>
            <a:pPr marL="400050" indent="-400050">
              <a:buFontTx/>
              <a:buAutoNum type="romanUcPeriod"/>
              <a:defRPr/>
            </a:pPr>
            <a:r>
              <a:rPr lang="en-US" sz="1800" b="1" i="1" dirty="0" smtClean="0"/>
              <a:t>Provide a Safe, Orderly, and Healthy Learning Environment</a:t>
            </a:r>
          </a:p>
          <a:p>
            <a:pPr marL="400050" indent="-400050">
              <a:buFontTx/>
              <a:buAutoNum type="romanUcPeriod"/>
              <a:defRPr/>
            </a:pPr>
            <a:endParaRPr lang="en-US" sz="1800" b="1" i="1" dirty="0" smtClean="0"/>
          </a:p>
          <a:p>
            <a:pPr marL="400050" indent="-400050">
              <a:buFontTx/>
              <a:buAutoNum type="romanUcPeriod"/>
              <a:defRPr/>
            </a:pPr>
            <a:endParaRPr lang="en-US" sz="1800" b="1" i="1" dirty="0" smtClean="0"/>
          </a:p>
          <a:p>
            <a:pPr algn="ctr">
              <a:defRPr/>
            </a:pPr>
            <a:r>
              <a:rPr lang="en-US" sz="1800" b="1" i="1" dirty="0" smtClean="0"/>
              <a:t>District Focus</a:t>
            </a:r>
          </a:p>
          <a:p>
            <a:pPr marL="400050" indent="-400050">
              <a:buFontTx/>
              <a:buAutoNum type="romanUcPeriod"/>
              <a:defRPr/>
            </a:pPr>
            <a:r>
              <a:rPr lang="en-US" sz="1800" b="1" i="1" dirty="0" smtClean="0"/>
              <a:t>Students on track in Reading by end of 3</a:t>
            </a:r>
            <a:r>
              <a:rPr lang="en-US" sz="1800" b="1" i="1" baseline="30000" dirty="0" smtClean="0"/>
              <a:t>rd</a:t>
            </a:r>
            <a:r>
              <a:rPr lang="en-US" sz="1800" b="1" i="1" dirty="0" smtClean="0"/>
              <a:t> grade</a:t>
            </a:r>
          </a:p>
          <a:p>
            <a:pPr marL="400050" indent="-400050">
              <a:buFontTx/>
              <a:buAutoNum type="romanUcPeriod"/>
              <a:defRPr/>
            </a:pPr>
            <a:r>
              <a:rPr lang="en-US" sz="1800" b="1" i="1" dirty="0" smtClean="0"/>
              <a:t>Students on track in Mathematics by end of 4</a:t>
            </a:r>
            <a:r>
              <a:rPr lang="en-US" sz="1800" b="1" i="1" baseline="30000" dirty="0" smtClean="0"/>
              <a:t>th</a:t>
            </a:r>
            <a:r>
              <a:rPr lang="en-US" sz="1800" b="1" i="1" dirty="0" smtClean="0"/>
              <a:t> grade</a:t>
            </a:r>
          </a:p>
          <a:p>
            <a:pPr marL="400050" indent="-400050">
              <a:buFontTx/>
              <a:buAutoNum type="romanUcPeriod"/>
              <a:defRPr/>
            </a:pPr>
            <a:r>
              <a:rPr lang="en-US" sz="1800" b="1" i="1" dirty="0" smtClean="0"/>
              <a:t>Increase Graduation Rate for all students </a:t>
            </a:r>
          </a:p>
        </p:txBody>
      </p:sp>
      <p:sp>
        <p:nvSpPr>
          <p:cNvPr id="11268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7239000" y="6410325"/>
            <a:ext cx="1147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4C4BB95D-CE46-492E-B2B4-EC780E8EED83}" type="datetime1">
              <a:rPr lang="en-US" altLang="en-US" sz="1400" b="1" i="1">
                <a:solidFill>
                  <a:srgbClr val="FF9900"/>
                </a:solidFill>
                <a:latin typeface="Arial Narrow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12/19/2017</a:t>
            </a:fld>
            <a:endParaRPr lang="en-US" altLang="en-US" sz="1400" b="1" i="1">
              <a:solidFill>
                <a:srgbClr val="FF99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District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By the end of the 2017-2018 school year, the percentage of students performing on grade level in reading and math will increase from 40% to 50%.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D923-71A8-4903-9E2D-9803476930C9}" type="datetime1">
              <a:rPr lang="en-US" altLang="en-US" smtClean="0"/>
              <a:pPr>
                <a:defRPr/>
              </a:pPr>
              <a:t>12/19/2017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0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3316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7162800" y="6407150"/>
            <a:ext cx="1147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D81DE218-D388-433F-907A-1FF0E7F073AE}" type="datetime1">
              <a:rPr lang="en-US" altLang="en-US" sz="1400" b="1" i="1">
                <a:solidFill>
                  <a:srgbClr val="FF9900"/>
                </a:solidFill>
                <a:latin typeface="Arial Narrow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12/19/2017</a:t>
            </a:fld>
            <a:endParaRPr lang="en-US" altLang="en-US" sz="1400" b="1" i="1">
              <a:solidFill>
                <a:srgbClr val="FF99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522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6019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www.gaexperienceonline.com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0000"/>
                </a:solidFill>
              </a:rPr>
              <a:t>**Make sure to use Google Chrome ONLY!</a:t>
            </a:r>
            <a:endParaRPr lang="en-US" sz="32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5364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7162800" y="6407150"/>
            <a:ext cx="1147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03107217-6D82-4128-9FB0-C4AA5A73D92C}" type="datetime1">
              <a:rPr lang="en-US" altLang="en-US" sz="1400" b="1" i="1">
                <a:solidFill>
                  <a:srgbClr val="FF9900"/>
                </a:solidFill>
                <a:latin typeface="Arial Narrow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12/19/2017</a:t>
            </a:fld>
            <a:endParaRPr lang="en-US" altLang="en-US" sz="1400" b="1" i="1">
              <a:solidFill>
                <a:srgbClr val="FF9900"/>
              </a:soli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1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7412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7162800" y="6407150"/>
            <a:ext cx="1147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A5E6D977-AF03-431C-8FDC-00C24FAEACF9}" type="datetime1">
              <a:rPr lang="en-US" altLang="en-US" sz="1400" b="1" i="1">
                <a:solidFill>
                  <a:srgbClr val="FF9900"/>
                </a:solidFill>
                <a:latin typeface="Arial Narrow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12/19/2017</a:t>
            </a:fld>
            <a:endParaRPr lang="en-US" altLang="en-US" sz="1400" b="1" i="1">
              <a:solidFill>
                <a:srgbClr val="FF9900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260005" cy="529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9460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7162800" y="6407150"/>
            <a:ext cx="1147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3A8C7300-751E-450B-8ABC-8D0A7A141D9D}" type="datetime1">
              <a:rPr lang="en-US" altLang="en-US" sz="1400" b="1" i="1">
                <a:solidFill>
                  <a:srgbClr val="FF9900"/>
                </a:solidFill>
                <a:latin typeface="Arial Narrow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12/19/2017</a:t>
            </a:fld>
            <a:endParaRPr lang="en-US" altLang="en-US" sz="1400" b="1" i="1">
              <a:solidFill>
                <a:srgbClr val="FF9900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96200" cy="565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3143</TotalTime>
  <Words>508</Words>
  <Application>Microsoft Office PowerPoint</Application>
  <PresentationFormat>On-screen Show (4:3)</PresentationFormat>
  <Paragraphs>118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MS PGothic</vt:lpstr>
      <vt:lpstr>MS PGothic</vt:lpstr>
      <vt:lpstr>Andalus</vt:lpstr>
      <vt:lpstr>Arial</vt:lpstr>
      <vt:lpstr>Arial Black</vt:lpstr>
      <vt:lpstr>Arial Narrow</vt:lpstr>
      <vt:lpstr>Calibri</vt:lpstr>
      <vt:lpstr>Times New Roman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District Goals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at stake this year??</vt:lpstr>
      <vt:lpstr>Georgia Milestones Dates:</vt:lpstr>
    </vt:vector>
  </TitlesOfParts>
  <Company>Voyager Expanded 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Voyager Expanded Learning</dc:creator>
  <cp:lastModifiedBy>Andrews-Milton, Angeline</cp:lastModifiedBy>
  <cp:revision>287</cp:revision>
  <cp:lastPrinted>2016-03-08T14:00:20Z</cp:lastPrinted>
  <dcterms:created xsi:type="dcterms:W3CDTF">2009-04-28T19:54:21Z</dcterms:created>
  <dcterms:modified xsi:type="dcterms:W3CDTF">2017-12-19T18:00:10Z</dcterms:modified>
</cp:coreProperties>
</file>