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7" r:id="rId4"/>
    <p:sldId id="258" r:id="rId5"/>
    <p:sldId id="259" r:id="rId6"/>
    <p:sldId id="261" r:id="rId7"/>
    <p:sldId id="262" r:id="rId8"/>
    <p:sldId id="263" r:id="rId9"/>
    <p:sldId id="264" r:id="rId10"/>
    <p:sldId id="265" r:id="rId11"/>
    <p:sldId id="269" r:id="rId12"/>
    <p:sldId id="266" r:id="rId13"/>
    <p:sldId id="268" r:id="rId14"/>
    <p:sldId id="267"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014E5F-B2F3-CDA3-B2CF-F7615FFB9F57}" v="1" dt="2018-09-02T22:51:26.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9/5/2018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06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6372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878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878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04851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394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3706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5775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98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6673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08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2802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57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12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422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99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2628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9/5/2018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1769531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RbORIBYyku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Ancient Greece</a:t>
            </a:r>
          </a:p>
        </p:txBody>
      </p:sp>
      <p:sp>
        <p:nvSpPr>
          <p:cNvPr id="3" name="Subtitle 2"/>
          <p:cNvSpPr>
            <a:spLocks noGrp="1"/>
          </p:cNvSpPr>
          <p:nvPr>
            <p:ph type="subTitle" idx="1"/>
          </p:nvPr>
        </p:nvSpPr>
        <p:spPr/>
        <p:txBody>
          <a:bodyPr>
            <a:normAutofit fontScale="85000" lnSpcReduction="10000"/>
          </a:bodyPr>
          <a:lstStyle/>
          <a:p>
            <a:r>
              <a:rPr lang="en-US" dirty="0"/>
              <a:t>SSWH3 Examine the political, philosophical, and cultural interaction of Classical Mediterranean societies from 700 BCE/BC to 400 CE/AD.</a:t>
            </a:r>
          </a:p>
          <a:p>
            <a:r>
              <a:rPr lang="en-US" dirty="0"/>
              <a:t>a. Compare the origins and structure of the Greek polis, the Roman Republic, and the Roman Empire.</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034E7-0BF7-4565-BB0E-A1C85F91FBFA}"/>
              </a:ext>
            </a:extLst>
          </p:cNvPr>
          <p:cNvSpPr>
            <a:spLocks noGrp="1"/>
          </p:cNvSpPr>
          <p:nvPr>
            <p:ph type="title"/>
          </p:nvPr>
        </p:nvSpPr>
        <p:spPr/>
        <p:txBody>
          <a:bodyPr/>
          <a:lstStyle/>
          <a:p>
            <a:r>
              <a:rPr lang="en-US" dirty="0"/>
              <a:t>The Persian War</a:t>
            </a:r>
            <a:endParaRPr lang="en-US"/>
          </a:p>
        </p:txBody>
      </p:sp>
      <p:sp>
        <p:nvSpPr>
          <p:cNvPr id="4" name="Picture Placeholder 3">
            <a:extLst>
              <a:ext uri="{FF2B5EF4-FFF2-40B4-BE49-F238E27FC236}">
                <a16:creationId xmlns:a16="http://schemas.microsoft.com/office/drawing/2014/main" id="{074DD4D2-5C58-4405-BFAC-712B8437F49C}"/>
              </a:ext>
            </a:extLst>
          </p:cNvPr>
          <p:cNvSpPr>
            <a:spLocks noGrp="1"/>
          </p:cNvSpPr>
          <p:nvPr>
            <p:ph idx="1"/>
          </p:nvPr>
        </p:nvSpPr>
        <p:spPr/>
        <p:txBody>
          <a:bodyPr>
            <a:normAutofit fontScale="92500" lnSpcReduction="10000"/>
          </a:bodyPr>
          <a:lstStyle/>
          <a:p>
            <a:r>
              <a:rPr lang="en-US" dirty="0"/>
              <a:t>Persian leader Xerxes leads a series of attacks on Greek City-States</a:t>
            </a:r>
          </a:p>
          <a:p>
            <a:r>
              <a:rPr lang="en-US" dirty="0"/>
              <a:t>1st – Battle of </a:t>
            </a:r>
            <a:r>
              <a:rPr lang="en-US" dirty="0" err="1"/>
              <a:t>Thermophylae</a:t>
            </a:r>
            <a:r>
              <a:rPr lang="en-US" dirty="0"/>
              <a:t> – Famous for its portrayal in the movie "300"</a:t>
            </a:r>
          </a:p>
          <a:p>
            <a:r>
              <a:rPr lang="en-US" dirty="0"/>
              <a:t>2nd – Battle of Marathon in which Pheidippides ran 26.2 miles to deliver the news of Athenian victory.</a:t>
            </a:r>
          </a:p>
          <a:p>
            <a:r>
              <a:rPr lang="en-US" dirty="0"/>
              <a:t>3rd - In 490 B.C.E. - The Persians Attacked the city-state of Athens and the Athenians were again victorious</a:t>
            </a:r>
          </a:p>
          <a:p>
            <a:r>
              <a:rPr lang="en-US" dirty="0"/>
              <a:t>Athens established themselves as a powerful city-state in Greece and believed the gods protected their city-state.</a:t>
            </a:r>
          </a:p>
        </p:txBody>
      </p:sp>
      <p:sp>
        <p:nvSpPr>
          <p:cNvPr id="3" name="Content Placeholder 2">
            <a:extLst>
              <a:ext uri="{FF2B5EF4-FFF2-40B4-BE49-F238E27FC236}">
                <a16:creationId xmlns:a16="http://schemas.microsoft.com/office/drawing/2014/main" id="{5B87347E-A278-4B39-BE02-F09730349251}"/>
              </a:ext>
            </a:extLst>
          </p:cNvPr>
          <p:cNvSpPr>
            <a:spLocks noGrp="1"/>
          </p:cNvSpPr>
          <p:nvPr>
            <p:ph type="body" sz="half" idx="4294967295"/>
          </p:nvPr>
        </p:nvSpPr>
        <p:spPr>
          <a:xfrm>
            <a:off x="0" y="3255963"/>
            <a:ext cx="6242050" cy="1828800"/>
          </a:xfrm>
        </p:spPr>
        <p:txBody>
          <a:bodyPr>
            <a:normAutofit/>
          </a:bodyPr>
          <a:lstStyle/>
          <a:p>
            <a:endParaRPr lang="en-US" dirty="0"/>
          </a:p>
          <a:p>
            <a:endParaRPr lang="en-US" dirty="0"/>
          </a:p>
          <a:p>
            <a:endParaRPr lang="en-US" dirty="0"/>
          </a:p>
        </p:txBody>
      </p:sp>
    </p:spTree>
    <p:extLst>
      <p:ext uri="{BB962C8B-B14F-4D97-AF65-F5344CB8AC3E}">
        <p14:creationId xmlns:p14="http://schemas.microsoft.com/office/powerpoint/2010/main" val="62403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ap&#10;&#10;Description generated with high confidence">
            <a:extLst>
              <a:ext uri="{FF2B5EF4-FFF2-40B4-BE49-F238E27FC236}">
                <a16:creationId xmlns:a16="http://schemas.microsoft.com/office/drawing/2014/main" id="{2DA1043B-4C1C-41A2-BB8D-E2314B082AF1}"/>
              </a:ext>
            </a:extLst>
          </p:cNvPr>
          <p:cNvPicPr>
            <a:picLocks noChangeAspect="1"/>
          </p:cNvPicPr>
          <p:nvPr/>
        </p:nvPicPr>
        <p:blipFill>
          <a:blip r:embed="rId2"/>
          <a:stretch>
            <a:fillRect/>
          </a:stretch>
        </p:blipFill>
        <p:spPr>
          <a:xfrm>
            <a:off x="647790" y="554517"/>
            <a:ext cx="10939551" cy="5777720"/>
          </a:xfrm>
          <a:prstGeom prst="rect">
            <a:avLst/>
          </a:prstGeom>
        </p:spPr>
      </p:pic>
    </p:spTree>
    <p:extLst>
      <p:ext uri="{BB962C8B-B14F-4D97-AF65-F5344CB8AC3E}">
        <p14:creationId xmlns:p14="http://schemas.microsoft.com/office/powerpoint/2010/main" val="195279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B67C-DCAC-4165-89E3-D5C064624921}"/>
              </a:ext>
            </a:extLst>
          </p:cNvPr>
          <p:cNvSpPr>
            <a:spLocks noGrp="1"/>
          </p:cNvSpPr>
          <p:nvPr>
            <p:ph type="title"/>
          </p:nvPr>
        </p:nvSpPr>
        <p:spPr/>
        <p:txBody>
          <a:bodyPr/>
          <a:lstStyle/>
          <a:p>
            <a:r>
              <a:rPr lang="en-US" dirty="0"/>
              <a:t>Age of Pericles</a:t>
            </a:r>
          </a:p>
        </p:txBody>
      </p:sp>
      <p:sp>
        <p:nvSpPr>
          <p:cNvPr id="3" name="Content Placeholder 2">
            <a:extLst>
              <a:ext uri="{FF2B5EF4-FFF2-40B4-BE49-F238E27FC236}">
                <a16:creationId xmlns:a16="http://schemas.microsoft.com/office/drawing/2014/main" id="{EE380314-309B-4964-963A-171168B5916C}"/>
              </a:ext>
            </a:extLst>
          </p:cNvPr>
          <p:cNvSpPr>
            <a:spLocks noGrp="1"/>
          </p:cNvSpPr>
          <p:nvPr>
            <p:ph idx="1"/>
          </p:nvPr>
        </p:nvSpPr>
        <p:spPr/>
        <p:txBody>
          <a:bodyPr>
            <a:normAutofit fontScale="92500" lnSpcReduction="20000"/>
          </a:bodyPr>
          <a:lstStyle/>
          <a:p>
            <a:r>
              <a:rPr lang="en-US" dirty="0"/>
              <a:t>After the Persian defeat, Athens entered a Golden Age.</a:t>
            </a:r>
          </a:p>
          <a:p>
            <a:r>
              <a:rPr lang="en-US" dirty="0"/>
              <a:t>A wise leader named </a:t>
            </a:r>
            <a:r>
              <a:rPr lang="en-US" b="1" u="sng" dirty="0"/>
              <a:t>Pericles</a:t>
            </a:r>
            <a:r>
              <a:rPr lang="en-US" dirty="0"/>
              <a:t> was named leader of the Athens.</a:t>
            </a:r>
          </a:p>
          <a:p>
            <a:r>
              <a:rPr lang="en-US" dirty="0"/>
              <a:t>Athens had a direct democracy which meant all that all male citizens had the right to vote and help run the government</a:t>
            </a:r>
          </a:p>
          <a:p>
            <a:r>
              <a:rPr lang="en-US" dirty="0"/>
              <a:t>Pericles pointed out that citizens had a special responsibility to participate in government.</a:t>
            </a:r>
          </a:p>
          <a:p>
            <a:r>
              <a:rPr lang="en-US" dirty="0"/>
              <a:t>Under the leadership of Pericles, Athens became the cultural center of Greece. Many thinkers, writers, and artists came to Athens during this time to take part in the growth of culture. </a:t>
            </a:r>
          </a:p>
          <a:p>
            <a:endParaRPr lang="en-US" dirty="0"/>
          </a:p>
        </p:txBody>
      </p:sp>
    </p:spTree>
    <p:extLst>
      <p:ext uri="{BB962C8B-B14F-4D97-AF65-F5344CB8AC3E}">
        <p14:creationId xmlns:p14="http://schemas.microsoft.com/office/powerpoint/2010/main" val="321986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BF4D0-E327-4F9C-93B8-86C862412F52}"/>
              </a:ext>
            </a:extLst>
          </p:cNvPr>
          <p:cNvSpPr>
            <a:spLocks noGrp="1"/>
          </p:cNvSpPr>
          <p:nvPr>
            <p:ph type="title"/>
          </p:nvPr>
        </p:nvSpPr>
        <p:spPr/>
        <p:txBody>
          <a:bodyPr/>
          <a:lstStyle/>
          <a:p>
            <a:r>
              <a:rPr lang="en-US" dirty="0"/>
              <a:t>Impact of the Persian Wars</a:t>
            </a:r>
          </a:p>
        </p:txBody>
      </p:sp>
      <p:sp>
        <p:nvSpPr>
          <p:cNvPr id="3" name="Content Placeholder 2">
            <a:extLst>
              <a:ext uri="{FF2B5EF4-FFF2-40B4-BE49-F238E27FC236}">
                <a16:creationId xmlns:a16="http://schemas.microsoft.com/office/drawing/2014/main" id="{C3921E0C-E2CC-486D-86C4-0198F4BC17C0}"/>
              </a:ext>
            </a:extLst>
          </p:cNvPr>
          <p:cNvSpPr>
            <a:spLocks noGrp="1"/>
          </p:cNvSpPr>
          <p:nvPr>
            <p:ph idx="1"/>
          </p:nvPr>
        </p:nvSpPr>
        <p:spPr/>
        <p:txBody>
          <a:bodyPr/>
          <a:lstStyle/>
          <a:p>
            <a:pPr marL="457200" indent="-457200">
              <a:buAutoNum type="arabicPeriod"/>
            </a:pPr>
            <a:r>
              <a:rPr lang="en-US" dirty="0"/>
              <a:t>Athens organized the Delian League, an alliance with 150 Greek city-states and colonies in the Aegean region.</a:t>
            </a:r>
          </a:p>
          <a:p>
            <a:pPr>
              <a:buAutoNum type="arabicPeriod"/>
            </a:pPr>
            <a:r>
              <a:rPr lang="en-US" dirty="0"/>
              <a:t> Athens used the Delian League to create an Athenian empire.</a:t>
            </a:r>
          </a:p>
          <a:p>
            <a:pPr marL="457200" indent="-457200">
              <a:buAutoNum type="arabicPeriod"/>
            </a:pPr>
            <a:r>
              <a:rPr lang="en-US" dirty="0"/>
              <a:t>With Pericles as its leader, Athens enters into its Golden Age! But who was paying the bill? The members of the Delian League paid for Athens empire</a:t>
            </a:r>
          </a:p>
          <a:p>
            <a:pPr>
              <a:buAutoNum type="arabicPeriod"/>
            </a:pPr>
            <a:r>
              <a:rPr lang="en-US" dirty="0"/>
              <a:t>Sparta will eventually form an opposing alliance with the neutral city-states</a:t>
            </a:r>
          </a:p>
          <a:p>
            <a:pPr>
              <a:buAutoNum type="arabicPeriod"/>
            </a:pPr>
            <a:endParaRPr lang="en-US" dirty="0"/>
          </a:p>
          <a:p>
            <a:endParaRPr lang="en-US" dirty="0"/>
          </a:p>
        </p:txBody>
      </p:sp>
    </p:spTree>
    <p:extLst>
      <p:ext uri="{BB962C8B-B14F-4D97-AF65-F5344CB8AC3E}">
        <p14:creationId xmlns:p14="http://schemas.microsoft.com/office/powerpoint/2010/main" val="1466651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4DBA-3C80-44C2-8B0E-02B78AA58635}"/>
              </a:ext>
            </a:extLst>
          </p:cNvPr>
          <p:cNvSpPr>
            <a:spLocks noGrp="1"/>
          </p:cNvSpPr>
          <p:nvPr>
            <p:ph type="title"/>
          </p:nvPr>
        </p:nvSpPr>
        <p:spPr/>
        <p:txBody>
          <a:bodyPr>
            <a:normAutofit fontScale="90000"/>
          </a:bodyPr>
          <a:lstStyle/>
          <a:p>
            <a:r>
              <a:rPr lang="en-US" dirty="0"/>
              <a:t>The Fall of Athens - </a:t>
            </a:r>
            <a:br>
              <a:rPr lang="en-US" dirty="0"/>
            </a:br>
            <a:r>
              <a:rPr lang="en-US" b="1" u="sng" dirty="0"/>
              <a:t>Peloponnesian Wars</a:t>
            </a:r>
          </a:p>
        </p:txBody>
      </p:sp>
      <p:sp>
        <p:nvSpPr>
          <p:cNvPr id="3" name="Content Placeholder 2">
            <a:extLst>
              <a:ext uri="{FF2B5EF4-FFF2-40B4-BE49-F238E27FC236}">
                <a16:creationId xmlns:a16="http://schemas.microsoft.com/office/drawing/2014/main" id="{DA2B4F12-32FF-4AF3-A291-FE5A9B5A9914}"/>
              </a:ext>
            </a:extLst>
          </p:cNvPr>
          <p:cNvSpPr>
            <a:spLocks noGrp="1"/>
          </p:cNvSpPr>
          <p:nvPr>
            <p:ph idx="1"/>
          </p:nvPr>
        </p:nvSpPr>
        <p:spPr/>
        <p:txBody>
          <a:bodyPr>
            <a:normAutofit fontScale="92500" lnSpcReduction="10000"/>
          </a:bodyPr>
          <a:lstStyle/>
          <a:p>
            <a:r>
              <a:rPr lang="en-US" dirty="0"/>
              <a:t>Sparta and its allies resented Athenian wealth and power.</a:t>
            </a:r>
          </a:p>
          <a:p>
            <a:r>
              <a:rPr lang="en-US" dirty="0"/>
              <a:t>They formed a league to promote oligarchy while Athens and its allies promoted democracy.</a:t>
            </a:r>
          </a:p>
          <a:p>
            <a:r>
              <a:rPr lang="en-US" dirty="0"/>
              <a:t>The Peloponnesian Wars broke out between both sides in 431 B.C.E.</a:t>
            </a:r>
          </a:p>
          <a:p>
            <a:r>
              <a:rPr lang="en-US" dirty="0"/>
              <a:t>After 27 years of fighting, Sparta defeated Athens.  Soon after, Sparta fell to Thebes, another Greek City-State.</a:t>
            </a:r>
          </a:p>
          <a:p>
            <a:r>
              <a:rPr lang="en-US" dirty="0"/>
              <a:t>Athenian democracy suffered tremendously and the city declined while Greek city-states fought for almost 50 years.  </a:t>
            </a:r>
          </a:p>
        </p:txBody>
      </p:sp>
    </p:spTree>
    <p:extLst>
      <p:ext uri="{BB962C8B-B14F-4D97-AF65-F5344CB8AC3E}">
        <p14:creationId xmlns:p14="http://schemas.microsoft.com/office/powerpoint/2010/main" val="549422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ap&#10;&#10;Description generated with high confidence">
            <a:extLst>
              <a:ext uri="{FF2B5EF4-FFF2-40B4-BE49-F238E27FC236}">
                <a16:creationId xmlns:a16="http://schemas.microsoft.com/office/drawing/2014/main" id="{25CECB9B-9AF3-4736-A47F-7ED41DD61A6A}"/>
              </a:ext>
            </a:extLst>
          </p:cNvPr>
          <p:cNvPicPr>
            <a:picLocks noChangeAspect="1"/>
          </p:cNvPicPr>
          <p:nvPr/>
        </p:nvPicPr>
        <p:blipFill>
          <a:blip r:embed="rId2"/>
          <a:stretch>
            <a:fillRect/>
          </a:stretch>
        </p:blipFill>
        <p:spPr>
          <a:xfrm>
            <a:off x="560628" y="597649"/>
            <a:ext cx="11099498" cy="5734588"/>
          </a:xfrm>
          <a:prstGeom prst="rect">
            <a:avLst/>
          </a:prstGeom>
        </p:spPr>
      </p:pic>
    </p:spTree>
    <p:extLst>
      <p:ext uri="{BB962C8B-B14F-4D97-AF65-F5344CB8AC3E}">
        <p14:creationId xmlns:p14="http://schemas.microsoft.com/office/powerpoint/2010/main" val="1728250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B05ED-78A0-4F5B-885F-F34762CC16DC}"/>
              </a:ext>
            </a:extLst>
          </p:cNvPr>
          <p:cNvSpPr>
            <a:spLocks noGrp="1"/>
          </p:cNvSpPr>
          <p:nvPr>
            <p:ph type="title"/>
          </p:nvPr>
        </p:nvSpPr>
        <p:spPr/>
        <p:txBody>
          <a:bodyPr>
            <a:normAutofit fontScale="90000"/>
          </a:bodyPr>
          <a:lstStyle/>
          <a:p>
            <a:r>
              <a:rPr lang="en-US" dirty="0"/>
              <a:t>The Legacy of Greece</a:t>
            </a:r>
            <a:br>
              <a:rPr lang="en-US" dirty="0"/>
            </a:br>
            <a:r>
              <a:rPr lang="en-US" dirty="0"/>
              <a:t>Philosophers/Inventors</a:t>
            </a:r>
          </a:p>
        </p:txBody>
      </p:sp>
      <p:sp>
        <p:nvSpPr>
          <p:cNvPr id="3" name="Content Placeholder 2">
            <a:extLst>
              <a:ext uri="{FF2B5EF4-FFF2-40B4-BE49-F238E27FC236}">
                <a16:creationId xmlns:a16="http://schemas.microsoft.com/office/drawing/2014/main" id="{A3E6E62E-EB00-4A72-BBBD-00BA76FC7003}"/>
              </a:ext>
            </a:extLst>
          </p:cNvPr>
          <p:cNvSpPr>
            <a:spLocks noGrp="1"/>
          </p:cNvSpPr>
          <p:nvPr>
            <p:ph idx="1"/>
          </p:nvPr>
        </p:nvSpPr>
        <p:spPr/>
        <p:txBody>
          <a:bodyPr>
            <a:normAutofit lnSpcReduction="10000"/>
          </a:bodyPr>
          <a:lstStyle/>
          <a:p>
            <a:r>
              <a:rPr lang="en-US" dirty="0"/>
              <a:t>Greek thinkers tried to understand the reasons for why things happened instead of blind faith of the gods.</a:t>
            </a:r>
          </a:p>
          <a:p>
            <a:r>
              <a:rPr lang="en-US" dirty="0"/>
              <a:t>The Greeks believed in beauty, balance, and order in the universe</a:t>
            </a:r>
          </a:p>
          <a:p>
            <a:r>
              <a:rPr lang="en-US" dirty="0"/>
              <a:t>3 famous Greek philosophers:</a:t>
            </a:r>
          </a:p>
          <a:p>
            <a:r>
              <a:rPr lang="en-US" dirty="0"/>
              <a:t>1. Socrates</a:t>
            </a:r>
          </a:p>
          <a:p>
            <a:r>
              <a:rPr lang="en-US" dirty="0"/>
              <a:t>2. Plato</a:t>
            </a:r>
          </a:p>
          <a:p>
            <a:r>
              <a:rPr lang="en-US" dirty="0"/>
              <a:t>3. Aristotle</a:t>
            </a:r>
          </a:p>
        </p:txBody>
      </p:sp>
    </p:spTree>
    <p:extLst>
      <p:ext uri="{BB962C8B-B14F-4D97-AF65-F5344CB8AC3E}">
        <p14:creationId xmlns:p14="http://schemas.microsoft.com/office/powerpoint/2010/main" val="520299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88EE-5FB6-4467-95A0-B40E2E901D07}"/>
              </a:ext>
            </a:extLst>
          </p:cNvPr>
          <p:cNvSpPr>
            <a:spLocks noGrp="1"/>
          </p:cNvSpPr>
          <p:nvPr>
            <p:ph type="title"/>
          </p:nvPr>
        </p:nvSpPr>
        <p:spPr/>
        <p:txBody>
          <a:bodyPr/>
          <a:lstStyle/>
          <a:p>
            <a:pPr algn="l"/>
            <a:r>
              <a:rPr lang="en-US" dirty="0"/>
              <a:t>       Socrates           vs.           Plato</a:t>
            </a:r>
          </a:p>
        </p:txBody>
      </p:sp>
      <p:sp>
        <p:nvSpPr>
          <p:cNvPr id="3" name="Content Placeholder 2">
            <a:extLst>
              <a:ext uri="{FF2B5EF4-FFF2-40B4-BE49-F238E27FC236}">
                <a16:creationId xmlns:a16="http://schemas.microsoft.com/office/drawing/2014/main" id="{AFA79547-33BE-4DFF-A10C-A8526ADA6827}"/>
              </a:ext>
            </a:extLst>
          </p:cNvPr>
          <p:cNvSpPr>
            <a:spLocks noGrp="1"/>
          </p:cNvSpPr>
          <p:nvPr>
            <p:ph sz="half" idx="1"/>
          </p:nvPr>
        </p:nvSpPr>
        <p:spPr/>
        <p:txBody>
          <a:bodyPr>
            <a:normAutofit lnSpcReduction="10000"/>
          </a:bodyPr>
          <a:lstStyle/>
          <a:p>
            <a:r>
              <a:rPr lang="en-US" dirty="0"/>
              <a:t>Developed the Socratic Method: Learning about beliefs and ideas by asking questions</a:t>
            </a:r>
          </a:p>
          <a:p>
            <a:r>
              <a:rPr lang="en-US" dirty="0"/>
              <a:t>The way to truth in life is through questioning everything around you</a:t>
            </a:r>
          </a:p>
        </p:txBody>
      </p:sp>
      <p:sp>
        <p:nvSpPr>
          <p:cNvPr id="4" name="Content Placeholder 3">
            <a:extLst>
              <a:ext uri="{FF2B5EF4-FFF2-40B4-BE49-F238E27FC236}">
                <a16:creationId xmlns:a16="http://schemas.microsoft.com/office/drawing/2014/main" id="{8E46E8FE-31A6-4E73-B065-D5D201886CEC}"/>
              </a:ext>
            </a:extLst>
          </p:cNvPr>
          <p:cNvSpPr>
            <a:spLocks noGrp="1"/>
          </p:cNvSpPr>
          <p:nvPr>
            <p:ph sz="half" idx="2"/>
          </p:nvPr>
        </p:nvSpPr>
        <p:spPr/>
        <p:txBody>
          <a:bodyPr>
            <a:normAutofit lnSpcReduction="10000"/>
          </a:bodyPr>
          <a:lstStyle/>
          <a:p>
            <a:r>
              <a:rPr lang="en-US" dirty="0"/>
              <a:t>Student of Socrates, famous for "The Republic"</a:t>
            </a:r>
          </a:p>
          <a:p>
            <a:r>
              <a:rPr lang="en-US" dirty="0"/>
              <a:t>Believed government should control lives </a:t>
            </a:r>
          </a:p>
          <a:p>
            <a:r>
              <a:rPr lang="en-US" dirty="0"/>
              <a:t>Wanted a government ruled by the best men and women.</a:t>
            </a:r>
          </a:p>
          <a:p>
            <a:r>
              <a:rPr lang="en-US" dirty="0"/>
              <a:t>Divided society into three classes: workers, philosophers, and soldiers</a:t>
            </a:r>
            <a:endParaRPr lang="en-US"/>
          </a:p>
        </p:txBody>
      </p:sp>
    </p:spTree>
    <p:extLst>
      <p:ext uri="{BB962C8B-B14F-4D97-AF65-F5344CB8AC3E}">
        <p14:creationId xmlns:p14="http://schemas.microsoft.com/office/powerpoint/2010/main" val="2634133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D6C9-EE3B-4367-837B-459373623151}"/>
              </a:ext>
            </a:extLst>
          </p:cNvPr>
          <p:cNvSpPr>
            <a:spLocks noGrp="1"/>
          </p:cNvSpPr>
          <p:nvPr>
            <p:ph type="title"/>
          </p:nvPr>
        </p:nvSpPr>
        <p:spPr/>
        <p:txBody>
          <a:bodyPr>
            <a:normAutofit/>
          </a:bodyPr>
          <a:lstStyle/>
          <a:p>
            <a:r>
              <a:rPr lang="en-US" sz="2800" dirty="0"/>
              <a:t>Aristotle</a:t>
            </a:r>
          </a:p>
        </p:txBody>
      </p:sp>
      <p:sp>
        <p:nvSpPr>
          <p:cNvPr id="3" name="Content Placeholder 2">
            <a:extLst>
              <a:ext uri="{FF2B5EF4-FFF2-40B4-BE49-F238E27FC236}">
                <a16:creationId xmlns:a16="http://schemas.microsoft.com/office/drawing/2014/main" id="{22DB871B-1AF2-493C-80C7-1775D013497E}"/>
              </a:ext>
            </a:extLst>
          </p:cNvPr>
          <p:cNvSpPr>
            <a:spLocks noGrp="1"/>
          </p:cNvSpPr>
          <p:nvPr>
            <p:ph idx="1"/>
          </p:nvPr>
        </p:nvSpPr>
        <p:spPr/>
        <p:txBody>
          <a:bodyPr>
            <a:normAutofit/>
          </a:bodyPr>
          <a:lstStyle/>
          <a:p>
            <a:r>
              <a:rPr lang="en-US" dirty="0"/>
              <a:t>Believed one strong and good philosopher king should rule</a:t>
            </a:r>
          </a:p>
          <a:p>
            <a:r>
              <a:rPr lang="en-US" dirty="0"/>
              <a:t>The influence of Aristotle’s work on the physical sciences such as physics, biology, and anatomy, spread far and wide throughout Greece</a:t>
            </a:r>
          </a:p>
          <a:p>
            <a:r>
              <a:rPr lang="en-US" dirty="0"/>
              <a:t>Aristotle was a student of Plato. </a:t>
            </a:r>
          </a:p>
          <a:p>
            <a:r>
              <a:rPr lang="en-US" b="1" dirty="0"/>
              <a:t>Alexander the Great</a:t>
            </a:r>
            <a:r>
              <a:rPr lang="en-US" dirty="0"/>
              <a:t> became a student of Aristotle at Plato's Academy</a:t>
            </a:r>
          </a:p>
        </p:txBody>
      </p:sp>
      <p:sp>
        <p:nvSpPr>
          <p:cNvPr id="4" name="Text Placeholder 3">
            <a:extLst>
              <a:ext uri="{FF2B5EF4-FFF2-40B4-BE49-F238E27FC236}">
                <a16:creationId xmlns:a16="http://schemas.microsoft.com/office/drawing/2014/main" id="{F4AA020A-FA99-430E-ADB8-30D5AE099C9F}"/>
              </a:ext>
            </a:extLst>
          </p:cNvPr>
          <p:cNvSpPr>
            <a:spLocks noGrp="1"/>
          </p:cNvSpPr>
          <p:nvPr>
            <p:ph type="body" sz="half" idx="2"/>
          </p:nvPr>
        </p:nvSpPr>
        <p:spPr>
          <a:xfrm>
            <a:off x="1293811" y="3031065"/>
            <a:ext cx="3718455" cy="3085385"/>
          </a:xfrm>
        </p:spPr>
        <p:txBody>
          <a:bodyPr/>
          <a:lstStyle/>
          <a:p>
            <a:pPr marL="285750" indent="-285750">
              <a:buChar char="•"/>
            </a:pPr>
            <a:r>
              <a:rPr lang="en-US" dirty="0"/>
              <a:t>“In all things of nature there is something of the marvelous.”</a:t>
            </a:r>
          </a:p>
          <a:p>
            <a:pPr marL="285750" indent="-285750">
              <a:buChar char="•"/>
            </a:pPr>
            <a:endParaRPr lang="en-US" dirty="0"/>
          </a:p>
          <a:p>
            <a:pPr marL="285750" indent="-285750">
              <a:buChar char="•"/>
            </a:pPr>
            <a:r>
              <a:rPr lang="en-US" dirty="0"/>
              <a:t>“Misfortune shows those who are not really friends.”</a:t>
            </a:r>
            <a:endParaRPr lang="en-US"/>
          </a:p>
          <a:p>
            <a:pPr marL="285750" indent="-285750">
              <a:buChar char="•"/>
            </a:pPr>
            <a:endParaRPr lang="en-US" dirty="0"/>
          </a:p>
          <a:p>
            <a:pPr marL="285750" indent="-285750">
              <a:buChar char="•"/>
            </a:pPr>
            <a:r>
              <a:rPr lang="en-US" dirty="0"/>
              <a:t>“He who has overcome his fears will truly be free.”</a:t>
            </a:r>
            <a:endParaRPr lang="en-US"/>
          </a:p>
          <a:p>
            <a:endParaRPr lang="en-US" dirty="0"/>
          </a:p>
        </p:txBody>
      </p:sp>
    </p:spTree>
    <p:extLst>
      <p:ext uri="{BB962C8B-B14F-4D97-AF65-F5344CB8AC3E}">
        <p14:creationId xmlns:p14="http://schemas.microsoft.com/office/powerpoint/2010/main" val="70358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A6A976DC-09C1-4116-B48F-797135180592}"/>
              </a:ext>
            </a:extLst>
          </p:cNvPr>
          <p:cNvSpPr>
            <a:spLocks noGrp="1"/>
          </p:cNvSpPr>
          <p:nvPr>
            <p:ph type="title"/>
          </p:nvPr>
        </p:nvSpPr>
        <p:spPr>
          <a:xfrm>
            <a:off x="7535825" y="982132"/>
            <a:ext cx="3360772" cy="1303867"/>
          </a:xfrm>
        </p:spPr>
        <p:txBody>
          <a:bodyPr vert="horz" lIns="91440" tIns="45720" rIns="91440" bIns="45720" rtlCol="0" anchor="ctr">
            <a:normAutofit/>
          </a:bodyPr>
          <a:lstStyle/>
          <a:p>
            <a:r>
              <a:rPr lang="en-US" sz="4400"/>
              <a:t>Greek Art</a:t>
            </a:r>
          </a:p>
        </p:txBody>
      </p:sp>
      <p:sp>
        <p:nvSpPr>
          <p:cNvPr id="26" name="Rectangle 25">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large brick building&#10;&#10;Description generated with very high confidence">
            <a:extLst>
              <a:ext uri="{FF2B5EF4-FFF2-40B4-BE49-F238E27FC236}">
                <a16:creationId xmlns:a16="http://schemas.microsoft.com/office/drawing/2014/main" id="{277F7ED9-835F-4576-A228-EEE7298E2FE2}"/>
              </a:ext>
            </a:extLst>
          </p:cNvPr>
          <p:cNvPicPr>
            <a:picLocks noGrp="1" noChangeAspect="1"/>
          </p:cNvPicPr>
          <p:nvPr>
            <p:ph type="pic" idx="1"/>
          </p:nvPr>
        </p:nvPicPr>
        <p:blipFill rotWithShape="1">
          <a:blip r:embed="rId5"/>
          <a:srcRect l="14461" r="5235" b="1"/>
          <a:stretch/>
        </p:blipFill>
        <p:spPr>
          <a:xfrm>
            <a:off x="1412683" y="1410208"/>
            <a:ext cx="5278777" cy="3858780"/>
          </a:xfrm>
          <a:prstGeom prst="rect">
            <a:avLst/>
          </a:prstGeom>
        </p:spPr>
      </p:pic>
      <p:cxnSp>
        <p:nvCxnSpPr>
          <p:cNvPr id="28" name="Straight Connector 27">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18F992D1-68B6-4C66-B216-12CF2F074E25}"/>
              </a:ext>
            </a:extLst>
          </p:cNvPr>
          <p:cNvSpPr>
            <a:spLocks noGrp="1"/>
          </p:cNvSpPr>
          <p:nvPr>
            <p:ph type="body" sz="half" idx="2"/>
          </p:nvPr>
        </p:nvSpPr>
        <p:spPr>
          <a:xfrm>
            <a:off x="7535824" y="2556932"/>
            <a:ext cx="3360771" cy="3318936"/>
          </a:xfrm>
        </p:spPr>
        <p:txBody>
          <a:bodyPr vert="horz" lIns="91440" tIns="45720" rIns="91440" bIns="45720" rtlCol="0" anchor="t">
            <a:normAutofit fontScale="85000" lnSpcReduction="20000"/>
          </a:bodyPr>
          <a:lstStyle/>
          <a:p>
            <a:pPr marL="285750" indent="-285750" algn="l">
              <a:buFont typeface="Arial"/>
              <a:buChar char="•"/>
            </a:pPr>
            <a:r>
              <a:rPr lang="en-US" sz="1700" dirty="0"/>
              <a:t>Greek art and architecture reflected the ideas of beauty, balance, and order.  </a:t>
            </a:r>
          </a:p>
          <a:p>
            <a:pPr marL="285750" indent="-285750" algn="l">
              <a:buFont typeface="Arial"/>
              <a:buChar char="•"/>
            </a:pPr>
            <a:r>
              <a:rPr lang="en-US" sz="1700" dirty="0"/>
              <a:t>Greek paintings and statues were life-like, but also idealistic, meaning they portrayed individuals in perfect form.</a:t>
            </a:r>
          </a:p>
          <a:p>
            <a:pPr marL="285750" indent="-285750" algn="l">
              <a:buFont typeface="Arial"/>
              <a:buChar char="•"/>
            </a:pPr>
            <a:r>
              <a:rPr lang="en-US" sz="1700" dirty="0"/>
              <a:t>Ancient Greece were best known for their </a:t>
            </a:r>
            <a:r>
              <a:rPr lang="en-US" sz="1700" b="1" dirty="0"/>
              <a:t>tragedies, </a:t>
            </a:r>
            <a:r>
              <a:rPr lang="en-US" sz="1700" dirty="0"/>
              <a:t>or plays that told stories of human conflict.  Others created comedies</a:t>
            </a:r>
          </a:p>
          <a:p>
            <a:pPr marL="285750" indent="-285750" algn="l">
              <a:buFont typeface="Arial"/>
              <a:buChar char="•"/>
            </a:pPr>
            <a:r>
              <a:rPr lang="en-US" sz="1700" dirty="0"/>
              <a:t>To the left is the </a:t>
            </a:r>
            <a:r>
              <a:rPr lang="en-US" sz="1700" b="1" dirty="0"/>
              <a:t>Parthenon, an important acropolis, or high city built as the city center in Athens.  The Parthenon is a temple dedicated to the patron Goddess of the city, Athena.</a:t>
            </a:r>
            <a:endParaRPr lang="en-US" sz="1700" dirty="0"/>
          </a:p>
          <a:p>
            <a:pPr marL="285750" indent="-285750" algn="l">
              <a:buFont typeface="Arial"/>
              <a:buChar char="•"/>
            </a:pPr>
            <a:endParaRPr lang="en-US" sz="1700"/>
          </a:p>
        </p:txBody>
      </p:sp>
    </p:spTree>
    <p:extLst>
      <p:ext uri="{BB962C8B-B14F-4D97-AF65-F5344CB8AC3E}">
        <p14:creationId xmlns:p14="http://schemas.microsoft.com/office/powerpoint/2010/main" val="232165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2" name="Picture 31">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32">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5" name="Picture 34">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7" name="Straight Connector 36">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0426EC3-3697-4D78-BE1C-E66964638A08}"/>
              </a:ext>
            </a:extLst>
          </p:cNvPr>
          <p:cNvSpPr>
            <a:spLocks noGrp="1"/>
          </p:cNvSpPr>
          <p:nvPr>
            <p:ph type="title"/>
          </p:nvPr>
        </p:nvSpPr>
        <p:spPr>
          <a:xfrm>
            <a:off x="826852" y="872061"/>
            <a:ext cx="3073940" cy="3436688"/>
          </a:xfrm>
        </p:spPr>
        <p:txBody>
          <a:bodyPr vert="horz" lIns="91440" tIns="45720" rIns="91440" bIns="45720" rtlCol="0" anchor="b">
            <a:normAutofit/>
          </a:bodyPr>
          <a:lstStyle/>
          <a:p>
            <a:r>
              <a:rPr lang="en-US">
                <a:solidFill>
                  <a:srgbClr val="262626"/>
                </a:solidFill>
              </a:rPr>
              <a:t>Map of Ancient Greece</a:t>
            </a:r>
          </a:p>
        </p:txBody>
      </p:sp>
      <p:sp useBgFill="1">
        <p:nvSpPr>
          <p:cNvPr id="45" name="Rectangle 44">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close up of a map&#10;&#10;Description generated with high confidence">
            <a:extLst>
              <a:ext uri="{FF2B5EF4-FFF2-40B4-BE49-F238E27FC236}">
                <a16:creationId xmlns:a16="http://schemas.microsoft.com/office/drawing/2014/main" id="{E8254201-CE99-4534-96B6-B044E8D746E8}"/>
              </a:ext>
            </a:extLst>
          </p:cNvPr>
          <p:cNvPicPr>
            <a:picLocks noChangeAspect="1"/>
          </p:cNvPicPr>
          <p:nvPr/>
        </p:nvPicPr>
        <p:blipFill rotWithShape="1">
          <a:blip r:embed="rId5"/>
          <a:srcRect t="24580"/>
          <a:stretch/>
        </p:blipFill>
        <p:spPr>
          <a:xfrm>
            <a:off x="4860816" y="166137"/>
            <a:ext cx="7276984" cy="6589698"/>
          </a:xfrm>
          <a:prstGeom prst="rect">
            <a:avLst/>
          </a:prstGeom>
        </p:spPr>
      </p:pic>
    </p:spTree>
    <p:extLst>
      <p:ext uri="{BB962C8B-B14F-4D97-AF65-F5344CB8AC3E}">
        <p14:creationId xmlns:p14="http://schemas.microsoft.com/office/powerpoint/2010/main" val="181952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C9CE-0C6E-4F72-97E4-2876F4640EFA}"/>
              </a:ext>
            </a:extLst>
          </p:cNvPr>
          <p:cNvSpPr>
            <a:spLocks noGrp="1"/>
          </p:cNvSpPr>
          <p:nvPr>
            <p:ph type="title"/>
          </p:nvPr>
        </p:nvSpPr>
        <p:spPr>
          <a:xfrm>
            <a:off x="1295402" y="679960"/>
            <a:ext cx="9601196" cy="817764"/>
          </a:xfrm>
        </p:spPr>
        <p:txBody>
          <a:bodyPr/>
          <a:lstStyle/>
          <a:p>
            <a:r>
              <a:rPr lang="en-US" dirty="0"/>
              <a:t>Vocabulary</a:t>
            </a:r>
          </a:p>
        </p:txBody>
      </p:sp>
      <p:sp>
        <p:nvSpPr>
          <p:cNvPr id="3" name="Content Placeholder 2">
            <a:extLst>
              <a:ext uri="{FF2B5EF4-FFF2-40B4-BE49-F238E27FC236}">
                <a16:creationId xmlns:a16="http://schemas.microsoft.com/office/drawing/2014/main" id="{1C4E7184-4424-4415-8E37-7360D6517A1A}"/>
              </a:ext>
            </a:extLst>
          </p:cNvPr>
          <p:cNvSpPr>
            <a:spLocks noGrp="1"/>
          </p:cNvSpPr>
          <p:nvPr>
            <p:ph idx="1"/>
          </p:nvPr>
        </p:nvSpPr>
        <p:spPr>
          <a:xfrm>
            <a:off x="1295401" y="1492760"/>
            <a:ext cx="9601196" cy="4383108"/>
          </a:xfrm>
        </p:spPr>
        <p:txBody>
          <a:bodyPr vert="horz" lIns="91440" tIns="45720" rIns="91440" bIns="45720" rtlCol="0" anchor="t">
            <a:noAutofit/>
          </a:bodyPr>
          <a:lstStyle/>
          <a:p>
            <a:r>
              <a:rPr lang="en-US" sz="1800" b="1" dirty="0"/>
              <a:t>Hellenes</a:t>
            </a:r>
            <a:r>
              <a:rPr lang="en-US" sz="1800" dirty="0"/>
              <a:t> – the word used to reference those born in Ancient Greece</a:t>
            </a:r>
          </a:p>
          <a:p>
            <a:r>
              <a:rPr lang="en-US" sz="1800" b="1" dirty="0"/>
              <a:t>Minoans</a:t>
            </a:r>
            <a:r>
              <a:rPr lang="en-US" sz="1800" dirty="0"/>
              <a:t> – The first Greek civilization on the island of Crete.  </a:t>
            </a:r>
          </a:p>
          <a:p>
            <a:r>
              <a:rPr lang="en-US" sz="1800" b="1" dirty="0"/>
              <a:t>Mycenaeans </a:t>
            </a:r>
            <a:r>
              <a:rPr lang="en-US" sz="1800" dirty="0"/>
              <a:t>– A sea trading Greek civilizations that conquered Greek after the Minoans vanished</a:t>
            </a:r>
          </a:p>
          <a:p>
            <a:r>
              <a:rPr lang="en-US" sz="1800" b="1" dirty="0"/>
              <a:t>Polis</a:t>
            </a:r>
            <a:r>
              <a:rPr lang="en-US" sz="1800" dirty="0"/>
              <a:t> – Greek word for city-state.  The basic structure of Ancient Greek society</a:t>
            </a:r>
          </a:p>
          <a:p>
            <a:r>
              <a:rPr lang="en-US" sz="1800" b="1" dirty="0"/>
              <a:t>Athens</a:t>
            </a:r>
            <a:r>
              <a:rPr lang="en-US" sz="1800" dirty="0"/>
              <a:t> – the polis that introduced the first democratic government</a:t>
            </a:r>
          </a:p>
          <a:p>
            <a:r>
              <a:rPr lang="en-US" sz="1800" b="1" dirty="0"/>
              <a:t>Sparta</a:t>
            </a:r>
            <a:r>
              <a:rPr lang="en-US" sz="1800" dirty="0"/>
              <a:t> – the polis known for its warrior society.</a:t>
            </a:r>
          </a:p>
          <a:p>
            <a:r>
              <a:rPr lang="en-US" sz="1800" b="1" dirty="0"/>
              <a:t>Oligarchy </a:t>
            </a:r>
            <a:r>
              <a:rPr lang="en-US" sz="1800" dirty="0"/>
              <a:t>– a form of government led by a few wealthy elites.</a:t>
            </a:r>
          </a:p>
          <a:p>
            <a:r>
              <a:rPr lang="en-US" sz="1800" b="1" dirty="0"/>
              <a:t>Democracy</a:t>
            </a:r>
            <a:r>
              <a:rPr lang="en-US" sz="1800" dirty="0"/>
              <a:t> – a form of government in which elected officials make decisions for the people</a:t>
            </a:r>
          </a:p>
          <a:p>
            <a:r>
              <a:rPr lang="en-US" sz="1800" b="1" dirty="0"/>
              <a:t>Direct democracy-</a:t>
            </a:r>
            <a:r>
              <a:rPr lang="en-US" sz="1800" dirty="0"/>
              <a:t> a form of government where citizens vote directly on laws.</a:t>
            </a:r>
          </a:p>
          <a:p>
            <a:r>
              <a:rPr lang="en-US" sz="1800" b="1" dirty="0"/>
              <a:t>Peninsula – </a:t>
            </a:r>
            <a:r>
              <a:rPr lang="en-US" sz="1800" dirty="0"/>
              <a:t>a landmass surrounded by water on three sides.</a:t>
            </a:r>
          </a:p>
          <a:p>
            <a:r>
              <a:rPr lang="en-US" sz="1800" b="1" dirty="0"/>
              <a:t>Mount Olympus</a:t>
            </a:r>
            <a:r>
              <a:rPr lang="en-US" sz="1800" dirty="0"/>
              <a:t> – The Home of the Greek Gods located in Northern Greece. </a:t>
            </a:r>
            <a:r>
              <a:rPr lang="en-US" sz="2000" dirty="0"/>
              <a:t> </a:t>
            </a:r>
          </a:p>
          <a:p>
            <a:endParaRPr lang="en-US" sz="2000" dirty="0"/>
          </a:p>
          <a:p>
            <a:endParaRPr lang="en-US" sz="2000" dirty="0"/>
          </a:p>
        </p:txBody>
      </p:sp>
    </p:spTree>
    <p:extLst>
      <p:ext uri="{BB962C8B-B14F-4D97-AF65-F5344CB8AC3E}">
        <p14:creationId xmlns:p14="http://schemas.microsoft.com/office/powerpoint/2010/main" val="1253545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FD64FCF9-A856-4AE4-A509-E93D5A457124}"/>
              </a:ext>
            </a:extLst>
          </p:cNvPr>
          <p:cNvSpPr>
            <a:spLocks noGrp="1"/>
          </p:cNvSpPr>
          <p:nvPr>
            <p:ph type="title"/>
          </p:nvPr>
        </p:nvSpPr>
        <p:spPr>
          <a:xfrm>
            <a:off x="6094412" y="982132"/>
            <a:ext cx="4802185" cy="1303867"/>
          </a:xfrm>
        </p:spPr>
        <p:txBody>
          <a:bodyPr vert="horz" lIns="91440" tIns="45720" rIns="91440" bIns="45720" rtlCol="0" anchor="ctr">
            <a:normAutofit/>
          </a:bodyPr>
          <a:lstStyle/>
          <a:p>
            <a:pPr>
              <a:lnSpc>
                <a:spcPct val="90000"/>
              </a:lnSpc>
            </a:pPr>
            <a:r>
              <a:rPr lang="en-US" dirty="0"/>
              <a:t>The Beginning of Ancient Greece -</a:t>
            </a:r>
            <a:br>
              <a:rPr lang="en-US" dirty="0"/>
            </a:br>
            <a:r>
              <a:rPr lang="en-US" dirty="0"/>
              <a:t>The Minoans</a:t>
            </a:r>
            <a:endParaRPr lang="en-US"/>
          </a:p>
        </p:txBody>
      </p:sp>
      <p:sp>
        <p:nvSpPr>
          <p:cNvPr id="26" name="Rectangle 25">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16EA9575-F4EE-4CAE-8681-08415B6025BE}"/>
              </a:ext>
            </a:extLst>
          </p:cNvPr>
          <p:cNvPicPr>
            <a:picLocks noGrp="1" noChangeAspect="1"/>
          </p:cNvPicPr>
          <p:nvPr>
            <p:ph type="pic" idx="1"/>
          </p:nvPr>
        </p:nvPicPr>
        <p:blipFill rotWithShape="1">
          <a:blip r:embed="rId5"/>
          <a:srcRect l="18863" r="5498" b="2"/>
          <a:stretch/>
        </p:blipFill>
        <p:spPr>
          <a:xfrm>
            <a:off x="1412683" y="1410208"/>
            <a:ext cx="3876801" cy="3858780"/>
          </a:xfrm>
          <a:prstGeom prst="rect">
            <a:avLst/>
          </a:prstGeom>
        </p:spPr>
      </p:pic>
      <p:cxnSp>
        <p:nvCxnSpPr>
          <p:cNvPr id="28" name="Straight Connector 27">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2BC34EA-D869-470E-84D7-B232A0489782}"/>
              </a:ext>
            </a:extLst>
          </p:cNvPr>
          <p:cNvSpPr>
            <a:spLocks noGrp="1"/>
          </p:cNvSpPr>
          <p:nvPr>
            <p:ph type="body" sz="half" idx="2"/>
          </p:nvPr>
        </p:nvSpPr>
        <p:spPr>
          <a:xfrm>
            <a:off x="6094412" y="2556932"/>
            <a:ext cx="4802184" cy="3318936"/>
          </a:xfrm>
        </p:spPr>
        <p:txBody>
          <a:bodyPr vert="horz" lIns="91440" tIns="45720" rIns="91440" bIns="45720" rtlCol="0" anchor="t">
            <a:normAutofit/>
          </a:bodyPr>
          <a:lstStyle/>
          <a:p>
            <a:pPr algn="l">
              <a:lnSpc>
                <a:spcPct val="90000"/>
              </a:lnSpc>
              <a:buFont typeface="Arial"/>
              <a:buChar char="•"/>
            </a:pPr>
            <a:r>
              <a:rPr lang="en-US" dirty="0"/>
              <a:t>Around 1750 B.C.E. - The Minoans built the first Greek civilization on the island of Crete in the eastern Mediterranean Sea.  </a:t>
            </a:r>
            <a:endParaRPr lang="en-US"/>
          </a:p>
          <a:p>
            <a:pPr algn="l">
              <a:lnSpc>
                <a:spcPct val="90000"/>
              </a:lnSpc>
              <a:buFont typeface="Arial"/>
              <a:buChar char="•"/>
            </a:pPr>
            <a:r>
              <a:rPr lang="en-US" dirty="0"/>
              <a:t>The Minoans were sea traders who traveled to Egypt and Mesopotamia.</a:t>
            </a:r>
            <a:endParaRPr lang="en-US"/>
          </a:p>
          <a:p>
            <a:pPr algn="l">
              <a:lnSpc>
                <a:spcPct val="90000"/>
              </a:lnSpc>
              <a:buFont typeface="Arial"/>
              <a:buChar char="•"/>
            </a:pPr>
            <a:r>
              <a:rPr lang="en-US" dirty="0"/>
              <a:t>The Minoans learned about new ideas and technology from Egypt and Mesopotamia and adapted their culture based on these new ideas</a:t>
            </a:r>
            <a:endParaRPr lang="en-US"/>
          </a:p>
          <a:p>
            <a:pPr algn="l">
              <a:lnSpc>
                <a:spcPct val="90000"/>
              </a:lnSpc>
              <a:buFont typeface="Arial"/>
              <a:buChar char="•"/>
            </a:pPr>
            <a:r>
              <a:rPr lang="en-US" dirty="0"/>
              <a:t>HMMMMMM – May be the Greeks got their polytheistic religion and Gods from the Mesopotamia and Egypt </a:t>
            </a:r>
            <a:endParaRPr lang="en-US"/>
          </a:p>
        </p:txBody>
      </p:sp>
    </p:spTree>
    <p:extLst>
      <p:ext uri="{BB962C8B-B14F-4D97-AF65-F5344CB8AC3E}">
        <p14:creationId xmlns:p14="http://schemas.microsoft.com/office/powerpoint/2010/main" val="112991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92A16C1-9587-48EF-ABCA-679DD94DAB1A}"/>
              </a:ext>
            </a:extLst>
          </p:cNvPr>
          <p:cNvSpPr>
            <a:spLocks noGrp="1"/>
          </p:cNvSpPr>
          <p:nvPr>
            <p:ph type="title"/>
          </p:nvPr>
        </p:nvSpPr>
        <p:spPr>
          <a:xfrm>
            <a:off x="6094412" y="982132"/>
            <a:ext cx="4802185" cy="1303867"/>
          </a:xfrm>
        </p:spPr>
        <p:txBody>
          <a:bodyPr vert="horz" lIns="91440" tIns="45720" rIns="91440" bIns="45720" rtlCol="0" anchor="ctr">
            <a:normAutofit/>
          </a:bodyPr>
          <a:lstStyle/>
          <a:p>
            <a:r>
              <a:rPr lang="en-US" sz="4400"/>
              <a:t>The Mycenaeans</a:t>
            </a:r>
          </a:p>
        </p:txBody>
      </p:sp>
      <p:sp>
        <p:nvSpPr>
          <p:cNvPr id="26" name="Rectangle 25">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map&#10;&#10;Description generated with high confidence">
            <a:extLst>
              <a:ext uri="{FF2B5EF4-FFF2-40B4-BE49-F238E27FC236}">
                <a16:creationId xmlns:a16="http://schemas.microsoft.com/office/drawing/2014/main" id="{FD84ADB8-6A25-40A7-9C87-D545BAA2C474}"/>
              </a:ext>
            </a:extLst>
          </p:cNvPr>
          <p:cNvPicPr>
            <a:picLocks noGrp="1" noChangeAspect="1"/>
          </p:cNvPicPr>
          <p:nvPr>
            <p:ph type="pic" idx="1"/>
          </p:nvPr>
        </p:nvPicPr>
        <p:blipFill rotWithShape="1">
          <a:blip r:embed="rId5"/>
          <a:srcRect r="11843" b="3"/>
          <a:stretch/>
        </p:blipFill>
        <p:spPr>
          <a:xfrm>
            <a:off x="1412683" y="1410208"/>
            <a:ext cx="3876801" cy="3858780"/>
          </a:xfrm>
          <a:prstGeom prst="rect">
            <a:avLst/>
          </a:prstGeom>
        </p:spPr>
      </p:pic>
      <p:cxnSp>
        <p:nvCxnSpPr>
          <p:cNvPr id="28" name="Straight Connector 27">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3F1892D2-837C-450E-B173-1877620118EE}"/>
              </a:ext>
            </a:extLst>
          </p:cNvPr>
          <p:cNvSpPr>
            <a:spLocks noGrp="1"/>
          </p:cNvSpPr>
          <p:nvPr>
            <p:ph type="body" sz="half" idx="2"/>
          </p:nvPr>
        </p:nvSpPr>
        <p:spPr>
          <a:xfrm>
            <a:off x="6094412" y="2556932"/>
            <a:ext cx="4802184" cy="3318936"/>
          </a:xfrm>
        </p:spPr>
        <p:txBody>
          <a:bodyPr vert="horz" lIns="91440" tIns="45720" rIns="91440" bIns="45720" rtlCol="0" anchor="t">
            <a:normAutofit/>
          </a:bodyPr>
          <a:lstStyle/>
          <a:p>
            <a:pPr marL="285750" indent="-285750" algn="l">
              <a:lnSpc>
                <a:spcPct val="90000"/>
              </a:lnSpc>
              <a:buFont typeface="Arial"/>
              <a:buChar char="•"/>
            </a:pPr>
            <a:r>
              <a:rPr lang="en-US" dirty="0"/>
              <a:t>Around 1400B.C.E - The Minoans disappeared.  Possibly from a natural disaster according to Historians</a:t>
            </a:r>
            <a:endParaRPr lang="en-US"/>
          </a:p>
          <a:p>
            <a:pPr marL="285750" indent="-285750" algn="l">
              <a:lnSpc>
                <a:spcPct val="90000"/>
              </a:lnSpc>
              <a:buFont typeface="Arial"/>
              <a:buChar char="•"/>
            </a:pPr>
            <a:r>
              <a:rPr lang="en-US" dirty="0"/>
              <a:t>The Mycenaeans were also sea traders and traded with not only Egypt and Mesopotamia, but also </a:t>
            </a:r>
            <a:r>
              <a:rPr lang="en-US"/>
              <a:t>Silicy</a:t>
            </a:r>
            <a:r>
              <a:rPr lang="en-US" dirty="0"/>
              <a:t> and Italy.  </a:t>
            </a:r>
            <a:endParaRPr lang="en-US"/>
          </a:p>
          <a:p>
            <a:pPr marL="285750" indent="-285750" algn="l">
              <a:lnSpc>
                <a:spcPct val="90000"/>
              </a:lnSpc>
              <a:buFont typeface="Arial"/>
              <a:buChar char="•"/>
            </a:pPr>
            <a:r>
              <a:rPr lang="en-US" dirty="0"/>
              <a:t>The Mycenaeans learned many skills such as writing, from the Minoans as well as other ideas and technology from Egypt and Mesopotamia.  </a:t>
            </a:r>
            <a:endParaRPr lang="en-US"/>
          </a:p>
          <a:p>
            <a:pPr marL="285750" indent="-285750" algn="l">
              <a:lnSpc>
                <a:spcPct val="90000"/>
              </a:lnSpc>
              <a:buFont typeface="Arial"/>
              <a:buChar char="•"/>
            </a:pPr>
            <a:r>
              <a:rPr lang="en-US" dirty="0"/>
              <a:t>These ideas and technology would have a lasting effect on Greek culture for the next </a:t>
            </a:r>
            <a:r>
              <a:rPr lang="en-US"/>
              <a:t>millenia</a:t>
            </a:r>
            <a:r>
              <a:rPr lang="en-US" dirty="0"/>
              <a:t>.</a:t>
            </a:r>
            <a:endParaRPr lang="en-US"/>
          </a:p>
          <a:p>
            <a:pPr marL="285750" indent="-285750" algn="l">
              <a:lnSpc>
                <a:spcPct val="90000"/>
              </a:lnSpc>
              <a:buFont typeface="Arial"/>
              <a:buChar char="•"/>
            </a:pPr>
            <a:endParaRPr lang="en-US"/>
          </a:p>
        </p:txBody>
      </p:sp>
    </p:spTree>
    <p:extLst>
      <p:ext uri="{BB962C8B-B14F-4D97-AF65-F5344CB8AC3E}">
        <p14:creationId xmlns:p14="http://schemas.microsoft.com/office/powerpoint/2010/main" val="216497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B788-B00B-4D4B-9324-5B321B6B56ED}"/>
              </a:ext>
            </a:extLst>
          </p:cNvPr>
          <p:cNvSpPr>
            <a:spLocks noGrp="1"/>
          </p:cNvSpPr>
          <p:nvPr>
            <p:ph type="title"/>
          </p:nvPr>
        </p:nvSpPr>
        <p:spPr/>
        <p:txBody>
          <a:bodyPr/>
          <a:lstStyle/>
          <a:p>
            <a:r>
              <a:rPr lang="en-US" dirty="0"/>
              <a:t>Legacy of the Mycenaeans</a:t>
            </a:r>
          </a:p>
        </p:txBody>
      </p:sp>
      <p:sp>
        <p:nvSpPr>
          <p:cNvPr id="3" name="Content Placeholder 2">
            <a:extLst>
              <a:ext uri="{FF2B5EF4-FFF2-40B4-BE49-F238E27FC236}">
                <a16:creationId xmlns:a16="http://schemas.microsoft.com/office/drawing/2014/main" id="{DCF297FC-DCA5-47E2-85F8-CC8E097B880F}"/>
              </a:ext>
            </a:extLst>
          </p:cNvPr>
          <p:cNvSpPr>
            <a:spLocks noGrp="1"/>
          </p:cNvSpPr>
          <p:nvPr>
            <p:ph idx="1"/>
          </p:nvPr>
        </p:nvSpPr>
        <p:spPr/>
        <p:txBody>
          <a:bodyPr>
            <a:normAutofit fontScale="92500"/>
          </a:bodyPr>
          <a:lstStyle/>
          <a:p>
            <a:r>
              <a:rPr lang="en-US" dirty="0"/>
              <a:t>The Mycenaeans are best remembered for the Trojan War which took place around 1250 B.C.E.</a:t>
            </a:r>
          </a:p>
          <a:p>
            <a:r>
              <a:rPr lang="en-US" dirty="0"/>
              <a:t>In this war, the Mycenaeans defeated the trading city of Troy.</a:t>
            </a:r>
          </a:p>
          <a:p>
            <a:r>
              <a:rPr lang="en-US" dirty="0"/>
              <a:t>Much of what we know from this period comes from reading the epics of the poet </a:t>
            </a:r>
            <a:r>
              <a:rPr lang="en-US" b="1" u="sng" dirty="0"/>
              <a:t>Homer.  </a:t>
            </a:r>
            <a:r>
              <a:rPr lang="en-US" dirty="0"/>
              <a:t>An epic is a long poem that tells the story of a hero or heroes</a:t>
            </a:r>
          </a:p>
          <a:p>
            <a:r>
              <a:rPr lang="en-US" dirty="0"/>
              <a:t>The</a:t>
            </a:r>
            <a:r>
              <a:rPr lang="en-US" b="1" i="1" dirty="0"/>
              <a:t> Il</a:t>
            </a:r>
            <a:r>
              <a:rPr lang="en-US" b="1" i="1" u="sng" dirty="0"/>
              <a:t>iad</a:t>
            </a:r>
            <a:r>
              <a:rPr lang="en-US" dirty="0"/>
              <a:t> and the </a:t>
            </a:r>
            <a:r>
              <a:rPr lang="en-US" b="1" i="1" u="sng" dirty="0"/>
              <a:t>Odyssey</a:t>
            </a:r>
            <a:r>
              <a:rPr lang="en-US" dirty="0"/>
              <a:t> gives us clues about the lives of the Ancient Greeks</a:t>
            </a:r>
            <a:endParaRPr lang="en-US" b="1" i="1" u="sng" dirty="0"/>
          </a:p>
          <a:p>
            <a:r>
              <a:rPr lang="en-US" dirty="0">
                <a:hlinkClick r:id="rId2"/>
              </a:rPr>
              <a:t>https://www.youtube.com/watch?v=RbORIBYykuo</a:t>
            </a:r>
            <a:r>
              <a:rPr lang="en-US" dirty="0"/>
              <a:t> - The Iliad and the Odyssey</a:t>
            </a:r>
          </a:p>
          <a:p>
            <a:endParaRPr lang="en-US" dirty="0"/>
          </a:p>
          <a:p>
            <a:endParaRPr lang="en-US" dirty="0"/>
          </a:p>
          <a:p>
            <a:endParaRPr lang="en-US" dirty="0"/>
          </a:p>
        </p:txBody>
      </p:sp>
    </p:spTree>
    <p:extLst>
      <p:ext uri="{BB962C8B-B14F-4D97-AF65-F5344CB8AC3E}">
        <p14:creationId xmlns:p14="http://schemas.microsoft.com/office/powerpoint/2010/main" val="14403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0" name="Straight Connector 19">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2" name="Rectangle 21">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5" name="Picture 24">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7" name="Picture 26">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8" name="Picture 27">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80193CF-5ACC-4977-A69B-980E04ABB9C9}"/>
              </a:ext>
            </a:extLst>
          </p:cNvPr>
          <p:cNvSpPr>
            <a:spLocks noGrp="1"/>
          </p:cNvSpPr>
          <p:nvPr>
            <p:ph type="title"/>
          </p:nvPr>
        </p:nvSpPr>
        <p:spPr>
          <a:xfrm>
            <a:off x="7535825" y="982132"/>
            <a:ext cx="3360772" cy="1303867"/>
          </a:xfrm>
        </p:spPr>
        <p:txBody>
          <a:bodyPr vert="horz" lIns="91440" tIns="45720" rIns="91440" bIns="45720" rtlCol="0" anchor="ctr">
            <a:normAutofit/>
          </a:bodyPr>
          <a:lstStyle/>
          <a:p>
            <a:pPr>
              <a:lnSpc>
                <a:spcPct val="90000"/>
              </a:lnSpc>
            </a:pPr>
            <a:r>
              <a:rPr lang="en-US" sz="3700"/>
              <a:t>The Rise of Greek City States</a:t>
            </a:r>
          </a:p>
        </p:txBody>
      </p:sp>
      <p:sp>
        <p:nvSpPr>
          <p:cNvPr id="30" name="Rectangle 29">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A close up of a map&#10;&#10;Description generated with very high confidence">
            <a:extLst>
              <a:ext uri="{FF2B5EF4-FFF2-40B4-BE49-F238E27FC236}">
                <a16:creationId xmlns:a16="http://schemas.microsoft.com/office/drawing/2014/main" id="{6592890F-39D3-4FF5-A1D3-431E15093472}"/>
              </a:ext>
            </a:extLst>
          </p:cNvPr>
          <p:cNvPicPr>
            <a:picLocks noGrp="1" noChangeAspect="1"/>
          </p:cNvPicPr>
          <p:nvPr>
            <p:ph type="pic" idx="1"/>
          </p:nvPr>
        </p:nvPicPr>
        <p:blipFill rotWithShape="1">
          <a:blip r:embed="rId5"/>
          <a:srcRect b="545"/>
          <a:stretch/>
        </p:blipFill>
        <p:spPr>
          <a:xfrm>
            <a:off x="1412683" y="1410208"/>
            <a:ext cx="5278777" cy="3858780"/>
          </a:xfrm>
          <a:prstGeom prst="rect">
            <a:avLst/>
          </a:prstGeom>
        </p:spPr>
      </p:pic>
      <p:cxnSp>
        <p:nvCxnSpPr>
          <p:cNvPr id="32" name="Straight Connector 31">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7A83385-1FD9-43E4-82F5-CCC8F345ABEF}"/>
              </a:ext>
            </a:extLst>
          </p:cNvPr>
          <p:cNvSpPr>
            <a:spLocks noGrp="1"/>
          </p:cNvSpPr>
          <p:nvPr>
            <p:ph type="body" sz="half" idx="2"/>
          </p:nvPr>
        </p:nvSpPr>
        <p:spPr>
          <a:xfrm>
            <a:off x="7535824" y="2556932"/>
            <a:ext cx="3360771" cy="3318936"/>
          </a:xfrm>
        </p:spPr>
        <p:txBody>
          <a:bodyPr vert="horz" lIns="91440" tIns="45720" rIns="91440" bIns="45720" rtlCol="0" anchor="t">
            <a:normAutofit/>
          </a:bodyPr>
          <a:lstStyle/>
          <a:p>
            <a:pPr algn="l">
              <a:buFont typeface="Arial"/>
              <a:buChar char="•"/>
            </a:pPr>
            <a:r>
              <a:rPr lang="en-US" dirty="0"/>
              <a:t>Greece is made up of many isolated valleys and small islands</a:t>
            </a:r>
            <a:endParaRPr lang="en-US"/>
          </a:p>
          <a:p>
            <a:pPr algn="l">
              <a:buFont typeface="Arial"/>
              <a:buChar char="•"/>
            </a:pPr>
            <a:r>
              <a:rPr lang="en-US" dirty="0"/>
              <a:t>This geography prevented the Greeks from building a large empires like that of the Egyptians and Mesopotamians.  </a:t>
            </a:r>
            <a:endParaRPr lang="en-US"/>
          </a:p>
          <a:p>
            <a:pPr algn="l">
              <a:buFont typeface="Arial"/>
              <a:buChar char="•"/>
            </a:pPr>
            <a:r>
              <a:rPr lang="en-US" dirty="0"/>
              <a:t>Instead, they built small city states that often fought with one another.</a:t>
            </a:r>
            <a:endParaRPr lang="en-US"/>
          </a:p>
          <a:p>
            <a:pPr algn="l">
              <a:buFont typeface="Arial"/>
              <a:buChar char="•"/>
            </a:pPr>
            <a:endParaRPr lang="en-US"/>
          </a:p>
        </p:txBody>
      </p:sp>
    </p:spTree>
    <p:extLst>
      <p:ext uri="{BB962C8B-B14F-4D97-AF65-F5344CB8AC3E}">
        <p14:creationId xmlns:p14="http://schemas.microsoft.com/office/powerpoint/2010/main" val="29746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626A-703F-422D-A3FE-F2456FC8DCCC}"/>
              </a:ext>
            </a:extLst>
          </p:cNvPr>
          <p:cNvSpPr>
            <a:spLocks noGrp="1"/>
          </p:cNvSpPr>
          <p:nvPr>
            <p:ph type="title"/>
          </p:nvPr>
        </p:nvSpPr>
        <p:spPr/>
        <p:txBody>
          <a:bodyPr/>
          <a:lstStyle/>
          <a:p>
            <a:r>
              <a:rPr lang="en-US" dirty="0"/>
              <a:t>Governments of Ancient Greece</a:t>
            </a:r>
          </a:p>
        </p:txBody>
      </p:sp>
      <p:sp>
        <p:nvSpPr>
          <p:cNvPr id="3" name="Content Placeholder 2">
            <a:extLst>
              <a:ext uri="{FF2B5EF4-FFF2-40B4-BE49-F238E27FC236}">
                <a16:creationId xmlns:a16="http://schemas.microsoft.com/office/drawing/2014/main" id="{B8510BD8-1AA7-4D4F-BAB5-5C51DA8CD103}"/>
              </a:ext>
            </a:extLst>
          </p:cNvPr>
          <p:cNvSpPr>
            <a:spLocks noGrp="1"/>
          </p:cNvSpPr>
          <p:nvPr>
            <p:ph idx="1"/>
          </p:nvPr>
        </p:nvSpPr>
        <p:spPr/>
        <p:txBody>
          <a:bodyPr/>
          <a:lstStyle/>
          <a:p>
            <a:r>
              <a:rPr lang="en-US" dirty="0"/>
              <a:t>Between 750 B.C.E. and 500 B.C.E. - The Greek City States tried different forms of government.</a:t>
            </a:r>
          </a:p>
          <a:p>
            <a:r>
              <a:rPr lang="en-US" dirty="0"/>
              <a:t>At first city states were ruled by kings and queens = </a:t>
            </a:r>
            <a:r>
              <a:rPr lang="en-US" b="1" i="1" u="sng" dirty="0"/>
              <a:t>MONARCHY</a:t>
            </a:r>
          </a:p>
          <a:p>
            <a:r>
              <a:rPr lang="en-US" dirty="0"/>
              <a:t>The landowning nobles won power as time passed. = </a:t>
            </a:r>
            <a:r>
              <a:rPr lang="en-US" b="1" i="1" u="sng" dirty="0"/>
              <a:t>ARISTOCRACY</a:t>
            </a:r>
          </a:p>
          <a:p>
            <a:r>
              <a:rPr lang="en-US" dirty="0"/>
              <a:t>In some city states, a middle class of merchants, farmers, and artisans gained power.  = </a:t>
            </a:r>
            <a:r>
              <a:rPr lang="en-US" b="1" i="1" u="sng" dirty="0"/>
              <a:t>OLIGARCHY</a:t>
            </a:r>
          </a:p>
        </p:txBody>
      </p:sp>
    </p:spTree>
    <p:extLst>
      <p:ext uri="{BB962C8B-B14F-4D97-AF65-F5344CB8AC3E}">
        <p14:creationId xmlns:p14="http://schemas.microsoft.com/office/powerpoint/2010/main" val="226601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8A41-17FC-48CE-AD3D-B73F45808A79}"/>
              </a:ext>
            </a:extLst>
          </p:cNvPr>
          <p:cNvSpPr>
            <a:spLocks noGrp="1"/>
          </p:cNvSpPr>
          <p:nvPr>
            <p:ph type="title"/>
          </p:nvPr>
        </p:nvSpPr>
        <p:spPr/>
        <p:txBody>
          <a:bodyPr>
            <a:normAutofit fontScale="90000"/>
          </a:bodyPr>
          <a:lstStyle/>
          <a:p>
            <a:r>
              <a:rPr lang="en-US" dirty="0"/>
              <a:t>The Two Most Powerful City States - </a:t>
            </a:r>
            <a:br>
              <a:rPr lang="en-US" dirty="0"/>
            </a:br>
            <a:r>
              <a:rPr lang="en-US" dirty="0"/>
              <a:t>Athens vs. Sparta</a:t>
            </a:r>
          </a:p>
        </p:txBody>
      </p:sp>
      <p:sp>
        <p:nvSpPr>
          <p:cNvPr id="3" name="Content Placeholder 2">
            <a:extLst>
              <a:ext uri="{FF2B5EF4-FFF2-40B4-BE49-F238E27FC236}">
                <a16:creationId xmlns:a16="http://schemas.microsoft.com/office/drawing/2014/main" id="{24957AA3-13E6-4839-8794-1ED8D17BCECC}"/>
              </a:ext>
            </a:extLst>
          </p:cNvPr>
          <p:cNvSpPr>
            <a:spLocks noGrp="1"/>
          </p:cNvSpPr>
          <p:nvPr>
            <p:ph sz="half" idx="1"/>
          </p:nvPr>
        </p:nvSpPr>
        <p:spPr/>
        <p:txBody>
          <a:bodyPr>
            <a:normAutofit fontScale="70000" lnSpcReduction="20000"/>
          </a:bodyPr>
          <a:lstStyle/>
          <a:p>
            <a:r>
              <a:rPr lang="en-US" b="1" i="1" u="sng" dirty="0"/>
              <a:t>Athens -</a:t>
            </a:r>
          </a:p>
          <a:p>
            <a:r>
              <a:rPr lang="en-US" dirty="0"/>
              <a:t>Had a limited democracy, or gov't by the people</a:t>
            </a:r>
            <a:endParaRPr lang="en-US" b="1" i="1" u="sng" dirty="0"/>
          </a:p>
          <a:p>
            <a:r>
              <a:rPr lang="en-US" dirty="0"/>
              <a:t>Only Male citizens could vote in the Assembly/Laws made by assembly</a:t>
            </a:r>
          </a:p>
          <a:p>
            <a:r>
              <a:rPr lang="en-US" dirty="0"/>
              <a:t>Traded with other city states</a:t>
            </a:r>
          </a:p>
          <a:p>
            <a:r>
              <a:rPr lang="en-US" dirty="0"/>
              <a:t>Education for Boys/ Woman inferior</a:t>
            </a:r>
          </a:p>
          <a:p>
            <a:r>
              <a:rPr lang="en-US" dirty="0"/>
              <a:t>Both shared same language/gods and religious beliefs</a:t>
            </a:r>
          </a:p>
          <a:p>
            <a:endParaRPr lang="en-US" dirty="0"/>
          </a:p>
        </p:txBody>
      </p:sp>
      <p:sp>
        <p:nvSpPr>
          <p:cNvPr id="4" name="Content Placeholder 3">
            <a:extLst>
              <a:ext uri="{FF2B5EF4-FFF2-40B4-BE49-F238E27FC236}">
                <a16:creationId xmlns:a16="http://schemas.microsoft.com/office/drawing/2014/main" id="{F1B018F8-94E7-4A3E-BADE-E76D42406E44}"/>
              </a:ext>
            </a:extLst>
          </p:cNvPr>
          <p:cNvSpPr>
            <a:spLocks noGrp="1"/>
          </p:cNvSpPr>
          <p:nvPr>
            <p:ph sz="half" idx="2"/>
          </p:nvPr>
        </p:nvSpPr>
        <p:spPr/>
        <p:txBody>
          <a:bodyPr>
            <a:normAutofit fontScale="70000" lnSpcReduction="20000"/>
          </a:bodyPr>
          <a:lstStyle/>
          <a:p>
            <a:r>
              <a:rPr lang="en-US" b="1" i="1" u="sng" dirty="0"/>
              <a:t>Sparta - </a:t>
            </a:r>
            <a:endParaRPr lang="en-US" dirty="0"/>
          </a:p>
          <a:p>
            <a:r>
              <a:rPr lang="en-US" dirty="0"/>
              <a:t>Sparta was a monarchy ruled by two kings</a:t>
            </a:r>
          </a:p>
          <a:p>
            <a:r>
              <a:rPr lang="en-US" dirty="0"/>
              <a:t>Sparta had a military society</a:t>
            </a:r>
          </a:p>
          <a:p>
            <a:r>
              <a:rPr lang="en-US" dirty="0"/>
              <a:t>Boys trained to be soldiers and girls were trained to be mothers of soldiers</a:t>
            </a:r>
          </a:p>
          <a:p>
            <a:r>
              <a:rPr lang="en-US" dirty="0"/>
              <a:t>Trade and Travel Outside of Sparta was not allowed</a:t>
            </a:r>
          </a:p>
          <a:p>
            <a:r>
              <a:rPr lang="en-US" dirty="0"/>
              <a:t>Only men born in Sparta and over the age of 30 were considered citizens</a:t>
            </a:r>
          </a:p>
          <a:p>
            <a:r>
              <a:rPr lang="en-US" dirty="0"/>
              <a:t>Shared language/gods and religious beliefs with Athens</a:t>
            </a:r>
          </a:p>
        </p:txBody>
      </p:sp>
    </p:spTree>
    <p:extLst>
      <p:ext uri="{BB962C8B-B14F-4D97-AF65-F5344CB8AC3E}">
        <p14:creationId xmlns:p14="http://schemas.microsoft.com/office/powerpoint/2010/main" val="6173699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0</Words>
  <Application>Microsoft Office PowerPoint</Application>
  <PresentationFormat>Widescreen</PresentationFormat>
  <Paragraphs>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Organic</vt:lpstr>
      <vt:lpstr>Ancient Greece</vt:lpstr>
      <vt:lpstr>Map of Ancient Greece</vt:lpstr>
      <vt:lpstr>Vocabulary</vt:lpstr>
      <vt:lpstr>The Beginning of Ancient Greece - The Minoans</vt:lpstr>
      <vt:lpstr>The Mycenaeans</vt:lpstr>
      <vt:lpstr>Legacy of the Mycenaeans</vt:lpstr>
      <vt:lpstr>The Rise of Greek City States</vt:lpstr>
      <vt:lpstr>Governments of Ancient Greece</vt:lpstr>
      <vt:lpstr>The Two Most Powerful City States -  Athens vs. Sparta</vt:lpstr>
      <vt:lpstr>The Persian War</vt:lpstr>
      <vt:lpstr>PowerPoint Presentation</vt:lpstr>
      <vt:lpstr>Age of Pericles</vt:lpstr>
      <vt:lpstr>Impact of the Persian Wars</vt:lpstr>
      <vt:lpstr>The Fall of Athens -  Peloponnesian Wars</vt:lpstr>
      <vt:lpstr>PowerPoint Presentation</vt:lpstr>
      <vt:lpstr>The Legacy of Greece Philosophers/Inventors</vt:lpstr>
      <vt:lpstr>       Socrates           vs.           Plato</vt:lpstr>
      <vt:lpstr>Aristotle</vt:lpstr>
      <vt:lpstr>Greek 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271</cp:revision>
  <dcterms:created xsi:type="dcterms:W3CDTF">2013-07-15T20:26:40Z</dcterms:created>
  <dcterms:modified xsi:type="dcterms:W3CDTF">2018-09-05T11:02:13Z</dcterms:modified>
</cp:coreProperties>
</file>