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90" r:id="rId6"/>
    <p:sldId id="261" r:id="rId7"/>
    <p:sldId id="262" r:id="rId8"/>
    <p:sldId id="263" r:id="rId9"/>
    <p:sldId id="264" r:id="rId10"/>
    <p:sldId id="291" r:id="rId11"/>
    <p:sldId id="265" r:id="rId12"/>
    <p:sldId id="266" r:id="rId13"/>
    <p:sldId id="267" r:id="rId14"/>
    <p:sldId id="268" r:id="rId15"/>
    <p:sldId id="269" r:id="rId16"/>
    <p:sldId id="270" r:id="rId17"/>
    <p:sldId id="271" r:id="rId18"/>
    <p:sldId id="272" r:id="rId19"/>
    <p:sldId id="273" r:id="rId20"/>
    <p:sldId id="294" r:id="rId21"/>
    <p:sldId id="274" r:id="rId22"/>
    <p:sldId id="275" r:id="rId23"/>
    <p:sldId id="276" r:id="rId24"/>
    <p:sldId id="277" r:id="rId25"/>
    <p:sldId id="278" r:id="rId26"/>
    <p:sldId id="279" r:id="rId27"/>
    <p:sldId id="280" r:id="rId28"/>
    <p:sldId id="281" r:id="rId29"/>
    <p:sldId id="292" r:id="rId30"/>
    <p:sldId id="282" r:id="rId31"/>
    <p:sldId id="283" r:id="rId32"/>
    <p:sldId id="284" r:id="rId33"/>
    <p:sldId id="285" r:id="rId34"/>
    <p:sldId id="286" r:id="rId35"/>
    <p:sldId id="287" r:id="rId36"/>
    <p:sldId id="288" r:id="rId37"/>
    <p:sldId id="289"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87" d="100"/>
          <a:sy n="87"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52339C-0ABA-43B7-9DFC-8A96CA3B9F6E}"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223602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2339C-0ABA-43B7-9DFC-8A96CA3B9F6E}"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278867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2339C-0ABA-43B7-9DFC-8A96CA3B9F6E}"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88859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2339C-0ABA-43B7-9DFC-8A96CA3B9F6E}"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35953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2339C-0ABA-43B7-9DFC-8A96CA3B9F6E}"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175605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2339C-0ABA-43B7-9DFC-8A96CA3B9F6E}"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64493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2339C-0ABA-43B7-9DFC-8A96CA3B9F6E}"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300707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2339C-0ABA-43B7-9DFC-8A96CA3B9F6E}"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179174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2339C-0ABA-43B7-9DFC-8A96CA3B9F6E}"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411808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2339C-0ABA-43B7-9DFC-8A96CA3B9F6E}"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426728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2339C-0ABA-43B7-9DFC-8A96CA3B9F6E}"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649E2-6F04-42DB-A88D-AE0372A630B6}" type="slidenum">
              <a:rPr lang="en-US" smtClean="0"/>
              <a:t>‹#›</a:t>
            </a:fld>
            <a:endParaRPr lang="en-US"/>
          </a:p>
        </p:txBody>
      </p:sp>
    </p:spTree>
    <p:extLst>
      <p:ext uri="{BB962C8B-B14F-4D97-AF65-F5344CB8AC3E}">
        <p14:creationId xmlns:p14="http://schemas.microsoft.com/office/powerpoint/2010/main" val="357429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2339C-0ABA-43B7-9DFC-8A96CA3B9F6E}" type="datetimeFigureOut">
              <a:rPr lang="en-US" smtClean="0"/>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649E2-6F04-42DB-A88D-AE0372A630B6}" type="slidenum">
              <a:rPr lang="en-US" smtClean="0"/>
              <a:t>‹#›</a:t>
            </a:fld>
            <a:endParaRPr lang="en-US"/>
          </a:p>
        </p:txBody>
      </p:sp>
    </p:spTree>
    <p:extLst>
      <p:ext uri="{BB962C8B-B14F-4D97-AF65-F5344CB8AC3E}">
        <p14:creationId xmlns:p14="http://schemas.microsoft.com/office/powerpoint/2010/main" val="292819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Aftermath of WWII</a:t>
            </a:r>
          </a:p>
        </p:txBody>
      </p:sp>
      <p:sp>
        <p:nvSpPr>
          <p:cNvPr id="70659" name="Content Placeholder 2"/>
          <p:cNvSpPr>
            <a:spLocks noGrp="1"/>
          </p:cNvSpPr>
          <p:nvPr>
            <p:ph idx="1"/>
          </p:nvPr>
        </p:nvSpPr>
        <p:spPr/>
        <p:txBody>
          <a:bodyPr/>
          <a:lstStyle/>
          <a:p>
            <a:r>
              <a:rPr lang="en-US" b="1" smtClean="0">
                <a:solidFill>
                  <a:srgbClr val="FF0000"/>
                </a:solidFill>
              </a:rPr>
              <a:t>Element</a:t>
            </a:r>
            <a:r>
              <a:rPr lang="en-US" smtClean="0"/>
              <a:t>: Explain allied Post-World War II policies; include formation of the United Nations, the Marshall Plan for Europe, and MacArthur’s plan for Japan.</a:t>
            </a:r>
          </a:p>
          <a:p>
            <a:endParaRPr lang="en-US" smtClean="0"/>
          </a:p>
          <a:p>
            <a:r>
              <a:rPr lang="en-US" b="1" smtClean="0">
                <a:solidFill>
                  <a:srgbClr val="FF0000"/>
                </a:solidFill>
              </a:rPr>
              <a:t>Vocabulary</a:t>
            </a:r>
            <a:r>
              <a:rPr lang="en-US" smtClean="0"/>
              <a:t>: United Nations, Marshall Plan</a:t>
            </a:r>
          </a:p>
        </p:txBody>
      </p:sp>
    </p:spTree>
    <p:extLst>
      <p:ext uri="{BB962C8B-B14F-4D97-AF65-F5344CB8AC3E}">
        <p14:creationId xmlns:p14="http://schemas.microsoft.com/office/powerpoint/2010/main" val="294248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Think! </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What is the purpose of the UN? </a:t>
            </a:r>
          </a:p>
          <a:p>
            <a:r>
              <a:rPr lang="en-US" dirty="0" smtClean="0"/>
              <a:t>What is the difference between the League of Nations and the United Nations?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24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35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Soviets Build a Buffer</a:t>
            </a:r>
          </a:p>
        </p:txBody>
      </p:sp>
      <p:sp>
        <p:nvSpPr>
          <p:cNvPr id="3" name="Content Placeholder 2"/>
          <p:cNvSpPr>
            <a:spLocks noGrp="1"/>
          </p:cNvSpPr>
          <p:nvPr>
            <p:ph sz="half" idx="1"/>
          </p:nvPr>
        </p:nvSpPr>
        <p:spPr/>
        <p:txBody>
          <a:bodyPr>
            <a:normAutofit fontScale="92500" lnSpcReduction="10000"/>
          </a:bodyPr>
          <a:lstStyle/>
          <a:p>
            <a:pPr marL="0" indent="0">
              <a:buFont typeface="Arial" charset="0"/>
              <a:buNone/>
              <a:defRPr/>
            </a:pPr>
            <a:r>
              <a:rPr lang="en-US" u="sng" dirty="0"/>
              <a:t>Nations</a:t>
            </a:r>
            <a:r>
              <a:rPr lang="en-US" dirty="0"/>
              <a:t>:</a:t>
            </a:r>
          </a:p>
          <a:p>
            <a:pPr>
              <a:defRPr/>
            </a:pPr>
            <a:r>
              <a:rPr lang="en-US" dirty="0" smtClean="0"/>
              <a:t>Albania</a:t>
            </a:r>
            <a:endParaRPr lang="en-US" dirty="0"/>
          </a:p>
          <a:p>
            <a:pPr>
              <a:defRPr/>
            </a:pPr>
            <a:r>
              <a:rPr lang="en-US" dirty="0"/>
              <a:t>Bulgaria</a:t>
            </a:r>
          </a:p>
          <a:p>
            <a:pPr>
              <a:defRPr/>
            </a:pPr>
            <a:r>
              <a:rPr lang="en-US" dirty="0"/>
              <a:t>Hungary</a:t>
            </a:r>
          </a:p>
          <a:p>
            <a:pPr>
              <a:defRPr/>
            </a:pPr>
            <a:r>
              <a:rPr lang="en-US" dirty="0"/>
              <a:t>Czechoslovakia</a:t>
            </a:r>
          </a:p>
          <a:p>
            <a:pPr>
              <a:defRPr/>
            </a:pPr>
            <a:r>
              <a:rPr lang="en-US" dirty="0"/>
              <a:t>Romania</a:t>
            </a:r>
          </a:p>
          <a:p>
            <a:pPr>
              <a:defRPr/>
            </a:pPr>
            <a:r>
              <a:rPr lang="en-US" dirty="0"/>
              <a:t>Poland</a:t>
            </a:r>
          </a:p>
          <a:p>
            <a:pPr>
              <a:defRPr/>
            </a:pPr>
            <a:r>
              <a:rPr lang="en-US" dirty="0" smtClean="0"/>
              <a:t>Yugoslavia</a:t>
            </a:r>
          </a:p>
          <a:p>
            <a:pPr marL="0" indent="0">
              <a:buFont typeface="Arial" charset="0"/>
              <a:buNone/>
              <a:defRPr/>
            </a:pPr>
            <a:r>
              <a:rPr lang="en-US" dirty="0"/>
              <a:t>n</a:t>
            </a:r>
            <a:r>
              <a:rPr lang="en-US" dirty="0" smtClean="0"/>
              <a:t>ecessary as </a:t>
            </a:r>
          </a:p>
          <a:p>
            <a:pPr marL="0" indent="0">
              <a:buFont typeface="Arial" charset="0"/>
              <a:buNone/>
              <a:defRPr/>
            </a:pPr>
            <a:r>
              <a:rPr lang="en-US" dirty="0" smtClean="0"/>
              <a:t>“Wall of Protection”</a:t>
            </a:r>
            <a:endParaRPr lang="en-US" dirty="0"/>
          </a:p>
        </p:txBody>
      </p:sp>
      <p:pic>
        <p:nvPicPr>
          <p:cNvPr id="77828"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1828800"/>
            <a:ext cx="4343400" cy="4343400"/>
          </a:xfrm>
        </p:spPr>
      </p:pic>
    </p:spTree>
    <p:extLst>
      <p:ext uri="{BB962C8B-B14F-4D97-AF65-F5344CB8AC3E}">
        <p14:creationId xmlns:p14="http://schemas.microsoft.com/office/powerpoint/2010/main" val="3485337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76200"/>
            <a:ext cx="8229600" cy="1143000"/>
          </a:xfrm>
        </p:spPr>
        <p:txBody>
          <a:bodyPr/>
          <a:lstStyle/>
          <a:p>
            <a:r>
              <a:rPr lang="en-US" smtClean="0"/>
              <a:t>Soviet Build a Buffer</a:t>
            </a:r>
          </a:p>
        </p:txBody>
      </p:sp>
      <p:sp>
        <p:nvSpPr>
          <p:cNvPr id="5" name="Content Placeholder 4"/>
          <p:cNvSpPr>
            <a:spLocks noGrp="1"/>
          </p:cNvSpPr>
          <p:nvPr>
            <p:ph idx="1"/>
          </p:nvPr>
        </p:nvSpPr>
        <p:spPr>
          <a:xfrm>
            <a:off x="457200" y="1066800"/>
            <a:ext cx="8229600" cy="4525963"/>
          </a:xfrm>
        </p:spPr>
        <p:txBody>
          <a:bodyPr/>
          <a:lstStyle/>
          <a:p>
            <a:pPr marL="0" indent="0">
              <a:buFont typeface="Arial" charset="0"/>
              <a:buNone/>
              <a:defRPr/>
            </a:pPr>
            <a:r>
              <a:rPr lang="en-US" u="sng" dirty="0"/>
              <a:t>Impact</a:t>
            </a:r>
            <a:r>
              <a:rPr lang="en-US" dirty="0"/>
              <a:t>:</a:t>
            </a:r>
          </a:p>
          <a:p>
            <a:pPr>
              <a:defRPr/>
            </a:pPr>
            <a:r>
              <a:rPr lang="en-US" dirty="0" smtClean="0"/>
              <a:t>Stalin </a:t>
            </a:r>
            <a:r>
              <a:rPr lang="en-US" dirty="0"/>
              <a:t>ignored his agreement at the Yalta conference and designated in each country a communist government</a:t>
            </a:r>
          </a:p>
          <a:p>
            <a:pPr>
              <a:defRPr/>
            </a:pPr>
            <a:r>
              <a:rPr lang="en-US" dirty="0"/>
              <a:t>Truman pressed Stalin to live up to his agreement to FDR at Yalta to allow free elections in Eastern European countries</a:t>
            </a:r>
          </a:p>
          <a:p>
            <a:pPr>
              <a:defRPr/>
            </a:pPr>
            <a:r>
              <a:rPr lang="en-US" dirty="0"/>
              <a:t>Stalin </a:t>
            </a:r>
            <a:r>
              <a:rPr lang="en-US" dirty="0" smtClean="0"/>
              <a:t>refused</a:t>
            </a:r>
            <a:endParaRPr lang="en-US" dirty="0"/>
          </a:p>
        </p:txBody>
      </p:sp>
    </p:spTree>
    <p:extLst>
      <p:ext uri="{BB962C8B-B14F-4D97-AF65-F5344CB8AC3E}">
        <p14:creationId xmlns:p14="http://schemas.microsoft.com/office/powerpoint/2010/main" val="1232566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Europe Divided</a:t>
            </a:r>
          </a:p>
        </p:txBody>
      </p:sp>
      <p:sp>
        <p:nvSpPr>
          <p:cNvPr id="79875" name="Rectangle 3"/>
          <p:cNvSpPr>
            <a:spLocks noGrp="1" noChangeArrowheads="1"/>
          </p:cNvSpPr>
          <p:nvPr>
            <p:ph type="body" idx="1"/>
          </p:nvPr>
        </p:nvSpPr>
        <p:spPr/>
        <p:txBody>
          <a:bodyPr/>
          <a:lstStyle/>
          <a:p>
            <a:r>
              <a:rPr lang="en-US" sz="2600" smtClean="0"/>
              <a:t>“…an iron curtain has descended across the continent.  Behind that line lie all the capitals of the ancient states of Central and Eastern Europe…All these famous cities and the populations around them lie in the Soviet sphere and all are subject in one form or another, not only to Soviet influence but to a very high and increasing measure of control from Moscow”</a:t>
            </a:r>
          </a:p>
          <a:p>
            <a:pPr lvl="4"/>
            <a:r>
              <a:rPr lang="en-US" sz="1800" smtClean="0"/>
              <a:t>Winston Churchill, “Iron Curtain” speech, March 5, 1946</a:t>
            </a:r>
          </a:p>
        </p:txBody>
      </p:sp>
    </p:spTree>
    <p:extLst>
      <p:ext uri="{BB962C8B-B14F-4D97-AF65-F5344CB8AC3E}">
        <p14:creationId xmlns:p14="http://schemas.microsoft.com/office/powerpoint/2010/main" val="1748664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Division of the Allies</a:t>
            </a:r>
          </a:p>
        </p:txBody>
      </p:sp>
      <p:sp>
        <p:nvSpPr>
          <p:cNvPr id="28675" name="Rectangle 3"/>
          <p:cNvSpPr>
            <a:spLocks noGrp="1" noChangeArrowheads="1"/>
          </p:cNvSpPr>
          <p:nvPr>
            <p:ph sz="half" idx="1"/>
          </p:nvPr>
        </p:nvSpPr>
        <p:spPr/>
        <p:txBody>
          <a:bodyPr/>
          <a:lstStyle/>
          <a:p>
            <a:pPr marL="0" indent="0">
              <a:buFont typeface="Arial" charset="0"/>
              <a:buNone/>
              <a:defRPr/>
            </a:pPr>
            <a:r>
              <a:rPr lang="en-US" u="sng" dirty="0" smtClean="0"/>
              <a:t>Iron Curtain</a:t>
            </a:r>
            <a:r>
              <a:rPr lang="en-US" dirty="0" smtClean="0"/>
              <a:t>:</a:t>
            </a:r>
          </a:p>
          <a:p>
            <a:pPr>
              <a:defRPr/>
            </a:pPr>
            <a:r>
              <a:rPr lang="en-US" dirty="0" smtClean="0"/>
              <a:t>speech </a:t>
            </a:r>
            <a:r>
              <a:rPr lang="en-US" dirty="0"/>
              <a:t>given by Winston Churchill</a:t>
            </a:r>
          </a:p>
          <a:p>
            <a:pPr>
              <a:defRPr/>
            </a:pPr>
            <a:r>
              <a:rPr lang="en-US" dirty="0"/>
              <a:t>figure of speech was representation Europe’s division into mostly democratic Western Europe and Communist Eastern </a:t>
            </a:r>
            <a:r>
              <a:rPr lang="en-US" dirty="0" smtClean="0"/>
              <a:t>Europe</a:t>
            </a:r>
            <a:endParaRPr lang="en-US" sz="2600" dirty="0" smtClean="0"/>
          </a:p>
        </p:txBody>
      </p:sp>
      <p:pic>
        <p:nvPicPr>
          <p:cNvPr id="80900"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485900"/>
            <a:ext cx="4064000" cy="4610100"/>
          </a:xfrm>
        </p:spPr>
      </p:pic>
    </p:spTree>
    <p:extLst>
      <p:ext uri="{BB962C8B-B14F-4D97-AF65-F5344CB8AC3E}">
        <p14:creationId xmlns:p14="http://schemas.microsoft.com/office/powerpoint/2010/main" val="2116421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457200" y="152400"/>
            <a:ext cx="8229600" cy="1250950"/>
          </a:xfrm>
        </p:spPr>
        <p:txBody>
          <a:bodyPr/>
          <a:lstStyle/>
          <a:p>
            <a:r>
              <a:rPr lang="en-US" smtClean="0"/>
              <a:t>Occupation of Berlin</a:t>
            </a:r>
          </a:p>
        </p:txBody>
      </p:sp>
      <p:sp>
        <p:nvSpPr>
          <p:cNvPr id="22530" name="Rectangle 3"/>
          <p:cNvSpPr>
            <a:spLocks noGrp="1"/>
          </p:cNvSpPr>
          <p:nvPr>
            <p:ph idx="1"/>
          </p:nvPr>
        </p:nvSpPr>
        <p:spPr/>
        <p:txBody>
          <a:bodyPr>
            <a:normAutofit lnSpcReduction="10000"/>
          </a:bodyPr>
          <a:lstStyle/>
          <a:p>
            <a:pPr>
              <a:defRPr/>
            </a:pPr>
            <a:r>
              <a:rPr lang="en-US" dirty="0"/>
              <a:t>following World War II</a:t>
            </a:r>
          </a:p>
          <a:p>
            <a:pPr>
              <a:defRPr/>
            </a:pPr>
            <a:r>
              <a:rPr lang="en-US" dirty="0"/>
              <a:t>the Allies divided Germany into four occupation zones</a:t>
            </a:r>
          </a:p>
          <a:p>
            <a:pPr>
              <a:defRPr/>
            </a:pPr>
            <a:r>
              <a:rPr lang="en-US" dirty="0"/>
              <a:t>rivalries for influence over the German territories led to disagreements during the occupation of Germany by the French, British, Russians, and Americans</a:t>
            </a:r>
          </a:p>
          <a:p>
            <a:pPr>
              <a:defRPr/>
            </a:pPr>
            <a:r>
              <a:rPr lang="en-US" dirty="0"/>
              <a:t>a</a:t>
            </a:r>
            <a:r>
              <a:rPr lang="en-US" dirty="0" smtClean="0"/>
              <a:t>ll </a:t>
            </a:r>
            <a:r>
              <a:rPr lang="en-US" dirty="0"/>
              <a:t>four powers split the German capital of Berlin into four zones as well</a:t>
            </a:r>
            <a:endParaRPr lang="en-US" dirty="0" smtClean="0"/>
          </a:p>
        </p:txBody>
      </p:sp>
    </p:spTree>
    <p:extLst>
      <p:ext uri="{BB962C8B-B14F-4D97-AF65-F5344CB8AC3E}">
        <p14:creationId xmlns:p14="http://schemas.microsoft.com/office/powerpoint/2010/main" val="2521861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Germany Split in Two</a:t>
            </a:r>
          </a:p>
        </p:txBody>
      </p:sp>
      <p:sp>
        <p:nvSpPr>
          <p:cNvPr id="82947" name="Content Placeholder 2"/>
          <p:cNvSpPr>
            <a:spLocks noGrp="1"/>
          </p:cNvSpPr>
          <p:nvPr>
            <p:ph idx="1"/>
          </p:nvPr>
        </p:nvSpPr>
        <p:spPr/>
        <p:txBody>
          <a:bodyPr/>
          <a:lstStyle/>
          <a:p>
            <a:r>
              <a:rPr lang="en-US" smtClean="0"/>
              <a:t>East Germany along with half of the capital occupied by Soviets</a:t>
            </a:r>
          </a:p>
          <a:p>
            <a:pPr lvl="1"/>
            <a:r>
              <a:rPr lang="en-US" smtClean="0"/>
              <a:t>Communist government Renamed German Democratic Republic</a:t>
            </a:r>
          </a:p>
          <a:p>
            <a:r>
              <a:rPr lang="en-US" smtClean="0"/>
              <a:t>West Germany occupied by US, France, and Britain</a:t>
            </a:r>
          </a:p>
          <a:p>
            <a:pPr lvl="1"/>
            <a:r>
              <a:rPr lang="en-US" smtClean="0"/>
              <a:t>Federal Republic of Germany</a:t>
            </a:r>
          </a:p>
        </p:txBody>
      </p:sp>
    </p:spTree>
    <p:extLst>
      <p:ext uri="{BB962C8B-B14F-4D97-AF65-F5344CB8AC3E}">
        <p14:creationId xmlns:p14="http://schemas.microsoft.com/office/powerpoint/2010/main" val="78784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r>
              <a:rPr lang="en-US" smtClean="0"/>
              <a:t>Berlin Blockade</a:t>
            </a:r>
          </a:p>
        </p:txBody>
      </p:sp>
      <p:sp>
        <p:nvSpPr>
          <p:cNvPr id="83971" name="Rectangle 3"/>
          <p:cNvSpPr>
            <a:spLocks noGrp="1"/>
          </p:cNvSpPr>
          <p:nvPr>
            <p:ph sz="half" idx="1"/>
          </p:nvPr>
        </p:nvSpPr>
        <p:spPr/>
        <p:txBody>
          <a:bodyPr/>
          <a:lstStyle/>
          <a:p>
            <a:r>
              <a:rPr lang="en-US" smtClean="0"/>
              <a:t>1948-9</a:t>
            </a:r>
          </a:p>
          <a:p>
            <a:r>
              <a:rPr lang="en-US" smtClean="0"/>
              <a:t>Berlin was on the Soviet side of the occupation</a:t>
            </a:r>
          </a:p>
          <a:p>
            <a:r>
              <a:rPr lang="en-US" smtClean="0"/>
              <a:t>Soviets began to blockade any food into the city to force the other three out</a:t>
            </a:r>
          </a:p>
        </p:txBody>
      </p:sp>
      <p:pic>
        <p:nvPicPr>
          <p:cNvPr id="83972"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447800"/>
            <a:ext cx="4602163" cy="3124200"/>
          </a:xfrm>
        </p:spPr>
      </p:pic>
    </p:spTree>
    <p:extLst>
      <p:ext uri="{BB962C8B-B14F-4D97-AF65-F5344CB8AC3E}">
        <p14:creationId xmlns:p14="http://schemas.microsoft.com/office/powerpoint/2010/main" val="3695621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457200" y="152400"/>
            <a:ext cx="8229600" cy="1250950"/>
          </a:xfrm>
        </p:spPr>
        <p:txBody>
          <a:bodyPr/>
          <a:lstStyle/>
          <a:p>
            <a:r>
              <a:rPr lang="en-US" smtClean="0"/>
              <a:t>Berlin Airlift</a:t>
            </a:r>
          </a:p>
        </p:txBody>
      </p:sp>
      <p:sp>
        <p:nvSpPr>
          <p:cNvPr id="23554" name="Rectangle 3"/>
          <p:cNvSpPr>
            <a:spLocks noGrp="1"/>
          </p:cNvSpPr>
          <p:nvPr>
            <p:ph idx="1"/>
          </p:nvPr>
        </p:nvSpPr>
        <p:spPr/>
        <p:txBody>
          <a:bodyPr>
            <a:normAutofit lnSpcReduction="10000"/>
          </a:bodyPr>
          <a:lstStyle/>
          <a:p>
            <a:pPr>
              <a:defRPr/>
            </a:pPr>
            <a:r>
              <a:rPr lang="en-US" dirty="0"/>
              <a:t>r</a:t>
            </a:r>
            <a:r>
              <a:rPr lang="en-US" dirty="0" smtClean="0"/>
              <a:t>esponse to the Soviet blockade</a:t>
            </a:r>
          </a:p>
          <a:p>
            <a:pPr>
              <a:defRPr/>
            </a:pPr>
            <a:r>
              <a:rPr lang="en-US" dirty="0" smtClean="0"/>
              <a:t>U.S. did not want to start an armed conflict with the Soviet Union</a:t>
            </a:r>
          </a:p>
          <a:p>
            <a:pPr>
              <a:defRPr/>
            </a:pPr>
            <a:r>
              <a:rPr lang="en-US" dirty="0" smtClean="0"/>
              <a:t>U.S. and Great Britain responded by dropping supplies down to the people of Berlin, Germany via airplanes</a:t>
            </a:r>
          </a:p>
          <a:p>
            <a:pPr>
              <a:defRPr/>
            </a:pPr>
            <a:r>
              <a:rPr lang="en-US" dirty="0"/>
              <a:t>Soviet Reaction to the Berlin Airlift</a:t>
            </a:r>
          </a:p>
          <a:p>
            <a:pPr lvl="1">
              <a:defRPr/>
            </a:pPr>
            <a:r>
              <a:rPr lang="en-US" dirty="0"/>
              <a:t>Stalin declared that communism and capitalism could not </a:t>
            </a:r>
            <a:r>
              <a:rPr lang="en-US" dirty="0" smtClean="0"/>
              <a:t>coexist</a:t>
            </a:r>
            <a:endParaRPr lang="en-US" dirty="0"/>
          </a:p>
        </p:txBody>
      </p:sp>
    </p:spTree>
    <p:extLst>
      <p:ext uri="{BB962C8B-B14F-4D97-AF65-F5344CB8AC3E}">
        <p14:creationId xmlns:p14="http://schemas.microsoft.com/office/powerpoint/2010/main" val="2677843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801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Post-war Europe</a:t>
            </a:r>
          </a:p>
        </p:txBody>
      </p:sp>
      <p:sp>
        <p:nvSpPr>
          <p:cNvPr id="3" name="Content Placeholder 2"/>
          <p:cNvSpPr>
            <a:spLocks noGrp="1"/>
          </p:cNvSpPr>
          <p:nvPr>
            <p:ph idx="1"/>
          </p:nvPr>
        </p:nvSpPr>
        <p:spPr/>
        <p:txBody>
          <a:bodyPr/>
          <a:lstStyle/>
          <a:p>
            <a:pPr marL="0" indent="0">
              <a:buFont typeface="Arial" charset="0"/>
              <a:buNone/>
              <a:defRPr/>
            </a:pPr>
            <a:r>
              <a:rPr lang="en-US" u="sng" dirty="0"/>
              <a:t>Description</a:t>
            </a:r>
            <a:r>
              <a:rPr lang="en-US" dirty="0"/>
              <a:t>:</a:t>
            </a:r>
          </a:p>
          <a:p>
            <a:pPr>
              <a:defRPr/>
            </a:pPr>
            <a:r>
              <a:rPr lang="en-US" dirty="0"/>
              <a:t>London, Warsaw, Berlin suffered terrible destruction</a:t>
            </a:r>
          </a:p>
          <a:p>
            <a:pPr>
              <a:defRPr/>
            </a:pPr>
            <a:r>
              <a:rPr lang="en-US" dirty="0"/>
              <a:t>War torn cities had displaced agriculture</a:t>
            </a:r>
          </a:p>
          <a:p>
            <a:pPr>
              <a:defRPr/>
            </a:pPr>
            <a:r>
              <a:rPr lang="en-US" dirty="0"/>
              <a:t>Spread of famine and disease</a:t>
            </a:r>
          </a:p>
          <a:p>
            <a:pPr>
              <a:defRPr/>
            </a:pPr>
            <a:r>
              <a:rPr lang="en-US" dirty="0"/>
              <a:t>Missing able bodied men to plant fields</a:t>
            </a:r>
          </a:p>
          <a:p>
            <a:pPr>
              <a:defRPr/>
            </a:pPr>
            <a:r>
              <a:rPr lang="en-US" dirty="0"/>
              <a:t>First winter after the war there was no food, shoes or coats</a:t>
            </a:r>
          </a:p>
        </p:txBody>
      </p:sp>
    </p:spTree>
    <p:extLst>
      <p:ext uri="{BB962C8B-B14F-4D97-AF65-F5344CB8AC3E}">
        <p14:creationId xmlns:p14="http://schemas.microsoft.com/office/powerpoint/2010/main" val="3508149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Cold War – Stop and Think! </a:t>
            </a:r>
            <a:endParaRPr lang="en-US" dirty="0"/>
          </a:p>
        </p:txBody>
      </p:sp>
      <p:sp>
        <p:nvSpPr>
          <p:cNvPr id="3" name="Content Placeholder 2"/>
          <p:cNvSpPr>
            <a:spLocks noGrp="1"/>
          </p:cNvSpPr>
          <p:nvPr>
            <p:ph idx="1"/>
          </p:nvPr>
        </p:nvSpPr>
        <p:spPr/>
        <p:txBody>
          <a:bodyPr/>
          <a:lstStyle/>
          <a:p>
            <a:r>
              <a:rPr lang="en-US" dirty="0" smtClean="0"/>
              <a:t>How did the “Cold War” impact Europe in years following World War II? </a:t>
            </a:r>
          </a:p>
          <a:p>
            <a:pPr lvl="1"/>
            <a:r>
              <a:rPr lang="en-US" dirty="0" smtClean="0"/>
              <a:t>List some specific examples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29000"/>
            <a:ext cx="59055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25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The World Chooses Sides</a:t>
            </a:r>
          </a:p>
        </p:txBody>
      </p:sp>
      <p:sp>
        <p:nvSpPr>
          <p:cNvPr id="86019" name="Text Placeholder 2"/>
          <p:cNvSpPr>
            <a:spLocks noGrp="1"/>
          </p:cNvSpPr>
          <p:nvPr>
            <p:ph type="body" idx="1"/>
          </p:nvPr>
        </p:nvSpPr>
        <p:spPr/>
        <p:txBody>
          <a:bodyPr/>
          <a:lstStyle/>
          <a:p>
            <a:pPr algn="ctr" eaLnBrk="1" hangingPunct="1">
              <a:spcBef>
                <a:spcPct val="0"/>
              </a:spcBef>
              <a:buFont typeface="Wingdings 2" pitchFamily="18" charset="2"/>
              <a:buNone/>
            </a:pPr>
            <a:r>
              <a:rPr lang="en-US" smtClean="0"/>
              <a:t>NATO</a:t>
            </a:r>
          </a:p>
        </p:txBody>
      </p:sp>
      <p:pic>
        <p:nvPicPr>
          <p:cNvPr id="86020" name="Content Placeholder 6" descr="nato.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96863" y="2740025"/>
            <a:ext cx="4275137" cy="3203575"/>
          </a:xfrm>
        </p:spPr>
      </p:pic>
      <p:sp>
        <p:nvSpPr>
          <p:cNvPr id="86021" name="Text Placeholder 4"/>
          <p:cNvSpPr>
            <a:spLocks noGrp="1"/>
          </p:cNvSpPr>
          <p:nvPr>
            <p:ph type="body" sz="quarter" idx="3"/>
          </p:nvPr>
        </p:nvSpPr>
        <p:spPr/>
        <p:txBody>
          <a:bodyPr/>
          <a:lstStyle/>
          <a:p>
            <a:pPr algn="ctr" eaLnBrk="1" hangingPunct="1">
              <a:spcBef>
                <a:spcPct val="0"/>
              </a:spcBef>
              <a:buFont typeface="Wingdings 2" pitchFamily="18" charset="2"/>
              <a:buNone/>
            </a:pPr>
            <a:r>
              <a:rPr lang="en-US" smtClean="0"/>
              <a:t>Warsaw pact</a:t>
            </a:r>
          </a:p>
        </p:txBody>
      </p:sp>
      <p:pic>
        <p:nvPicPr>
          <p:cNvPr id="86022" name="Content Placeholder 7" descr="warsaw pact.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043488" y="2317750"/>
            <a:ext cx="3414712" cy="4159250"/>
          </a:xfrm>
        </p:spPr>
      </p:pic>
    </p:spTree>
    <p:extLst>
      <p:ext uri="{BB962C8B-B14F-4D97-AF65-F5344CB8AC3E}">
        <p14:creationId xmlns:p14="http://schemas.microsoft.com/office/powerpoint/2010/main" val="88944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North Atlantic Treaty Organization (NATO)</a:t>
            </a:r>
            <a:endParaRPr lang="en-US" dirty="0"/>
          </a:p>
        </p:txBody>
      </p:sp>
      <p:sp>
        <p:nvSpPr>
          <p:cNvPr id="87043" name="Content Placeholder 2"/>
          <p:cNvSpPr>
            <a:spLocks noGrp="1"/>
          </p:cNvSpPr>
          <p:nvPr>
            <p:ph idx="1"/>
          </p:nvPr>
        </p:nvSpPr>
        <p:spPr>
          <a:xfrm>
            <a:off x="457200" y="1676400"/>
            <a:ext cx="8229600" cy="4625975"/>
          </a:xfrm>
        </p:spPr>
        <p:txBody>
          <a:bodyPr/>
          <a:lstStyle/>
          <a:p>
            <a:r>
              <a:rPr lang="en-US" smtClean="0"/>
              <a:t>provide for the mutual defense of Western Europe</a:t>
            </a:r>
          </a:p>
          <a:p>
            <a:r>
              <a:rPr lang="en-US" smtClean="0"/>
              <a:t>NATO-like treaties concluded with Asia and Pacific nations</a:t>
            </a:r>
          </a:p>
          <a:p>
            <a:r>
              <a:rPr lang="en-US" smtClean="0"/>
              <a:t>expansion of America’s military, economic, and diplomatic presence</a:t>
            </a:r>
          </a:p>
        </p:txBody>
      </p:sp>
    </p:spTree>
    <p:extLst>
      <p:ext uri="{BB962C8B-B14F-4D97-AF65-F5344CB8AC3E}">
        <p14:creationId xmlns:p14="http://schemas.microsoft.com/office/powerpoint/2010/main" val="3702669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Warsaw Pact</a:t>
            </a:r>
          </a:p>
        </p:txBody>
      </p:sp>
      <p:sp>
        <p:nvSpPr>
          <p:cNvPr id="88067" name="Content Placeholder 2"/>
          <p:cNvSpPr>
            <a:spLocks noGrp="1"/>
          </p:cNvSpPr>
          <p:nvPr>
            <p:ph idx="1"/>
          </p:nvPr>
        </p:nvSpPr>
        <p:spPr/>
        <p:txBody>
          <a:bodyPr/>
          <a:lstStyle/>
          <a:p>
            <a:r>
              <a:rPr lang="en-US" smtClean="0"/>
              <a:t>Soviet response to U.S. NATO</a:t>
            </a:r>
          </a:p>
          <a:p>
            <a:r>
              <a:rPr lang="en-US" smtClean="0"/>
              <a:t>provided for the mutual defense of Eastern Europe</a:t>
            </a:r>
          </a:p>
        </p:txBody>
      </p:sp>
    </p:spTree>
    <p:extLst>
      <p:ext uri="{BB962C8B-B14F-4D97-AF65-F5344CB8AC3E}">
        <p14:creationId xmlns:p14="http://schemas.microsoft.com/office/powerpoint/2010/main" val="3220071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457200" y="152400"/>
            <a:ext cx="8229600" cy="1250950"/>
          </a:xfrm>
        </p:spPr>
        <p:txBody>
          <a:bodyPr/>
          <a:lstStyle/>
          <a:p>
            <a:r>
              <a:rPr lang="en-US" smtClean="0"/>
              <a:t>Greek Civil War</a:t>
            </a:r>
          </a:p>
        </p:txBody>
      </p:sp>
      <p:sp>
        <p:nvSpPr>
          <p:cNvPr id="89091" name="Rectangle 3"/>
          <p:cNvSpPr>
            <a:spLocks noGrp="1"/>
          </p:cNvSpPr>
          <p:nvPr>
            <p:ph idx="1"/>
          </p:nvPr>
        </p:nvSpPr>
        <p:spPr/>
        <p:txBody>
          <a:bodyPr/>
          <a:lstStyle/>
          <a:p>
            <a:r>
              <a:rPr lang="en-US" smtClean="0"/>
              <a:t>British informed the US they were no longer able to assist the Greeks in resisting the communist attempt to take</a:t>
            </a:r>
          </a:p>
          <a:p>
            <a:r>
              <a:rPr lang="en-US" smtClean="0"/>
              <a:t>the US believed that communism would infiltrate those areas of Europe that were left weakened by the effects of World War II</a:t>
            </a:r>
          </a:p>
        </p:txBody>
      </p:sp>
    </p:spTree>
    <p:extLst>
      <p:ext uri="{BB962C8B-B14F-4D97-AF65-F5344CB8AC3E}">
        <p14:creationId xmlns:p14="http://schemas.microsoft.com/office/powerpoint/2010/main" val="4026927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title"/>
          </p:nvPr>
        </p:nvSpPr>
        <p:spPr/>
        <p:txBody>
          <a:bodyPr/>
          <a:lstStyle/>
          <a:p>
            <a:pPr eaLnBrk="1" hangingPunct="1"/>
            <a:r>
              <a:rPr lang="en-US" smtClean="0"/>
              <a:t>Containment Policy</a:t>
            </a:r>
          </a:p>
        </p:txBody>
      </p:sp>
      <p:pic>
        <p:nvPicPr>
          <p:cNvPr id="90115"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1554163"/>
            <a:ext cx="4486275" cy="5292725"/>
          </a:xfrm>
        </p:spPr>
      </p:pic>
      <p:sp>
        <p:nvSpPr>
          <p:cNvPr id="90116" name="Content Placeholder 1"/>
          <p:cNvSpPr>
            <a:spLocks noGrp="1"/>
          </p:cNvSpPr>
          <p:nvPr>
            <p:ph sz="half" idx="2"/>
          </p:nvPr>
        </p:nvSpPr>
        <p:spPr>
          <a:xfrm>
            <a:off x="4648200" y="1600200"/>
            <a:ext cx="4038600" cy="4624388"/>
          </a:xfrm>
        </p:spPr>
        <p:txBody>
          <a:bodyPr/>
          <a:lstStyle/>
          <a:p>
            <a:r>
              <a:rPr lang="en-US" smtClean="0"/>
              <a:t>key foreign policy until downfall of the Soviet Union in 1991</a:t>
            </a:r>
          </a:p>
          <a:p>
            <a:r>
              <a:rPr lang="en-US" smtClean="0"/>
              <a:t>US pledged to protect world from communist expansionism</a:t>
            </a:r>
          </a:p>
          <a:p>
            <a:r>
              <a:rPr lang="en-US" smtClean="0"/>
              <a:t>Methods:</a:t>
            </a:r>
          </a:p>
          <a:p>
            <a:pPr lvl="1"/>
            <a:r>
              <a:rPr lang="en-US" smtClean="0"/>
              <a:t>Military force</a:t>
            </a:r>
          </a:p>
          <a:p>
            <a:pPr lvl="1"/>
            <a:r>
              <a:rPr lang="en-US" smtClean="0"/>
              <a:t>Economic aid</a:t>
            </a:r>
          </a:p>
          <a:p>
            <a:endParaRPr lang="en-US" smtClean="0"/>
          </a:p>
        </p:txBody>
      </p:sp>
    </p:spTree>
    <p:extLst>
      <p:ext uri="{BB962C8B-B14F-4D97-AF65-F5344CB8AC3E}">
        <p14:creationId xmlns:p14="http://schemas.microsoft.com/office/powerpoint/2010/main" val="4029025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en-US" smtClean="0"/>
              <a:t>The Marshall Plan</a:t>
            </a:r>
          </a:p>
        </p:txBody>
      </p:sp>
      <p:pic>
        <p:nvPicPr>
          <p:cNvPr id="91139"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6888" y="1600200"/>
            <a:ext cx="3959225" cy="4525963"/>
          </a:xfrm>
        </p:spPr>
      </p:pic>
      <p:sp>
        <p:nvSpPr>
          <p:cNvPr id="91140" name="Content Placeholder 2"/>
          <p:cNvSpPr>
            <a:spLocks noGrp="1"/>
          </p:cNvSpPr>
          <p:nvPr>
            <p:ph sz="half" idx="2"/>
          </p:nvPr>
        </p:nvSpPr>
        <p:spPr/>
        <p:txBody>
          <a:bodyPr/>
          <a:lstStyle/>
          <a:p>
            <a:r>
              <a:rPr lang="en-US" smtClean="0"/>
              <a:t>George C. Marshall, the Secretary of State during the Truman Administration</a:t>
            </a:r>
          </a:p>
          <a:p>
            <a:r>
              <a:rPr lang="en-US" smtClean="0"/>
              <a:t>European Recovery Program</a:t>
            </a:r>
          </a:p>
          <a:p>
            <a:r>
              <a:rPr lang="en-US" smtClean="0"/>
              <a:t>combat negative economic impact of World War II</a:t>
            </a:r>
          </a:p>
        </p:txBody>
      </p:sp>
    </p:spTree>
    <p:extLst>
      <p:ext uri="{BB962C8B-B14F-4D97-AF65-F5344CB8AC3E}">
        <p14:creationId xmlns:p14="http://schemas.microsoft.com/office/powerpoint/2010/main" val="2158383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r>
              <a:rPr lang="en-US" smtClean="0"/>
              <a:t>Marshall Plan</a:t>
            </a:r>
          </a:p>
        </p:txBody>
      </p:sp>
      <p:sp>
        <p:nvSpPr>
          <p:cNvPr id="40962" name="Rectangle 3"/>
          <p:cNvSpPr>
            <a:spLocks noGrp="1"/>
          </p:cNvSpPr>
          <p:nvPr>
            <p:ph sz="half" idx="1"/>
          </p:nvPr>
        </p:nvSpPr>
        <p:spPr>
          <a:xfrm>
            <a:off x="152400" y="1600200"/>
            <a:ext cx="4038600" cy="4624388"/>
          </a:xfrm>
        </p:spPr>
        <p:txBody>
          <a:bodyPr/>
          <a:lstStyle/>
          <a:p>
            <a:pPr marL="0" indent="0">
              <a:buFont typeface="Arial" charset="0"/>
              <a:buNone/>
              <a:defRPr/>
            </a:pPr>
            <a:r>
              <a:rPr lang="en-US" u="sng" dirty="0" smtClean="0"/>
              <a:t>Major Aims</a:t>
            </a:r>
            <a:r>
              <a:rPr lang="en-US" dirty="0" smtClean="0"/>
              <a:t>:</a:t>
            </a:r>
          </a:p>
          <a:p>
            <a:pPr>
              <a:defRPr/>
            </a:pPr>
            <a:r>
              <a:rPr lang="en-US" dirty="0" smtClean="0"/>
              <a:t>to prevent spread </a:t>
            </a:r>
            <a:r>
              <a:rPr lang="en-US" dirty="0"/>
              <a:t>of </a:t>
            </a:r>
            <a:r>
              <a:rPr lang="en-US" dirty="0" smtClean="0"/>
              <a:t>communism</a:t>
            </a:r>
          </a:p>
          <a:p>
            <a:pPr>
              <a:defRPr/>
            </a:pPr>
            <a:r>
              <a:rPr lang="en-US" dirty="0" smtClean="0"/>
              <a:t>to </a:t>
            </a:r>
            <a:r>
              <a:rPr lang="en-US" dirty="0"/>
              <a:t>stabilize the international political </a:t>
            </a:r>
            <a:r>
              <a:rPr lang="en-US" dirty="0" smtClean="0"/>
              <a:t>order</a:t>
            </a:r>
          </a:p>
        </p:txBody>
      </p:sp>
      <p:pic>
        <p:nvPicPr>
          <p:cNvPr id="92164"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2133600"/>
            <a:ext cx="5114925" cy="3886200"/>
          </a:xfrm>
        </p:spPr>
      </p:pic>
    </p:spTree>
    <p:extLst>
      <p:ext uri="{BB962C8B-B14F-4D97-AF65-F5344CB8AC3E}">
        <p14:creationId xmlns:p14="http://schemas.microsoft.com/office/powerpoint/2010/main" val="1333064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en-US" smtClean="0"/>
              <a:t>Marshall Plan</a:t>
            </a:r>
          </a:p>
        </p:txBody>
      </p:sp>
      <p:sp>
        <p:nvSpPr>
          <p:cNvPr id="41986" name="Rectangle 3"/>
          <p:cNvSpPr>
            <a:spLocks noGrp="1"/>
          </p:cNvSpPr>
          <p:nvPr>
            <p:ph sz="half" idx="1"/>
          </p:nvPr>
        </p:nvSpPr>
        <p:spPr/>
        <p:txBody>
          <a:bodyPr>
            <a:normAutofit fontScale="92500" lnSpcReduction="10000"/>
          </a:bodyPr>
          <a:lstStyle/>
          <a:p>
            <a:pPr marL="0" indent="0">
              <a:buFont typeface="Arial" charset="0"/>
              <a:buNone/>
              <a:defRPr/>
            </a:pPr>
            <a:r>
              <a:rPr lang="en-US" u="sng" dirty="0" smtClean="0"/>
              <a:t>Impact</a:t>
            </a:r>
            <a:r>
              <a:rPr lang="en-US" dirty="0" smtClean="0"/>
              <a:t>:</a:t>
            </a:r>
          </a:p>
          <a:p>
            <a:pPr>
              <a:defRPr/>
            </a:pPr>
            <a:r>
              <a:rPr lang="en-US" dirty="0"/>
              <a:t>i</a:t>
            </a:r>
            <a:r>
              <a:rPr lang="en-US" dirty="0" smtClean="0"/>
              <a:t>n 4 years</a:t>
            </a:r>
            <a:r>
              <a:rPr lang="en-US" dirty="0"/>
              <a:t> </a:t>
            </a:r>
            <a:r>
              <a:rPr lang="en-US" dirty="0" smtClean="0"/>
              <a:t>Congress </a:t>
            </a:r>
            <a:r>
              <a:rPr lang="en-US" dirty="0"/>
              <a:t>appropriated $13.3 </a:t>
            </a:r>
            <a:r>
              <a:rPr lang="en-US" dirty="0" smtClean="0"/>
              <a:t>billion</a:t>
            </a:r>
          </a:p>
          <a:p>
            <a:pPr>
              <a:defRPr/>
            </a:pPr>
            <a:r>
              <a:rPr lang="en-US" dirty="0" smtClean="0"/>
              <a:t>aided </a:t>
            </a:r>
            <a:r>
              <a:rPr lang="en-US" dirty="0"/>
              <a:t>22 European </a:t>
            </a:r>
            <a:r>
              <a:rPr lang="en-US" dirty="0" smtClean="0"/>
              <a:t>nations</a:t>
            </a:r>
          </a:p>
          <a:p>
            <a:pPr>
              <a:defRPr/>
            </a:pPr>
            <a:r>
              <a:rPr lang="en-US" dirty="0" smtClean="0"/>
              <a:t>assisted </a:t>
            </a:r>
            <a:r>
              <a:rPr lang="en-US" dirty="0"/>
              <a:t>American businesses by opening up European markets </a:t>
            </a:r>
            <a:endParaRPr lang="en-US" dirty="0" smtClean="0"/>
          </a:p>
          <a:p>
            <a:pPr>
              <a:defRPr/>
            </a:pPr>
            <a:r>
              <a:rPr lang="en-US" dirty="0" smtClean="0"/>
              <a:t>helped </a:t>
            </a:r>
            <a:r>
              <a:rPr lang="en-US" dirty="0"/>
              <a:t>stabilize European politics </a:t>
            </a:r>
            <a:r>
              <a:rPr lang="en-US" dirty="0" smtClean="0"/>
              <a:t>to </a:t>
            </a:r>
            <a:r>
              <a:rPr lang="en-US" dirty="0"/>
              <a:t>resist communist infiltration </a:t>
            </a:r>
            <a:endParaRPr lang="en-US" dirty="0" smtClean="0"/>
          </a:p>
        </p:txBody>
      </p:sp>
      <p:pic>
        <p:nvPicPr>
          <p:cNvPr id="93188"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295400"/>
            <a:ext cx="3886200" cy="5356225"/>
          </a:xfrm>
        </p:spPr>
      </p:pic>
    </p:spTree>
    <p:extLst>
      <p:ext uri="{BB962C8B-B14F-4D97-AF65-F5344CB8AC3E}">
        <p14:creationId xmlns:p14="http://schemas.microsoft.com/office/powerpoint/2010/main" val="1297815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Think! </a:t>
            </a:r>
            <a:endParaRPr lang="en-US" dirty="0"/>
          </a:p>
        </p:txBody>
      </p:sp>
      <p:sp>
        <p:nvSpPr>
          <p:cNvPr id="3" name="Content Placeholder 2"/>
          <p:cNvSpPr>
            <a:spLocks noGrp="1"/>
          </p:cNvSpPr>
          <p:nvPr>
            <p:ph sz="half" idx="1"/>
          </p:nvPr>
        </p:nvSpPr>
        <p:spPr>
          <a:xfrm>
            <a:off x="457200" y="1600200"/>
            <a:ext cx="8001000" cy="4525963"/>
          </a:xfrm>
        </p:spPr>
        <p:txBody>
          <a:bodyPr>
            <a:normAutofit/>
          </a:bodyPr>
          <a:lstStyle/>
          <a:p>
            <a:pPr marL="0" indent="0">
              <a:buNone/>
            </a:pPr>
            <a:r>
              <a:rPr lang="en-US" b="1" dirty="0"/>
              <a:t>The Marshall Plan was an attempt by the United States to combat communism by using</a:t>
            </a:r>
          </a:p>
          <a:p>
            <a:pPr marL="0" indent="0">
              <a:buNone/>
            </a:pPr>
            <a:r>
              <a:rPr lang="en-US" dirty="0"/>
              <a:t>A) military strength to control war ravaged Europe.</a:t>
            </a:r>
            <a:br>
              <a:rPr lang="en-US" dirty="0"/>
            </a:br>
            <a:r>
              <a:rPr lang="en-US" dirty="0"/>
              <a:t>B) economic sanctions against communist countries in </a:t>
            </a:r>
            <a:endParaRPr lang="en-US" dirty="0" smtClean="0"/>
          </a:p>
          <a:p>
            <a:pPr marL="0" indent="0">
              <a:buNone/>
            </a:pPr>
            <a:r>
              <a:rPr lang="en-US" dirty="0"/>
              <a:t> </a:t>
            </a:r>
            <a:r>
              <a:rPr lang="en-US" dirty="0" smtClean="0"/>
              <a:t>    Europe</a:t>
            </a:r>
            <a:r>
              <a:rPr lang="en-US" dirty="0"/>
              <a:t>.</a:t>
            </a:r>
            <a:br>
              <a:rPr lang="en-US" dirty="0"/>
            </a:br>
            <a:r>
              <a:rPr lang="en-US" dirty="0"/>
              <a:t>C) economic aid to countries in Europe to make </a:t>
            </a:r>
            <a:endParaRPr lang="en-US" dirty="0" smtClean="0"/>
          </a:p>
          <a:p>
            <a:pPr marL="0" indent="0">
              <a:buNone/>
            </a:pPr>
            <a:r>
              <a:rPr lang="en-US" dirty="0"/>
              <a:t> </a:t>
            </a:r>
            <a:r>
              <a:rPr lang="en-US" dirty="0" smtClean="0"/>
              <a:t>    communism </a:t>
            </a:r>
            <a:r>
              <a:rPr lang="en-US" dirty="0"/>
              <a:t>less attractive.</a:t>
            </a:r>
            <a:br>
              <a:rPr lang="en-US" dirty="0"/>
            </a:br>
            <a:r>
              <a:rPr lang="en-US" dirty="0"/>
              <a:t>D) diplomatic sanctions against Soviets and other </a:t>
            </a:r>
            <a:endParaRPr lang="en-US" dirty="0" smtClean="0"/>
          </a:p>
          <a:p>
            <a:pPr marL="0" indent="0">
              <a:buNone/>
            </a:pPr>
            <a:r>
              <a:rPr lang="en-US" dirty="0"/>
              <a:t> </a:t>
            </a:r>
            <a:r>
              <a:rPr lang="en-US" dirty="0" smtClean="0"/>
              <a:t>    communist </a:t>
            </a:r>
            <a:r>
              <a:rPr lang="en-US" dirty="0"/>
              <a:t>countries in Europe.</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4564"/>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65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720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Post-War Japan</a:t>
            </a:r>
          </a:p>
        </p:txBody>
      </p:sp>
      <p:sp>
        <p:nvSpPr>
          <p:cNvPr id="94211" name="Rectangle 3"/>
          <p:cNvSpPr>
            <a:spLocks noGrp="1" noChangeArrowheads="1"/>
          </p:cNvSpPr>
          <p:nvPr>
            <p:ph type="body" idx="1"/>
          </p:nvPr>
        </p:nvSpPr>
        <p:spPr/>
        <p:txBody>
          <a:bodyPr/>
          <a:lstStyle/>
          <a:p>
            <a:r>
              <a:rPr lang="en-US" u="sng" smtClean="0"/>
              <a:t>Description</a:t>
            </a:r>
            <a:r>
              <a:rPr lang="en-US" smtClean="0"/>
              <a:t>:</a:t>
            </a:r>
          </a:p>
          <a:p>
            <a:r>
              <a:rPr lang="en-US" smtClean="0"/>
              <a:t>Tokyo, Hiroshima, Nagasaki destroyed</a:t>
            </a:r>
          </a:p>
          <a:p>
            <a:r>
              <a:rPr lang="en-US" smtClean="0"/>
              <a:t>General McArthur placed in charge of U.S. occupation</a:t>
            </a:r>
          </a:p>
          <a:p>
            <a:r>
              <a:rPr lang="en-US" smtClean="0"/>
              <a:t>wanted to ensure peace and prevent a future war</a:t>
            </a:r>
          </a:p>
        </p:txBody>
      </p:sp>
    </p:spTree>
    <p:extLst>
      <p:ext uri="{BB962C8B-B14F-4D97-AF65-F5344CB8AC3E}">
        <p14:creationId xmlns:p14="http://schemas.microsoft.com/office/powerpoint/2010/main" val="3849350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Goal of Occupation</a:t>
            </a:r>
          </a:p>
        </p:txBody>
      </p:sp>
      <p:sp>
        <p:nvSpPr>
          <p:cNvPr id="94212" name="Rectangle 3"/>
          <p:cNvSpPr>
            <a:spLocks noGrp="1" noChangeArrowheads="1"/>
          </p:cNvSpPr>
          <p:nvPr>
            <p:ph sz="half" idx="1"/>
          </p:nvPr>
        </p:nvSpPr>
        <p:spPr>
          <a:xfrm>
            <a:off x="381000" y="1143000"/>
            <a:ext cx="4724400" cy="4525963"/>
          </a:xfrm>
        </p:spPr>
        <p:txBody>
          <a:bodyPr>
            <a:normAutofit fontScale="92500" lnSpcReduction="10000"/>
          </a:bodyPr>
          <a:lstStyle/>
          <a:p>
            <a:pPr marL="0" indent="0">
              <a:buFont typeface="Arial" charset="0"/>
              <a:buNone/>
              <a:defRPr/>
            </a:pPr>
            <a:r>
              <a:rPr lang="en-US" u="sng" dirty="0"/>
              <a:t>Demilitarization</a:t>
            </a:r>
            <a:r>
              <a:rPr lang="en-US" dirty="0"/>
              <a:t>:</a:t>
            </a:r>
          </a:p>
          <a:p>
            <a:pPr>
              <a:defRPr/>
            </a:pPr>
            <a:r>
              <a:rPr lang="en-US" dirty="0"/>
              <a:t>disbanding of the Japanese armed forces</a:t>
            </a:r>
          </a:p>
          <a:p>
            <a:pPr>
              <a:defRPr/>
            </a:pPr>
            <a:r>
              <a:rPr lang="en-US" dirty="0"/>
              <a:t>done quickly</a:t>
            </a:r>
          </a:p>
          <a:p>
            <a:pPr>
              <a:defRPr/>
            </a:pPr>
            <a:r>
              <a:rPr lang="en-US" dirty="0"/>
              <a:t>only allowed a small police force</a:t>
            </a:r>
          </a:p>
          <a:p>
            <a:pPr>
              <a:defRPr/>
            </a:pPr>
            <a:r>
              <a:rPr lang="en-US" dirty="0"/>
              <a:t>Held trials for war criminals</a:t>
            </a:r>
          </a:p>
          <a:p>
            <a:pPr>
              <a:defRPr/>
            </a:pPr>
            <a:r>
              <a:rPr lang="en-US" dirty="0"/>
              <a:t>7 out of 25 accused sentenced to death by hanging, including Hideki </a:t>
            </a:r>
            <a:r>
              <a:rPr lang="en-US" dirty="0" err="1"/>
              <a:t>Tojo</a:t>
            </a:r>
            <a:r>
              <a:rPr lang="en-US" dirty="0"/>
              <a:t> (Japan’s Prime Minister)</a:t>
            </a:r>
            <a:endParaRPr lang="en-US" dirty="0" smtClean="0"/>
          </a:p>
        </p:txBody>
      </p:sp>
      <p:pic>
        <p:nvPicPr>
          <p:cNvPr id="95236"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600200"/>
            <a:ext cx="3151188" cy="4525963"/>
          </a:xfrm>
        </p:spPr>
      </p:pic>
    </p:spTree>
    <p:extLst>
      <p:ext uri="{BB962C8B-B14F-4D97-AF65-F5344CB8AC3E}">
        <p14:creationId xmlns:p14="http://schemas.microsoft.com/office/powerpoint/2010/main" val="4217770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Goal of Occupation</a:t>
            </a:r>
          </a:p>
        </p:txBody>
      </p:sp>
      <p:sp>
        <p:nvSpPr>
          <p:cNvPr id="96259" name="Rectangle 3"/>
          <p:cNvSpPr>
            <a:spLocks noGrp="1" noChangeArrowheads="1"/>
          </p:cNvSpPr>
          <p:nvPr>
            <p:ph type="body" idx="1"/>
          </p:nvPr>
        </p:nvSpPr>
        <p:spPr/>
        <p:txBody>
          <a:bodyPr/>
          <a:lstStyle/>
          <a:p>
            <a:pPr marL="0" indent="0">
              <a:buFont typeface="Arial" charset="0"/>
              <a:buNone/>
              <a:defRPr/>
            </a:pPr>
            <a:r>
              <a:rPr lang="en-US" u="sng" dirty="0" smtClean="0"/>
              <a:t>Reforms</a:t>
            </a:r>
            <a:r>
              <a:rPr lang="en-US" dirty="0" smtClean="0"/>
              <a:t>:</a:t>
            </a:r>
          </a:p>
          <a:p>
            <a:pPr>
              <a:defRPr/>
            </a:pPr>
            <a:r>
              <a:rPr lang="en-US" dirty="0" smtClean="0"/>
              <a:t>broaden land ownership</a:t>
            </a:r>
          </a:p>
          <a:p>
            <a:pPr lvl="1">
              <a:defRPr/>
            </a:pPr>
            <a:r>
              <a:rPr lang="en-US" dirty="0" smtClean="0"/>
              <a:t>huge estates sold to the government</a:t>
            </a:r>
          </a:p>
          <a:p>
            <a:pPr lvl="1">
              <a:defRPr/>
            </a:pPr>
            <a:r>
              <a:rPr lang="en-US" dirty="0" smtClean="0"/>
              <a:t>government then sold to tenant farmers at reasonable prices</a:t>
            </a:r>
          </a:p>
          <a:p>
            <a:pPr marL="342900" lvl="1" indent="-342900">
              <a:buFont typeface="Arial" charset="0"/>
              <a:buChar char="•"/>
              <a:defRPr/>
            </a:pPr>
            <a:r>
              <a:rPr lang="en-US" dirty="0" smtClean="0"/>
              <a:t>increase participation of workers and farmers</a:t>
            </a:r>
          </a:p>
          <a:p>
            <a:pPr lvl="1">
              <a:defRPr/>
            </a:pPr>
            <a:r>
              <a:rPr lang="en-US" dirty="0" smtClean="0"/>
              <a:t>creation of independent labor unions</a:t>
            </a:r>
          </a:p>
        </p:txBody>
      </p:sp>
    </p:spTree>
    <p:extLst>
      <p:ext uri="{BB962C8B-B14F-4D97-AF65-F5344CB8AC3E}">
        <p14:creationId xmlns:p14="http://schemas.microsoft.com/office/powerpoint/2010/main" val="2159103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Democratization</a:t>
            </a:r>
          </a:p>
        </p:txBody>
      </p:sp>
      <p:sp>
        <p:nvSpPr>
          <p:cNvPr id="3" name="Content Placeholder 2"/>
          <p:cNvSpPr>
            <a:spLocks noGrp="1"/>
          </p:cNvSpPr>
          <p:nvPr>
            <p:ph idx="1"/>
          </p:nvPr>
        </p:nvSpPr>
        <p:spPr/>
        <p:txBody>
          <a:bodyPr>
            <a:normAutofit fontScale="92500"/>
          </a:bodyPr>
          <a:lstStyle/>
          <a:p>
            <a:pPr marL="0" indent="0">
              <a:buFont typeface="Arial" charset="0"/>
              <a:buNone/>
              <a:defRPr/>
            </a:pPr>
            <a:r>
              <a:rPr lang="en-US" u="sng" dirty="0"/>
              <a:t>Role of Emperor</a:t>
            </a:r>
            <a:r>
              <a:rPr lang="en-US" dirty="0"/>
              <a:t>:</a:t>
            </a:r>
          </a:p>
          <a:p>
            <a:pPr>
              <a:defRPr/>
            </a:pPr>
            <a:r>
              <a:rPr lang="en-US" dirty="0"/>
              <a:t>before war the emperor viewed as divine</a:t>
            </a:r>
          </a:p>
          <a:p>
            <a:pPr>
              <a:defRPr/>
            </a:pPr>
            <a:r>
              <a:rPr lang="en-US" dirty="0"/>
              <a:t>after surrender Hirohito declared he was not divine</a:t>
            </a:r>
          </a:p>
          <a:p>
            <a:pPr>
              <a:defRPr/>
            </a:pPr>
            <a:r>
              <a:rPr lang="en-US" dirty="0"/>
              <a:t>Emperor became a figure head</a:t>
            </a:r>
          </a:p>
          <a:p>
            <a:pPr>
              <a:defRPr/>
            </a:pPr>
            <a:r>
              <a:rPr lang="en-US" dirty="0"/>
              <a:t>transformed Imperial Japan into a constitutional monarchy similar to Great Britain</a:t>
            </a:r>
          </a:p>
          <a:p>
            <a:pPr>
              <a:defRPr/>
            </a:pPr>
            <a:r>
              <a:rPr lang="en-US" dirty="0"/>
              <a:t>a government created by the people</a:t>
            </a:r>
          </a:p>
        </p:txBody>
      </p:sp>
    </p:spTree>
    <p:extLst>
      <p:ext uri="{BB962C8B-B14F-4D97-AF65-F5344CB8AC3E}">
        <p14:creationId xmlns:p14="http://schemas.microsoft.com/office/powerpoint/2010/main" val="3691868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28600"/>
            <a:ext cx="8229600" cy="1139825"/>
          </a:xfrm>
        </p:spPr>
        <p:txBody>
          <a:bodyPr>
            <a:normAutofit fontScale="90000"/>
          </a:bodyPr>
          <a:lstStyle/>
          <a:p>
            <a:r>
              <a:rPr lang="en-US" smtClean="0"/>
              <a:t>Gen. Macarthur and Emperor Hirohito</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781800"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447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Democratization</a:t>
            </a:r>
          </a:p>
        </p:txBody>
      </p:sp>
      <p:sp>
        <p:nvSpPr>
          <p:cNvPr id="3" name="Content Placeholder 2"/>
          <p:cNvSpPr>
            <a:spLocks noGrp="1"/>
          </p:cNvSpPr>
          <p:nvPr>
            <p:ph idx="1"/>
          </p:nvPr>
        </p:nvSpPr>
        <p:spPr/>
        <p:txBody>
          <a:bodyPr/>
          <a:lstStyle/>
          <a:p>
            <a:pPr marL="0" indent="0">
              <a:buFont typeface="Arial" charset="0"/>
              <a:buNone/>
              <a:defRPr/>
            </a:pPr>
            <a:r>
              <a:rPr lang="en-US" u="sng" dirty="0"/>
              <a:t>Development of  the Constitution</a:t>
            </a:r>
            <a:r>
              <a:rPr lang="en-US" dirty="0"/>
              <a:t>:</a:t>
            </a:r>
          </a:p>
          <a:p>
            <a:pPr>
              <a:defRPr/>
            </a:pPr>
            <a:r>
              <a:rPr lang="en-US" dirty="0"/>
              <a:t>most important achievement of occupation</a:t>
            </a:r>
          </a:p>
          <a:p>
            <a:pPr>
              <a:defRPr/>
            </a:pPr>
            <a:r>
              <a:rPr lang="en-US" dirty="0"/>
              <a:t>drafted by McArthur and staff</a:t>
            </a:r>
          </a:p>
          <a:p>
            <a:pPr>
              <a:defRPr/>
            </a:pPr>
            <a:r>
              <a:rPr lang="en-US" dirty="0"/>
              <a:t>the Diet (Japanese 2 house Legislative body) ran the government </a:t>
            </a:r>
          </a:p>
          <a:p>
            <a:pPr>
              <a:defRPr/>
            </a:pPr>
            <a:r>
              <a:rPr lang="en-US" dirty="0"/>
              <a:t>had a prime minister (head of the majority party of parliament</a:t>
            </a:r>
            <a:r>
              <a:rPr lang="en-US" dirty="0" smtClean="0"/>
              <a:t>)</a:t>
            </a:r>
            <a:endParaRPr lang="en-US" dirty="0"/>
          </a:p>
        </p:txBody>
      </p:sp>
    </p:spTree>
    <p:extLst>
      <p:ext uri="{BB962C8B-B14F-4D97-AF65-F5344CB8AC3E}">
        <p14:creationId xmlns:p14="http://schemas.microsoft.com/office/powerpoint/2010/main" val="1999717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Democratization</a:t>
            </a:r>
          </a:p>
        </p:txBody>
      </p:sp>
      <p:sp>
        <p:nvSpPr>
          <p:cNvPr id="100355" name="Content Placeholder 2"/>
          <p:cNvSpPr>
            <a:spLocks noGrp="1"/>
          </p:cNvSpPr>
          <p:nvPr>
            <p:ph idx="1"/>
          </p:nvPr>
        </p:nvSpPr>
        <p:spPr/>
        <p:txBody>
          <a:bodyPr/>
          <a:lstStyle/>
          <a:p>
            <a:r>
              <a:rPr lang="en-US" smtClean="0"/>
              <a:t>everybody allowed to vote (men &amp; women over age of 20)</a:t>
            </a:r>
          </a:p>
          <a:p>
            <a:r>
              <a:rPr lang="en-US" smtClean="0"/>
              <a:t>creation of Bill of rights to protect basic freedoms</a:t>
            </a:r>
          </a:p>
          <a:p>
            <a:r>
              <a:rPr lang="en-US" smtClean="0"/>
              <a:t>Article 9 - the Japanese could no longer make war, only fight if attacked</a:t>
            </a:r>
          </a:p>
        </p:txBody>
      </p:sp>
    </p:spTree>
    <p:extLst>
      <p:ext uri="{BB962C8B-B14F-4D97-AF65-F5344CB8AC3E}">
        <p14:creationId xmlns:p14="http://schemas.microsoft.com/office/powerpoint/2010/main" val="2877243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U.S. Occupation</a:t>
            </a:r>
          </a:p>
        </p:txBody>
      </p:sp>
      <p:sp>
        <p:nvSpPr>
          <p:cNvPr id="101379" name="Rectangle 3"/>
          <p:cNvSpPr>
            <a:spLocks noGrp="1" noChangeArrowheads="1"/>
          </p:cNvSpPr>
          <p:nvPr>
            <p:ph type="body" idx="1"/>
          </p:nvPr>
        </p:nvSpPr>
        <p:spPr/>
        <p:txBody>
          <a:bodyPr/>
          <a:lstStyle/>
          <a:p>
            <a:r>
              <a:rPr lang="en-US" smtClean="0"/>
              <a:t>March 1952 occupation was over</a:t>
            </a:r>
          </a:p>
          <a:p>
            <a:r>
              <a:rPr lang="en-US" smtClean="0"/>
              <a:t>Japan agreed to a continuing U.S. military presence to protect their country in the absence of an armed force</a:t>
            </a:r>
          </a:p>
          <a:p>
            <a:r>
              <a:rPr lang="en-US" smtClean="0"/>
              <a:t>bitter enemies became allies</a:t>
            </a:r>
          </a:p>
          <a:p>
            <a:r>
              <a:rPr lang="en-US" smtClean="0"/>
              <a:t>new peace process known as “Nation Building”</a:t>
            </a:r>
          </a:p>
        </p:txBody>
      </p:sp>
    </p:spTree>
    <p:extLst>
      <p:ext uri="{BB962C8B-B14F-4D97-AF65-F5344CB8AC3E}">
        <p14:creationId xmlns:p14="http://schemas.microsoft.com/office/powerpoint/2010/main" val="2870892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Think!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94" y="1524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normAutofit fontScale="92500"/>
          </a:bodyPr>
          <a:lstStyle/>
          <a:p>
            <a:pPr marL="0" indent="0">
              <a:buNone/>
            </a:pPr>
            <a:r>
              <a:rPr lang="en-US" b="1" dirty="0"/>
              <a:t>What role did Douglas MacArthur play in implementing Allied policies after World War II?</a:t>
            </a:r>
          </a:p>
          <a:p>
            <a:pPr marL="0" indent="0">
              <a:buNone/>
            </a:pPr>
            <a:endParaRPr lang="en-US" dirty="0" smtClean="0"/>
          </a:p>
          <a:p>
            <a:pPr marL="0" indent="0">
              <a:buNone/>
            </a:pPr>
            <a:r>
              <a:rPr lang="en-US" dirty="0" smtClean="0"/>
              <a:t>A</a:t>
            </a:r>
            <a:r>
              <a:rPr lang="en-US" dirty="0"/>
              <a:t>) He oversaw the post-war occupation of Japan.</a:t>
            </a:r>
            <a:br>
              <a:rPr lang="en-US" dirty="0"/>
            </a:br>
            <a:r>
              <a:rPr lang="en-US" dirty="0"/>
              <a:t>B) He negotiated the founding of the state of Israel.</a:t>
            </a:r>
            <a:br>
              <a:rPr lang="en-US" dirty="0"/>
            </a:br>
            <a:r>
              <a:rPr lang="en-US" dirty="0"/>
              <a:t>C) He directed the political division of Germany.</a:t>
            </a:r>
            <a:br>
              <a:rPr lang="en-US" dirty="0"/>
            </a:br>
            <a:r>
              <a:rPr lang="en-US" dirty="0"/>
              <a:t>D) He organized the Yalta and Potsdam Conferences.</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4561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42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Post-War Europe</a:t>
            </a:r>
          </a:p>
        </p:txBody>
      </p:sp>
      <p:sp>
        <p:nvSpPr>
          <p:cNvPr id="3" name="Content Placeholder 2"/>
          <p:cNvSpPr>
            <a:spLocks noGrp="1"/>
          </p:cNvSpPr>
          <p:nvPr>
            <p:ph idx="1"/>
          </p:nvPr>
        </p:nvSpPr>
        <p:spPr/>
        <p:txBody>
          <a:bodyPr/>
          <a:lstStyle/>
          <a:p>
            <a:pPr marL="0" indent="0">
              <a:buFont typeface="Arial" charset="0"/>
              <a:buNone/>
              <a:defRPr/>
            </a:pPr>
            <a:r>
              <a:rPr lang="en-US" u="sng" dirty="0" smtClean="0"/>
              <a:t>Nuremberg Trials</a:t>
            </a:r>
            <a:r>
              <a:rPr lang="en-US" dirty="0" smtClean="0"/>
              <a:t>:</a:t>
            </a:r>
            <a:endParaRPr lang="en-US" dirty="0"/>
          </a:p>
          <a:p>
            <a:pPr>
              <a:defRPr/>
            </a:pPr>
            <a:r>
              <a:rPr lang="en-US" dirty="0"/>
              <a:t>International Military tribunal representing 23 nations that lasted from 1945 to 1946 in Nuremberg, Germany </a:t>
            </a:r>
          </a:p>
          <a:p>
            <a:pPr>
              <a:defRPr/>
            </a:pPr>
            <a:r>
              <a:rPr lang="en-US" dirty="0"/>
              <a:t>trials on “crimes against humanity”</a:t>
            </a:r>
          </a:p>
          <a:p>
            <a:pPr>
              <a:defRPr/>
            </a:pPr>
            <a:r>
              <a:rPr lang="en-US" dirty="0"/>
              <a:t>those found guilty were executed and their bodies were cremated at the concentration camp  Dachau</a:t>
            </a:r>
          </a:p>
        </p:txBody>
      </p:sp>
    </p:spTree>
    <p:extLst>
      <p:ext uri="{BB962C8B-B14F-4D97-AF65-F5344CB8AC3E}">
        <p14:creationId xmlns:p14="http://schemas.microsoft.com/office/powerpoint/2010/main" val="613350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Europe like after the war? </a:t>
            </a:r>
            <a:endParaRPr lang="en-US" dirty="0"/>
          </a:p>
        </p:txBody>
      </p:sp>
      <p:sp>
        <p:nvSpPr>
          <p:cNvPr id="3" name="Content Placeholder 2"/>
          <p:cNvSpPr>
            <a:spLocks noGrp="1"/>
          </p:cNvSpPr>
          <p:nvPr>
            <p:ph idx="1"/>
          </p:nvPr>
        </p:nvSpPr>
        <p:spPr/>
        <p:txBody>
          <a:bodyPr/>
          <a:lstStyle/>
          <a:p>
            <a:r>
              <a:rPr lang="en-US" dirty="0" smtClean="0"/>
              <a:t>Discuss with an elbow partner. </a:t>
            </a:r>
          </a:p>
          <a:p>
            <a:r>
              <a:rPr lang="en-US" dirty="0" smtClean="0"/>
              <a:t>Be prepared to share what your partner shared with you! </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52800"/>
            <a:ext cx="239369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20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Formation of the UN</a:t>
            </a:r>
          </a:p>
        </p:txBody>
      </p:sp>
      <p:sp>
        <p:nvSpPr>
          <p:cNvPr id="73731" name="Text Placeholder 3"/>
          <p:cNvSpPr>
            <a:spLocks noGrp="1"/>
          </p:cNvSpPr>
          <p:nvPr>
            <p:ph type="body" idx="1"/>
          </p:nvPr>
        </p:nvSpPr>
        <p:spPr/>
        <p:txBody>
          <a:bodyPr/>
          <a:lstStyle/>
          <a:p>
            <a:r>
              <a:rPr lang="en-US" smtClean="0"/>
              <a:t>League of Nations</a:t>
            </a:r>
          </a:p>
        </p:txBody>
      </p:sp>
      <p:sp>
        <p:nvSpPr>
          <p:cNvPr id="5" name="Content Placeholder 4"/>
          <p:cNvSpPr>
            <a:spLocks noGrp="1"/>
          </p:cNvSpPr>
          <p:nvPr>
            <p:ph sz="half" idx="2"/>
          </p:nvPr>
        </p:nvSpPr>
        <p:spPr/>
        <p:txBody>
          <a:bodyPr/>
          <a:lstStyle/>
          <a:p>
            <a:pPr marL="0" indent="0">
              <a:buFont typeface="Arial" charset="0"/>
              <a:buNone/>
              <a:defRPr/>
            </a:pPr>
            <a:r>
              <a:rPr lang="en-US" u="sng" dirty="0" smtClean="0"/>
              <a:t>Purpose</a:t>
            </a:r>
            <a:r>
              <a:rPr lang="en-US" dirty="0" smtClean="0"/>
              <a:t>:</a:t>
            </a:r>
          </a:p>
          <a:p>
            <a:pPr>
              <a:defRPr/>
            </a:pPr>
            <a:r>
              <a:rPr lang="en-US" dirty="0" smtClean="0"/>
              <a:t>International peacekeeping</a:t>
            </a:r>
          </a:p>
          <a:p>
            <a:pPr marL="0" indent="0">
              <a:buFont typeface="Arial" charset="0"/>
              <a:buNone/>
              <a:defRPr/>
            </a:pPr>
            <a:endParaRPr lang="en-US" dirty="0" smtClean="0"/>
          </a:p>
          <a:p>
            <a:pPr marL="0" indent="0">
              <a:buFont typeface="Arial" charset="0"/>
              <a:buNone/>
              <a:defRPr/>
            </a:pPr>
            <a:r>
              <a:rPr lang="en-US" u="sng" dirty="0" smtClean="0"/>
              <a:t>Years of Service</a:t>
            </a:r>
            <a:r>
              <a:rPr lang="en-US" dirty="0" smtClean="0"/>
              <a:t>:</a:t>
            </a:r>
          </a:p>
          <a:p>
            <a:pPr>
              <a:defRPr/>
            </a:pPr>
            <a:r>
              <a:rPr lang="en-US" dirty="0" smtClean="0"/>
              <a:t>1919-1946</a:t>
            </a:r>
          </a:p>
          <a:p>
            <a:pPr>
              <a:defRPr/>
            </a:pPr>
            <a:endParaRPr lang="en-US" dirty="0" smtClean="0"/>
          </a:p>
          <a:p>
            <a:pPr marL="0" indent="0">
              <a:buFont typeface="Arial" charset="0"/>
              <a:buNone/>
              <a:defRPr/>
            </a:pPr>
            <a:r>
              <a:rPr lang="en-US" u="sng" dirty="0" smtClean="0"/>
              <a:t>Member Nations</a:t>
            </a:r>
            <a:r>
              <a:rPr lang="en-US" dirty="0" smtClean="0"/>
              <a:t>:</a:t>
            </a:r>
          </a:p>
          <a:p>
            <a:pPr>
              <a:defRPr/>
            </a:pPr>
            <a:r>
              <a:rPr lang="en-US" dirty="0"/>
              <a:t>23 nation members</a:t>
            </a:r>
          </a:p>
        </p:txBody>
      </p:sp>
      <p:sp>
        <p:nvSpPr>
          <p:cNvPr id="73733" name="Text Placeholder 5"/>
          <p:cNvSpPr>
            <a:spLocks noGrp="1"/>
          </p:cNvSpPr>
          <p:nvPr>
            <p:ph type="body" sz="quarter" idx="3"/>
          </p:nvPr>
        </p:nvSpPr>
        <p:spPr/>
        <p:txBody>
          <a:bodyPr/>
          <a:lstStyle/>
          <a:p>
            <a:r>
              <a:rPr lang="en-US" smtClean="0"/>
              <a:t>United Nations</a:t>
            </a:r>
          </a:p>
        </p:txBody>
      </p:sp>
      <p:sp>
        <p:nvSpPr>
          <p:cNvPr id="7" name="Content Placeholder 6"/>
          <p:cNvSpPr>
            <a:spLocks noGrp="1"/>
          </p:cNvSpPr>
          <p:nvPr>
            <p:ph sz="quarter" idx="4"/>
          </p:nvPr>
        </p:nvSpPr>
        <p:spPr/>
        <p:txBody>
          <a:bodyPr/>
          <a:lstStyle/>
          <a:p>
            <a:pPr marL="0" indent="0">
              <a:buFont typeface="Arial" charset="0"/>
              <a:buNone/>
              <a:defRPr/>
            </a:pPr>
            <a:r>
              <a:rPr lang="en-US" u="sng" dirty="0"/>
              <a:t>Purpose</a:t>
            </a:r>
            <a:r>
              <a:rPr lang="en-US" dirty="0"/>
              <a:t>:</a:t>
            </a:r>
          </a:p>
          <a:p>
            <a:pPr>
              <a:defRPr/>
            </a:pPr>
            <a:r>
              <a:rPr lang="en-US" dirty="0"/>
              <a:t>International peacekeeping</a:t>
            </a:r>
          </a:p>
          <a:p>
            <a:pPr marL="0" indent="0">
              <a:buFont typeface="Arial" charset="0"/>
              <a:buNone/>
              <a:defRPr/>
            </a:pPr>
            <a:endParaRPr lang="en-US" dirty="0"/>
          </a:p>
          <a:p>
            <a:pPr marL="0" indent="0">
              <a:buFont typeface="Arial" charset="0"/>
              <a:buNone/>
              <a:defRPr/>
            </a:pPr>
            <a:r>
              <a:rPr lang="en-US" u="sng" dirty="0"/>
              <a:t>Years of Service</a:t>
            </a:r>
            <a:r>
              <a:rPr lang="en-US" dirty="0"/>
              <a:t>:</a:t>
            </a:r>
          </a:p>
          <a:p>
            <a:pPr>
              <a:defRPr/>
            </a:pPr>
            <a:r>
              <a:rPr lang="en-US" dirty="0" smtClean="0"/>
              <a:t>1945-</a:t>
            </a:r>
          </a:p>
          <a:p>
            <a:pPr>
              <a:defRPr/>
            </a:pPr>
            <a:endParaRPr lang="en-US" dirty="0"/>
          </a:p>
          <a:p>
            <a:pPr marL="0" indent="0">
              <a:buFont typeface="Arial" charset="0"/>
              <a:buNone/>
              <a:defRPr/>
            </a:pPr>
            <a:r>
              <a:rPr lang="en-US" u="sng" dirty="0"/>
              <a:t>Member Nations</a:t>
            </a:r>
            <a:r>
              <a:rPr lang="en-US" dirty="0"/>
              <a:t>:</a:t>
            </a:r>
          </a:p>
          <a:p>
            <a:pPr>
              <a:defRPr/>
            </a:pPr>
            <a:r>
              <a:rPr lang="en-US" dirty="0" smtClean="0"/>
              <a:t>192 </a:t>
            </a:r>
            <a:r>
              <a:rPr lang="en-US" dirty="0"/>
              <a:t>nation </a:t>
            </a:r>
            <a:r>
              <a:rPr lang="en-US" dirty="0" smtClean="0"/>
              <a:t>members</a:t>
            </a:r>
            <a:endParaRPr lang="en-US" dirty="0"/>
          </a:p>
        </p:txBody>
      </p:sp>
    </p:spTree>
    <p:extLst>
      <p:ext uri="{BB962C8B-B14F-4D97-AF65-F5344CB8AC3E}">
        <p14:creationId xmlns:p14="http://schemas.microsoft.com/office/powerpoint/2010/main" val="2669588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Formation of the UN</a:t>
            </a:r>
          </a:p>
        </p:txBody>
      </p:sp>
      <p:sp>
        <p:nvSpPr>
          <p:cNvPr id="74755" name="Text Placeholder 3"/>
          <p:cNvSpPr>
            <a:spLocks noGrp="1"/>
          </p:cNvSpPr>
          <p:nvPr>
            <p:ph type="body" idx="1"/>
          </p:nvPr>
        </p:nvSpPr>
        <p:spPr/>
        <p:txBody>
          <a:bodyPr/>
          <a:lstStyle/>
          <a:p>
            <a:r>
              <a:rPr lang="en-US" smtClean="0"/>
              <a:t>League of Nations</a:t>
            </a:r>
          </a:p>
        </p:txBody>
      </p:sp>
      <p:sp>
        <p:nvSpPr>
          <p:cNvPr id="5" name="Content Placeholder 4"/>
          <p:cNvSpPr>
            <a:spLocks noGrp="1"/>
          </p:cNvSpPr>
          <p:nvPr>
            <p:ph sz="half" idx="2"/>
          </p:nvPr>
        </p:nvSpPr>
        <p:spPr/>
        <p:txBody>
          <a:bodyPr/>
          <a:lstStyle/>
          <a:p>
            <a:pPr marL="0" indent="0">
              <a:buFont typeface="Arial" charset="0"/>
              <a:buNone/>
              <a:defRPr/>
            </a:pPr>
            <a:r>
              <a:rPr lang="en-US" u="sng" dirty="0" smtClean="0"/>
              <a:t>Accomplishments</a:t>
            </a:r>
            <a:r>
              <a:rPr lang="en-US" dirty="0" smtClean="0"/>
              <a:t>:</a:t>
            </a:r>
          </a:p>
          <a:p>
            <a:pPr>
              <a:defRPr/>
            </a:pPr>
            <a:r>
              <a:rPr lang="en-US" dirty="0" smtClean="0"/>
              <a:t>Health </a:t>
            </a:r>
            <a:r>
              <a:rPr lang="en-US" dirty="0"/>
              <a:t>and economic advancements; failed to prevent World War II and was the reason for disbanding</a:t>
            </a:r>
          </a:p>
        </p:txBody>
      </p:sp>
      <p:sp>
        <p:nvSpPr>
          <p:cNvPr id="74757" name="Text Placeholder 5"/>
          <p:cNvSpPr>
            <a:spLocks noGrp="1"/>
          </p:cNvSpPr>
          <p:nvPr>
            <p:ph type="body" sz="quarter" idx="3"/>
          </p:nvPr>
        </p:nvSpPr>
        <p:spPr/>
        <p:txBody>
          <a:bodyPr/>
          <a:lstStyle/>
          <a:p>
            <a:r>
              <a:rPr lang="en-US" smtClean="0"/>
              <a:t>United Nations</a:t>
            </a:r>
          </a:p>
        </p:txBody>
      </p:sp>
      <p:sp>
        <p:nvSpPr>
          <p:cNvPr id="7" name="Content Placeholder 6"/>
          <p:cNvSpPr>
            <a:spLocks noGrp="1"/>
          </p:cNvSpPr>
          <p:nvPr>
            <p:ph sz="quarter" idx="4"/>
          </p:nvPr>
        </p:nvSpPr>
        <p:spPr/>
        <p:txBody>
          <a:bodyPr/>
          <a:lstStyle/>
          <a:p>
            <a:pPr marL="0" indent="0">
              <a:buFont typeface="Arial" charset="0"/>
              <a:buNone/>
              <a:defRPr/>
            </a:pPr>
            <a:r>
              <a:rPr lang="en-US" u="sng" dirty="0"/>
              <a:t>Accomplishments</a:t>
            </a:r>
            <a:r>
              <a:rPr lang="en-US" dirty="0"/>
              <a:t>:</a:t>
            </a:r>
          </a:p>
          <a:p>
            <a:pPr>
              <a:defRPr/>
            </a:pPr>
            <a:r>
              <a:rPr lang="en-US" dirty="0"/>
              <a:t>Economic development and environmental protection</a:t>
            </a:r>
          </a:p>
        </p:txBody>
      </p:sp>
    </p:spTree>
    <p:extLst>
      <p:ext uri="{BB962C8B-B14F-4D97-AF65-F5344CB8AC3E}">
        <p14:creationId xmlns:p14="http://schemas.microsoft.com/office/powerpoint/2010/main" val="4003806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The United Nations</a:t>
            </a:r>
          </a:p>
        </p:txBody>
      </p:sp>
      <p:sp>
        <p:nvSpPr>
          <p:cNvPr id="75779" name="Rectangle 3"/>
          <p:cNvSpPr>
            <a:spLocks noGrp="1" noChangeArrowheads="1"/>
          </p:cNvSpPr>
          <p:nvPr>
            <p:ph type="body" idx="1"/>
          </p:nvPr>
        </p:nvSpPr>
        <p:spPr/>
        <p:txBody>
          <a:bodyPr/>
          <a:lstStyle/>
          <a:p>
            <a:r>
              <a:rPr lang="en-US" smtClean="0"/>
              <a:t>June 1945, 48 nations join together forming this international peace keeping body</a:t>
            </a:r>
          </a:p>
          <a:p>
            <a:pPr lvl="1"/>
            <a:r>
              <a:rPr lang="en-US" smtClean="0"/>
              <a:t>General Assembly: all member nations meet, 1 vote per nation</a:t>
            </a:r>
          </a:p>
          <a:p>
            <a:pPr lvl="1"/>
            <a:r>
              <a:rPr lang="en-US" smtClean="0"/>
              <a:t>Security Council: 11 members, 5 permanent members (U.S., Great Britain, U.S.S.R., France, and China)</a:t>
            </a:r>
          </a:p>
          <a:p>
            <a:pPr lvl="2"/>
            <a:r>
              <a:rPr lang="en-US" smtClean="0"/>
              <a:t>The real power of the UN</a:t>
            </a:r>
          </a:p>
        </p:txBody>
      </p:sp>
    </p:spTree>
    <p:extLst>
      <p:ext uri="{BB962C8B-B14F-4D97-AF65-F5344CB8AC3E}">
        <p14:creationId xmlns:p14="http://schemas.microsoft.com/office/powerpoint/2010/main" val="3862008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UN Headquarters in New York City</a:t>
            </a:r>
          </a:p>
        </p:txBody>
      </p:sp>
      <p:pic>
        <p:nvPicPr>
          <p:cNvPr id="76803" name="Picture 4" descr="u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74676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990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1203</Words>
  <Application>Microsoft Office PowerPoint</Application>
  <PresentationFormat>On-screen Show (4:3)</PresentationFormat>
  <Paragraphs>185</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 2</vt:lpstr>
      <vt:lpstr>Office Theme</vt:lpstr>
      <vt:lpstr>Aftermath of WWII</vt:lpstr>
      <vt:lpstr>Post-war Europe</vt:lpstr>
      <vt:lpstr>PowerPoint Presentation</vt:lpstr>
      <vt:lpstr>Post-War Europe</vt:lpstr>
      <vt:lpstr>What was Europe like after the war? </vt:lpstr>
      <vt:lpstr>Formation of the UN</vt:lpstr>
      <vt:lpstr>Formation of the UN</vt:lpstr>
      <vt:lpstr>The United Nations</vt:lpstr>
      <vt:lpstr>UN Headquarters in New York City</vt:lpstr>
      <vt:lpstr>Stop and Think! </vt:lpstr>
      <vt:lpstr>Soviets Build a Buffer</vt:lpstr>
      <vt:lpstr>Soviet Build a Buffer</vt:lpstr>
      <vt:lpstr>Europe Divided</vt:lpstr>
      <vt:lpstr>Division of the Allies</vt:lpstr>
      <vt:lpstr>Occupation of Berlin</vt:lpstr>
      <vt:lpstr>Germany Split in Two</vt:lpstr>
      <vt:lpstr>Berlin Blockade</vt:lpstr>
      <vt:lpstr>Berlin Airlift</vt:lpstr>
      <vt:lpstr>PowerPoint Presentation</vt:lpstr>
      <vt:lpstr>The Cold War – Stop and Think! </vt:lpstr>
      <vt:lpstr>The World Chooses Sides</vt:lpstr>
      <vt:lpstr>North Atlantic Treaty Organization (NATO)</vt:lpstr>
      <vt:lpstr>Warsaw Pact</vt:lpstr>
      <vt:lpstr>Greek Civil War</vt:lpstr>
      <vt:lpstr>Containment Policy</vt:lpstr>
      <vt:lpstr>The Marshall Plan</vt:lpstr>
      <vt:lpstr>Marshall Plan</vt:lpstr>
      <vt:lpstr>Marshall Plan</vt:lpstr>
      <vt:lpstr>Stop and Think! </vt:lpstr>
      <vt:lpstr>Post-War Japan</vt:lpstr>
      <vt:lpstr>Goal of Occupation</vt:lpstr>
      <vt:lpstr>Goal of Occupation</vt:lpstr>
      <vt:lpstr>Democratization</vt:lpstr>
      <vt:lpstr>Gen. Macarthur and Emperor Hirohito</vt:lpstr>
      <vt:lpstr>Democratization</vt:lpstr>
      <vt:lpstr>Democratization</vt:lpstr>
      <vt:lpstr>U.S. Occupation</vt:lpstr>
      <vt:lpstr>Stop and Think!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Aftermath of WWII</dc:title>
  <dc:creator>Windows User</dc:creator>
  <cp:lastModifiedBy>Martin, Patrick</cp:lastModifiedBy>
  <cp:revision>4</cp:revision>
  <dcterms:created xsi:type="dcterms:W3CDTF">2016-03-16T20:01:33Z</dcterms:created>
  <dcterms:modified xsi:type="dcterms:W3CDTF">2017-05-09T15:12:03Z</dcterms:modified>
</cp:coreProperties>
</file>