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4"/>
  </p:sldMasterIdLst>
  <p:notesMasterIdLst>
    <p:notesMasterId r:id="rId28"/>
  </p:notesMasterIdLst>
  <p:handoutMasterIdLst>
    <p:handoutMasterId r:id="rId29"/>
  </p:handoutMasterIdLst>
  <p:sldIdLst>
    <p:sldId id="256" r:id="rId5"/>
    <p:sldId id="305" r:id="rId6"/>
    <p:sldId id="306" r:id="rId7"/>
    <p:sldId id="319" r:id="rId8"/>
    <p:sldId id="321" r:id="rId9"/>
    <p:sldId id="314" r:id="rId10"/>
    <p:sldId id="272" r:id="rId11"/>
    <p:sldId id="273" r:id="rId12"/>
    <p:sldId id="315" r:id="rId13"/>
    <p:sldId id="257" r:id="rId14"/>
    <p:sldId id="316" r:id="rId15"/>
    <p:sldId id="258" r:id="rId16"/>
    <p:sldId id="317" r:id="rId17"/>
    <p:sldId id="299" r:id="rId18"/>
    <p:sldId id="324" r:id="rId19"/>
    <p:sldId id="276" r:id="rId20"/>
    <p:sldId id="322" r:id="rId21"/>
    <p:sldId id="323" r:id="rId22"/>
    <p:sldId id="294" r:id="rId23"/>
    <p:sldId id="320" r:id="rId24"/>
    <p:sldId id="291" r:id="rId25"/>
    <p:sldId id="325" r:id="rId26"/>
    <p:sldId id="297" r:id="rId2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Nakia" userId="c13c13c3-9aa7-4027-91cd-ef8ef8e43f05" providerId="ADAL" clId="{C6D1EF1D-FD31-4540-BD96-297C48195059}"/>
    <pc:docChg chg="addSld modSld">
      <pc:chgData name="Johnson, Nakia" userId="c13c13c3-9aa7-4027-91cd-ef8ef8e43f05" providerId="ADAL" clId="{C6D1EF1D-FD31-4540-BD96-297C48195059}" dt="2025-02-22T14:07:13.459" v="217" actId="1076"/>
      <pc:docMkLst>
        <pc:docMk/>
      </pc:docMkLst>
      <pc:sldChg chg="modSp">
        <pc:chgData name="Johnson, Nakia" userId="c13c13c3-9aa7-4027-91cd-ef8ef8e43f05" providerId="ADAL" clId="{C6D1EF1D-FD31-4540-BD96-297C48195059}" dt="2025-02-22T14:07:13.459" v="217" actId="1076"/>
        <pc:sldMkLst>
          <pc:docMk/>
          <pc:sldMk cId="794950470" sldId="315"/>
        </pc:sldMkLst>
        <pc:spChg chg="mod">
          <ac:chgData name="Johnson, Nakia" userId="c13c13c3-9aa7-4027-91cd-ef8ef8e43f05" providerId="ADAL" clId="{C6D1EF1D-FD31-4540-BD96-297C48195059}" dt="2025-02-22T14:07:11.123" v="216" actId="1076"/>
          <ac:spMkLst>
            <pc:docMk/>
            <pc:sldMk cId="794950470" sldId="315"/>
            <ac:spMk id="2" creationId="{1F5B00B9-68A2-4876-90CF-54D6B358349E}"/>
          </ac:spMkLst>
        </pc:spChg>
        <pc:picChg chg="mod">
          <ac:chgData name="Johnson, Nakia" userId="c13c13c3-9aa7-4027-91cd-ef8ef8e43f05" providerId="ADAL" clId="{C6D1EF1D-FD31-4540-BD96-297C48195059}" dt="2025-02-22T14:07:13.459" v="217" actId="1076"/>
          <ac:picMkLst>
            <pc:docMk/>
            <pc:sldMk cId="794950470" sldId="315"/>
            <ac:picMk id="11" creationId="{F3B33D78-FFE7-4A2F-94E9-52C491AD2499}"/>
          </ac:picMkLst>
        </pc:picChg>
      </pc:sldChg>
      <pc:sldChg chg="addSp modSp add">
        <pc:chgData name="Johnson, Nakia" userId="c13c13c3-9aa7-4027-91cd-ef8ef8e43f05" providerId="ADAL" clId="{C6D1EF1D-FD31-4540-BD96-297C48195059}" dt="2025-02-22T14:05:50.996" v="168" actId="20577"/>
        <pc:sldMkLst>
          <pc:docMk/>
          <pc:sldMk cId="1343580751" sldId="325"/>
        </pc:sldMkLst>
        <pc:spChg chg="mod">
          <ac:chgData name="Johnson, Nakia" userId="c13c13c3-9aa7-4027-91cd-ef8ef8e43f05" providerId="ADAL" clId="{C6D1EF1D-FD31-4540-BD96-297C48195059}" dt="2025-02-22T14:05:50.996" v="168" actId="20577"/>
          <ac:spMkLst>
            <pc:docMk/>
            <pc:sldMk cId="1343580751" sldId="325"/>
            <ac:spMk id="2" creationId="{7B6606B1-1A02-4217-B727-2386752B94E5}"/>
          </ac:spMkLst>
        </pc:spChg>
        <pc:spChg chg="mod">
          <ac:chgData name="Johnson, Nakia" userId="c13c13c3-9aa7-4027-91cd-ef8ef8e43f05" providerId="ADAL" clId="{C6D1EF1D-FD31-4540-BD96-297C48195059}" dt="2025-02-22T14:04:39.932" v="144" actId="1076"/>
          <ac:spMkLst>
            <pc:docMk/>
            <pc:sldMk cId="1343580751" sldId="325"/>
            <ac:spMk id="3" creationId="{CAF5E1CD-9988-4EBE-A5F8-7330047D78B9}"/>
          </ac:spMkLst>
        </pc:spChg>
        <pc:picChg chg="add mod">
          <ac:chgData name="Johnson, Nakia" userId="c13c13c3-9aa7-4027-91cd-ef8ef8e43f05" providerId="ADAL" clId="{C6D1EF1D-FD31-4540-BD96-297C48195059}" dt="2025-02-22T14:05:17.765" v="153" actId="1076"/>
          <ac:picMkLst>
            <pc:docMk/>
            <pc:sldMk cId="1343580751" sldId="325"/>
            <ac:picMk id="4" creationId="{6C52E94A-AB86-407B-AE4D-27FFDBF9274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2/22/2025</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2/22/2025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20</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23</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14</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19</a:t>
            </a:fld>
            <a:endParaRPr lang="en-US"/>
          </a:p>
        </p:txBody>
      </p:sp>
    </p:spTree>
    <p:extLst>
      <p:ext uri="{BB962C8B-B14F-4D97-AF65-F5344CB8AC3E}">
        <p14:creationId xmlns:p14="http://schemas.microsoft.com/office/powerpoint/2010/main" val="107869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2/22/2025</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2/22/2025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litetexas.org/resources-sl/implementing-structured-data-meetings-for-english-learners" TargetMode="External"/><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johnsna@boe.Richmond.k12.ga.u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forms.office.com/pages/responsepage.aspx?id=QC2yMGJzF0-DqSUwkntvZa9g9aYKfm5OsGt6-R_4VF5UQ1VaVk1NUE1VSVJMWjRDNTIxNFJERkhPUy4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32500" lnSpcReduction="20000"/>
          </a:bodyPr>
          <a:lstStyle/>
          <a:p>
            <a:endParaRPr lang="en-US" dirty="0"/>
          </a:p>
          <a:p>
            <a:r>
              <a:rPr lang="en-US" sz="4800" dirty="0">
                <a:solidFill>
                  <a:schemeClr val="tx1"/>
                </a:solidFill>
                <a:cs typeface="Calibri"/>
              </a:rPr>
              <a:t>Thursday February 27, 2025</a:t>
            </a:r>
          </a:p>
          <a:p>
            <a:r>
              <a:rPr lang="en-US" sz="4800" dirty="0">
                <a:solidFill>
                  <a:schemeClr val="tx1"/>
                </a:solidFill>
              </a:rPr>
              <a:t>4:30pm-5:00pm</a:t>
            </a:r>
          </a:p>
          <a:p>
            <a:r>
              <a:rPr lang="en-US" sz="4800" dirty="0">
                <a:solidFill>
                  <a:schemeClr val="tx1"/>
                </a:solidFill>
              </a:rPr>
              <a:t>Auditorium</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C.T. Walker Magnet Elementary</a:t>
            </a:r>
            <a:br>
              <a:rPr lang="en-US" sz="2800" dirty="0"/>
            </a:br>
            <a:r>
              <a:rPr lang="en-US" sz="2800" dirty="0">
                <a:ea typeface="+mj-lt"/>
                <a:cs typeface="+mj-lt"/>
              </a:rPr>
              <a:t> Title I </a:t>
            </a:r>
            <a:r>
              <a:rPr lang="en-US" sz="2800" dirty="0">
                <a:solidFill>
                  <a:schemeClr val="tx1"/>
                </a:solidFill>
              </a:rPr>
              <a:t>Input/Revision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a:solidFill>
                <a:schemeClr val="tx1"/>
              </a:solidFill>
            </a:endParaRPr>
          </a:p>
          <a:p>
            <a:pPr marL="0" indent="0">
              <a:buNone/>
            </a:pPr>
            <a:r>
              <a:rPr lang="en-US" b="1"/>
              <a:t>Title I Schools:</a:t>
            </a:r>
            <a:r>
              <a:rPr lang="en-US"/>
              <a:t> </a:t>
            </a:r>
          </a:p>
          <a:p>
            <a:pPr marL="0" indent="0">
              <a:buNone/>
            </a:pPr>
            <a:r>
              <a:rPr lang="en-US"/>
              <a:t>The school parents and family engagement policy must describe how the school will:</a:t>
            </a:r>
          </a:p>
          <a:p>
            <a:r>
              <a:rPr lang="en-US"/>
              <a:t>Convene an annual meeting, at a convenient time to which all parents of low-income students are invited and encouraged to attend, to </a:t>
            </a:r>
            <a:r>
              <a:rPr lang="en-US" u="sng">
                <a:hlinkClick r:id="rId2"/>
              </a:rPr>
              <a:t>inform parents</a:t>
            </a:r>
            <a:r>
              <a:rPr lang="en-US"/>
              <a:t> that their school receives Title I funds, that these funds come with requirements, and that parents have a right to be involved;</a:t>
            </a:r>
          </a:p>
          <a:p>
            <a:r>
              <a:rPr lang="en-US"/>
              <a:t>Offer a flexible number of engagement </a:t>
            </a:r>
            <a:r>
              <a:rPr lang="en-US" u="sng">
                <a:hlinkClick r:id="rId3"/>
              </a:rPr>
              <a:t>meetings</a:t>
            </a:r>
            <a:r>
              <a:rPr lang="en-US"/>
              <a:t> at convenient times for families (for which the school may provide transportation, child care, or home visits using Title I funds);</a:t>
            </a:r>
          </a:p>
          <a:p>
            <a:r>
              <a:rPr lang="en-US"/>
              <a:t>Provide parents and families with:​</a:t>
            </a:r>
          </a:p>
          <a:p>
            <a:pPr lvl="1"/>
            <a:r>
              <a:rPr lang="en-US"/>
              <a:t>Information about Title I-funded programs;</a:t>
            </a:r>
          </a:p>
          <a:p>
            <a:pPr lvl="1"/>
            <a:r>
              <a:rPr lang="en-US"/>
              <a:t>An explanation of the curriculum and achievement levels the school uses; and</a:t>
            </a:r>
          </a:p>
          <a:p>
            <a:pPr lvl="1"/>
            <a:r>
              <a:rPr lang="en-US"/>
              <a:t>If requested, opportunities for regular meetings to participate in decisions relating to the education of their student.</a:t>
            </a: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8243634" y="1701782"/>
            <a:ext cx="4222064" cy="954107"/>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532810" y="1477583"/>
            <a:ext cx="6147148" cy="369332"/>
          </a:xfrm>
          <a:prstGeom prst="rect">
            <a:avLst/>
          </a:prstGeom>
          <a:noFill/>
        </p:spPr>
        <p:txBody>
          <a:bodyPr wrap="square">
            <a:spAutoFit/>
          </a:bodyPr>
          <a:lstStyle/>
          <a:p>
            <a:pPr marL="0" indent="0">
              <a:buNone/>
            </a:pPr>
            <a:r>
              <a:rPr lang="en-US" sz="1800" dirty="0">
                <a:solidFill>
                  <a:srgbClr val="FF0000"/>
                </a:solidFill>
              </a:rPr>
              <a:t>Can be found on the School Webpage : Parents, Title I</a:t>
            </a:r>
          </a:p>
        </p:txBody>
      </p:sp>
      <p:pic>
        <p:nvPicPr>
          <p:cNvPr id="5" name="Picture 4">
            <a:extLst>
              <a:ext uri="{FF2B5EF4-FFF2-40B4-BE49-F238E27FC236}">
                <a16:creationId xmlns:a16="http://schemas.microsoft.com/office/drawing/2014/main" id="{1EFB28D6-8422-4BA0-978C-8ECD349E90AB}"/>
              </a:ext>
            </a:extLst>
          </p:cNvPr>
          <p:cNvPicPr>
            <a:picLocks noChangeAspect="1"/>
          </p:cNvPicPr>
          <p:nvPr/>
        </p:nvPicPr>
        <p:blipFill>
          <a:blip r:embed="rId2"/>
          <a:stretch>
            <a:fillRect/>
          </a:stretch>
        </p:blipFill>
        <p:spPr>
          <a:xfrm>
            <a:off x="-57745" y="1801779"/>
            <a:ext cx="6402561" cy="2508964"/>
          </a:xfrm>
          <a:prstGeom prst="rect">
            <a:avLst/>
          </a:prstGeom>
        </p:spPr>
      </p:pic>
      <p:pic>
        <p:nvPicPr>
          <p:cNvPr id="6" name="Picture 5">
            <a:extLst>
              <a:ext uri="{FF2B5EF4-FFF2-40B4-BE49-F238E27FC236}">
                <a16:creationId xmlns:a16="http://schemas.microsoft.com/office/drawing/2014/main" id="{9B9FD025-0DC5-41F9-843E-1B986222ED96}"/>
              </a:ext>
            </a:extLst>
          </p:cNvPr>
          <p:cNvPicPr>
            <a:picLocks noChangeAspect="1"/>
          </p:cNvPicPr>
          <p:nvPr/>
        </p:nvPicPr>
        <p:blipFill>
          <a:blip r:embed="rId3"/>
          <a:stretch>
            <a:fillRect/>
          </a:stretch>
        </p:blipFill>
        <p:spPr>
          <a:xfrm>
            <a:off x="1138537" y="4297442"/>
            <a:ext cx="3582567" cy="2165949"/>
          </a:xfrm>
          <a:prstGeom prst="rect">
            <a:avLst/>
          </a:prstGeom>
        </p:spPr>
      </p:pic>
    </p:spTree>
    <p:extLst>
      <p:ext uri="{BB962C8B-B14F-4D97-AF65-F5344CB8AC3E}">
        <p14:creationId xmlns:p14="http://schemas.microsoft.com/office/powerpoint/2010/main" val="279483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7" y="1585506"/>
            <a:ext cx="6147148" cy="400110"/>
          </a:xfrm>
          <a:prstGeom prst="rect">
            <a:avLst/>
          </a:prstGeom>
          <a:noFill/>
        </p:spPr>
        <p:txBody>
          <a:bodyPr wrap="square">
            <a:spAutoFit/>
          </a:bodyPr>
          <a:lstStyle/>
          <a:p>
            <a:r>
              <a:rPr lang="en-US" sz="2000">
                <a:solidFill>
                  <a:srgbClr val="FF0000"/>
                </a:solidFill>
              </a:rPr>
              <a:t>Can be found on your School Webpage : Parents, Title I</a:t>
            </a:r>
            <a:endParaRPr lang="en-US" sz="2000"/>
          </a:p>
        </p:txBody>
      </p:sp>
      <p:sp>
        <p:nvSpPr>
          <p:cNvPr id="9" name="TextBox 8">
            <a:extLst>
              <a:ext uri="{FF2B5EF4-FFF2-40B4-BE49-F238E27FC236}">
                <a16:creationId xmlns:a16="http://schemas.microsoft.com/office/drawing/2014/main" id="{51713D23-738A-4611-995A-10CE257DCEF5}"/>
              </a:ext>
            </a:extLst>
          </p:cNvPr>
          <p:cNvSpPr txBox="1"/>
          <p:nvPr/>
        </p:nvSpPr>
        <p:spPr>
          <a:xfrm>
            <a:off x="247027" y="1886046"/>
            <a:ext cx="6147148" cy="523220"/>
          </a:xfrm>
          <a:prstGeom prst="rect">
            <a:avLst/>
          </a:prstGeom>
          <a:noFill/>
        </p:spPr>
        <p:txBody>
          <a:bodyPr wrap="square">
            <a:spAutoFit/>
          </a:bodyPr>
          <a:lstStyle/>
          <a:p>
            <a:pPr marL="0" indent="0">
              <a:buNone/>
            </a:pPr>
            <a:r>
              <a:rPr lang="en-US" sz="2800" dirty="0"/>
              <a:t>Kindergarten-2</a:t>
            </a:r>
            <a:r>
              <a:rPr lang="en-US" sz="2800" baseline="30000" dirty="0"/>
              <a:t>nd</a:t>
            </a:r>
            <a:r>
              <a:rPr lang="en-US" sz="2800" dirty="0"/>
              <a:t> grade</a:t>
            </a:r>
          </a:p>
        </p:txBody>
      </p:sp>
      <p:sp>
        <p:nvSpPr>
          <p:cNvPr id="3" name="TextBox 2">
            <a:extLst>
              <a:ext uri="{FF2B5EF4-FFF2-40B4-BE49-F238E27FC236}">
                <a16:creationId xmlns:a16="http://schemas.microsoft.com/office/drawing/2014/main" id="{FB4CF19C-6891-4D57-ABAB-6DEFAA164CFF}"/>
              </a:ext>
            </a:extLst>
          </p:cNvPr>
          <p:cNvSpPr txBox="1"/>
          <p:nvPr/>
        </p:nvSpPr>
        <p:spPr>
          <a:xfrm>
            <a:off x="7323491" y="2405167"/>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4" name="Picture 3">
            <a:extLst>
              <a:ext uri="{FF2B5EF4-FFF2-40B4-BE49-F238E27FC236}">
                <a16:creationId xmlns:a16="http://schemas.microsoft.com/office/drawing/2014/main" id="{81737531-6B3B-4E72-AF5B-F797D23C8D8B}"/>
              </a:ext>
            </a:extLst>
          </p:cNvPr>
          <p:cNvPicPr>
            <a:picLocks noChangeAspect="1"/>
          </p:cNvPicPr>
          <p:nvPr/>
        </p:nvPicPr>
        <p:blipFill>
          <a:blip r:embed="rId2"/>
          <a:stretch>
            <a:fillRect/>
          </a:stretch>
        </p:blipFill>
        <p:spPr>
          <a:xfrm>
            <a:off x="247028" y="2405167"/>
            <a:ext cx="5444646" cy="2066251"/>
          </a:xfrm>
          <a:prstGeom prst="rect">
            <a:avLst/>
          </a:prstGeom>
        </p:spPr>
      </p:pic>
      <p:sp>
        <p:nvSpPr>
          <p:cNvPr id="6" name="TextBox 5">
            <a:extLst>
              <a:ext uri="{FF2B5EF4-FFF2-40B4-BE49-F238E27FC236}">
                <a16:creationId xmlns:a16="http://schemas.microsoft.com/office/drawing/2014/main" id="{AE743133-03F6-4524-A7E4-08C41EE9C53F}"/>
              </a:ext>
            </a:extLst>
          </p:cNvPr>
          <p:cNvSpPr txBox="1"/>
          <p:nvPr/>
        </p:nvSpPr>
        <p:spPr>
          <a:xfrm>
            <a:off x="247027" y="4665306"/>
            <a:ext cx="3634508" cy="369332"/>
          </a:xfrm>
          <a:prstGeom prst="rect">
            <a:avLst/>
          </a:prstGeom>
          <a:noFill/>
        </p:spPr>
        <p:txBody>
          <a:bodyPr wrap="square" rtlCol="0">
            <a:spAutoFit/>
          </a:bodyPr>
          <a:lstStyle/>
          <a:p>
            <a:r>
              <a:rPr lang="en-US" dirty="0"/>
              <a:t>3</a:t>
            </a:r>
            <a:r>
              <a:rPr lang="en-US" baseline="30000" dirty="0"/>
              <a:t>rd</a:t>
            </a:r>
            <a:r>
              <a:rPr lang="en-US" dirty="0"/>
              <a:t>-5</a:t>
            </a:r>
            <a:r>
              <a:rPr lang="en-US" baseline="30000" dirty="0"/>
              <a:t>th</a:t>
            </a:r>
            <a:r>
              <a:rPr lang="en-US" dirty="0"/>
              <a:t> grades</a:t>
            </a:r>
          </a:p>
        </p:txBody>
      </p:sp>
      <p:pic>
        <p:nvPicPr>
          <p:cNvPr id="8" name="Picture 7">
            <a:extLst>
              <a:ext uri="{FF2B5EF4-FFF2-40B4-BE49-F238E27FC236}">
                <a16:creationId xmlns:a16="http://schemas.microsoft.com/office/drawing/2014/main" id="{3ED02C1D-8066-4ED1-A665-A3B1C0C3A442}"/>
              </a:ext>
            </a:extLst>
          </p:cNvPr>
          <p:cNvPicPr>
            <a:picLocks noChangeAspect="1"/>
          </p:cNvPicPr>
          <p:nvPr/>
        </p:nvPicPr>
        <p:blipFill>
          <a:blip r:embed="rId3"/>
          <a:stretch>
            <a:fillRect/>
          </a:stretch>
        </p:blipFill>
        <p:spPr>
          <a:xfrm>
            <a:off x="1851607" y="4665305"/>
            <a:ext cx="5691674" cy="2068709"/>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F3CB-7CB9-1BA7-3632-FB4143073C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E15AC-A42A-8C41-F2B9-3710D41769F3}"/>
              </a:ext>
            </a:extLst>
          </p:cNvPr>
          <p:cNvSpPr>
            <a:spLocks noGrp="1"/>
          </p:cNvSpPr>
          <p:nvPr>
            <p:ph type="body" sz="quarter" idx="13"/>
          </p:nvPr>
        </p:nvSpPr>
        <p:spPr/>
        <p:txBody>
          <a:bodyPr>
            <a:normAutofit/>
          </a:bodyPr>
          <a:lstStyle/>
          <a:p>
            <a:r>
              <a:rPr lang="en-US" sz="4000"/>
              <a:t>Building Capacity</a:t>
            </a:r>
            <a:endParaRPr lang="en-US"/>
          </a:p>
        </p:txBody>
      </p:sp>
      <p:sp>
        <p:nvSpPr>
          <p:cNvPr id="9" name="TextBox 8">
            <a:extLst>
              <a:ext uri="{FF2B5EF4-FFF2-40B4-BE49-F238E27FC236}">
                <a16:creationId xmlns:a16="http://schemas.microsoft.com/office/drawing/2014/main" id="{8200A67A-C1CD-6A84-1EC6-216AE5A556CB}"/>
              </a:ext>
            </a:extLst>
          </p:cNvPr>
          <p:cNvSpPr txBox="1"/>
          <p:nvPr/>
        </p:nvSpPr>
        <p:spPr>
          <a:xfrm>
            <a:off x="273847" y="2325908"/>
            <a:ext cx="11972051" cy="523220"/>
          </a:xfrm>
          <a:prstGeom prst="rect">
            <a:avLst/>
          </a:prstGeom>
          <a:noFill/>
        </p:spPr>
        <p:txBody>
          <a:bodyPr wrap="square" lIns="91440" tIns="45720" rIns="91440" bIns="45720" anchor="t">
            <a:spAutoFit/>
          </a:bodyPr>
          <a:lstStyle/>
          <a:p>
            <a:r>
              <a:rPr lang="en-US" sz="2800" b="1">
                <a:ea typeface="Calibri"/>
                <a:cs typeface="Calibri"/>
              </a:rPr>
              <a:t>  What suggestions do you have to train teachers and school staff?</a:t>
            </a:r>
          </a:p>
        </p:txBody>
      </p:sp>
      <p:pic>
        <p:nvPicPr>
          <p:cNvPr id="3" name="Picture 2" descr="A group of people sitting at a table&#10;&#10;Description automatically generated">
            <a:extLst>
              <a:ext uri="{FF2B5EF4-FFF2-40B4-BE49-F238E27FC236}">
                <a16:creationId xmlns:a16="http://schemas.microsoft.com/office/drawing/2014/main" id="{C02752FB-C214-EF3D-268D-6D8B02D673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67538" y="2985721"/>
            <a:ext cx="6350000" cy="3333750"/>
          </a:xfrm>
          <a:prstGeom prst="rect">
            <a:avLst/>
          </a:prstGeom>
        </p:spPr>
      </p:pic>
    </p:spTree>
    <p:extLst>
      <p:ext uri="{BB962C8B-B14F-4D97-AF65-F5344CB8AC3E}">
        <p14:creationId xmlns:p14="http://schemas.microsoft.com/office/powerpoint/2010/main" val="54999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Title I Parent and Family Engagement Set Aside:</a:t>
            </a:r>
          </a:p>
          <a:p>
            <a:pPr marL="0" indent="0">
              <a:buNone/>
            </a:pPr>
            <a:r>
              <a:rPr lang="en-US"/>
              <a:t> </a:t>
            </a:r>
            <a:r>
              <a:rPr lang="en-US" sz="2800"/>
              <a:t>Each district receiving more than $500,000  in Title I Part A Funds is required to reserve </a:t>
            </a:r>
            <a:r>
              <a:rPr lang="en-US" sz="2800" b="1"/>
              <a:t>at least one percent</a:t>
            </a:r>
            <a:r>
              <a:rPr lang="en-US" sz="2800"/>
              <a:t> of its Title I funds to carry out parent and family engagement activities, including those described in the written policy section below. </a:t>
            </a:r>
            <a:r>
              <a:rPr lang="en-US" sz="2800" b="1"/>
              <a:t>Ninety (90) percent</a:t>
            </a:r>
            <a:r>
              <a:rPr lang="en-US" sz="2800"/>
              <a:t> of these “set-aside” funds must be distributed to schools, with priority given to “high-need” schools. The law further requires that parents and family members of students </a:t>
            </a:r>
            <a:r>
              <a:rPr lang="en-US" sz="2800" b="1"/>
              <a:t>must</a:t>
            </a:r>
            <a:r>
              <a:rPr lang="en-US" sz="2800"/>
              <a:t> be included in decisions regarding how these engagement funds are spent.</a:t>
            </a:r>
            <a:endParaRPr lang="en-US" sz="2800">
              <a:cs typeface="Calibri"/>
            </a:endParaRPr>
          </a:p>
          <a:p>
            <a:pPr marL="0" indent="0">
              <a:buNone/>
            </a:pPr>
            <a:endParaRPr lang="en-US"/>
          </a:p>
        </p:txBody>
      </p:sp>
    </p:spTree>
    <p:extLst>
      <p:ext uri="{BB962C8B-B14F-4D97-AF65-F5344CB8AC3E}">
        <p14:creationId xmlns:p14="http://schemas.microsoft.com/office/powerpoint/2010/main" val="4134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dirty="0">
                <a:solidFill>
                  <a:schemeClr val="tx1"/>
                </a:solidFill>
              </a:rPr>
              <a:t>C.T. Walker Magnet Elementary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dirty="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501592" y="1715321"/>
            <a:ext cx="9594761" cy="4616648"/>
          </a:xfrm>
          <a:prstGeom prst="rect">
            <a:avLst/>
          </a:prstGeom>
          <a:noFill/>
        </p:spPr>
        <p:txBody>
          <a:bodyPr wrap="square" lIns="91440" tIns="45720" rIns="91440" bIns="45720" rtlCol="0" anchor="t">
            <a:spAutoFit/>
          </a:bodyPr>
          <a:lstStyle/>
          <a:p>
            <a:r>
              <a:rPr lang="en-US" sz="2400" b="1" dirty="0"/>
              <a:t>School Goals:</a:t>
            </a:r>
          </a:p>
          <a:p>
            <a:r>
              <a:rPr lang="en-US" i="1" dirty="0"/>
              <a:t>C.T Walker Magnet School Goals</a:t>
            </a:r>
            <a:endParaRPr lang="en-US" dirty="0"/>
          </a:p>
          <a:p>
            <a:r>
              <a:rPr lang="en-US" b="1" dirty="0"/>
              <a:t>GOAL #1    </a:t>
            </a:r>
            <a:r>
              <a:rPr lang="en-US" dirty="0"/>
              <a:t>By the end of the 2024-2025 school year, the percentage of students in grades 3-5 scoring at the Proficient or Distinguished level on the ELA portion of the GMAS will increase from 67% to 72%.</a:t>
            </a:r>
          </a:p>
          <a:p>
            <a:r>
              <a:rPr lang="en-US" b="1" dirty="0"/>
              <a:t>GOAL #2    </a:t>
            </a:r>
            <a:r>
              <a:rPr lang="en-US" dirty="0"/>
              <a:t>By the end of the 2024-2025 school year, the percentage of students in grades 3-5 scoring at the Proficient or Distinguished level on the Math portion of the GMAS will increase from 68% to 72%.</a:t>
            </a:r>
          </a:p>
          <a:p>
            <a:pPr fontAlgn="base"/>
            <a:r>
              <a:rPr lang="en-US" b="1" dirty="0"/>
              <a:t>GOAL #3    </a:t>
            </a:r>
            <a:r>
              <a:rPr lang="en-US" dirty="0"/>
              <a:t>During the 2024-2025 school year, we will increase parental engagement and involvement as well as promote student and staff morale by hosting at least 5 schoolwide events that include celebrations, collaboration, and team building for all stakeholders as evident by stakeholder surveys, student health surveys, and Panorama data.</a:t>
            </a:r>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509AE5C7-1042-46AB-B099-163BB66D7F35}"/>
              </a:ext>
            </a:extLst>
          </p:cNvPr>
          <p:cNvSpPr txBox="1"/>
          <p:nvPr/>
        </p:nvSpPr>
        <p:spPr>
          <a:xfrm>
            <a:off x="346322" y="5124227"/>
            <a:ext cx="10742030" cy="954107"/>
          </a:xfrm>
          <a:prstGeom prst="rect">
            <a:avLst/>
          </a:prstGeom>
          <a:noFill/>
        </p:spPr>
        <p:txBody>
          <a:bodyPr wrap="square" lIns="91440" tIns="45720" rIns="91440" bIns="45720" anchor="t">
            <a:spAutoFit/>
          </a:bodyPr>
          <a:lstStyle/>
          <a:p>
            <a:pPr marL="0" indent="0">
              <a:buNone/>
            </a:pPr>
            <a:r>
              <a:rPr lang="en-US" sz="2800" b="1" dirty="0"/>
              <a:t>What are some suggestions for goals and/or initiatives for the upcoming school year?</a:t>
            </a:r>
            <a:endParaRPr lang="en-US" sz="2800" b="1" dirty="0">
              <a:cs typeface="Calibri"/>
            </a:endParaRPr>
          </a:p>
        </p:txBody>
      </p:sp>
    </p:spTree>
    <p:extLst>
      <p:ext uri="{BB962C8B-B14F-4D97-AF65-F5344CB8AC3E}">
        <p14:creationId xmlns:p14="http://schemas.microsoft.com/office/powerpoint/2010/main" val="163725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Annual Parent and Family Engagement Evaluation</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vert="horz" lIns="91440" tIns="45720" rIns="91440" bIns="45720" rtlCol="0" anchor="t">
            <a:normAutofit fontScale="92500" lnSpcReduction="20000"/>
          </a:bodyPr>
          <a:lstStyle/>
          <a:p>
            <a:pPr marL="0" indent="0">
              <a:buNone/>
            </a:pPr>
            <a:r>
              <a:rPr lang="en-US" sz="2800" dirty="0"/>
              <a:t>“Each year, C.T. Walker Magnet 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2800" dirty="0">
              <a:ea typeface="Calibri"/>
              <a:cs typeface="Calibri"/>
            </a:endParaRPr>
          </a:p>
          <a:p>
            <a:pPr marL="0" indent="0">
              <a:buNone/>
            </a:pPr>
            <a:r>
              <a:rPr lang="en-US" sz="2800" dirty="0">
                <a:ea typeface="Calibri"/>
                <a:cs typeface="Calibri"/>
              </a:rPr>
              <a:t>Your window to complete this survey is April `16, 2024- May 15, 2024</a:t>
            </a:r>
          </a:p>
          <a:p>
            <a:endParaRPr lang="en-US" dirty="0">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2039" y="2662200"/>
            <a:ext cx="6032298" cy="3705798"/>
          </a:xfrm>
        </p:spPr>
        <p:txBody>
          <a:bodyPr vert="horz" lIns="91440" tIns="45720" rIns="91440" bIns="45720" rtlCol="0" anchor="t">
            <a:normAutofit fontScale="92500" lnSpcReduction="10000"/>
          </a:bodyPr>
          <a:lstStyle/>
          <a:p>
            <a:r>
              <a:rPr lang="en-US" sz="2400">
                <a:ea typeface="+mn-lt"/>
                <a:cs typeface="+mn-lt"/>
              </a:rPr>
              <a:t>Your input will be used where possible for the 2024-2025 school year as we update the:</a:t>
            </a:r>
            <a:endParaRPr lang="en-US">
              <a:ea typeface="+mn-lt"/>
              <a:cs typeface="+mn-lt"/>
            </a:endParaRPr>
          </a:p>
          <a:p>
            <a:pPr marL="342900" indent="-342900">
              <a:buChar char="•"/>
            </a:pPr>
            <a:r>
              <a:rPr lang="en-US" sz="2400" b="1">
                <a:ea typeface="+mn-lt"/>
                <a:cs typeface="+mn-lt"/>
              </a:rPr>
              <a:t>School Compact</a:t>
            </a:r>
          </a:p>
          <a:p>
            <a:pPr marL="342900" indent="-342900">
              <a:buChar char="•"/>
            </a:pPr>
            <a:r>
              <a:rPr lang="en-US" sz="2400" b="1">
                <a:ea typeface="+mn-lt"/>
                <a:cs typeface="+mn-lt"/>
              </a:rPr>
              <a:t>LEA Policy</a:t>
            </a:r>
          </a:p>
          <a:p>
            <a:pPr marL="342900" indent="-342900">
              <a:buChar char="•"/>
            </a:pPr>
            <a:r>
              <a:rPr lang="en-US" sz="2400" b="1">
                <a:ea typeface="Calibri"/>
                <a:cs typeface="Calibri"/>
              </a:rPr>
              <a:t>School Policy </a:t>
            </a:r>
          </a:p>
          <a:p>
            <a:pPr marL="342900" indent="-342900">
              <a:buChar char="•"/>
            </a:pPr>
            <a:r>
              <a:rPr lang="en-US" sz="2400" b="1">
                <a:ea typeface="+mn-lt"/>
                <a:cs typeface="+mn-lt"/>
              </a:rPr>
              <a:t>Title I Parent Budget</a:t>
            </a:r>
          </a:p>
          <a:p>
            <a:pPr marL="342900" indent="-342900">
              <a:buChar char="•"/>
            </a:pPr>
            <a:r>
              <a:rPr lang="en-US" sz="2400" b="1">
                <a:ea typeface="+mn-lt"/>
                <a:cs typeface="+mn-lt"/>
              </a:rPr>
              <a:t>School Improvement Plan</a:t>
            </a:r>
          </a:p>
          <a:p>
            <a:endParaRPr lang="en-US" sz="2400">
              <a:ea typeface="+mn-lt"/>
              <a:cs typeface="+mn-lt"/>
            </a:endParaRPr>
          </a:p>
          <a:p>
            <a:endParaRPr lang="en-US" sz="2400">
              <a:ea typeface="+mn-lt"/>
              <a:cs typeface="+mn-lt"/>
            </a:endParaRPr>
          </a:p>
          <a:p>
            <a:r>
              <a:rPr lang="en-US" sz="2400">
                <a:ea typeface="+mn-lt"/>
                <a:cs typeface="+mn-lt"/>
              </a:rPr>
              <a:t>Documents will also be distributed at the school's Annual Meeting and on your school's website.</a:t>
            </a:r>
            <a:endParaRPr lang="en-US">
              <a:ea typeface="Calibri"/>
              <a:cs typeface="Calibri" panose="020F0502020204030204"/>
            </a:endParaRPr>
          </a:p>
          <a:p>
            <a:endParaRPr lang="en-US">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61460" y="1930618"/>
            <a:ext cx="5609997" cy="1204976"/>
          </a:xfrm>
        </p:spPr>
        <p:txBody>
          <a:bodyPr>
            <a:noAutofit/>
          </a:bodyPr>
          <a:lstStyle/>
          <a:p>
            <a:pPr algn="ctr">
              <a:lnSpc>
                <a:spcPct val="100000"/>
              </a:lnSpc>
              <a:spcBef>
                <a:spcPts val="200"/>
              </a:spcBef>
            </a:pPr>
            <a:r>
              <a:rPr lang="en-US" sz="4000" b="0">
                <a:latin typeface="Calibri"/>
                <a:cs typeface="Calibri"/>
              </a:rPr>
              <a:t>Next Steps</a:t>
            </a:r>
            <a:endParaRPr lang="en-US">
              <a:ea typeface="Calibri"/>
              <a:cs typeface="Calibri"/>
            </a:endParaRPr>
          </a:p>
        </p:txBody>
      </p:sp>
    </p:spTree>
    <p:extLst>
      <p:ext uri="{BB962C8B-B14F-4D97-AF65-F5344CB8AC3E}">
        <p14:creationId xmlns:p14="http://schemas.microsoft.com/office/powerpoint/2010/main" val="348513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6606B1-1A02-4217-B727-2386752B94E5}"/>
              </a:ext>
            </a:extLst>
          </p:cNvPr>
          <p:cNvSpPr>
            <a:spLocks noGrp="1"/>
          </p:cNvSpPr>
          <p:nvPr>
            <p:ph type="body" sz="half" idx="2"/>
          </p:nvPr>
        </p:nvSpPr>
        <p:spPr>
          <a:xfrm>
            <a:off x="279952" y="2739831"/>
            <a:ext cx="3724528" cy="983083"/>
          </a:xfrm>
        </p:spPr>
        <p:txBody>
          <a:bodyPr/>
          <a:lstStyle/>
          <a:p>
            <a:r>
              <a:rPr lang="en-US" dirty="0"/>
              <a:t>Please complete our Walker survey to include your feedback of our Title I program.  Your voice is VITAL!!</a:t>
            </a:r>
          </a:p>
        </p:txBody>
      </p:sp>
      <p:sp>
        <p:nvSpPr>
          <p:cNvPr id="3" name="Text Placeholder 2">
            <a:extLst>
              <a:ext uri="{FF2B5EF4-FFF2-40B4-BE49-F238E27FC236}">
                <a16:creationId xmlns:a16="http://schemas.microsoft.com/office/drawing/2014/main" id="{CAF5E1CD-9988-4EBE-A5F8-7330047D78B9}"/>
              </a:ext>
            </a:extLst>
          </p:cNvPr>
          <p:cNvSpPr>
            <a:spLocks noGrp="1"/>
          </p:cNvSpPr>
          <p:nvPr>
            <p:ph type="body" sz="quarter" idx="13"/>
          </p:nvPr>
        </p:nvSpPr>
        <p:spPr>
          <a:xfrm>
            <a:off x="401250" y="1923402"/>
            <a:ext cx="3948112" cy="1054100"/>
          </a:xfrm>
        </p:spPr>
        <p:txBody>
          <a:bodyPr/>
          <a:lstStyle/>
          <a:p>
            <a:r>
              <a:rPr lang="en-US" dirty="0"/>
              <a:t>WE WANT TO HEAR FROM YOU!!!</a:t>
            </a:r>
          </a:p>
        </p:txBody>
      </p:sp>
      <p:pic>
        <p:nvPicPr>
          <p:cNvPr id="4" name="Picture 3">
            <a:extLst>
              <a:ext uri="{FF2B5EF4-FFF2-40B4-BE49-F238E27FC236}">
                <a16:creationId xmlns:a16="http://schemas.microsoft.com/office/drawing/2014/main" id="{6C52E94A-AB86-407B-AE4D-27FFDBF92742}"/>
              </a:ext>
            </a:extLst>
          </p:cNvPr>
          <p:cNvPicPr>
            <a:picLocks noChangeAspect="1"/>
          </p:cNvPicPr>
          <p:nvPr/>
        </p:nvPicPr>
        <p:blipFill>
          <a:blip r:embed="rId2"/>
          <a:stretch>
            <a:fillRect/>
          </a:stretch>
        </p:blipFill>
        <p:spPr>
          <a:xfrm>
            <a:off x="575971" y="3793931"/>
            <a:ext cx="2744234" cy="2744234"/>
          </a:xfrm>
          <a:prstGeom prst="rect">
            <a:avLst/>
          </a:prstGeom>
        </p:spPr>
      </p:pic>
    </p:spTree>
    <p:extLst>
      <p:ext uri="{BB962C8B-B14F-4D97-AF65-F5344CB8AC3E}">
        <p14:creationId xmlns:p14="http://schemas.microsoft.com/office/powerpoint/2010/main" val="134358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1148" y="2011622"/>
            <a:ext cx="11307287" cy="4722443"/>
          </a:xfrm>
        </p:spPr>
        <p:txBody>
          <a:bodyPr vert="horz" lIns="91440" tIns="45720" rIns="91440" bIns="45720" rtlCol="0" anchor="t">
            <a:normAutofit/>
          </a:bodyPr>
          <a:lstStyle/>
          <a:p>
            <a:pPr marL="0" indent="0">
              <a:buNone/>
            </a:pPr>
            <a:r>
              <a:rPr lang="en-US" dirty="0"/>
              <a:t>Thank you for attending our input/revision meeting. Please complete the EOY Meeting Evaluation!</a:t>
            </a:r>
          </a:p>
          <a:p>
            <a:pPr marL="0" indent="0" algn="ctr">
              <a:buNone/>
            </a:pPr>
            <a:r>
              <a:rPr lang="en-US" dirty="0"/>
              <a:t>{If you have any questions, please contact: </a:t>
            </a:r>
          </a:p>
          <a:p>
            <a:pPr marL="0" indent="0" algn="ctr">
              <a:buNone/>
            </a:pPr>
            <a:r>
              <a:rPr lang="en-US" dirty="0"/>
              <a:t> Nakia Johnson, Assistant Principal</a:t>
            </a:r>
          </a:p>
          <a:p>
            <a:pPr marL="0" indent="0" algn="ctr">
              <a:buNone/>
            </a:pPr>
            <a:r>
              <a:rPr lang="en-US" dirty="0">
                <a:ea typeface="Calibri"/>
                <a:cs typeface="Calibri"/>
                <a:hlinkClick r:id="rId3"/>
              </a:rPr>
              <a:t>johnsna@boe.Richmond.k12.ga.us</a:t>
            </a:r>
            <a:endParaRPr lang="en-US" dirty="0">
              <a:ea typeface="Calibri"/>
              <a:cs typeface="Calibri"/>
            </a:endParaRPr>
          </a:p>
          <a:p>
            <a:pPr marL="0" indent="0" algn="ctr">
              <a:buNone/>
            </a:pPr>
            <a:r>
              <a:rPr lang="en-US" dirty="0">
                <a:ea typeface="Calibri"/>
                <a:cs typeface="Calibri"/>
              </a:rPr>
              <a:t>706-823-6950</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805839" y="5958986"/>
            <a:ext cx="51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4"/>
              </a:rPr>
              <a:t>Parents Survey Title III, Part A </a:t>
            </a:r>
            <a:endParaRPr lang="en-US" b="1" dirty="0">
              <a:cs typeface="Calibri"/>
              <a:hlinkClick r:id="rId4"/>
            </a:endParaRPr>
          </a:p>
          <a:p>
            <a:r>
              <a:rPr lang="en-US" b="1" dirty="0">
                <a:hlinkClick r:id="rId4"/>
              </a:rPr>
              <a:t>Needs Assessment Richmond County School System</a:t>
            </a:r>
            <a:endParaRPr lang="en-US" b="1" dirty="0">
              <a:cs typeface="Calibri"/>
              <a:hlinkClick r:id="rId4"/>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ea typeface="+mn-lt"/>
                <a:cs typeface="+mn-lt"/>
              </a:rPr>
              <a:t>For ESOL Parents ONLY</a:t>
            </a:r>
            <a:endParaRPr lang="en-US" sz="1600" b="1" i="1" dirty="0">
              <a:cs typeface="Calibri"/>
            </a:endParaRPr>
          </a:p>
        </p:txBody>
      </p:sp>
      <p:pic>
        <p:nvPicPr>
          <p:cNvPr id="6" name="Picture 5">
            <a:extLst>
              <a:ext uri="{FF2B5EF4-FFF2-40B4-BE49-F238E27FC236}">
                <a16:creationId xmlns:a16="http://schemas.microsoft.com/office/drawing/2014/main" id="{1C63EDEB-9DB0-4357-A8CE-CAD9328547A9}"/>
              </a:ext>
            </a:extLst>
          </p:cNvPr>
          <p:cNvPicPr>
            <a:picLocks noChangeAspect="1"/>
          </p:cNvPicPr>
          <p:nvPr/>
        </p:nvPicPr>
        <p:blipFill>
          <a:blip r:embed="rId5"/>
          <a:stretch>
            <a:fillRect/>
          </a:stretch>
        </p:blipFill>
        <p:spPr>
          <a:xfrm>
            <a:off x="7325104" y="3860188"/>
            <a:ext cx="1874058" cy="1874058"/>
          </a:xfrm>
          <a:prstGeom prst="rect">
            <a:avLst/>
          </a:prstGeom>
        </p:spPr>
      </p:pic>
    </p:spTree>
    <p:extLst>
      <p:ext uri="{BB962C8B-B14F-4D97-AF65-F5344CB8AC3E}">
        <p14:creationId xmlns:p14="http://schemas.microsoft.com/office/powerpoint/2010/main" val="1395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pPr marL="0" indent="0">
              <a:buNone/>
            </a:pPr>
            <a:r>
              <a:rPr lang="en-US" sz="3200" dirty="0"/>
              <a:t>C.T. Walker Magnet Elementary 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a:buNone/>
            </a:pPr>
            <a:r>
              <a:rPr lang="en-US"/>
              <a:t>“</a:t>
            </a:r>
            <a:r>
              <a:rPr lang="en-US" sz="280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427422" y="1218794"/>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27735" y="1697297"/>
            <a:ext cx="4724290" cy="1384995"/>
          </a:xfrm>
          <a:prstGeom prst="rect">
            <a:avLst/>
          </a:prstGeom>
          <a:noFill/>
        </p:spPr>
        <p:txBody>
          <a:bodyPr wrap="square" lIns="91440" tIns="45720" rIns="91440" bIns="45720" rtlCol="0" anchor="t">
            <a:spAutoFit/>
          </a:bodyPr>
          <a:lstStyle/>
          <a:p>
            <a:r>
              <a:rPr lang="en-US" sz="2800" b="1" dirty="0"/>
              <a:t>What changes do you suggest to the District Policy located on rcboe.org?</a:t>
            </a:r>
            <a:endParaRPr lang="en-US" sz="2800" b="1" dirty="0">
              <a:cs typeface="Calibri"/>
            </a:endParaRPr>
          </a:p>
        </p:txBody>
      </p:sp>
      <p:pic>
        <p:nvPicPr>
          <p:cNvPr id="9" name="Picture 8" descr="A school building with a clock on it&#10;&#10;Description automatically generated">
            <a:extLst>
              <a:ext uri="{FF2B5EF4-FFF2-40B4-BE49-F238E27FC236}">
                <a16:creationId xmlns:a16="http://schemas.microsoft.com/office/drawing/2014/main" id="{A683F637-7D30-590E-A2B0-091FC0279F42}"/>
              </a:ext>
            </a:extLst>
          </p:cNvPr>
          <p:cNvPicPr>
            <a:picLocks noChangeAspect="1"/>
          </p:cNvPicPr>
          <p:nvPr/>
        </p:nvPicPr>
        <p:blipFill>
          <a:blip r:embed="rId2"/>
          <a:stretch>
            <a:fillRect/>
          </a:stretch>
        </p:blipFill>
        <p:spPr>
          <a:xfrm>
            <a:off x="756804" y="1870364"/>
            <a:ext cx="4036868" cy="4277591"/>
          </a:xfrm>
          <a:prstGeom prst="rect">
            <a:avLst/>
          </a:prstGeom>
        </p:spPr>
      </p:pic>
      <p:pic>
        <p:nvPicPr>
          <p:cNvPr id="11" name="Picture 10">
            <a:extLst>
              <a:ext uri="{FF2B5EF4-FFF2-40B4-BE49-F238E27FC236}">
                <a16:creationId xmlns:a16="http://schemas.microsoft.com/office/drawing/2014/main" id="{F3B33D78-FFE7-4A2F-94E9-52C491AD2499}"/>
              </a:ext>
            </a:extLst>
          </p:cNvPr>
          <p:cNvPicPr>
            <a:picLocks noChangeAspect="1"/>
          </p:cNvPicPr>
          <p:nvPr/>
        </p:nvPicPr>
        <p:blipFill>
          <a:blip r:embed="rId3"/>
          <a:stretch>
            <a:fillRect/>
          </a:stretch>
        </p:blipFill>
        <p:spPr>
          <a:xfrm>
            <a:off x="7766184" y="3330880"/>
            <a:ext cx="2847392" cy="2847392"/>
          </a:xfrm>
          <a:prstGeom prst="rect">
            <a:avLst/>
          </a:prstGeom>
        </p:spPr>
      </p:pic>
    </p:spTree>
    <p:extLst>
      <p:ext uri="{BB962C8B-B14F-4D97-AF65-F5344CB8AC3E}">
        <p14:creationId xmlns:p14="http://schemas.microsoft.com/office/powerpoint/2010/main" val="794950470"/>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F6D084EB27E44AB4ED4C525681ADCF" ma:contentTypeVersion="20" ma:contentTypeDescription="Create a new document." ma:contentTypeScope="" ma:versionID="1ffd5dccdc848347f2acbb99c0f0bab9">
  <xsd:schema xmlns:xsd="http://www.w3.org/2001/XMLSchema" xmlns:xs="http://www.w3.org/2001/XMLSchema" xmlns:p="http://schemas.microsoft.com/office/2006/metadata/properties" xmlns:ns3="dcddd45f-c874-4688-b8e1-2443e0c69560" xmlns:ns4="1557bbdb-fb36-46b4-9c80-d0b2523129d3" targetNamespace="http://schemas.microsoft.com/office/2006/metadata/properties" ma:root="true" ma:fieldsID="06416a2d2044bd0f7f09a2af0332b435" ns3:_="" ns4:_="">
    <xsd:import namespace="dcddd45f-c874-4688-b8e1-2443e0c69560"/>
    <xsd:import namespace="1557bbdb-fb36-46b4-9c80-d0b2523129d3"/>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dd45f-c874-4688-b8e1-2443e0c695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57bbdb-fb36-46b4-9c80-d0b2523129d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activity" ma:index="23" nillable="true" ma:displayName="_activity" ma:hidden="true" ma:internalName="_activity">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557bbdb-fb36-46b4-9c80-d0b2523129d3" xsi:nil="true"/>
  </documentManagement>
</p:properties>
</file>

<file path=customXml/itemProps1.xml><?xml version="1.0" encoding="utf-8"?>
<ds:datastoreItem xmlns:ds="http://schemas.openxmlformats.org/officeDocument/2006/customXml" ds:itemID="{F381DBC5-305B-47E3-92AC-5C1A99C860C0}">
  <ds:schemaRefs>
    <ds:schemaRef ds:uri="http://schemas.microsoft.com/sharepoint/v3/contenttype/forms"/>
  </ds:schemaRefs>
</ds:datastoreItem>
</file>

<file path=customXml/itemProps2.xml><?xml version="1.0" encoding="utf-8"?>
<ds:datastoreItem xmlns:ds="http://schemas.openxmlformats.org/officeDocument/2006/customXml" ds:itemID="{4B4D5E2D-A612-457D-AFD5-BCE23F0FB8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dd45f-c874-4688-b8e1-2443e0c69560"/>
    <ds:schemaRef ds:uri="1557bbdb-fb36-46b4-9c80-d0b252312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7E0F6-B97C-4A5B-A25A-CC484CA58203}">
  <ds:schemaRefs>
    <ds:schemaRef ds:uri="http://purl.org/dc/elements/1.1/"/>
    <ds:schemaRef ds:uri="http://schemas.openxmlformats.org/package/2006/metadata/core-properties"/>
    <ds:schemaRef ds:uri="http://purl.org/dc/terms/"/>
    <ds:schemaRef ds:uri="dcddd45f-c874-4688-b8e1-2443e0c69560"/>
    <ds:schemaRef ds:uri="http://purl.org/dc/dcmitype/"/>
    <ds:schemaRef ds:uri="http://schemas.microsoft.com/office/2006/documentManagement/types"/>
    <ds:schemaRef ds:uri="http://schemas.microsoft.com/office/infopath/2007/PartnerControls"/>
    <ds:schemaRef ds:uri="1557bbdb-fb36-46b4-9c80-d0b2523129d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Input_Revision Meeting SAMPLE</Template>
  <TotalTime>63</TotalTime>
  <Words>2078</Words>
  <Application>Microsoft Office PowerPoint</Application>
  <PresentationFormat>Widescreen</PresentationFormat>
  <Paragraphs>144</Paragraphs>
  <Slides>23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Open Sans</vt:lpstr>
      <vt:lpstr>Poppins</vt:lpstr>
      <vt:lpstr>Input_Revision Meeting SAMPLE</vt:lpstr>
      <vt:lpstr> C.T. Walker Magnet Elementary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C.T. Walker Magnet Elementary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Johnson, Nakia</cp:lastModifiedBy>
  <cp:revision>13</cp:revision>
  <dcterms:created xsi:type="dcterms:W3CDTF">2020-08-17T16:26:18Z</dcterms:created>
  <dcterms:modified xsi:type="dcterms:W3CDTF">2025-02-22T14:07:52Z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0x010100D3F6D084EB27E44AB4ED4C525681ADCF</vt:lpwstr>
  </property>
</Properties>
</file>