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7" r:id="rId5"/>
    <p:sldId id="256"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oo, Nicholas" initials="WN" lastIdx="1" clrIdx="0">
    <p:extLst>
      <p:ext uri="{19B8F6BF-5375-455C-9EA6-DF929625EA0E}">
        <p15:presenceInfo xmlns:p15="http://schemas.microsoft.com/office/powerpoint/2012/main" userId="S-1-5-21-6776287-217056979-1233284464-29780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8/2/2024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8/2/2024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8/2/2024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8/2/2024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8/2/2024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8/2/2024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8/2/2024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8/2/2024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8/2/2024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8/2/2024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8/2/2024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8/2/2024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8/2/2024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8/2/2024</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8/2/2024</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wooni@Richmond.k12.ga.us"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D4AB7-A0BA-47D6-B694-F8C9BE9AD48A}"/>
              </a:ext>
            </a:extLst>
          </p:cNvPr>
          <p:cNvSpPr>
            <a:spLocks noGrp="1"/>
          </p:cNvSpPr>
          <p:nvPr>
            <p:ph type="title"/>
          </p:nvPr>
        </p:nvSpPr>
        <p:spPr/>
        <p:txBody>
          <a:bodyPr/>
          <a:lstStyle/>
          <a:p>
            <a:r>
              <a:rPr lang="en-US" dirty="0"/>
              <a:t>Welcome!</a:t>
            </a:r>
          </a:p>
        </p:txBody>
      </p:sp>
      <p:sp>
        <p:nvSpPr>
          <p:cNvPr id="3" name="Content Placeholder 2">
            <a:extLst>
              <a:ext uri="{FF2B5EF4-FFF2-40B4-BE49-F238E27FC236}">
                <a16:creationId xmlns:a16="http://schemas.microsoft.com/office/drawing/2014/main" id="{CA3B986C-C4E7-45DD-8AB6-E8E180C13F20}"/>
              </a:ext>
            </a:extLst>
          </p:cNvPr>
          <p:cNvSpPr>
            <a:spLocks noGrp="1"/>
          </p:cNvSpPr>
          <p:nvPr>
            <p:ph idx="1"/>
          </p:nvPr>
        </p:nvSpPr>
        <p:spPr>
          <a:xfrm>
            <a:off x="818712" y="2222287"/>
            <a:ext cx="10554574" cy="4322892"/>
          </a:xfrm>
        </p:spPr>
        <p:txBody>
          <a:bodyPr>
            <a:normAutofit fontScale="92500" lnSpcReduction="10000"/>
          </a:bodyPr>
          <a:lstStyle/>
          <a:p>
            <a:r>
              <a:rPr lang="en-US" dirty="0"/>
              <a:t>Please come to school Tuesday with your summer work completed for each class. </a:t>
            </a:r>
          </a:p>
          <a:p>
            <a:endParaRPr lang="en-US" dirty="0"/>
          </a:p>
          <a:p>
            <a:r>
              <a:rPr lang="en-US" dirty="0"/>
              <a:t>Please try to get your supplies and bring some paper, pencils, binders, folders, and composition notebooks to school Tuesday.</a:t>
            </a:r>
          </a:p>
          <a:p>
            <a:endParaRPr lang="en-US" dirty="0"/>
          </a:p>
          <a:p>
            <a:r>
              <a:rPr lang="en-US" dirty="0"/>
              <a:t>Homeroom teachers will be taking fees for lockers and agendas, or you may pay on line through My School Bucks (this is the best and easiest way.)</a:t>
            </a:r>
          </a:p>
          <a:p>
            <a:endParaRPr lang="en-US" dirty="0"/>
          </a:p>
          <a:p>
            <a:r>
              <a:rPr lang="en-US" dirty="0"/>
              <a:t>If you want to have a school-issued laptop, please fill out form and return to homeroom teacher on first day.  Laptops will be issued the second week of school.</a:t>
            </a:r>
          </a:p>
          <a:p>
            <a:endParaRPr lang="en-US" dirty="0"/>
          </a:p>
          <a:p>
            <a:r>
              <a:rPr lang="en-US" dirty="0"/>
              <a:t>Please remind your parents to fill out all forms completely and bring them back in a timely manner. </a:t>
            </a:r>
          </a:p>
          <a:p>
            <a:endParaRPr lang="en-US" dirty="0"/>
          </a:p>
        </p:txBody>
      </p:sp>
    </p:spTree>
    <p:extLst>
      <p:ext uri="{BB962C8B-B14F-4D97-AF65-F5344CB8AC3E}">
        <p14:creationId xmlns:p14="http://schemas.microsoft.com/office/powerpoint/2010/main" val="29328330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5254D-8514-48CC-AD69-1855CECBD622}"/>
              </a:ext>
            </a:extLst>
          </p:cNvPr>
          <p:cNvSpPr>
            <a:spLocks noGrp="1"/>
          </p:cNvSpPr>
          <p:nvPr>
            <p:ph type="title"/>
          </p:nvPr>
        </p:nvSpPr>
        <p:spPr/>
        <p:txBody>
          <a:bodyPr/>
          <a:lstStyle/>
          <a:p>
            <a:r>
              <a:rPr lang="en-US" dirty="0"/>
              <a:t>Grading Policy</a:t>
            </a:r>
          </a:p>
        </p:txBody>
      </p:sp>
      <p:sp>
        <p:nvSpPr>
          <p:cNvPr id="3" name="Content Placeholder 2">
            <a:extLst>
              <a:ext uri="{FF2B5EF4-FFF2-40B4-BE49-F238E27FC236}">
                <a16:creationId xmlns:a16="http://schemas.microsoft.com/office/drawing/2014/main" id="{27B87EC3-DDEA-4AB5-B413-EADD99F702BA}"/>
              </a:ext>
            </a:extLst>
          </p:cNvPr>
          <p:cNvSpPr>
            <a:spLocks noGrp="1"/>
          </p:cNvSpPr>
          <p:nvPr>
            <p:ph idx="1"/>
          </p:nvPr>
        </p:nvSpPr>
        <p:spPr>
          <a:xfrm>
            <a:off x="818712" y="2222287"/>
            <a:ext cx="10554574" cy="4188525"/>
          </a:xfrm>
        </p:spPr>
        <p:txBody>
          <a:bodyPr/>
          <a:lstStyle/>
          <a:p>
            <a:r>
              <a:rPr lang="en-US" dirty="0"/>
              <a:t>Minor Assignments: 60% of your grade and include:</a:t>
            </a:r>
          </a:p>
          <a:p>
            <a:pPr lvl="1"/>
            <a:r>
              <a:rPr lang="en-US" dirty="0"/>
              <a:t>Summer work, quizzes, graded classroom assignments, </a:t>
            </a:r>
            <a:r>
              <a:rPr lang="en-US" dirty="0" err="1"/>
              <a:t>DeltaMath</a:t>
            </a:r>
            <a:r>
              <a:rPr lang="en-US" dirty="0"/>
              <a:t> weekly assignments</a:t>
            </a:r>
          </a:p>
          <a:p>
            <a:r>
              <a:rPr lang="en-US" dirty="0"/>
              <a:t>Major Assignments:</a:t>
            </a:r>
          </a:p>
          <a:p>
            <a:pPr lvl="1"/>
            <a:r>
              <a:rPr lang="en-US" dirty="0"/>
              <a:t>Tests, Projects, etc.</a:t>
            </a:r>
          </a:p>
          <a:p>
            <a:pPr marL="457200" lvl="1" indent="0" algn="ctr">
              <a:buNone/>
            </a:pPr>
            <a:endParaRPr lang="en-US" dirty="0"/>
          </a:p>
          <a:p>
            <a:pPr marL="457200" lvl="1" indent="0" algn="ctr">
              <a:buNone/>
            </a:pPr>
            <a:r>
              <a:rPr lang="en-US" b="1" i="1" u="sng" dirty="0"/>
              <a:t>Please refer to Grade Replacement flyer</a:t>
            </a:r>
          </a:p>
          <a:p>
            <a:pPr marL="45720" indent="0">
              <a:buNone/>
            </a:pPr>
            <a:r>
              <a:rPr lang="en-US" dirty="0"/>
              <a:t>Grades of 100-90 = A	Grades of 79-75 = C	Grades below 70 = F</a:t>
            </a:r>
          </a:p>
          <a:p>
            <a:pPr marL="45720" indent="0">
              <a:buNone/>
            </a:pPr>
            <a:r>
              <a:rPr lang="en-US" dirty="0"/>
              <a:t>Grades of 89-80 = B	Grades of 74-70 = D</a:t>
            </a:r>
          </a:p>
          <a:p>
            <a:pPr marL="457200" lvl="1" indent="0" algn="ctr">
              <a:buNone/>
            </a:pPr>
            <a:endParaRPr lang="en-US" dirty="0"/>
          </a:p>
        </p:txBody>
      </p:sp>
    </p:spTree>
    <p:extLst>
      <p:ext uri="{BB962C8B-B14F-4D97-AF65-F5344CB8AC3E}">
        <p14:creationId xmlns:p14="http://schemas.microsoft.com/office/powerpoint/2010/main" val="1609415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0DDA2-B61E-498A-B9C7-3A00D9F212BA}"/>
              </a:ext>
            </a:extLst>
          </p:cNvPr>
          <p:cNvSpPr>
            <a:spLocks noGrp="1"/>
          </p:cNvSpPr>
          <p:nvPr>
            <p:ph type="title"/>
          </p:nvPr>
        </p:nvSpPr>
        <p:spPr/>
        <p:txBody>
          <a:bodyPr/>
          <a:lstStyle/>
          <a:p>
            <a:r>
              <a:rPr lang="en-US" dirty="0"/>
              <a:t>What happens if I make a bad grade?</a:t>
            </a:r>
          </a:p>
        </p:txBody>
      </p:sp>
      <p:sp>
        <p:nvSpPr>
          <p:cNvPr id="3" name="Content Placeholder 2">
            <a:extLst>
              <a:ext uri="{FF2B5EF4-FFF2-40B4-BE49-F238E27FC236}">
                <a16:creationId xmlns:a16="http://schemas.microsoft.com/office/drawing/2014/main" id="{D58944EF-5E4F-43E1-B041-DE139B94EE61}"/>
              </a:ext>
            </a:extLst>
          </p:cNvPr>
          <p:cNvSpPr>
            <a:spLocks noGrp="1"/>
          </p:cNvSpPr>
          <p:nvPr>
            <p:ph idx="1"/>
          </p:nvPr>
        </p:nvSpPr>
        <p:spPr/>
        <p:txBody>
          <a:bodyPr/>
          <a:lstStyle/>
          <a:p>
            <a:endParaRPr lang="en-US" dirty="0"/>
          </a:p>
          <a:p>
            <a:r>
              <a:rPr lang="en-US" dirty="0"/>
              <a:t>You will be given at least five minor grades and two major grades each 6-week period. You will have plenty of opportunities to do well, and we want you to do well.</a:t>
            </a:r>
          </a:p>
          <a:p>
            <a:r>
              <a:rPr lang="en-US" dirty="0"/>
              <a:t>Students who fail a major assignment MUST complete a Re-Learn form, located in CANVAS, in order to re-take a failed Major Assignment. Students have NO MORE THAN 7 days from when the grade is posted in the grade book to complete and submit the Re-Assessment Form.</a:t>
            </a:r>
          </a:p>
          <a:p>
            <a:r>
              <a:rPr lang="en-US" dirty="0"/>
              <a:t>Do your BEST on everything you do, and DO NOT CHEAT! Do not copy and paste from the internet. Do not allow anyone else to do you work, and do not share your work with anyone else. If you do, you will be given three hours of detention and you will have to retake/redo the assignment. </a:t>
            </a:r>
          </a:p>
          <a:p>
            <a:endParaRPr lang="en-US" dirty="0"/>
          </a:p>
        </p:txBody>
      </p:sp>
    </p:spTree>
    <p:extLst>
      <p:ext uri="{BB962C8B-B14F-4D97-AF65-F5344CB8AC3E}">
        <p14:creationId xmlns:p14="http://schemas.microsoft.com/office/powerpoint/2010/main" val="1796003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8B4C3-6E7F-45E9-AEDF-3E5405732870}"/>
              </a:ext>
            </a:extLst>
          </p:cNvPr>
          <p:cNvSpPr>
            <a:spLocks noGrp="1"/>
          </p:cNvSpPr>
          <p:nvPr>
            <p:ph type="title"/>
          </p:nvPr>
        </p:nvSpPr>
        <p:spPr/>
        <p:txBody>
          <a:bodyPr/>
          <a:lstStyle/>
          <a:p>
            <a:r>
              <a:rPr lang="en-US" dirty="0"/>
              <a:t>Make-Up &amp; Late Work</a:t>
            </a:r>
          </a:p>
        </p:txBody>
      </p:sp>
      <p:sp>
        <p:nvSpPr>
          <p:cNvPr id="3" name="Content Placeholder 2">
            <a:extLst>
              <a:ext uri="{FF2B5EF4-FFF2-40B4-BE49-F238E27FC236}">
                <a16:creationId xmlns:a16="http://schemas.microsoft.com/office/drawing/2014/main" id="{D273B1D2-9736-45DA-A79F-3B7A20168B24}"/>
              </a:ext>
            </a:extLst>
          </p:cNvPr>
          <p:cNvSpPr>
            <a:spLocks noGrp="1"/>
          </p:cNvSpPr>
          <p:nvPr>
            <p:ph idx="1"/>
          </p:nvPr>
        </p:nvSpPr>
        <p:spPr/>
        <p:txBody>
          <a:bodyPr/>
          <a:lstStyle/>
          <a:p>
            <a:r>
              <a:rPr lang="en-US" dirty="0"/>
              <a:t>If you are absent and miss notes, worksheet, or any assignment that takes place in class, the work will be located in the colored hanging folders by the classroom door.</a:t>
            </a:r>
          </a:p>
          <a:p>
            <a:endParaRPr lang="en-US" dirty="0"/>
          </a:p>
          <a:p>
            <a:r>
              <a:rPr lang="en-US" dirty="0"/>
              <a:t>Any missing assignments, students have 5 days MAXIMUM to turn in the work. Each day it is late, 5 points will be deducted from the EARNED grade.</a:t>
            </a:r>
          </a:p>
          <a:p>
            <a:endParaRPr lang="en-US" dirty="0"/>
          </a:p>
          <a:p>
            <a:r>
              <a:rPr lang="en-US" dirty="0"/>
              <a:t>If you miss the date of an assessment, it is the students responsibility to inform the teacher.</a:t>
            </a:r>
          </a:p>
        </p:txBody>
      </p:sp>
    </p:spTree>
    <p:extLst>
      <p:ext uri="{BB962C8B-B14F-4D97-AF65-F5344CB8AC3E}">
        <p14:creationId xmlns:p14="http://schemas.microsoft.com/office/powerpoint/2010/main" val="730189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16E4F-3184-4FB5-8FCC-62D546F6B5E2}"/>
              </a:ext>
            </a:extLst>
          </p:cNvPr>
          <p:cNvSpPr>
            <a:spLocks noGrp="1"/>
          </p:cNvSpPr>
          <p:nvPr>
            <p:ph type="title"/>
          </p:nvPr>
        </p:nvSpPr>
        <p:spPr/>
        <p:txBody>
          <a:bodyPr/>
          <a:lstStyle/>
          <a:p>
            <a:r>
              <a:rPr lang="en-US" dirty="0"/>
              <a:t>Technology Use</a:t>
            </a:r>
          </a:p>
        </p:txBody>
      </p:sp>
      <p:sp>
        <p:nvSpPr>
          <p:cNvPr id="3" name="Content Placeholder 2">
            <a:extLst>
              <a:ext uri="{FF2B5EF4-FFF2-40B4-BE49-F238E27FC236}">
                <a16:creationId xmlns:a16="http://schemas.microsoft.com/office/drawing/2014/main" id="{C34F4253-8A4A-47CD-B16D-D9E0DD9AA762}"/>
              </a:ext>
            </a:extLst>
          </p:cNvPr>
          <p:cNvSpPr>
            <a:spLocks noGrp="1"/>
          </p:cNvSpPr>
          <p:nvPr>
            <p:ph idx="1"/>
          </p:nvPr>
        </p:nvSpPr>
        <p:spPr/>
        <p:txBody>
          <a:bodyPr/>
          <a:lstStyle/>
          <a:p>
            <a:r>
              <a:rPr lang="en-US" dirty="0"/>
              <a:t>Cellphones and other electronic communication devices should be turned off and put away PRIOR to entering the classroom. In the scenario that you forgot, ask permission to take the device out to turn off and put away.</a:t>
            </a:r>
          </a:p>
          <a:p>
            <a:endParaRPr lang="en-US" dirty="0"/>
          </a:p>
          <a:p>
            <a:r>
              <a:rPr lang="en-US" dirty="0"/>
              <a:t>ALL cellphones and electronic communication devices are to be put AWAY and turned OFF for the entire school day.</a:t>
            </a:r>
          </a:p>
          <a:p>
            <a:endParaRPr lang="en-US" dirty="0"/>
          </a:p>
          <a:p>
            <a:r>
              <a:rPr lang="en-US" dirty="0"/>
              <a:t>Bring Your Own Technology Forms must be submitted by FRIDAY, August 9</a:t>
            </a:r>
            <a:r>
              <a:rPr lang="en-US" baseline="30000" dirty="0"/>
              <a:t>th</a:t>
            </a:r>
            <a:r>
              <a:rPr lang="en-US" dirty="0"/>
              <a:t> to be given your school laptop next week.</a:t>
            </a:r>
          </a:p>
        </p:txBody>
      </p:sp>
    </p:spTree>
    <p:extLst>
      <p:ext uri="{BB962C8B-B14F-4D97-AF65-F5344CB8AC3E}">
        <p14:creationId xmlns:p14="http://schemas.microsoft.com/office/powerpoint/2010/main" val="27236509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6C551-9D4F-4441-943F-532C3CD6667B}"/>
              </a:ext>
            </a:extLst>
          </p:cNvPr>
          <p:cNvSpPr>
            <a:spLocks noGrp="1"/>
          </p:cNvSpPr>
          <p:nvPr>
            <p:ph type="title"/>
          </p:nvPr>
        </p:nvSpPr>
        <p:spPr/>
        <p:txBody>
          <a:bodyPr/>
          <a:lstStyle/>
          <a:p>
            <a:r>
              <a:rPr lang="en-US" dirty="0"/>
              <a:t>Lets make this year a GREAT year!</a:t>
            </a:r>
          </a:p>
        </p:txBody>
      </p:sp>
      <p:sp>
        <p:nvSpPr>
          <p:cNvPr id="3" name="Content Placeholder 2">
            <a:extLst>
              <a:ext uri="{FF2B5EF4-FFF2-40B4-BE49-F238E27FC236}">
                <a16:creationId xmlns:a16="http://schemas.microsoft.com/office/drawing/2014/main" id="{92F713F5-8906-43AE-902C-D4B4869E0F70}"/>
              </a:ext>
            </a:extLst>
          </p:cNvPr>
          <p:cNvSpPr>
            <a:spLocks noGrp="1"/>
          </p:cNvSpPr>
          <p:nvPr>
            <p:ph idx="1"/>
          </p:nvPr>
        </p:nvSpPr>
        <p:spPr/>
        <p:txBody>
          <a:bodyPr/>
          <a:lstStyle/>
          <a:p>
            <a:r>
              <a:rPr lang="en-US" dirty="0"/>
              <a:t>Come to me, or other teachers, as soon as you need help.</a:t>
            </a:r>
          </a:p>
          <a:p>
            <a:endParaRPr lang="en-US" dirty="0"/>
          </a:p>
          <a:p>
            <a:r>
              <a:rPr lang="en-US" dirty="0"/>
              <a:t>Email your guidance counselor if you need help.</a:t>
            </a:r>
          </a:p>
          <a:p>
            <a:endParaRPr lang="en-US" dirty="0"/>
          </a:p>
          <a:p>
            <a:r>
              <a:rPr lang="en-US" dirty="0"/>
              <a:t>If you see something in the lunchroom, in the hallway, or in another classroom that you think is a problem, tell another teacher or staff member ASAP!</a:t>
            </a:r>
          </a:p>
          <a:p>
            <a:endParaRPr lang="en-US" dirty="0"/>
          </a:p>
          <a:p>
            <a:r>
              <a:rPr lang="en-US" dirty="0"/>
              <a:t>The other teachers and I are here to help you learn and be the best person you can be. We want you to succeed and to be happy here at DFA.</a:t>
            </a:r>
          </a:p>
        </p:txBody>
      </p:sp>
    </p:spTree>
    <p:extLst>
      <p:ext uri="{BB962C8B-B14F-4D97-AF65-F5344CB8AC3E}">
        <p14:creationId xmlns:p14="http://schemas.microsoft.com/office/powerpoint/2010/main" val="11770984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60A92-6C8E-4E48-A85B-0DFB1D55F651}"/>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C0651787-3012-4964-845D-77F5FC429E0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388520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BEF9E-F5C3-49DB-BD29-6A98ECBDB172}"/>
              </a:ext>
            </a:extLst>
          </p:cNvPr>
          <p:cNvSpPr>
            <a:spLocks noGrp="1"/>
          </p:cNvSpPr>
          <p:nvPr>
            <p:ph type="ctrTitle"/>
          </p:nvPr>
        </p:nvSpPr>
        <p:spPr>
          <a:xfrm>
            <a:off x="810001" y="689810"/>
            <a:ext cx="10572000" cy="2142219"/>
          </a:xfrm>
        </p:spPr>
        <p:txBody>
          <a:bodyPr/>
          <a:lstStyle/>
          <a:p>
            <a:r>
              <a:rPr lang="en-US" dirty="0"/>
              <a:t>Welcome to Mr. Woo’s 6</a:t>
            </a:r>
            <a:r>
              <a:rPr lang="en-US" baseline="30000" dirty="0"/>
              <a:t>th</a:t>
            </a:r>
            <a:r>
              <a:rPr lang="en-US" dirty="0"/>
              <a:t> Grade Class</a:t>
            </a:r>
          </a:p>
        </p:txBody>
      </p:sp>
      <p:sp>
        <p:nvSpPr>
          <p:cNvPr id="3" name="Subtitle 2">
            <a:extLst>
              <a:ext uri="{FF2B5EF4-FFF2-40B4-BE49-F238E27FC236}">
                <a16:creationId xmlns:a16="http://schemas.microsoft.com/office/drawing/2014/main" id="{72717AAA-EAA9-4EAB-AFF9-C884783D2B33}"/>
              </a:ext>
            </a:extLst>
          </p:cNvPr>
          <p:cNvSpPr>
            <a:spLocks noGrp="1"/>
          </p:cNvSpPr>
          <p:nvPr>
            <p:ph type="subTitle" idx="1"/>
          </p:nvPr>
        </p:nvSpPr>
        <p:spPr>
          <a:xfrm>
            <a:off x="810001" y="5280847"/>
            <a:ext cx="10572000" cy="1248290"/>
          </a:xfrm>
        </p:spPr>
        <p:txBody>
          <a:bodyPr/>
          <a:lstStyle/>
          <a:p>
            <a:r>
              <a:rPr lang="en-US" dirty="0"/>
              <a:t>How to reach Mr. Woo</a:t>
            </a:r>
          </a:p>
          <a:p>
            <a:pPr marL="285750" indent="-285750">
              <a:buFontTx/>
              <a:buChar char="-"/>
            </a:pPr>
            <a:r>
              <a:rPr lang="en-US" dirty="0">
                <a:hlinkClick r:id="rId2"/>
              </a:rPr>
              <a:t>wooni@Richmond.k12.ga.us</a:t>
            </a:r>
            <a:endParaRPr lang="en-US" dirty="0"/>
          </a:p>
          <a:p>
            <a:pPr marL="285750" indent="-285750">
              <a:buFontTx/>
              <a:buChar char="-"/>
            </a:pPr>
            <a:r>
              <a:rPr lang="en-US" dirty="0"/>
              <a:t>Join my Remind Group: Text @dfa6gm to 81010</a:t>
            </a:r>
          </a:p>
        </p:txBody>
      </p:sp>
    </p:spTree>
    <p:extLst>
      <p:ext uri="{BB962C8B-B14F-4D97-AF65-F5344CB8AC3E}">
        <p14:creationId xmlns:p14="http://schemas.microsoft.com/office/powerpoint/2010/main" val="2235238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17514-91C4-46D6-AB7D-9F808C3F0F2F}"/>
              </a:ext>
            </a:extLst>
          </p:cNvPr>
          <p:cNvSpPr>
            <a:spLocks noGrp="1"/>
          </p:cNvSpPr>
          <p:nvPr>
            <p:ph type="title"/>
          </p:nvPr>
        </p:nvSpPr>
        <p:spPr/>
        <p:txBody>
          <a:bodyPr/>
          <a:lstStyle/>
          <a:p>
            <a:r>
              <a:rPr lang="en-US" dirty="0"/>
              <a:t>Homeroom Expectations</a:t>
            </a:r>
          </a:p>
        </p:txBody>
      </p:sp>
      <p:sp>
        <p:nvSpPr>
          <p:cNvPr id="3" name="Content Placeholder 2">
            <a:extLst>
              <a:ext uri="{FF2B5EF4-FFF2-40B4-BE49-F238E27FC236}">
                <a16:creationId xmlns:a16="http://schemas.microsoft.com/office/drawing/2014/main" id="{9F259B03-3ADC-44E6-BD42-E8141A50397E}"/>
              </a:ext>
            </a:extLst>
          </p:cNvPr>
          <p:cNvSpPr>
            <a:spLocks noGrp="1"/>
          </p:cNvSpPr>
          <p:nvPr>
            <p:ph idx="1"/>
          </p:nvPr>
        </p:nvSpPr>
        <p:spPr/>
        <p:txBody>
          <a:bodyPr/>
          <a:lstStyle/>
          <a:p>
            <a:r>
              <a:rPr lang="en-US" dirty="0"/>
              <a:t>Get to homeroom before tardy bell. I will take and record </a:t>
            </a:r>
            <a:r>
              <a:rPr lang="en-US" dirty="0" err="1"/>
              <a:t>tardies</a:t>
            </a:r>
            <a:r>
              <a:rPr lang="en-US" dirty="0"/>
              <a:t> daily.</a:t>
            </a:r>
          </a:p>
          <a:p>
            <a:pPr marL="0" indent="0">
              <a:buNone/>
            </a:pPr>
            <a:endParaRPr lang="en-US" dirty="0"/>
          </a:p>
          <a:p>
            <a:r>
              <a:rPr lang="en-US" dirty="0"/>
              <a:t>Finish breakfast before coming to homeroom. No food or drink (except water in clear container) allowed in class. Throw trash away responsibly.</a:t>
            </a:r>
          </a:p>
          <a:p>
            <a:endParaRPr lang="en-US" dirty="0"/>
          </a:p>
          <a:p>
            <a:r>
              <a:rPr lang="en-US" dirty="0"/>
              <a:t>Sit quietly during roll and listen to WDFA. Stand or sit respectfully during the pledge. PLEASE DO NOT TALK during the morning show (WDFA)</a:t>
            </a:r>
          </a:p>
          <a:p>
            <a:endParaRPr lang="en-US" dirty="0"/>
          </a:p>
          <a:p>
            <a:r>
              <a:rPr lang="en-US" dirty="0"/>
              <a:t>If you have a note for the office, please take it directly to the front office first thing. </a:t>
            </a:r>
          </a:p>
          <a:p>
            <a:endParaRPr lang="en-US" dirty="0"/>
          </a:p>
        </p:txBody>
      </p:sp>
    </p:spTree>
    <p:extLst>
      <p:ext uri="{BB962C8B-B14F-4D97-AF65-F5344CB8AC3E}">
        <p14:creationId xmlns:p14="http://schemas.microsoft.com/office/powerpoint/2010/main" val="1803648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FBAE0-397F-407E-9AC2-AC23BA1A5C30}"/>
              </a:ext>
            </a:extLst>
          </p:cNvPr>
          <p:cNvSpPr>
            <a:spLocks noGrp="1"/>
          </p:cNvSpPr>
          <p:nvPr>
            <p:ph type="title"/>
          </p:nvPr>
        </p:nvSpPr>
        <p:spPr/>
        <p:txBody>
          <a:bodyPr/>
          <a:lstStyle/>
          <a:p>
            <a:r>
              <a:rPr lang="en-US" dirty="0"/>
              <a:t>Tardy/Absence Policy</a:t>
            </a:r>
          </a:p>
        </p:txBody>
      </p:sp>
      <p:sp>
        <p:nvSpPr>
          <p:cNvPr id="3" name="Content Placeholder 2">
            <a:extLst>
              <a:ext uri="{FF2B5EF4-FFF2-40B4-BE49-F238E27FC236}">
                <a16:creationId xmlns:a16="http://schemas.microsoft.com/office/drawing/2014/main" id="{7C0D76A8-0B3F-4B1D-A1B5-2E01E71AAF32}"/>
              </a:ext>
            </a:extLst>
          </p:cNvPr>
          <p:cNvSpPr>
            <a:spLocks noGrp="1"/>
          </p:cNvSpPr>
          <p:nvPr>
            <p:ph idx="1"/>
          </p:nvPr>
        </p:nvSpPr>
        <p:spPr/>
        <p:txBody>
          <a:bodyPr/>
          <a:lstStyle/>
          <a:p>
            <a:pPr marL="285750" indent="-285750">
              <a:buFont typeface="Arial" panose="020B0604020202020204" pitchFamily="34" charset="0"/>
              <a:buChar char="•"/>
            </a:pPr>
            <a:r>
              <a:rPr lang="en-US" b="1" dirty="0"/>
              <a:t>You must have an excuse (Parent note or Doctor’s note) If you have been absent or have a note from your parents or doctor’s excuse about an absence or tardy, the note must be handed in to Mrs. Hoffman in the front office. </a:t>
            </a:r>
          </a:p>
          <a:p>
            <a:endParaRPr lang="en-US" b="1" dirty="0"/>
          </a:p>
          <a:p>
            <a:pPr marL="285750" indent="-285750">
              <a:buFont typeface="Arial" panose="020B0604020202020204" pitchFamily="34" charset="0"/>
              <a:buChar char="•"/>
            </a:pPr>
            <a:r>
              <a:rPr lang="en-US" b="1" dirty="0"/>
              <a:t>If you enter class after the bell, this will result in a tardy slip, unless a pass is presented.</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b="1" dirty="0"/>
              <a:t>For other tardy/absence policies, please see the DFA Handbook online.</a:t>
            </a:r>
          </a:p>
          <a:p>
            <a:endParaRPr lang="en-US" dirty="0"/>
          </a:p>
        </p:txBody>
      </p:sp>
    </p:spTree>
    <p:extLst>
      <p:ext uri="{BB962C8B-B14F-4D97-AF65-F5344CB8AC3E}">
        <p14:creationId xmlns:p14="http://schemas.microsoft.com/office/powerpoint/2010/main" val="1202977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600AE-DEF8-4494-A701-227FB968946A}"/>
              </a:ext>
            </a:extLst>
          </p:cNvPr>
          <p:cNvSpPr>
            <a:spLocks noGrp="1"/>
          </p:cNvSpPr>
          <p:nvPr>
            <p:ph type="title"/>
          </p:nvPr>
        </p:nvSpPr>
        <p:spPr/>
        <p:txBody>
          <a:bodyPr/>
          <a:lstStyle/>
          <a:p>
            <a:r>
              <a:rPr lang="en-US" dirty="0"/>
              <a:t>Lunchroom Expectations</a:t>
            </a:r>
          </a:p>
        </p:txBody>
      </p:sp>
      <p:sp>
        <p:nvSpPr>
          <p:cNvPr id="3" name="Content Placeholder 2">
            <a:extLst>
              <a:ext uri="{FF2B5EF4-FFF2-40B4-BE49-F238E27FC236}">
                <a16:creationId xmlns:a16="http://schemas.microsoft.com/office/drawing/2014/main" id="{2A6AD7BC-B848-4BD2-832A-C72C12DC63B1}"/>
              </a:ext>
            </a:extLst>
          </p:cNvPr>
          <p:cNvSpPr>
            <a:spLocks noGrp="1"/>
          </p:cNvSpPr>
          <p:nvPr>
            <p:ph idx="1"/>
          </p:nvPr>
        </p:nvSpPr>
        <p:spPr>
          <a:xfrm>
            <a:off x="818712" y="2222287"/>
            <a:ext cx="10554574" cy="4451229"/>
          </a:xfrm>
        </p:spPr>
        <p:txBody>
          <a:bodyPr>
            <a:normAutofit/>
          </a:bodyPr>
          <a:lstStyle/>
          <a:p>
            <a:r>
              <a:rPr lang="en-US" dirty="0"/>
              <a:t>You are expected to use good table manners and clean up any mess you make in the lunchroom.</a:t>
            </a:r>
          </a:p>
          <a:p>
            <a:r>
              <a:rPr lang="en-US" dirty="0"/>
              <a:t>You must use indoor voices in the lunchroom.</a:t>
            </a:r>
          </a:p>
          <a:p>
            <a:r>
              <a:rPr lang="en-US" dirty="0"/>
              <a:t>Please find a seat and remain in that seat throughout lunch until you are told to put up your trash and clean the tables.</a:t>
            </a:r>
          </a:p>
          <a:p>
            <a:r>
              <a:rPr lang="en-US" dirty="0"/>
              <a:t>After cleaning up, remain seated and wait to be dismissed.</a:t>
            </a:r>
          </a:p>
          <a:p>
            <a:r>
              <a:rPr lang="en-US" dirty="0"/>
              <a:t>Only seniors may eat outside and se technology for academic purposes.</a:t>
            </a:r>
          </a:p>
          <a:p>
            <a:r>
              <a:rPr lang="en-US" dirty="0"/>
              <a:t>You are expected to be on time for lunch, and you may not leave early.</a:t>
            </a:r>
          </a:p>
          <a:p>
            <a:r>
              <a:rPr lang="en-US" dirty="0"/>
              <a:t>You must ask permission from the teachers on duty to go to the restroom, and you must use the restrooms across from the main office. </a:t>
            </a:r>
          </a:p>
          <a:p>
            <a:endParaRPr lang="en-US" dirty="0"/>
          </a:p>
        </p:txBody>
      </p:sp>
    </p:spTree>
    <p:extLst>
      <p:ext uri="{BB962C8B-B14F-4D97-AF65-F5344CB8AC3E}">
        <p14:creationId xmlns:p14="http://schemas.microsoft.com/office/powerpoint/2010/main" val="1571780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F87D5-649D-409A-8501-2138C2E7EC33}"/>
              </a:ext>
            </a:extLst>
          </p:cNvPr>
          <p:cNvSpPr>
            <a:spLocks noGrp="1"/>
          </p:cNvSpPr>
          <p:nvPr>
            <p:ph type="title"/>
          </p:nvPr>
        </p:nvSpPr>
        <p:spPr/>
        <p:txBody>
          <a:bodyPr/>
          <a:lstStyle/>
          <a:p>
            <a:r>
              <a:rPr lang="en-US" dirty="0"/>
              <a:t>Dress Code (checked daily)</a:t>
            </a:r>
          </a:p>
        </p:txBody>
      </p:sp>
      <p:sp>
        <p:nvSpPr>
          <p:cNvPr id="3" name="Content Placeholder 2">
            <a:extLst>
              <a:ext uri="{FF2B5EF4-FFF2-40B4-BE49-F238E27FC236}">
                <a16:creationId xmlns:a16="http://schemas.microsoft.com/office/drawing/2014/main" id="{87144A73-434A-4580-95CA-83E5BD7A24AC}"/>
              </a:ext>
            </a:extLst>
          </p:cNvPr>
          <p:cNvSpPr>
            <a:spLocks noGrp="1"/>
          </p:cNvSpPr>
          <p:nvPr>
            <p:ph idx="1"/>
          </p:nvPr>
        </p:nvSpPr>
        <p:spPr/>
        <p:txBody>
          <a:bodyPr/>
          <a:lstStyle/>
          <a:p>
            <a:r>
              <a:rPr lang="en-US" dirty="0"/>
              <a:t>Shorts must be longer than fingertip length.</a:t>
            </a:r>
          </a:p>
          <a:p>
            <a:r>
              <a:rPr lang="en-US" dirty="0"/>
              <a:t>No crop tops, tank tops, and no bare midriffs or bare backs. No underwear showing.</a:t>
            </a:r>
          </a:p>
          <a:p>
            <a:r>
              <a:rPr lang="en-US" dirty="0"/>
              <a:t>If you wear leggings, your top should be AT LEAST fingertip length and should cover your bottom.</a:t>
            </a:r>
          </a:p>
          <a:p>
            <a:r>
              <a:rPr lang="en-US" dirty="0"/>
              <a:t>Holes in your jeans should not be above fingertip length and should not be larger than a credit card.</a:t>
            </a:r>
          </a:p>
          <a:p>
            <a:r>
              <a:rPr lang="en-US" dirty="0"/>
              <a:t>No unnatural hair coloring (ROYGBIV + Pink), hats, hoodies, or bandanas.</a:t>
            </a:r>
          </a:p>
          <a:p>
            <a:endParaRPr lang="en-US" dirty="0"/>
          </a:p>
        </p:txBody>
      </p:sp>
    </p:spTree>
    <p:extLst>
      <p:ext uri="{BB962C8B-B14F-4D97-AF65-F5344CB8AC3E}">
        <p14:creationId xmlns:p14="http://schemas.microsoft.com/office/powerpoint/2010/main" val="3662488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66E98-12DC-4566-8866-AF6984420E99}"/>
              </a:ext>
            </a:extLst>
          </p:cNvPr>
          <p:cNvSpPr>
            <a:spLocks noGrp="1"/>
          </p:cNvSpPr>
          <p:nvPr>
            <p:ph type="title"/>
          </p:nvPr>
        </p:nvSpPr>
        <p:spPr/>
        <p:txBody>
          <a:bodyPr/>
          <a:lstStyle/>
          <a:p>
            <a:r>
              <a:rPr lang="en-US" dirty="0"/>
              <a:t>End of Day Procedures</a:t>
            </a:r>
          </a:p>
        </p:txBody>
      </p:sp>
      <p:sp>
        <p:nvSpPr>
          <p:cNvPr id="3" name="Content Placeholder 2">
            <a:extLst>
              <a:ext uri="{FF2B5EF4-FFF2-40B4-BE49-F238E27FC236}">
                <a16:creationId xmlns:a16="http://schemas.microsoft.com/office/drawing/2014/main" id="{DB403BAD-3D9A-4FC9-AD3D-265445DACDA9}"/>
              </a:ext>
            </a:extLst>
          </p:cNvPr>
          <p:cNvSpPr>
            <a:spLocks noGrp="1"/>
          </p:cNvSpPr>
          <p:nvPr>
            <p:ph idx="1"/>
          </p:nvPr>
        </p:nvSpPr>
        <p:spPr>
          <a:xfrm>
            <a:off x="818712" y="2222287"/>
            <a:ext cx="10554574" cy="4188525"/>
          </a:xfrm>
        </p:spPr>
        <p:txBody>
          <a:bodyPr/>
          <a:lstStyle/>
          <a:p>
            <a:r>
              <a:rPr lang="en-US" dirty="0"/>
              <a:t>*From your 7B class period, you will be called to go to your bus in the back parking lot. You will go directly to your bus.</a:t>
            </a:r>
          </a:p>
          <a:p>
            <a:endParaRPr lang="en-US" dirty="0"/>
          </a:p>
          <a:p>
            <a:r>
              <a:rPr lang="en-US" dirty="0"/>
              <a:t>*If you are picked up by someone, you will await the 3:25 bell to go straight out front (12</a:t>
            </a:r>
            <a:r>
              <a:rPr lang="en-US" baseline="30000" dirty="0"/>
              <a:t>th</a:t>
            </a:r>
            <a:r>
              <a:rPr lang="en-US" dirty="0"/>
              <a:t> Street side outside of the Fine Arts Building) and you will wait in the specified area for your pick up. If you have an older sibling or friend who rides with you, they will wait with you.</a:t>
            </a:r>
          </a:p>
          <a:p>
            <a:endParaRPr lang="en-US" dirty="0"/>
          </a:p>
          <a:p>
            <a:r>
              <a:rPr lang="en-US" dirty="0"/>
              <a:t>*After the 3:25 bell, you may use your phone to call or text your pick up to let them know you are outside. </a:t>
            </a:r>
          </a:p>
          <a:p>
            <a:endParaRPr lang="en-US" dirty="0"/>
          </a:p>
        </p:txBody>
      </p:sp>
    </p:spTree>
    <p:extLst>
      <p:ext uri="{BB962C8B-B14F-4D97-AF65-F5344CB8AC3E}">
        <p14:creationId xmlns:p14="http://schemas.microsoft.com/office/powerpoint/2010/main" val="2545230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35DC9-3AAC-4CE3-9447-3956BF4D1743}"/>
              </a:ext>
            </a:extLst>
          </p:cNvPr>
          <p:cNvSpPr>
            <a:spLocks noGrp="1"/>
          </p:cNvSpPr>
          <p:nvPr>
            <p:ph type="title"/>
          </p:nvPr>
        </p:nvSpPr>
        <p:spPr/>
        <p:txBody>
          <a:bodyPr/>
          <a:lstStyle/>
          <a:p>
            <a:r>
              <a:rPr lang="en-US" dirty="0"/>
              <a:t>Math Class Expectations</a:t>
            </a:r>
          </a:p>
        </p:txBody>
      </p:sp>
      <p:sp>
        <p:nvSpPr>
          <p:cNvPr id="3" name="Content Placeholder 2">
            <a:extLst>
              <a:ext uri="{FF2B5EF4-FFF2-40B4-BE49-F238E27FC236}">
                <a16:creationId xmlns:a16="http://schemas.microsoft.com/office/drawing/2014/main" id="{2CAA2F6E-578A-46A7-9A24-0FDBAA3D4876}"/>
              </a:ext>
            </a:extLst>
          </p:cNvPr>
          <p:cNvSpPr>
            <a:spLocks noGrp="1"/>
          </p:cNvSpPr>
          <p:nvPr>
            <p:ph idx="1"/>
          </p:nvPr>
        </p:nvSpPr>
        <p:spPr/>
        <p:txBody>
          <a:bodyPr/>
          <a:lstStyle/>
          <a:p>
            <a:r>
              <a:rPr lang="en-US" dirty="0"/>
              <a:t>You are expected to get to class on time with your materials.</a:t>
            </a:r>
          </a:p>
          <a:p>
            <a:r>
              <a:rPr lang="en-US" dirty="0"/>
              <a:t>You are expected to go to the restroom prior to the start of class. </a:t>
            </a:r>
            <a:r>
              <a:rPr lang="en-US" b="1" dirty="0"/>
              <a:t>We do know that there will be exceptions but please do not take advantage of this.</a:t>
            </a:r>
          </a:p>
          <a:p>
            <a:r>
              <a:rPr lang="en-US" dirty="0"/>
              <a:t>You are expected to keep up with your belongings. You can keep your Math textbook in your classes assigned cubby.</a:t>
            </a:r>
          </a:p>
          <a:p>
            <a:r>
              <a:rPr lang="en-US" dirty="0"/>
              <a:t>You are expected to get from place to place on your own, but do ask if you need help.</a:t>
            </a:r>
          </a:p>
          <a:p>
            <a:r>
              <a:rPr lang="en-US" dirty="0"/>
              <a:t>You are expected to learn to work independently and collaborate with classmates appropriately.</a:t>
            </a:r>
          </a:p>
        </p:txBody>
      </p:sp>
    </p:spTree>
    <p:extLst>
      <p:ext uri="{BB962C8B-B14F-4D97-AF65-F5344CB8AC3E}">
        <p14:creationId xmlns:p14="http://schemas.microsoft.com/office/powerpoint/2010/main" val="2701519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849B1-CFAE-438E-B543-48D96B503A07}"/>
              </a:ext>
            </a:extLst>
          </p:cNvPr>
          <p:cNvSpPr>
            <a:spLocks noGrp="1"/>
          </p:cNvSpPr>
          <p:nvPr>
            <p:ph type="title"/>
          </p:nvPr>
        </p:nvSpPr>
        <p:spPr/>
        <p:txBody>
          <a:bodyPr/>
          <a:lstStyle/>
          <a:p>
            <a:r>
              <a:rPr lang="en-US" dirty="0"/>
              <a:t>Math topics for this year:</a:t>
            </a:r>
          </a:p>
        </p:txBody>
      </p:sp>
      <p:graphicFrame>
        <p:nvGraphicFramePr>
          <p:cNvPr id="4" name="Content Placeholder 3">
            <a:extLst>
              <a:ext uri="{FF2B5EF4-FFF2-40B4-BE49-F238E27FC236}">
                <a16:creationId xmlns:a16="http://schemas.microsoft.com/office/drawing/2014/main" id="{5411008B-AC23-48D0-8BE8-3BD9CF3A45CD}"/>
              </a:ext>
            </a:extLst>
          </p:cNvPr>
          <p:cNvGraphicFramePr>
            <a:graphicFrameLocks noGrp="1"/>
          </p:cNvGraphicFramePr>
          <p:nvPr>
            <p:ph idx="1"/>
            <p:extLst>
              <p:ext uri="{D42A27DB-BD31-4B8C-83A1-F6EECF244321}">
                <p14:modId xmlns:p14="http://schemas.microsoft.com/office/powerpoint/2010/main" val="1882811328"/>
              </p:ext>
            </p:extLst>
          </p:nvPr>
        </p:nvGraphicFramePr>
        <p:xfrm>
          <a:off x="1475875" y="2181726"/>
          <a:ext cx="8791072" cy="4289100"/>
        </p:xfrm>
        <a:graphic>
          <a:graphicData uri="http://schemas.openxmlformats.org/drawingml/2006/table">
            <a:tbl>
              <a:tblPr firstRow="1" firstCol="1" bandRow="1">
                <a:tableStyleId>{5C22544A-7EE6-4342-B048-85BDC9FD1C3A}</a:tableStyleId>
              </a:tblPr>
              <a:tblGrid>
                <a:gridCol w="8791072">
                  <a:extLst>
                    <a:ext uri="{9D8B030D-6E8A-4147-A177-3AD203B41FA5}">
                      <a16:colId xmlns:a16="http://schemas.microsoft.com/office/drawing/2014/main" val="980809511"/>
                    </a:ext>
                  </a:extLst>
                </a:gridCol>
              </a:tblGrid>
              <a:tr h="264317">
                <a:tc>
                  <a:txBody>
                    <a:bodyPr/>
                    <a:lstStyle/>
                    <a:p>
                      <a:pPr marL="0" marR="0" algn="ctr">
                        <a:spcBef>
                          <a:spcPts val="0"/>
                        </a:spcBef>
                        <a:spcAft>
                          <a:spcPts val="0"/>
                        </a:spcAft>
                      </a:pPr>
                      <a:r>
                        <a:rPr lang="en-US" sz="1800" dirty="0">
                          <a:effectLst/>
                        </a:rPr>
                        <a:t>Unit 0 – Think Like a Mathematician</a:t>
                      </a:r>
                      <a:endParaRPr lang="en-US" sz="1800" dirty="0">
                        <a:solidFill>
                          <a:srgbClr val="404040"/>
                        </a:solidFill>
                        <a:effectLst/>
                        <a:latin typeface="Trebuchet MS" panose="020B0603020202020204" pitchFamily="34" charset="0"/>
                        <a:ea typeface="Trebuchet MS" panose="020B0603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96282831"/>
                  </a:ext>
                </a:extLst>
              </a:tr>
              <a:tr h="528636">
                <a:tc>
                  <a:txBody>
                    <a:bodyPr/>
                    <a:lstStyle/>
                    <a:p>
                      <a:pPr marL="0" marR="0" algn="ctr">
                        <a:spcBef>
                          <a:spcPts val="0"/>
                        </a:spcBef>
                        <a:spcAft>
                          <a:spcPts val="0"/>
                        </a:spcAft>
                      </a:pPr>
                      <a:r>
                        <a:rPr lang="en-US" sz="1800" dirty="0">
                          <a:effectLst/>
                        </a:rPr>
                        <a:t>Unit 1- Exploring Real-Life Phenomena Through Statistics</a:t>
                      </a:r>
                      <a:endParaRPr lang="en-US" sz="1800" dirty="0">
                        <a:solidFill>
                          <a:srgbClr val="404040"/>
                        </a:solidFill>
                        <a:effectLst/>
                        <a:latin typeface="Trebuchet MS" panose="020B0603020202020204" pitchFamily="34" charset="0"/>
                        <a:ea typeface="Trebuchet MS" panose="020B0603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91736808"/>
                  </a:ext>
                </a:extLst>
              </a:tr>
              <a:tr h="528636">
                <a:tc>
                  <a:txBody>
                    <a:bodyPr/>
                    <a:lstStyle/>
                    <a:p>
                      <a:pPr marL="0" marR="0" algn="ctr">
                        <a:spcBef>
                          <a:spcPts val="0"/>
                        </a:spcBef>
                        <a:spcAft>
                          <a:spcPts val="0"/>
                        </a:spcAft>
                      </a:pPr>
                      <a:r>
                        <a:rPr lang="en-US" sz="1800" dirty="0">
                          <a:effectLst/>
                        </a:rPr>
                        <a:t>Unit 2 – Making Relevant Connections Through Number System Fluency</a:t>
                      </a:r>
                      <a:endParaRPr lang="en-US" sz="1800" dirty="0">
                        <a:solidFill>
                          <a:srgbClr val="404040"/>
                        </a:solidFill>
                        <a:effectLst/>
                        <a:latin typeface="Trebuchet MS" panose="020B0603020202020204" pitchFamily="34" charset="0"/>
                        <a:ea typeface="Trebuchet MS" panose="020B0603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59093081"/>
                  </a:ext>
                </a:extLst>
              </a:tr>
              <a:tr h="528636">
                <a:tc>
                  <a:txBody>
                    <a:bodyPr/>
                    <a:lstStyle/>
                    <a:p>
                      <a:pPr marL="0" marR="0" algn="ctr">
                        <a:spcBef>
                          <a:spcPts val="0"/>
                        </a:spcBef>
                        <a:spcAft>
                          <a:spcPts val="0"/>
                        </a:spcAft>
                      </a:pPr>
                      <a:r>
                        <a:rPr lang="en-US" sz="1800" dirty="0">
                          <a:effectLst/>
                        </a:rPr>
                        <a:t>Unit 3 – Investigating Rate, Ratio, &amp; Proportional Reasoning</a:t>
                      </a:r>
                      <a:endParaRPr lang="en-US" sz="1800" dirty="0">
                        <a:solidFill>
                          <a:srgbClr val="404040"/>
                        </a:solidFill>
                        <a:effectLst/>
                        <a:latin typeface="Trebuchet MS" panose="020B0603020202020204" pitchFamily="34" charset="0"/>
                        <a:ea typeface="Trebuchet MS" panose="020B0603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66028265"/>
                  </a:ext>
                </a:extLst>
              </a:tr>
              <a:tr h="528636">
                <a:tc>
                  <a:txBody>
                    <a:bodyPr/>
                    <a:lstStyle/>
                    <a:p>
                      <a:pPr marL="0" marR="0" algn="ctr">
                        <a:spcBef>
                          <a:spcPts val="0"/>
                        </a:spcBef>
                        <a:spcAft>
                          <a:spcPts val="0"/>
                        </a:spcAft>
                      </a:pPr>
                      <a:r>
                        <a:rPr lang="en-US" sz="1800" dirty="0">
                          <a:effectLst/>
                        </a:rPr>
                        <a:t>Unit 4 – Building Conceptual Understanding of Expressions</a:t>
                      </a:r>
                      <a:endParaRPr lang="en-US" sz="1800" dirty="0">
                        <a:solidFill>
                          <a:srgbClr val="404040"/>
                        </a:solidFill>
                        <a:effectLst/>
                        <a:latin typeface="Trebuchet MS" panose="020B0603020202020204" pitchFamily="34" charset="0"/>
                        <a:ea typeface="Trebuchet MS" panose="020B0603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50571942"/>
                  </a:ext>
                </a:extLst>
              </a:tr>
              <a:tr h="528636">
                <a:tc>
                  <a:txBody>
                    <a:bodyPr/>
                    <a:lstStyle/>
                    <a:p>
                      <a:pPr marL="0" marR="0" algn="ctr">
                        <a:spcBef>
                          <a:spcPts val="0"/>
                        </a:spcBef>
                        <a:spcAft>
                          <a:spcPts val="0"/>
                        </a:spcAft>
                      </a:pPr>
                      <a:r>
                        <a:rPr lang="en-US" sz="1800" dirty="0">
                          <a:effectLst/>
                        </a:rPr>
                        <a:t>Unit 5 – Exploring Real-Life Phenomena Through One-Step Equations &amp; Inequalities</a:t>
                      </a:r>
                      <a:endParaRPr lang="en-US" sz="1800" dirty="0">
                        <a:solidFill>
                          <a:srgbClr val="404040"/>
                        </a:solidFill>
                        <a:effectLst/>
                        <a:latin typeface="Trebuchet MS" panose="020B0603020202020204" pitchFamily="34" charset="0"/>
                        <a:ea typeface="Trebuchet MS" panose="020B0603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55396657"/>
                  </a:ext>
                </a:extLst>
              </a:tr>
              <a:tr h="264317">
                <a:tc>
                  <a:txBody>
                    <a:bodyPr/>
                    <a:lstStyle/>
                    <a:p>
                      <a:pPr marL="0" marR="0" algn="ctr">
                        <a:spcBef>
                          <a:spcPts val="0"/>
                        </a:spcBef>
                        <a:spcAft>
                          <a:spcPts val="0"/>
                        </a:spcAft>
                      </a:pPr>
                      <a:r>
                        <a:rPr lang="en-US" sz="1800" dirty="0">
                          <a:effectLst/>
                        </a:rPr>
                        <a:t>Unit 6 – Exploring Area &amp; Volume</a:t>
                      </a:r>
                      <a:endParaRPr lang="en-US" sz="1800" dirty="0">
                        <a:solidFill>
                          <a:srgbClr val="404040"/>
                        </a:solidFill>
                        <a:effectLst/>
                        <a:latin typeface="Trebuchet MS" panose="020B0603020202020204" pitchFamily="34" charset="0"/>
                        <a:ea typeface="Trebuchet MS" panose="020B0603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36936340"/>
                  </a:ext>
                </a:extLst>
              </a:tr>
              <a:tr h="528636">
                <a:tc>
                  <a:txBody>
                    <a:bodyPr/>
                    <a:lstStyle/>
                    <a:p>
                      <a:pPr marL="0" marR="0" algn="ctr">
                        <a:spcBef>
                          <a:spcPts val="0"/>
                        </a:spcBef>
                        <a:spcAft>
                          <a:spcPts val="0"/>
                        </a:spcAft>
                      </a:pPr>
                      <a:r>
                        <a:rPr lang="en-US" sz="1800" dirty="0">
                          <a:effectLst/>
                        </a:rPr>
                        <a:t>Unit 7 – Rational Numbers: Numbers and Their Opposites</a:t>
                      </a:r>
                      <a:endParaRPr lang="en-US" sz="1800" dirty="0">
                        <a:solidFill>
                          <a:srgbClr val="404040"/>
                        </a:solidFill>
                        <a:effectLst/>
                        <a:latin typeface="Trebuchet MS" panose="020B0603020202020204" pitchFamily="34" charset="0"/>
                        <a:ea typeface="Trebuchet MS" panose="020B0603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26789275"/>
                  </a:ext>
                </a:extLst>
              </a:tr>
              <a:tr h="264317">
                <a:tc>
                  <a:txBody>
                    <a:bodyPr/>
                    <a:lstStyle/>
                    <a:p>
                      <a:pPr marL="0" marR="0" algn="ctr">
                        <a:spcBef>
                          <a:spcPts val="0"/>
                        </a:spcBef>
                        <a:spcAft>
                          <a:spcPts val="0"/>
                        </a:spcAft>
                      </a:pPr>
                      <a:r>
                        <a:rPr lang="en-US" sz="1800" dirty="0">
                          <a:effectLst/>
                        </a:rPr>
                        <a:t>Unit 8 – Graphing Rational Numbers</a:t>
                      </a:r>
                      <a:endParaRPr lang="en-US" sz="1800" dirty="0">
                        <a:solidFill>
                          <a:srgbClr val="404040"/>
                        </a:solidFill>
                        <a:effectLst/>
                        <a:latin typeface="Trebuchet MS" panose="020B0603020202020204" pitchFamily="34" charset="0"/>
                        <a:ea typeface="Trebuchet MS" panose="020B0603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02510980"/>
                  </a:ext>
                </a:extLst>
              </a:tr>
              <a:tr h="264317">
                <a:tc>
                  <a:txBody>
                    <a:bodyPr/>
                    <a:lstStyle/>
                    <a:p>
                      <a:pPr marL="0" marR="0" algn="ctr">
                        <a:spcBef>
                          <a:spcPts val="0"/>
                        </a:spcBef>
                        <a:spcAft>
                          <a:spcPts val="0"/>
                        </a:spcAft>
                      </a:pPr>
                      <a:r>
                        <a:rPr lang="en-US" sz="1800" dirty="0">
                          <a:effectLst/>
                        </a:rPr>
                        <a:t>Unit 9 – Culminating Capstone</a:t>
                      </a:r>
                      <a:endParaRPr lang="en-US" sz="1800" dirty="0">
                        <a:solidFill>
                          <a:srgbClr val="404040"/>
                        </a:solidFill>
                        <a:effectLst/>
                        <a:latin typeface="Trebuchet MS" panose="020B0603020202020204" pitchFamily="34" charset="0"/>
                        <a:ea typeface="Trebuchet MS" panose="020B0603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7883650"/>
                  </a:ext>
                </a:extLst>
              </a:tr>
            </a:tbl>
          </a:graphicData>
        </a:graphic>
      </p:graphicFrame>
    </p:spTree>
    <p:extLst>
      <p:ext uri="{BB962C8B-B14F-4D97-AF65-F5344CB8AC3E}">
        <p14:creationId xmlns:p14="http://schemas.microsoft.com/office/powerpoint/2010/main" val="8826925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70CB6FE0536141A27C45BF6DA12BC7" ma:contentTypeVersion="18" ma:contentTypeDescription="Create a new document." ma:contentTypeScope="" ma:versionID="12c7f46c92e26ff0f2915bee49b286db">
  <xsd:schema xmlns:xsd="http://www.w3.org/2001/XMLSchema" xmlns:xs="http://www.w3.org/2001/XMLSchema" xmlns:p="http://schemas.microsoft.com/office/2006/metadata/properties" xmlns:ns3="beaa86d3-c80c-4514-a370-088576bbf60c" xmlns:ns4="c3d0d110-b1b9-4615-b964-6049a0eceefc" targetNamespace="http://schemas.microsoft.com/office/2006/metadata/properties" ma:root="true" ma:fieldsID="ea61b1dc347c40a5e543e9844feab922" ns3:_="" ns4:_="">
    <xsd:import namespace="beaa86d3-c80c-4514-a370-088576bbf60c"/>
    <xsd:import namespace="c3d0d110-b1b9-4615-b964-6049a0eceefc"/>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DateTaken" minOccurs="0"/>
                <xsd:element ref="ns3:MediaServiceObjectDetectorVersions" minOccurs="0"/>
                <xsd:element ref="ns3:MediaServiceSystemTags" minOccurs="0"/>
                <xsd:element ref="ns3:MediaServiceSearchProperties" minOccurs="0"/>
                <xsd:element ref="ns3:MediaLengthInSecond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aa86d3-c80c-4514-a370-088576bbf60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LengthInSeconds" ma:index="24" nillable="true" ma:displayName="MediaLengthInSeconds" ma:hidden="true" ma:internalName="MediaLengthInSeconds" ma:readOnly="true">
      <xsd:simpleType>
        <xsd:restriction base="dms:Unknown"/>
      </xsd:simpleType>
    </xsd:element>
    <xsd:element name="MediaServiceLocation" ma:index="25"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3d0d110-b1b9-4615-b964-6049a0eceef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beaa86d3-c80c-4514-a370-088576bbf60c" xsi:nil="true"/>
  </documentManagement>
</p:properties>
</file>

<file path=customXml/itemProps1.xml><?xml version="1.0" encoding="utf-8"?>
<ds:datastoreItem xmlns:ds="http://schemas.openxmlformats.org/officeDocument/2006/customXml" ds:itemID="{2D9D8A44-ADA2-4390-AF17-7BE891D743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aa86d3-c80c-4514-a370-088576bbf60c"/>
    <ds:schemaRef ds:uri="c3d0d110-b1b9-4615-b964-6049a0ecee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72B5F53-88EA-4865-82C6-B75021BE00C0}">
  <ds:schemaRefs>
    <ds:schemaRef ds:uri="http://schemas.microsoft.com/sharepoint/v3/contenttype/forms"/>
  </ds:schemaRefs>
</ds:datastoreItem>
</file>

<file path=customXml/itemProps3.xml><?xml version="1.0" encoding="utf-8"?>
<ds:datastoreItem xmlns:ds="http://schemas.openxmlformats.org/officeDocument/2006/customXml" ds:itemID="{4C8C9A1E-8E4B-4D97-80CF-0F9B6FFF303B}">
  <ds:schemaRefs>
    <ds:schemaRef ds:uri="http://schemas.microsoft.com/office/2006/documentManagement/types"/>
    <ds:schemaRef ds:uri="http://schemas.microsoft.com/office/infopath/2007/PartnerControls"/>
    <ds:schemaRef ds:uri="http://purl.org/dc/terms/"/>
    <ds:schemaRef ds:uri="beaa86d3-c80c-4514-a370-088576bbf60c"/>
    <ds:schemaRef ds:uri="http://www.w3.org/XML/1998/namespace"/>
    <ds:schemaRef ds:uri="http://schemas.openxmlformats.org/package/2006/metadata/core-properties"/>
    <ds:schemaRef ds:uri="c3d0d110-b1b9-4615-b964-6049a0eceefc"/>
    <ds:schemaRef ds:uri="http://schemas.microsoft.com/office/2006/metadata/properties"/>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TM03457503[[fn=Quotable]]</Template>
  <TotalTime>4099</TotalTime>
  <Words>1358</Words>
  <Application>Microsoft Office PowerPoint</Application>
  <PresentationFormat>Widescreen</PresentationFormat>
  <Paragraphs>100</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Century Gothic</vt:lpstr>
      <vt:lpstr>Times New Roman</vt:lpstr>
      <vt:lpstr>Trebuchet MS</vt:lpstr>
      <vt:lpstr>Wingdings 2</vt:lpstr>
      <vt:lpstr>Quotable</vt:lpstr>
      <vt:lpstr>Welcome!</vt:lpstr>
      <vt:lpstr>Welcome to Mr. Woo’s 6th Grade Class</vt:lpstr>
      <vt:lpstr>Homeroom Expectations</vt:lpstr>
      <vt:lpstr>Tardy/Absence Policy</vt:lpstr>
      <vt:lpstr>Lunchroom Expectations</vt:lpstr>
      <vt:lpstr>Dress Code (checked daily)</vt:lpstr>
      <vt:lpstr>End of Day Procedures</vt:lpstr>
      <vt:lpstr>Math Class Expectations</vt:lpstr>
      <vt:lpstr>Math topics for this year:</vt:lpstr>
      <vt:lpstr>Grading Policy</vt:lpstr>
      <vt:lpstr>What happens if I make a bad grade?</vt:lpstr>
      <vt:lpstr>Make-Up &amp; Late Work</vt:lpstr>
      <vt:lpstr>Technology Use</vt:lpstr>
      <vt:lpstr>Lets make this year a GREAT year!</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Woo, Nicholas</dc:creator>
  <cp:lastModifiedBy>Woo, Nicholas</cp:lastModifiedBy>
  <cp:revision>4</cp:revision>
  <dcterms:created xsi:type="dcterms:W3CDTF">2024-08-02T18:30:58Z</dcterms:created>
  <dcterms:modified xsi:type="dcterms:W3CDTF">2024-08-05T14:50:57Z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0x010100DF70CB6FE0536141A27C45BF6DA12BC7</vt:lpwstr>
  </property>
</Properties>
</file>