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00"/>
    <a:srgbClr val="FF3399"/>
    <a:srgbClr val="DE96DB"/>
    <a:srgbClr val="FF99CC"/>
    <a:srgbClr val="D476D0"/>
    <a:srgbClr val="AF37A9"/>
    <a:srgbClr val="6372B5"/>
    <a:srgbClr val="6DA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unders, Lezettra" userId="S::saundle@richmond.k12.ga.us::ddf3f75a-fb01-4104-8c9a-aef837ccd17b" providerId="AD" clId="Web-{6314A1DF-5FFF-4B82-BF4C-2814BEDA1AE9}"/>
    <pc:docChg chg="modSld">
      <pc:chgData name="Saunders, Lezettra" userId="S::saundle@richmond.k12.ga.us::ddf3f75a-fb01-4104-8c9a-aef837ccd17b" providerId="AD" clId="Web-{6314A1DF-5FFF-4B82-BF4C-2814BEDA1AE9}" dt="2018-05-23T11:28:29.961" v="0" actId="1076"/>
      <pc:docMkLst>
        <pc:docMk/>
      </pc:docMkLst>
      <pc:sldChg chg="modSp">
        <pc:chgData name="Saunders, Lezettra" userId="S::saundle@richmond.k12.ga.us::ddf3f75a-fb01-4104-8c9a-aef837ccd17b" providerId="AD" clId="Web-{6314A1DF-5FFF-4B82-BF4C-2814BEDA1AE9}" dt="2018-05-23T11:28:29.961" v="0" actId="1076"/>
        <pc:sldMkLst>
          <pc:docMk/>
          <pc:sldMk cId="233945435" sldId="256"/>
        </pc:sldMkLst>
        <pc:spChg chg="mod">
          <ac:chgData name="Saunders, Lezettra" userId="S::saundle@richmond.k12.ga.us::ddf3f75a-fb01-4104-8c9a-aef837ccd17b" providerId="AD" clId="Web-{6314A1DF-5FFF-4B82-BF4C-2814BEDA1AE9}" dt="2018-05-23T11:28:29.961" v="0" actId="1076"/>
          <ac:spMkLst>
            <pc:docMk/>
            <pc:sldMk cId="233945435" sldId="256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3F18-9EE4-4219-A605-289F77FA2006}" type="datetimeFigureOut">
              <a:rPr lang="en-US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01177-26FA-4877-A3CC-AD7C05CF724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01177-26FA-4877-A3CC-AD7C05CF724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9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6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3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3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1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B8BC1-4D93-43BD-8A4E-F606FF4EF30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59A1-24A0-45F1-AAB1-C1B4005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59782"/>
              </p:ext>
            </p:extLst>
          </p:nvPr>
        </p:nvGraphicFramePr>
        <p:xfrm>
          <a:off x="378426" y="1058778"/>
          <a:ext cx="8370160" cy="5223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617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31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  <a:p>
                      <a:r>
                        <a:rPr lang="en-US" sz="900" b="1" dirty="0"/>
                        <a:t>First Day of School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7625"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r>
                        <a:rPr lang="en-US" altLang="en-US" sz="900" b="0" dirty="0" smtClean="0"/>
                        <a:t>Introduction to Phenomenon</a:t>
                      </a:r>
                      <a:endParaRPr lang="en-US" altLang="en-US" sz="900" b="0" dirty="0"/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14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17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4400">
                <a:tc>
                  <a:txBody>
                    <a:bodyPr/>
                    <a:lstStyle/>
                    <a:p>
                      <a:r>
                        <a:rPr lang="en-US" sz="900" dirty="0"/>
                        <a:t>20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21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23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2752"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31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6" y="357350"/>
            <a:ext cx="1550194" cy="5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177595" y="382339"/>
            <a:ext cx="4840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78425" y="3203632"/>
            <a:ext cx="8370158" cy="23083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/>
              <a:t>Pre Unit: Introduction to Science and Lab Safety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78425" y="4156021"/>
            <a:ext cx="8346702" cy="2308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78011" y="5040324"/>
            <a:ext cx="3340724" cy="2308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9149" y="2237287"/>
            <a:ext cx="502943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Pre Planning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8373" y="2237287"/>
            <a:ext cx="1670776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District Professional Learning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354969" y="6046257"/>
            <a:ext cx="8370158" cy="2308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pic>
        <p:nvPicPr>
          <p:cNvPr id="1026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540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7123" y="1561067"/>
            <a:ext cx="773269" cy="6477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693" y="4522036"/>
            <a:ext cx="634785" cy="531736"/>
          </a:xfrm>
          <a:prstGeom prst="rect">
            <a:avLst/>
          </a:prstGeom>
        </p:spPr>
      </p:pic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386335" y="5042714"/>
            <a:ext cx="3340724" cy="2308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6388" y="5071101"/>
            <a:ext cx="1670776" cy="2000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b="1" dirty="0"/>
              <a:t>School Based  Professional Learning</a:t>
            </a:r>
          </a:p>
        </p:txBody>
      </p:sp>
    </p:spTree>
    <p:extLst>
      <p:ext uri="{BB962C8B-B14F-4D97-AF65-F5344CB8AC3E}">
        <p14:creationId xmlns:p14="http://schemas.microsoft.com/office/powerpoint/2010/main" val="233945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33495"/>
              </p:ext>
            </p:extLst>
          </p:nvPr>
        </p:nvGraphicFramePr>
        <p:xfrm>
          <a:off x="378426" y="1148052"/>
          <a:ext cx="8370160" cy="5486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765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5107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baseline="0" dirty="0"/>
                        <a:t>2</a:t>
                      </a:r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9098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</a:t>
                      </a:r>
                    </a:p>
                    <a:p>
                      <a:r>
                        <a:rPr lang="en-US" sz="900" dirty="0" smtClean="0"/>
                        <a:t>Introduction</a:t>
                      </a:r>
                      <a:r>
                        <a:rPr lang="en-US" sz="900" baseline="0" dirty="0" smtClean="0"/>
                        <a:t> to Phenomenon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9098">
                <a:tc>
                  <a:txBody>
                    <a:bodyPr/>
                    <a:lstStyle/>
                    <a:p>
                      <a:r>
                        <a:rPr lang="en-US" sz="900" dirty="0"/>
                        <a:t>14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18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1985"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22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dirty="0" smtClean="0"/>
                        <a:t>S5L3b</a:t>
                      </a:r>
                      <a:endParaRPr lang="en-US" sz="9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23</a:t>
                      </a:r>
                    </a:p>
                    <a:p>
                      <a:r>
                        <a:rPr lang="en-US" sz="900" baseline="0" dirty="0" smtClean="0"/>
                        <a:t>Cells</a:t>
                      </a:r>
                    </a:p>
                    <a:p>
                      <a:r>
                        <a:rPr lang="en-US" sz="900" baseline="0" smtClean="0"/>
                        <a:t>S5L3b</a:t>
                      </a:r>
                      <a:endParaRPr lang="en-US" sz="90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 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3461"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31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4" y="364001"/>
            <a:ext cx="944173" cy="57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48966" y="6402029"/>
            <a:ext cx="669961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Post Planning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157" y="6402029"/>
            <a:ext cx="1670539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Memorial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157" y="4347248"/>
            <a:ext cx="8370158" cy="23083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6: Grade 5 Unit 1 Preview</a:t>
            </a:r>
            <a:endParaRPr lang="en-US" sz="9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423" y="5307731"/>
            <a:ext cx="4985147" cy="230831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6: Grade 5 Unit 1 Preview</a:t>
            </a:r>
            <a:endParaRPr lang="en-US" sz="900" b="1" dirty="0"/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482393" y="382339"/>
            <a:ext cx="478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Grade Science– Pacing Guide 2018-2019</a:t>
            </a:r>
          </a:p>
        </p:txBody>
      </p:sp>
      <p:pic>
        <p:nvPicPr>
          <p:cNvPr id="18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338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960" y="5659940"/>
            <a:ext cx="965493" cy="707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4600" y="4707407"/>
            <a:ext cx="983746" cy="5420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5471" y="4725668"/>
            <a:ext cx="950607" cy="52380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69156" y="3319858"/>
            <a:ext cx="8370158" cy="23083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6: </a:t>
            </a:r>
            <a:r>
              <a:rPr lang="en-US" sz="900" b="1" dirty="0" smtClean="0"/>
              <a:t>Grade 5 Unit 1 Preview</a:t>
            </a:r>
            <a:endParaRPr lang="en-US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3065" y="2250644"/>
            <a:ext cx="5015515" cy="2324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</p:spTree>
    <p:extLst>
      <p:ext uri="{BB962C8B-B14F-4D97-AF65-F5344CB8AC3E}">
        <p14:creationId xmlns:p14="http://schemas.microsoft.com/office/powerpoint/2010/main" val="32659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2661"/>
              </p:ext>
            </p:extLst>
          </p:nvPr>
        </p:nvGraphicFramePr>
        <p:xfrm>
          <a:off x="378425" y="913725"/>
          <a:ext cx="8370160" cy="5570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239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9842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  <a:p>
                      <a:endParaRPr lang="en-US" sz="900" baseline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2159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6     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*Progress</a:t>
                      </a:r>
                      <a:r>
                        <a:rPr lang="en-US" sz="900" b="1" baseline="0" dirty="0">
                          <a:solidFill>
                            <a:srgbClr val="FFC000"/>
                          </a:solidFill>
                        </a:rPr>
                        <a:t> Report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rgbClr val="FFC000"/>
                        </a:solidFill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2159"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  <a:p>
                      <a:r>
                        <a:rPr lang="en-US" sz="800" b="0" dirty="0" smtClean="0"/>
                        <a:t>Solar</a:t>
                      </a:r>
                      <a:r>
                        <a:rPr lang="en-US" sz="800" b="0" baseline="0" dirty="0" smtClean="0"/>
                        <a:t> System, Earth, and Moon</a:t>
                      </a:r>
                    </a:p>
                    <a:p>
                      <a:r>
                        <a:rPr lang="en-US" sz="800" b="0" baseline="0" dirty="0" smtClean="0"/>
                        <a:t>S4E1a S4E1b  S4E1c  S4E1d</a:t>
                      </a:r>
                    </a:p>
                    <a:p>
                      <a:r>
                        <a:rPr lang="en-US" sz="800" b="0" baseline="0" dirty="0" smtClean="0"/>
                        <a:t>S4E2a   S4E2b  S4E2c</a:t>
                      </a:r>
                      <a:endParaRPr lang="en-US" sz="800" b="0" dirty="0" smtClean="0"/>
                    </a:p>
                    <a:p>
                      <a:endParaRPr lang="en-US" sz="8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r>
                        <a:rPr lang="en-US" sz="800" b="0" dirty="0" smtClean="0"/>
                        <a:t>Solar</a:t>
                      </a:r>
                      <a:r>
                        <a:rPr lang="en-US" sz="800" b="0" baseline="0" dirty="0" smtClean="0"/>
                        <a:t> System, Earth, and Moon</a:t>
                      </a:r>
                    </a:p>
                    <a:p>
                      <a:r>
                        <a:rPr lang="en-US" sz="800" b="0" baseline="0" dirty="0" smtClean="0"/>
                        <a:t>S4E1a S4E1b  S4E1c  S4E1d</a:t>
                      </a:r>
                    </a:p>
                    <a:p>
                      <a:r>
                        <a:rPr lang="en-US" sz="800" b="0" baseline="0" dirty="0" smtClean="0"/>
                        <a:t>S4E2a   S4E2b  S4E2c</a:t>
                      </a:r>
                      <a:endParaRPr lang="en-US" sz="800" b="0" dirty="0" smtClean="0"/>
                    </a:p>
                    <a:p>
                      <a:endParaRPr lang="en-US" sz="8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  <a:p>
                      <a:r>
                        <a:rPr lang="en-US" sz="800" b="0" dirty="0" smtClean="0"/>
                        <a:t>Solar</a:t>
                      </a:r>
                      <a:r>
                        <a:rPr lang="en-US" sz="800" b="0" baseline="0" dirty="0" smtClean="0"/>
                        <a:t> System, Earth, and Moon</a:t>
                      </a:r>
                    </a:p>
                    <a:p>
                      <a:r>
                        <a:rPr lang="en-US" sz="800" b="0" baseline="0" dirty="0" smtClean="0"/>
                        <a:t>S4E1a S4E1b  S4E1c  S4E1d</a:t>
                      </a:r>
                    </a:p>
                    <a:p>
                      <a:r>
                        <a:rPr lang="en-US" sz="800" b="0" baseline="0" dirty="0" smtClean="0"/>
                        <a:t>S4E2a   S4E2b  S4E2c</a:t>
                      </a:r>
                      <a:endParaRPr lang="en-US" sz="800" b="0" dirty="0" smtClean="0"/>
                    </a:p>
                    <a:p>
                      <a:endParaRPr lang="en-US" sz="8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r>
                        <a:rPr lang="en-US" sz="800" b="0" dirty="0" smtClean="0"/>
                        <a:t>Solar</a:t>
                      </a:r>
                      <a:r>
                        <a:rPr lang="en-US" sz="800" b="0" baseline="0" dirty="0" smtClean="0"/>
                        <a:t> System, Earth, and Moon</a:t>
                      </a:r>
                    </a:p>
                    <a:p>
                      <a:r>
                        <a:rPr lang="en-US" sz="800" b="0" baseline="0" dirty="0" smtClean="0"/>
                        <a:t>S4E1a S4E1b  S4E1c  S4E1d</a:t>
                      </a:r>
                    </a:p>
                    <a:p>
                      <a:r>
                        <a:rPr lang="en-US" sz="800" b="0" baseline="0" dirty="0" smtClean="0"/>
                        <a:t>S4E2a   S4E2b  S4E2c</a:t>
                      </a:r>
                      <a:endParaRPr lang="en-US" sz="800" b="0" dirty="0" smtClean="0"/>
                    </a:p>
                    <a:p>
                      <a:endParaRPr lang="en-US" sz="8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14</a:t>
                      </a:r>
                    </a:p>
                    <a:p>
                      <a:r>
                        <a:rPr lang="en-US" sz="800" b="0" dirty="0" smtClean="0"/>
                        <a:t>Solar</a:t>
                      </a:r>
                      <a:r>
                        <a:rPr lang="en-US" sz="800" b="0" baseline="0" dirty="0" smtClean="0"/>
                        <a:t> System, Earth, and Moon</a:t>
                      </a:r>
                    </a:p>
                    <a:p>
                      <a:r>
                        <a:rPr lang="en-US" sz="800" b="0" baseline="0" dirty="0" smtClean="0"/>
                        <a:t>S4E1a S4E1b  S4E1c  S4E1d</a:t>
                      </a:r>
                    </a:p>
                    <a:p>
                      <a:r>
                        <a:rPr lang="en-US" sz="800" b="0" baseline="0" dirty="0" smtClean="0"/>
                        <a:t>S4E2a   S4E2b  S4E2c</a:t>
                      </a:r>
                      <a:endParaRPr lang="en-US" sz="8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1903"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18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19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20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2159"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r>
                        <a:rPr lang="en-US" sz="900" b="0" dirty="0" smtClean="0"/>
                        <a:t>Solar</a:t>
                      </a:r>
                      <a:r>
                        <a:rPr lang="en-US" sz="900" b="0" baseline="0" dirty="0" smtClean="0"/>
                        <a:t> System, Earth, and Moon</a:t>
                      </a:r>
                    </a:p>
                    <a:p>
                      <a:r>
                        <a:rPr lang="en-US" sz="900" b="0" baseline="0" dirty="0" smtClean="0"/>
                        <a:t>S4E1a S4E1b  S4E1c  S4E1d</a:t>
                      </a:r>
                    </a:p>
                    <a:p>
                      <a:r>
                        <a:rPr lang="en-US" sz="900" b="0" baseline="0" dirty="0" smtClean="0"/>
                        <a:t>S4E2a   S4E2b  S4E2c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6" y="339944"/>
            <a:ext cx="1988344" cy="51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8424" y="3108355"/>
            <a:ext cx="1670182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Labor Day Holiday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424" y="4159967"/>
            <a:ext cx="8364924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402880" y="382339"/>
            <a:ext cx="4840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4th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0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25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565" y="2321470"/>
            <a:ext cx="884597" cy="757929"/>
          </a:xfrm>
          <a:prstGeom prst="rect">
            <a:avLst/>
          </a:prstGeom>
        </p:spPr>
      </p:pic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2048605" y="3108355"/>
            <a:ext cx="6694743" cy="23083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443" y="4449788"/>
            <a:ext cx="721035" cy="6039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04661" y="5219261"/>
            <a:ext cx="1670776" cy="2000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b="1" dirty="0"/>
              <a:t>School Based  Professional Learning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24" y="6239962"/>
            <a:ext cx="8364924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423" y="5219260"/>
            <a:ext cx="3326237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88474" y="5199964"/>
            <a:ext cx="3347074" cy="2308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900" b="1" dirty="0"/>
              <a:t>Unit 1: Solar System, Earth and Moon</a:t>
            </a:r>
          </a:p>
        </p:txBody>
      </p:sp>
    </p:spTree>
    <p:extLst>
      <p:ext uri="{BB962C8B-B14F-4D97-AF65-F5344CB8AC3E}">
        <p14:creationId xmlns:p14="http://schemas.microsoft.com/office/powerpoint/2010/main" val="5113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2249"/>
              </p:ext>
            </p:extLst>
          </p:nvPr>
        </p:nvGraphicFramePr>
        <p:xfrm>
          <a:off x="378426" y="1022686"/>
          <a:ext cx="8370160" cy="5481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4258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6343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  <a:p>
                      <a:endParaRPr lang="en-US" sz="900" dirty="0"/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9759"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      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en-US" sz="900" b="0" dirty="0"/>
                        <a:t>Introduction to Phenomenon</a:t>
                      </a:r>
                    </a:p>
                    <a:p>
                      <a:r>
                        <a:rPr lang="en-US" altLang="en-US" sz="900" b="0" dirty="0"/>
                        <a:t>Water </a:t>
                      </a:r>
                      <a:r>
                        <a:rPr lang="en-US" altLang="en-US" sz="900" b="0" dirty="0" smtClean="0"/>
                        <a:t>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11 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*End</a:t>
                      </a:r>
                      <a:r>
                        <a:rPr lang="en-US" sz="900" b="1" baseline="0" dirty="0">
                          <a:solidFill>
                            <a:srgbClr val="FF0000"/>
                          </a:solidFill>
                        </a:rPr>
                        <a:t> First Nine Weeks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900" dirty="0"/>
                        <a:t> 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12 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*Start</a:t>
                      </a:r>
                      <a:r>
                        <a:rPr lang="en-US" sz="900" b="1" baseline="0" dirty="0">
                          <a:solidFill>
                            <a:srgbClr val="FF0000"/>
                          </a:solidFill>
                        </a:rPr>
                        <a:t> Second Nine Weeks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1009"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16     </a:t>
                      </a:r>
                      <a:endParaRPr lang="en-US" sz="900" b="1" dirty="0">
                        <a:solidFill>
                          <a:srgbClr val="AF37A9"/>
                        </a:solidFill>
                      </a:endParaRP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  <a:r>
                        <a:rPr lang="en-US" sz="900" baseline="0" dirty="0"/>
                        <a:t>          </a:t>
                      </a:r>
                      <a:r>
                        <a:rPr lang="en-US" sz="900" b="1" dirty="0">
                          <a:solidFill>
                            <a:srgbClr val="AF37A9"/>
                          </a:solidFill>
                        </a:rPr>
                        <a:t>*Early Release*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18</a:t>
                      </a:r>
                      <a:r>
                        <a:rPr lang="en-US" sz="900" baseline="0" dirty="0"/>
                        <a:t>      </a:t>
                      </a:r>
                      <a:r>
                        <a:rPr lang="en-US" sz="900" b="1" dirty="0">
                          <a:solidFill>
                            <a:srgbClr val="AF37A9"/>
                          </a:solidFill>
                        </a:rPr>
                        <a:t>*Early Release*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</a:p>
                    <a:p>
                      <a:endParaRPr lang="en-US" sz="900" b="1" dirty="0">
                        <a:solidFill>
                          <a:srgbClr val="AF37A9"/>
                        </a:solidFill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19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9935"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23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  <a:p>
                      <a:r>
                        <a:rPr lang="en-US" altLang="en-US" sz="900" b="0" dirty="0" smtClean="0"/>
                        <a:t>Water Cycle</a:t>
                      </a:r>
                    </a:p>
                    <a:p>
                      <a:r>
                        <a:rPr lang="en-US" sz="900" b="0" dirty="0" smtClean="0"/>
                        <a:t>S4E3a   S4E3b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9759"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Introduction to Phenomenon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6" y="319801"/>
            <a:ext cx="1864214" cy="48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8228" y="3160837"/>
            <a:ext cx="1670182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Columbus Day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762" y="4233541"/>
            <a:ext cx="8370160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2A: Water Cycle</a:t>
            </a:r>
            <a:endParaRPr lang="en-US" sz="9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2762" y="5231057"/>
            <a:ext cx="8372224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2A: Water Cycle</a:t>
            </a:r>
            <a:endParaRPr lang="en-US" sz="900" b="1" dirty="0"/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363123" y="382339"/>
            <a:ext cx="4897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3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068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821" y="2437037"/>
            <a:ext cx="958031" cy="67831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738394" y="3164671"/>
            <a:ext cx="5016568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</a:t>
            </a:r>
            <a:r>
              <a:rPr lang="en-US" sz="900" b="1" dirty="0" smtClean="0"/>
              <a:t>2A: </a:t>
            </a:r>
            <a:r>
              <a:rPr lang="en-US" sz="900" b="1" dirty="0"/>
              <a:t>Water </a:t>
            </a:r>
            <a:r>
              <a:rPr lang="en-US" sz="900" b="1" dirty="0" smtClean="0"/>
              <a:t>Cycle</a:t>
            </a:r>
            <a:endParaRPr lang="en-US" sz="9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9813" y="2424812"/>
            <a:ext cx="773269" cy="64773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8410" y="3160837"/>
            <a:ext cx="1663989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dirty="0"/>
              <a:t>School Based Professional Learning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2762" y="6272917"/>
            <a:ext cx="5016568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</a:t>
            </a:r>
            <a:r>
              <a:rPr lang="en-US" sz="900" b="1" dirty="0" smtClean="0"/>
              <a:t>2B: Weather</a:t>
            </a:r>
            <a:endParaRPr lang="en-US" sz="9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7629" y="2174877"/>
            <a:ext cx="8387333" cy="2308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</p:spTree>
    <p:extLst>
      <p:ext uri="{BB962C8B-B14F-4D97-AF65-F5344CB8AC3E}">
        <p14:creationId xmlns:p14="http://schemas.microsoft.com/office/powerpoint/2010/main" val="30094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661149"/>
              </p:ext>
            </p:extLst>
          </p:nvPr>
        </p:nvGraphicFramePr>
        <p:xfrm>
          <a:off x="378426" y="1077085"/>
          <a:ext cx="8370160" cy="5522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994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1031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900" dirty="0"/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5411"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5411"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15   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*Progress</a:t>
                      </a:r>
                      <a:r>
                        <a:rPr lang="en-US" sz="900" b="1" baseline="0" dirty="0">
                          <a:solidFill>
                            <a:srgbClr val="FFC000"/>
                          </a:solidFill>
                        </a:rPr>
                        <a:t> Report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Weather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 smtClean="0"/>
                        <a:t>S4E4a</a:t>
                      </a:r>
                      <a:r>
                        <a:rPr lang="en-US" altLang="en-US" sz="900" b="0" baseline="0" dirty="0" smtClean="0"/>
                        <a:t>   S4E4b   S4E4c   S4E4d</a:t>
                      </a:r>
                      <a:endParaRPr lang="en-US" alt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5285">
                <a:tc>
                  <a:txBody>
                    <a:bodyPr/>
                    <a:lstStyle/>
                    <a:p>
                      <a:r>
                        <a:rPr lang="en-US" sz="900" dirty="0"/>
                        <a:t>19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20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23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5411"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5" y="394453"/>
            <a:ext cx="2028136" cy="45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2253" y="4292603"/>
            <a:ext cx="167077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Veterans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456" y="5311686"/>
            <a:ext cx="8370158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Thanksgiving Holiday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469141" y="475099"/>
            <a:ext cx="49556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 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0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086" y="31677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75" y="4637996"/>
            <a:ext cx="517776" cy="6427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3545" y="4600064"/>
            <a:ext cx="500439" cy="62118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926" y="4637994"/>
            <a:ext cx="430864" cy="5348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1896" y="4637996"/>
            <a:ext cx="430863" cy="53482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2277" y="4637996"/>
            <a:ext cx="430863" cy="534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578" y="3638570"/>
            <a:ext cx="1072412" cy="6215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04513" y="2212474"/>
            <a:ext cx="3344073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2B: Weather</a:t>
            </a:r>
            <a:endParaRPr lang="en-US" sz="9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0151" y="3240384"/>
            <a:ext cx="8360463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2B: Weather</a:t>
            </a:r>
            <a:endParaRPr lang="en-US" sz="9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60530" y="4291383"/>
            <a:ext cx="6690556" cy="230832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2B: Weather</a:t>
            </a:r>
            <a:endParaRPr lang="en-US" sz="9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9441" y="6355078"/>
            <a:ext cx="8387333" cy="2308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</p:spTree>
    <p:extLst>
      <p:ext uri="{BB962C8B-B14F-4D97-AF65-F5344CB8AC3E}">
        <p14:creationId xmlns:p14="http://schemas.microsoft.com/office/powerpoint/2010/main" val="180799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60962"/>
              </p:ext>
            </p:extLst>
          </p:nvPr>
        </p:nvGraphicFramePr>
        <p:xfrm>
          <a:off x="378426" y="1015705"/>
          <a:ext cx="8370160" cy="5642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822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2404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baseline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8187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Introduction</a:t>
                      </a:r>
                      <a:r>
                        <a:rPr lang="en-US" sz="900" b="0" baseline="0" dirty="0"/>
                        <a:t> to Phenomenon</a:t>
                      </a:r>
                      <a:endParaRPr lang="en-US" sz="9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>
                        <a:latin typeface="+mn-lt"/>
                        <a:ea typeface="+mn-ea"/>
                      </a:endParaRPr>
                    </a:p>
                    <a:p>
                      <a:r>
                        <a:rPr lang="en-US" sz="900" baseline="0" dirty="0"/>
                        <a:t> 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8187"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7622"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smtClean="0"/>
                        <a:t>Force</a:t>
                      </a:r>
                      <a:r>
                        <a:rPr lang="en-US" sz="900" b="0" baseline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>
                        <a:latin typeface="+mn-lt"/>
                        <a:ea typeface="+mn-ea"/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>
                        <a:latin typeface="+mn-lt"/>
                        <a:ea typeface="+mn-ea"/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8187"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6" y="354076"/>
            <a:ext cx="2189858" cy="45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8426" y="6425192"/>
            <a:ext cx="837015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Christmas/Winter Break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69013" y="5351780"/>
            <a:ext cx="1679567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Christmas/Winter Break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2534303" y="421687"/>
            <a:ext cx="4897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0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372" y="318362"/>
            <a:ext cx="1245126" cy="55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581" y="4572649"/>
            <a:ext cx="766708" cy="7667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581" y="5658484"/>
            <a:ext cx="766708" cy="7667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635" y="5638880"/>
            <a:ext cx="766708" cy="7667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8379" y="5638880"/>
            <a:ext cx="766708" cy="7667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303" y="5638880"/>
            <a:ext cx="766708" cy="7667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227" y="5638880"/>
            <a:ext cx="766708" cy="7667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7600" y="3234519"/>
            <a:ext cx="8360979" cy="2312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3: Force and Motion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426" y="4311566"/>
            <a:ext cx="8360979" cy="2312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3: Force and Motion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8420" y="5358765"/>
            <a:ext cx="6690587" cy="230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3: Force and Motion</a:t>
            </a:r>
          </a:p>
        </p:txBody>
      </p:sp>
    </p:spTree>
    <p:extLst>
      <p:ext uri="{BB962C8B-B14F-4D97-AF65-F5344CB8AC3E}">
        <p14:creationId xmlns:p14="http://schemas.microsoft.com/office/powerpoint/2010/main" val="12434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96456"/>
              </p:ext>
            </p:extLst>
          </p:nvPr>
        </p:nvGraphicFramePr>
        <p:xfrm>
          <a:off x="378426" y="1153985"/>
          <a:ext cx="8370160" cy="5378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425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7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baseline="0" dirty="0"/>
                        <a:t>3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3369">
                <a:tc>
                  <a:txBody>
                    <a:bodyPr/>
                    <a:lstStyle/>
                    <a:p>
                      <a:r>
                        <a:rPr lang="en-US" sz="900" dirty="0"/>
                        <a:t>7   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</a:rPr>
                        <a:t>*Beginning</a:t>
                      </a:r>
                      <a:r>
                        <a:rPr lang="en-US" sz="800" b="1" baseline="0" dirty="0">
                          <a:solidFill>
                            <a:srgbClr val="FF0000"/>
                          </a:solidFill>
                        </a:rPr>
                        <a:t> Third Nine Weeks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>
                        <a:latin typeface="+mn-lt"/>
                        <a:ea typeface="+mn-ea"/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    </a:t>
                      </a:r>
                      <a:r>
                        <a:rPr lang="en-US" sz="9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*Report</a:t>
                      </a:r>
                      <a:r>
                        <a:rPr lang="en-US" sz="9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Cards</a:t>
                      </a:r>
                      <a:r>
                        <a:rPr lang="en-US" sz="9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*</a:t>
                      </a:r>
                      <a:endParaRPr lang="en-US" sz="9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6378">
                <a:tc>
                  <a:txBody>
                    <a:bodyPr/>
                    <a:lstStyle/>
                    <a:p>
                      <a:r>
                        <a:rPr lang="en-US" sz="900" dirty="0"/>
                        <a:t>14</a:t>
                      </a:r>
                      <a:endParaRPr lang="en-US" sz="9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 </a:t>
                      </a: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r>
                        <a:rPr lang="en-US" sz="900" dirty="0" smtClean="0"/>
                        <a:t>                    </a:t>
                      </a: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Force</a:t>
                      </a:r>
                      <a:r>
                        <a:rPr lang="en-US" sz="900" b="0" baseline="0" dirty="0" smtClean="0"/>
                        <a:t> and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latin typeface="+mn-lt"/>
                          <a:ea typeface="+mn-ea"/>
                        </a:rPr>
                        <a:t>S4E3a   S4E3b   S4E3c</a:t>
                      </a:r>
                      <a:endParaRPr lang="en-US" sz="900" b="0" dirty="0" smtClean="0"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3991"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23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2322"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/>
                        <a:t>Intro</a:t>
                      </a:r>
                      <a:r>
                        <a:rPr lang="en-US" sz="800" b="0" baseline="0" dirty="0"/>
                        <a:t>duction to </a:t>
                      </a:r>
                      <a:r>
                        <a:rPr lang="en-US" sz="800" b="0" baseline="0" dirty="0" smtClean="0"/>
                        <a:t>Phenomenon</a:t>
                      </a:r>
                      <a:endParaRPr lang="en-US" sz="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S4P1a</a:t>
                      </a:r>
                      <a:r>
                        <a:rPr lang="en-US" sz="8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/>
                        <a:t>S4P2a  S4P2b</a:t>
                      </a:r>
                      <a:endParaRPr lang="en-US" sz="8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34" y="433690"/>
            <a:ext cx="2041768" cy="5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8422" y="2193682"/>
            <a:ext cx="666707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Christmas/Winter Break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68497" y="2193682"/>
            <a:ext cx="1663635" cy="2195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dirty="0"/>
              <a:t>School Based Professional Learning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859" y="5322921"/>
            <a:ext cx="1681396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MLK Holiday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482393" y="501607"/>
            <a:ext cx="4782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Grade Science– Pacing Guide 2018-2019</a:t>
            </a:r>
          </a:p>
        </p:txBody>
      </p:sp>
      <p:pic>
        <p:nvPicPr>
          <p:cNvPr id="21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338" y="343279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0406" y="1540233"/>
            <a:ext cx="773269" cy="64773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3843" y="1535493"/>
            <a:ext cx="659160" cy="65916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3920" y="1534522"/>
            <a:ext cx="659160" cy="65916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2163" y="1528076"/>
            <a:ext cx="659160" cy="6591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7600" y="3234519"/>
            <a:ext cx="8360979" cy="2312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3: Force and Motion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153" y="4314545"/>
            <a:ext cx="8360979" cy="2312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3: Force and  Motion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7" y="4626590"/>
            <a:ext cx="617445" cy="6174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065052" y="5308131"/>
            <a:ext cx="6683527" cy="2308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4155" y="6279167"/>
            <a:ext cx="6674342" cy="237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</p:spTree>
    <p:extLst>
      <p:ext uri="{BB962C8B-B14F-4D97-AF65-F5344CB8AC3E}">
        <p14:creationId xmlns:p14="http://schemas.microsoft.com/office/powerpoint/2010/main" val="240285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60727"/>
              </p:ext>
            </p:extLst>
          </p:nvPr>
        </p:nvGraphicFramePr>
        <p:xfrm>
          <a:off x="378426" y="1157646"/>
          <a:ext cx="8370160" cy="541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196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7144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baseline="0" dirty="0"/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3445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7    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*Progress</a:t>
                      </a:r>
                      <a:r>
                        <a:rPr lang="en-US" sz="900" b="1" baseline="0" dirty="0">
                          <a:solidFill>
                            <a:srgbClr val="FFC000"/>
                          </a:solidFill>
                        </a:rPr>
                        <a:t> Report</a:t>
                      </a:r>
                      <a:r>
                        <a:rPr lang="en-US" sz="900" b="1" dirty="0">
                          <a:solidFill>
                            <a:srgbClr val="FFC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3445"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3742">
                <a:tc>
                  <a:txBody>
                    <a:bodyPr/>
                    <a:lstStyle/>
                    <a:p>
                      <a:r>
                        <a:rPr lang="en-US" sz="900" dirty="0"/>
                        <a:t>18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445"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0" y="400164"/>
            <a:ext cx="2083648" cy="6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3360" y="5301716"/>
            <a:ext cx="167982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President’s Day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482393" y="541363"/>
            <a:ext cx="4897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3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338" y="383035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723" y="4566992"/>
            <a:ext cx="687172" cy="680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054" y="3571187"/>
            <a:ext cx="773269" cy="64773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063217" y="4281956"/>
            <a:ext cx="167308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/>
              <a:t>Professional Learning School Based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63216" y="2238526"/>
            <a:ext cx="1673087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78" y="3246809"/>
            <a:ext cx="8336348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685" y="4263981"/>
            <a:ext cx="6674342" cy="237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3184" y="5297857"/>
            <a:ext cx="6674342" cy="237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1178" y="6309998"/>
            <a:ext cx="6674342" cy="237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</p:spTree>
    <p:extLst>
      <p:ext uri="{BB962C8B-B14F-4D97-AF65-F5344CB8AC3E}">
        <p14:creationId xmlns:p14="http://schemas.microsoft.com/office/powerpoint/2010/main" val="270894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56277"/>
              </p:ext>
            </p:extLst>
          </p:nvPr>
        </p:nvGraphicFramePr>
        <p:xfrm>
          <a:off x="378426" y="1134907"/>
          <a:ext cx="8370160" cy="5265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229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447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Light and 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S4P1a</a:t>
                      </a:r>
                      <a:r>
                        <a:rPr lang="en-US" sz="900" b="0" baseline="0" dirty="0" smtClean="0"/>
                        <a:t>   S4P1b   S4P1c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/>
                        <a:t>S4P2a  S4P2b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6836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6836"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r>
                        <a:rPr lang="en-US" sz="900" b="0" dirty="0" smtClean="0"/>
                        <a:t>Introduction to Phenomenon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14 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</a:rPr>
                        <a:t>*Beginning</a:t>
                      </a:r>
                      <a:r>
                        <a:rPr lang="en-US" sz="800" b="1" baseline="0" dirty="0">
                          <a:solidFill>
                            <a:srgbClr val="FF0000"/>
                          </a:solidFill>
                        </a:rPr>
                        <a:t> Fourth Nine Weeks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r>
                        <a:rPr lang="en-US" sz="800" b="0" dirty="0" smtClean="0"/>
                        <a:t>Ecosystems</a:t>
                      </a:r>
                      <a:r>
                        <a:rPr lang="en-US" sz="800" b="0" baseline="0" dirty="0" smtClean="0"/>
                        <a:t> and Flow of Energy</a:t>
                      </a:r>
                    </a:p>
                    <a:p>
                      <a:r>
                        <a:rPr lang="en-US" sz="800" b="0" baseline="0" dirty="0" smtClean="0"/>
                        <a:t>S4L1a  S4L1b  S4L1c  S4L1d</a:t>
                      </a:r>
                      <a:endParaRPr lang="en-US" sz="8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  <a:br>
                        <a:rPr lang="en-US" sz="900" dirty="0"/>
                      </a:br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645">
                <a:tc>
                  <a:txBody>
                    <a:bodyPr/>
                    <a:lstStyle/>
                    <a:p>
                      <a:r>
                        <a:rPr lang="en-US" sz="900" dirty="0"/>
                        <a:t>18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19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20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21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6836"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28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52" y="331537"/>
            <a:ext cx="1648628" cy="5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482393" y="382339"/>
            <a:ext cx="48979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21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338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8915" y="4428081"/>
            <a:ext cx="902286" cy="24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9028" y="4415472"/>
            <a:ext cx="902286" cy="24995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81761" y="4212642"/>
            <a:ext cx="3357726" cy="230832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0296" y="4228030"/>
            <a:ext cx="1673087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b="1" dirty="0"/>
              <a:t>Professional Learning School Based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3537" y="3488606"/>
            <a:ext cx="773269" cy="6477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72366" y="3186735"/>
            <a:ext cx="8372885" cy="23678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69540" y="2183642"/>
            <a:ext cx="1658758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Unit 4: Sound and Light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9159" y="4220336"/>
            <a:ext cx="3357726" cy="230832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761" y="5194949"/>
            <a:ext cx="8370158" cy="230832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761" y="6165466"/>
            <a:ext cx="8363490" cy="2308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</p:spTree>
    <p:extLst>
      <p:ext uri="{BB962C8B-B14F-4D97-AF65-F5344CB8AC3E}">
        <p14:creationId xmlns:p14="http://schemas.microsoft.com/office/powerpoint/2010/main" val="329874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70633"/>
              </p:ext>
            </p:extLst>
          </p:nvPr>
        </p:nvGraphicFramePr>
        <p:xfrm>
          <a:off x="378424" y="1047175"/>
          <a:ext cx="8370160" cy="546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4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580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Monday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Tuesday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Wednesday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Thursday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Friday</a:t>
                      </a:r>
                    </a:p>
                  </a:txBody>
                  <a:tcPr marL="68580" marR="68580" marT="34294" marB="3429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344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baseline="0" dirty="0"/>
                        <a:t>4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baseline="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4023"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11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4023">
                <a:tc>
                  <a:txBody>
                    <a:bodyPr/>
                    <a:lstStyle/>
                    <a:p>
                      <a:r>
                        <a:rPr lang="en-US" sz="900" dirty="0"/>
                        <a:t>15</a:t>
                      </a:r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17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18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/>
                        <a:t>d</a:t>
                      </a:r>
                      <a:endParaRPr lang="en-US" sz="900" b="1" dirty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4116">
                <a:tc>
                  <a:txBody>
                    <a:bodyPr/>
                    <a:lstStyle/>
                    <a:p>
                      <a:r>
                        <a:rPr lang="en-US" sz="900" dirty="0"/>
                        <a:t>22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23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24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26</a:t>
                      </a:r>
                    </a:p>
                    <a:p>
                      <a:r>
                        <a:rPr lang="en-US" sz="900" b="0" dirty="0" smtClean="0"/>
                        <a:t>Ecosystems</a:t>
                      </a:r>
                      <a:r>
                        <a:rPr lang="en-US" sz="900" b="0" baseline="0" dirty="0" smtClean="0"/>
                        <a:t> and Flow of Energy</a:t>
                      </a:r>
                    </a:p>
                    <a:p>
                      <a:r>
                        <a:rPr lang="en-US" sz="900" b="0" baseline="0" dirty="0" smtClean="0"/>
                        <a:t>S4L1a  S4L1b  S4L1c  S4L1d</a:t>
                      </a:r>
                      <a:endParaRPr lang="en-US" sz="900" b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4023">
                <a:tc>
                  <a:txBody>
                    <a:bodyPr/>
                    <a:lstStyle/>
                    <a:p>
                      <a:r>
                        <a:rPr lang="en-US" sz="900" dirty="0"/>
                        <a:t>29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6" y="288781"/>
            <a:ext cx="1236035" cy="66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6517" y="3177052"/>
            <a:ext cx="8370158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Spring Break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482393" y="382339"/>
            <a:ext cx="4840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Grade Science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– Pacing Guide 2018-2019</a:t>
            </a:r>
          </a:p>
        </p:txBody>
      </p:sp>
      <p:pic>
        <p:nvPicPr>
          <p:cNvPr id="14" name="Picture 2" descr="Image result for richmond county school sys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338" y="224011"/>
            <a:ext cx="1448525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338" y="2543703"/>
            <a:ext cx="1085850" cy="593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571" y="2505702"/>
            <a:ext cx="1085182" cy="59136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76517" y="4206388"/>
            <a:ext cx="1673991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Spring Break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0587" y="3480624"/>
            <a:ext cx="498013" cy="63938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050755" y="4206388"/>
            <a:ext cx="167077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/>
              <a:t>Easter Holiday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9900" y="2548604"/>
            <a:ext cx="1085182" cy="59136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0912" y="2492291"/>
            <a:ext cx="1085182" cy="59136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157" y="2521086"/>
            <a:ext cx="1085182" cy="59136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014" y="3588027"/>
            <a:ext cx="1085182" cy="59136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67128" y="6278679"/>
            <a:ext cx="3331415" cy="2308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Buffer Days  – Assessment, Enrichment, &amp; Remediation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128" y="2159560"/>
            <a:ext cx="8363490" cy="2308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9027" y="4213197"/>
            <a:ext cx="4988951" cy="230832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040" y="5235724"/>
            <a:ext cx="8363490" cy="230874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Unit 5:Ecosytems and Flow of Energy</a:t>
            </a:r>
          </a:p>
        </p:txBody>
      </p:sp>
    </p:spTree>
    <p:extLst>
      <p:ext uri="{BB962C8B-B14F-4D97-AF65-F5344CB8AC3E}">
        <p14:creationId xmlns:p14="http://schemas.microsoft.com/office/powerpoint/2010/main" val="215826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681BFE1BBC844E9B196F140D543AFE" ma:contentTypeVersion="8" ma:contentTypeDescription="Create a new document." ma:contentTypeScope="" ma:versionID="50b1f2c550e492dedf2806a7a8e36046">
  <xsd:schema xmlns:xsd="http://www.w3.org/2001/XMLSchema" xmlns:xs="http://www.w3.org/2001/XMLSchema" xmlns:p="http://schemas.microsoft.com/office/2006/metadata/properties" xmlns:ns2="18155f88-e779-4d78-958b-c005914ecc65" xmlns:ns3="d97d431c-2dad-4f4e-bc71-e19bec98b76b" targetNamespace="http://schemas.microsoft.com/office/2006/metadata/properties" ma:root="true" ma:fieldsID="67496cabf12dafa29511cd9075e261eb" ns2:_="" ns3:_="">
    <xsd:import namespace="18155f88-e779-4d78-958b-c005914ecc65"/>
    <xsd:import namespace="d97d431c-2dad-4f4e-bc71-e19bec98b76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55f88-e779-4d78-958b-c005914ecc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d431c-2dad-4f4e-bc71-e19bec98b7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140649-5DFB-4EA0-9C33-3F05CBAF7E6B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97d431c-2dad-4f4e-bc71-e19bec98b76b"/>
    <ds:schemaRef ds:uri="18155f88-e779-4d78-958b-c005914ecc65"/>
  </ds:schemaRefs>
</ds:datastoreItem>
</file>

<file path=customXml/itemProps2.xml><?xml version="1.0" encoding="utf-8"?>
<ds:datastoreItem xmlns:ds="http://schemas.openxmlformats.org/officeDocument/2006/customXml" ds:itemID="{8748BA91-32C8-4141-A055-8F02850B65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2E34FD-1451-42C5-9444-B5E86DDDA9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155f88-e779-4d78-958b-c005914ecc65"/>
    <ds:schemaRef ds:uri="d97d431c-2dad-4f4e-bc71-e19bec98b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1944</Words>
  <Application>Microsoft Office PowerPoint</Application>
  <PresentationFormat>On-screen Show (4:3)</PresentationFormat>
  <Paragraphs>708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Roulhac, Shetina</dc:creator>
  <cp:lastModifiedBy>Saunders, Lezettra</cp:lastModifiedBy>
  <cp:revision>92</cp:revision>
  <dcterms:modified xsi:type="dcterms:W3CDTF">2018-06-05T19:02:40Z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0x010100A3681BFE1BBC844E9B196F140D543AFE</vt:lpwstr>
  </property>
</Properties>
</file>