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58" r:id="rId6"/>
    <p:sldId id="270" r:id="rId7"/>
    <p:sldId id="259" r:id="rId8"/>
    <p:sldId id="265" r:id="rId9"/>
    <p:sldId id="260" r:id="rId10"/>
    <p:sldId id="266" r:id="rId11"/>
    <p:sldId id="267" r:id="rId12"/>
    <p:sldId id="261" r:id="rId13"/>
    <p:sldId id="262" r:id="rId14"/>
    <p:sldId id="263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AC7582-377B-4762-8698-231BDDBED28B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18BBC8-FAA6-46FD-B3E7-4109DC5069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10F5CA-6479-4109-9716-A3A7013A33CC}" type="datetimeFigureOut">
              <a:rPr/>
              <a:pPr>
                <a:defRPr/>
              </a:pPr>
              <a:t>10/24/2011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C12DBD-C3F3-4561-82BD-1A512E25F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A0EC-CDA0-4E24-9A99-74424C77FD56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A03D-87CC-40A2-BC54-F0F3D6ACB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93B9CB-9464-4CA9-9652-9C35BAB7416F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03C6B9-B6C7-42CC-BBA4-C09BDBCE2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0FA5-8B90-4A7A-A7E3-2DB467FAB1A3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AC38-30D0-4E52-A2E0-E60D777CA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208EBC-98B1-4E8D-A1C1-D9FDCB2C2E0D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107120-8929-4DC1-8CC1-A01C510A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7AED-1B01-4DE1-AB71-71921BFBB4A5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B29E-C026-483C-85F1-C27204D02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20F5-3644-4402-AAA4-52CFC8AD6F19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17C6-FC9E-4FDA-8EC6-881A08B19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4285-3BBF-4471-B315-5C76D1A5EE1C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2F9-6F91-48F0-A088-D53204915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9D56-866C-470E-B8CA-2504CB2B36CE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491E-E64D-424B-AA70-EA7B5B12F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DDB3-46C0-4B81-84BA-4CCC9CD34B7C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5563-772D-4CD7-B0F4-9EB0211F7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D1D11-F0CD-402A-8738-ACF3BBE6B153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AAC6C0-3022-4F4F-885C-BF6EB3F7F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3584A7-79E0-4476-9961-D601883BE0E4}" type="datetimeFigureOut">
              <a:rPr lang="en-US"/>
              <a:pPr>
                <a:defRPr/>
              </a:pPr>
              <a:t>10/25/2011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190337-74B0-4AC3-8227-403E525E9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Forensics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/>
              <a:t>Glass: Locating, Collecting, Identifying, and Comparing Samples of Glass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89098" y="1143000"/>
            <a:ext cx="3429000" cy="2057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</a:rPr>
              <a:t>Glass Fractures: Concentric</a:t>
            </a:r>
            <a:endParaRPr lang="en-US" sz="300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5389563" y="3282950"/>
            <a:ext cx="3429000" cy="1920875"/>
          </a:xfrm>
          <a:solidFill>
            <a:schemeClr val="tx1">
              <a:lumMod val="8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296" tIns="0" rIns="0" bIns="0">
            <a:normAutofit/>
          </a:bodyPr>
          <a:lstStyle/>
          <a:p>
            <a:pPr marL="742950" lvl="1" indent="-28575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1500" smtClean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Occur second and on the impact side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725863" cy="3727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7239000" cy="106680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900" cap="none" smtClean="0">
                <a:ln>
                  <a:noFill/>
                </a:ln>
                <a:solidFill>
                  <a:srgbClr val="FFFFFF"/>
                </a:solidFill>
                <a:latin typeface="Arial" charset="0"/>
              </a:rPr>
              <a:t>Fracture Patterns</a:t>
            </a:r>
            <a:br>
              <a:rPr lang="en-US" sz="3900" cap="none" smtClean="0">
                <a:ln>
                  <a:noFill/>
                </a:ln>
                <a:solidFill>
                  <a:srgbClr val="FFFFFF"/>
                </a:solidFill>
                <a:latin typeface="Arial" charset="0"/>
              </a:rPr>
            </a:br>
            <a:endParaRPr lang="en-US" sz="3900" cap="none" smtClean="0">
              <a:ln>
                <a:noFill/>
              </a:ln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5105400" y="1905000"/>
            <a:ext cx="3810000" cy="4551363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4000" b="1" smtClean="0">
                <a:solidFill>
                  <a:srgbClr val="FFFFFF"/>
                </a:solidFill>
                <a:latin typeface="Arial" charset="0"/>
              </a:rPr>
              <a:t>A fracture pattern will stop when it encounters an existing fracture line</a:t>
            </a:r>
          </a:p>
          <a:p>
            <a:endParaRPr lang="en-US" sz="3400" b="1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665663" cy="4117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Glass Fractures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Investigators can/may determine: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Force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Velocity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Direction of impact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Object causing fracture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Collecting 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be thorough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Aware of transference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Must obtains samples for comparison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Use paper when packaging!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Sealable containers, large pieces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Identify/compare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place suspect at scene of crime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Variety of tests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Not all tests performed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Comparing two samples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Determine if from same/different sources</a:t>
            </a:r>
          </a:p>
        </p:txBody>
      </p:sp>
      <p:pic>
        <p:nvPicPr>
          <p:cNvPr id="4" name="Picture 3" descr="ist2_10544076-mens-wallet-with-british-pound-notes-broken-glass-crime-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3600"/>
            <a:ext cx="3352800" cy="28956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Glass particles can be found at various crime scenes, such as breaking and entering, hit and run, vandalism, or murder. 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Glass at a crime scene is analyzed to determine its color, surface characteristics, tint, thickness, density, chemical composition, and refractive index (RI).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Refractive index is tested by immersing glass in liquid.  Match point is reached when there is minimal contrast between the liquid and glass.</a:t>
            </a:r>
          </a:p>
          <a:p>
            <a:r>
              <a:rPr lang="en-US" dirty="0" smtClean="0"/>
              <a:t>Density is measured </a:t>
            </a:r>
            <a:r>
              <a:rPr lang="en-US" smtClean="0"/>
              <a:t>by flotation.</a:t>
            </a:r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 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extrusionH="57150" prstMaterial="dkEdge">
              <a:bevelT w="38100" h="38100"/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Common to most localities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Composed of silicon/metal oxides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Sand is primary in ordinary glass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Soda-lime glass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Boronsilicates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500188" y="1157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0" y="10668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latin typeface="Arial" charset="0"/>
              </a:rPr>
              <a:t>The primary uses for glass are in windows, containers, light bulbs and eyewear.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Borosilicate Glass (</a:t>
            </a:r>
            <a:r>
              <a:rPr lang="en-US" b="1" dirty="0" err="1">
                <a:latin typeface="Arial" charset="0"/>
              </a:rPr>
              <a:t>pyrex</a:t>
            </a:r>
            <a:r>
              <a:rPr lang="en-US" b="1" dirty="0">
                <a:latin typeface="Arial" charset="0"/>
              </a:rPr>
              <a:t>): 5% borax (Na</a:t>
            </a:r>
            <a:r>
              <a:rPr lang="en-US" b="1" baseline="-25000" dirty="0">
                <a:latin typeface="Arial" charset="0"/>
              </a:rPr>
              <a:t>2</a:t>
            </a:r>
            <a:r>
              <a:rPr lang="en-US" b="1" dirty="0">
                <a:latin typeface="Arial" charset="0"/>
              </a:rPr>
              <a:t>B</a:t>
            </a:r>
            <a:r>
              <a:rPr lang="en-US" b="1" baseline="-25000" dirty="0">
                <a:latin typeface="Arial" charset="0"/>
              </a:rPr>
              <a:t>4</a:t>
            </a:r>
            <a:r>
              <a:rPr lang="en-US" b="1" dirty="0">
                <a:latin typeface="Arial" charset="0"/>
              </a:rPr>
              <a:t>O</a:t>
            </a:r>
            <a:r>
              <a:rPr lang="en-US" b="1" baseline="-25000" dirty="0">
                <a:latin typeface="Arial" charset="0"/>
              </a:rPr>
              <a:t>7</a:t>
            </a:r>
            <a:r>
              <a:rPr lang="en-US" b="1" dirty="0">
                <a:latin typeface="Arial" charset="0"/>
              </a:rPr>
              <a:t>) is added to resist breaking when heated or cooled.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Colored Glass: metal oxides or colloidal iron (Fe) &amp; sulfur (S) are added to change its color.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Lead glass: </a:t>
            </a:r>
            <a:r>
              <a:rPr lang="en-US" b="1" dirty="0" err="1">
                <a:latin typeface="Arial" charset="0"/>
              </a:rPr>
              <a:t>Pb</a:t>
            </a:r>
            <a:r>
              <a:rPr lang="en-US" b="1" dirty="0">
                <a:latin typeface="Arial" charset="0"/>
              </a:rPr>
              <a:t> increases refractive index &amp; density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153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ヒラギノ角ゴ Pro W3" pitchFamily="-110" charset="-128"/>
              </a:rPr>
              <a:t>What Types of Glass Are There?</a:t>
            </a:r>
          </a:p>
        </p:txBody>
      </p:sp>
      <p:pic>
        <p:nvPicPr>
          <p:cNvPr id="23557" name="Picture 5" descr="pyrex2cupmeas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0"/>
            <a:ext cx="141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olorFilterGl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196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glass-le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19600"/>
            <a:ext cx="21764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ヒラギノ角ゴ Pro W3" pitchFamily="-110" charset="-128"/>
              </a:rPr>
              <a:t>Because glass is amorphous, no two glass objects will break the same way.</a:t>
            </a:r>
            <a:endParaRPr lang="en-US" sz="2400" b="1" dirty="0" smtClean="0">
              <a:latin typeface="Arial" charset="0"/>
              <a:ea typeface="ヒラギノ角ゴ Pro W3" pitchFamily="-110" charset="-128"/>
            </a:endParaRPr>
          </a:p>
          <a:p>
            <a:endParaRPr lang="en-US" dirty="0"/>
          </a:p>
        </p:txBody>
      </p:sp>
      <p:pic>
        <p:nvPicPr>
          <p:cNvPr id="4" name="Picture 1029" descr="&#10;C05F02.jpg                                                     00005111 Tom Paris                      C299DA4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14800"/>
            <a:ext cx="40132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2971800"/>
          <a:ext cx="3581400" cy="1673225"/>
        </p:xfrm>
        <a:graphic>
          <a:graphicData uri="http://schemas.openxmlformats.org/presentationml/2006/ole">
            <p:oleObj spid="_x0000_s1026" name="Photo Editor Photo" r:id="rId4" imgW="3847619" imgH="1486107" progId="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Glass – Types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609600"/>
            <a:ext cx="8153400" cy="6248400"/>
          </a:xfrm>
        </p:spPr>
        <p:txBody>
          <a:bodyPr/>
          <a:lstStyle/>
          <a:p>
            <a:r>
              <a:rPr lang="en-US" u="sng" dirty="0" smtClean="0">
                <a:latin typeface="Arial" charset="0"/>
              </a:rPr>
              <a:t>Flat glass</a:t>
            </a:r>
            <a:r>
              <a:rPr lang="en-US" dirty="0" smtClean="0">
                <a:latin typeface="Arial" charset="0"/>
              </a:rPr>
              <a:t>: made by a “float glass process”, molten glass is floated on a pool of tin while cooling, commonly found in doors and windows.</a:t>
            </a: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r>
              <a:rPr lang="en-US" u="sng" dirty="0" err="1" smtClean="0"/>
              <a:t>Tempered:</a:t>
            </a:r>
            <a:r>
              <a:rPr lang="en-US" dirty="0" err="1" smtClean="0"/>
              <a:t>Rapid</a:t>
            </a:r>
            <a:r>
              <a:rPr lang="en-US" dirty="0" smtClean="0"/>
              <a:t> heating/cooling process, Side/rear windows on U.S. </a:t>
            </a:r>
            <a:r>
              <a:rPr lang="en-US" dirty="0" err="1" smtClean="0"/>
              <a:t>Autos,</a:t>
            </a:r>
            <a:r>
              <a:rPr lang="en-US" dirty="0" err="1" smtClean="0">
                <a:latin typeface="Arial" charset="0"/>
              </a:rPr>
              <a:t>designed</a:t>
            </a:r>
            <a:r>
              <a:rPr lang="en-US" dirty="0" smtClean="0">
                <a:latin typeface="Arial" charset="0"/>
              </a:rPr>
              <a:t> to break into tiny pieces, potassium (K) replaces sodium (Na) on the surface.</a:t>
            </a: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lvl="0">
              <a:defRPr/>
            </a:pPr>
            <a:r>
              <a:rPr lang="en-US" u="sng" dirty="0" err="1" smtClean="0"/>
              <a:t>Laminated:</a:t>
            </a:r>
            <a:r>
              <a:rPr lang="en-US" dirty="0" err="1" smtClean="0"/>
              <a:t>Two</a:t>
            </a:r>
            <a:r>
              <a:rPr lang="en-US" dirty="0" smtClean="0"/>
              <a:t> sheets glass, Banded with plastic film, Windshields on U.S. Autos.</a:t>
            </a:r>
          </a:p>
          <a:p>
            <a:endParaRPr lang="en-US" dirty="0" smtClean="0"/>
          </a:p>
          <a:p>
            <a:endParaRPr lang="en-US" b="1" dirty="0" smtClean="0">
              <a:latin typeface="Arial" charset="0"/>
            </a:endParaRP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6400800"/>
            <a:ext cx="7239000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&#10;C05F03.jpg                                                     00005111 Tom Paris                      C299DA4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199"/>
            <a:ext cx="3741127" cy="24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SafetyGlass%5b800x533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1176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0" y="41148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Arial" charset="0"/>
                <a:ea typeface="ヒラギノ角ゴ Pro W3" pitchFamily="-110" charset="-128"/>
              </a:rPr>
              <a:t>Radial cracks form first and are propagated in short segments on the side opposite the force.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Arial" charset="0"/>
                <a:ea typeface="ヒラギノ角ゴ Pro W3" pitchFamily="-110" charset="-128"/>
              </a:rPr>
              <a:t>Concentric cracks come later from continued pressure on the same side as the force applied. 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6699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-110" charset="-128"/>
              </a:rPr>
              <a:t>How Does Glass Break?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Glass  Fractures: Radial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3346450"/>
          </a:xfrm>
          <a:solidFill>
            <a:schemeClr val="tx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17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Crack in glass extending outward, similar to spoke of a wheel at point of impact.</a:t>
            </a:r>
            <a:r>
              <a:rPr lang="en-US" sz="1700" b="1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200" b="1" smtClean="0">
                <a:solidFill>
                  <a:schemeClr val="bg1"/>
                </a:solidFill>
              </a:rPr>
              <a:t>Radial fractures form right angles on reverse side of force.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7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Occur first on the side OPPOSITE of the force</a:t>
            </a:r>
            <a:endParaRPr lang="en-US" sz="17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smtClean="0"/>
              <a:t> </a:t>
            </a:r>
          </a:p>
        </p:txBody>
      </p:sp>
      <p:pic>
        <p:nvPicPr>
          <p:cNvPr id="7" name="Picture Placeholder 6" descr="61741-x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63" r="13663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9098" y="1143000"/>
            <a:ext cx="3429000" cy="2057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</a:rPr>
              <a:t>Glass  Fractures: Radial</a:t>
            </a:r>
            <a:endParaRPr lang="en-US" sz="300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389563" y="3282950"/>
            <a:ext cx="3429000" cy="3346450"/>
          </a:xfrm>
          <a:solidFill>
            <a:schemeClr val="tx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296" tIns="0" rIns="0" bIns="0"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70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Crack in glass extending outward, similar to spoke of a wheel at point of impact.</a:t>
            </a:r>
            <a:r>
              <a:rPr lang="en-US" sz="1700" b="1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700" b="1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 smtClean="0">
                <a:solidFill>
                  <a:schemeClr val="bg1"/>
                </a:solidFill>
              </a:rPr>
              <a:t>Radial fractures form right angles on reverse side of force.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700" b="1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Occur first on the side OPPOSITE of the force</a:t>
            </a:r>
            <a:endParaRPr lang="en-US" sz="1700" b="1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Glass Fractures: Concentric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  <a:solidFill>
            <a:schemeClr val="tx1">
              <a:lumMod val="8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z="2800" b="1" smtClean="0">
                <a:solidFill>
                  <a:schemeClr val="bg1"/>
                </a:solidFill>
              </a:rPr>
              <a:t>Cracks in glass forming rough circle  around point of impact.</a:t>
            </a:r>
          </a:p>
        </p:txBody>
      </p:sp>
      <p:pic>
        <p:nvPicPr>
          <p:cNvPr id="10" name="Picture Placeholder 9" descr="x102195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480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Opulent</vt:lpstr>
      <vt:lpstr>Photo Editor Photo</vt:lpstr>
      <vt:lpstr>Forensics</vt:lpstr>
      <vt:lpstr> Glass</vt:lpstr>
      <vt:lpstr>What Types of Glass Are There?</vt:lpstr>
      <vt:lpstr>Slide 4</vt:lpstr>
      <vt:lpstr>Glass – Types </vt:lpstr>
      <vt:lpstr>How Does Glass Break? </vt:lpstr>
      <vt:lpstr>Glass  Fractures: Radial</vt:lpstr>
      <vt:lpstr>Glass  Fractures: Radial</vt:lpstr>
      <vt:lpstr>Glass Fractures: Concentric</vt:lpstr>
      <vt:lpstr>Glass Fractures: Concentric</vt:lpstr>
      <vt:lpstr>Fracture Patterns </vt:lpstr>
      <vt:lpstr>Glass Fractures</vt:lpstr>
      <vt:lpstr>Collecting Glass</vt:lpstr>
      <vt:lpstr>Identify/compare fragments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Forensics</dc:title>
  <dc:creator>Owner</dc:creator>
  <cp:lastModifiedBy>gloveam</cp:lastModifiedBy>
  <cp:revision>25</cp:revision>
  <dcterms:created xsi:type="dcterms:W3CDTF">2009-10-12T22:18:06Z</dcterms:created>
  <dcterms:modified xsi:type="dcterms:W3CDTF">2011-10-25T15:23:23Z</dcterms:modified>
</cp:coreProperties>
</file>