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93" r:id="rId4"/>
    <p:sldId id="270" r:id="rId5"/>
    <p:sldId id="280" r:id="rId6"/>
    <p:sldId id="294" r:id="rId7"/>
    <p:sldId id="295" r:id="rId8"/>
    <p:sldId id="268" r:id="rId9"/>
    <p:sldId id="276" r:id="rId10"/>
    <p:sldId id="265" r:id="rId11"/>
    <p:sldId id="277" r:id="rId12"/>
    <p:sldId id="274" r:id="rId13"/>
    <p:sldId id="278" r:id="rId14"/>
    <p:sldId id="279" r:id="rId15"/>
    <p:sldId id="271" r:id="rId16"/>
    <p:sldId id="297" r:id="rId17"/>
    <p:sldId id="301" r:id="rId18"/>
    <p:sldId id="283" r:id="rId19"/>
    <p:sldId id="281" r:id="rId20"/>
    <p:sldId id="284" r:id="rId21"/>
    <p:sldId id="282" r:id="rId22"/>
    <p:sldId id="303" r:id="rId23"/>
    <p:sldId id="304" r:id="rId24"/>
    <p:sldId id="263" r:id="rId25"/>
    <p:sldId id="296" r:id="rId26"/>
    <p:sldId id="300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3"/>
    <p:restoredTop sz="88889"/>
  </p:normalViewPr>
  <p:slideViewPr>
    <p:cSldViewPr snapToGrid="0" snapToObjects="1">
      <p:cViewPr varScale="1">
        <p:scale>
          <a:sx n="51" d="100"/>
          <a:sy n="51" d="100"/>
        </p:scale>
        <p:origin x="91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DA8B-C579-444A-8484-1E9687EEDD52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424D-FD38-F646-B27D-F13242C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24D-FD38-F646-B27D-F13242C80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E424D-FD38-F646-B27D-F13242C809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D2FB-E59F-0D40-91D5-067605B98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57493-D59A-274C-953E-851667630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CC322-1264-1C4B-A594-9F55977D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562C-F460-0940-ABC8-EF45E247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8C63-DD18-824E-B5B4-74A9530B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7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FCC5-9626-B04F-AF2A-E1887894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6C4B8-1C08-A44C-ACC2-C79CFF02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1E29-D7A8-B146-864A-38F43FF5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8C4E-16AA-3049-B6AA-5D6E8264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2352-23A1-A44F-A7AB-35486E32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A0B44-9C18-0141-9258-28C9E9FB9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8BD0A-B6F6-5A4E-A419-7B306166C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768A-8206-3542-85D7-2F3C3E6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B7AE-6CE1-024D-8A7C-3450A1B4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7BA4-ECBD-304D-9E28-27810EE2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4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773A-1F9F-424C-AFFE-7E869E53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5EF2-0327-C447-B445-7A1F21C0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F9C8-C83A-6045-9655-DE8FF7BB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902B-33BD-844E-8660-20DAC5B6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2D5D-8C8C-FD42-9DE0-C24AF99B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D350-FB47-004D-9D9B-81D3B62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2943-B5DD-794C-82C4-35231765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731-F6A1-E544-BE89-6E7F425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524E-589E-8F47-A441-0F8738B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83302-3435-2747-ACBC-31EE0CF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9EAA-D471-A440-B2D7-267548FA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0777-B7E9-0C48-8951-C179981E5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D6A04-A72B-EC48-9E54-9C156E88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77129-B33E-6A47-A7A9-245595D1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CE449-B84A-EC4F-9234-9FB8D0FE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3CA7D-763A-434E-BD06-52587032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1536-C8BC-4F4E-8E6D-F854926B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711A1-3D9E-D046-9BA9-6C87DFAD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5411-8C32-6045-80EA-937FED3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D0199-69BD-E54E-8013-5FB2C0319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8CE25-C4FA-8743-B248-929F3AD44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F8A0-EC7A-D346-B098-BF505BAC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B18B9-C8E1-214A-B282-9DA98194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B080A-6A61-7149-9424-B1524598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548D-8ED8-254A-A672-BED3E683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ADD94-EA51-6246-B62B-3D68765B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92B5D-BE59-6B4D-9B3B-130B0519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E2025-11D4-B840-9890-AED90465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35023-A384-C943-A227-50F3F791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A158D-66F8-7746-8EA3-4C5F69EA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E4BA1-E411-004D-801B-338F992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C1E1-C0D2-FE4E-8140-E4CF3C1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91D6-BC7C-7343-A269-D435B4E6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8E53F-9E26-2941-B677-85A6A9FB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04381-779D-D44B-B65D-F213E541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BDFB-4A2D-EF4D-A4B1-48772E35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57B13-08C0-DE4B-8050-F5688D1A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FB62-C2CB-A049-BE15-0928F3A0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BF960-64C9-4648-9E09-B29D3D32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B46CF-5624-BF47-B144-09B760807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136B9-C5A0-A449-8B2B-21E0EA8E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71F3A-CD92-8744-8BB4-37AD1CAD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52554-4832-4C49-A3E8-181F9DA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C450A-AF0E-914B-8417-FD418597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B186-579D-D54A-BB13-286FBA74C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83421-05E5-7445-BBB2-2864DADB5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94F1-2AD1-784A-8714-0A5F6524174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31EE-753D-F940-A2E4-A3CDA3588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2883-3AF7-D04C-8CDA-E6B618918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B2BD-3A54-7041-AE18-09DF4698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physed.org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OPENPD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6808-B250-B149-8F8A-17604270F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3686"/>
            <a:ext cx="9144000" cy="1678329"/>
          </a:xfrm>
        </p:spPr>
        <p:txBody>
          <a:bodyPr anchor="ctr">
            <a:normAutofit fontScale="90000"/>
          </a:bodyPr>
          <a:lstStyle/>
          <a:p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Let’s OPEN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Georgia Standards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255B2-B1F7-1E43-8E32-1B6126133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148"/>
            <a:ext cx="9144000" cy="2203804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Presented by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Charla Tedder Krahnke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 National Trainer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charlaphysed@gmail.com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@ncpe4life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EFE44-90EE-8649-8C7D-F6E9CFCD3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78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D3BE9-F1CC-D346-B62F-56210DB4D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903" y="3213148"/>
            <a:ext cx="2703097" cy="1866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082C4-1E39-D140-9C52-16A0B6F3A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93" y="3357081"/>
            <a:ext cx="2529342" cy="11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A67431-698B-094F-9A4D-DF0BB50D6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31216">
            <a:off x="914589" y="1870908"/>
            <a:ext cx="3309485" cy="3300840"/>
          </a:xfrm>
        </p:spPr>
      </p:pic>
      <p:pic>
        <p:nvPicPr>
          <p:cNvPr id="16" name="Picture 1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126829FC-281E-F74E-88F2-E5527782E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663" y="1768542"/>
            <a:ext cx="3064731" cy="3241858"/>
          </a:xfrm>
          <a:prstGeom prst="rect">
            <a:avLst/>
          </a:prstGeom>
        </p:spPr>
      </p:pic>
      <p:pic>
        <p:nvPicPr>
          <p:cNvPr id="18" name="Picture 1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540EF7B-7FD1-8049-974D-7F376421B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9917">
            <a:off x="8560276" y="2176003"/>
            <a:ext cx="2846928" cy="29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K-2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88758" y="1708484"/>
            <a:ext cx="5984721" cy="408651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Ball Handling/Dribbling Skills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Field Day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Flag Tag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Foot Skills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Instant Activities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Limited Equipment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38E38-A476-E543-AB51-D96C28475251}"/>
              </a:ext>
            </a:extLst>
          </p:cNvPr>
          <p:cNvSpPr/>
          <p:nvPr/>
        </p:nvSpPr>
        <p:spPr>
          <a:xfrm>
            <a:off x="6937513" y="1708484"/>
            <a:ext cx="47066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Locomotor and Manipulative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Gen Science Connections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Parachute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Personal/Social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Volleying/Striking</a:t>
            </a:r>
          </a:p>
        </p:txBody>
      </p:sp>
    </p:spTree>
    <p:extLst>
      <p:ext uri="{BB962C8B-B14F-4D97-AF65-F5344CB8AC3E}">
        <p14:creationId xmlns:p14="http://schemas.microsoft.com/office/powerpoint/2010/main" val="373033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Elem 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62525" y="1763124"/>
            <a:ext cx="4740441" cy="403187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Basketball Skills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Bat and Ball Games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Dance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Field Day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Fitness Knowledge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Invasion Basics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Instant Activities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Jump Rope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Lacrosse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0A176-7D1C-7F44-8802-2E4A7328B8D5}"/>
              </a:ext>
            </a:extLst>
          </p:cNvPr>
          <p:cNvSpPr/>
          <p:nvPr/>
        </p:nvSpPr>
        <p:spPr>
          <a:xfrm>
            <a:off x="5486401" y="1603393"/>
            <a:ext cx="64489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Gen Science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Ninja Warriors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Paralympics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 and 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Pickleminton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Plug and Play Fitness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Skillastics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Basketball</a:t>
            </a:r>
          </a:p>
        </p:txBody>
      </p:sp>
    </p:spTree>
    <p:extLst>
      <p:ext uri="{BB962C8B-B14F-4D97-AF65-F5344CB8AC3E}">
        <p14:creationId xmlns:p14="http://schemas.microsoft.com/office/powerpoint/2010/main" val="235155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Middle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1394" y="1636295"/>
            <a:ext cx="10129158" cy="35372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Basketball Skills		Rugby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Circus Arts				Tabata Training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Limited Equipment		Ultimate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OPEN 8 Challenge		Instant Activities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Plug &amp; Play Fitness		</a:t>
            </a:r>
            <a:r>
              <a:rPr lang="en-US" sz="4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Roundnet</a:t>
            </a:r>
            <a:endParaRPr lang="en-US" sz="4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13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 Modules High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95739" y="1443660"/>
            <a:ext cx="1079389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Badminton		   			Tai Chi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Creative Mode Fitness	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Roundnet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Spikeball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Plug and Play Fitness		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Instant Activities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Limited Equipment</a:t>
            </a:r>
          </a:p>
        </p:txBody>
      </p:sp>
    </p:spTree>
    <p:extLst>
      <p:ext uri="{BB962C8B-B14F-4D97-AF65-F5344CB8AC3E}">
        <p14:creationId xmlns:p14="http://schemas.microsoft.com/office/powerpoint/2010/main" val="87282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Let’s Move! Instant Activities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F29EE1-FBE5-614B-AE9E-37927AF7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032" y="1807507"/>
            <a:ext cx="3869262" cy="28007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55AC6-B1C8-E145-8301-4CC1BB8EC3A9}"/>
              </a:ext>
            </a:extLst>
          </p:cNvPr>
          <p:cNvSpPr/>
          <p:nvPr/>
        </p:nvSpPr>
        <p:spPr>
          <a:xfrm>
            <a:off x="5727032" y="2248147"/>
            <a:ext cx="5821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High 5 Bank Account</a:t>
            </a: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 4.3i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Roll and Go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 3.3a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Toss 3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 5.1d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Volleying &amp; Striking Grades K - 2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08985" y="1778000"/>
            <a:ext cx="6557014" cy="3395578"/>
          </a:xfrm>
        </p:spPr>
        <p:txBody>
          <a:bodyPr>
            <a:normAutofit fontScale="92500" lnSpcReduction="10000"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Keep It Up PE 1,2,3,4 </a:t>
            </a:r>
          </a:p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Musical Balloon Bop PE 1,2,3,4</a:t>
            </a:r>
          </a:p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Bull’s Eye  PE 1,2,3,4,5</a:t>
            </a:r>
          </a:p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Air Ball PE 1,2,3,4  (PE 2.4a)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5843C9D-ADB0-7743-AAB2-08984CCE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1481996"/>
            <a:ext cx="3763013" cy="42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Volleying &amp; Striking Ga DOE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05325" y="1564105"/>
            <a:ext cx="11261557" cy="4162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PEK.1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Volleys a lightweight object (beach ball or balloon) upward using a variety of body parts. m. Strikes a lightweight object (beach ball or balloon) using a short-handled implement.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Pe1.1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Volleys an object upward with an open hand. 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 2.1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Consecutively volleys an object.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PE. 3.1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Volleys an object over a net or to a partner/target with an underhand or sidearm striking pattern.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 4.1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Volleys underhand using a mature form in small-sided games.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 5.1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Volleys underhand using a mature form with accuracy in small-sided games.</a:t>
            </a:r>
          </a:p>
        </p:txBody>
      </p:sp>
    </p:spTree>
    <p:extLst>
      <p:ext uri="{BB962C8B-B14F-4D97-AF65-F5344CB8AC3E}">
        <p14:creationId xmlns:p14="http://schemas.microsoft.com/office/powerpoint/2010/main" val="127352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Depth Of Knowledge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08986" y="1445901"/>
            <a:ext cx="10221565" cy="423738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Air Ball</a:t>
            </a:r>
          </a:p>
          <a:p>
            <a:pPr marL="0" lvl="0" indent="0">
              <a:buClr>
                <a:schemeClr val="dk1"/>
              </a:buClr>
              <a:buSzPct val="100000"/>
              <a:buNone/>
            </a:pPr>
            <a:r>
              <a:rPr lang="en-US" sz="4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DOK 1: Recall &amp; Reproduction</a:t>
            </a:r>
            <a:endParaRPr lang="en-US" sz="4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sz="4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does feedback mean?</a:t>
            </a:r>
          </a:p>
          <a:p>
            <a:pPr lvl="0">
              <a:buClr>
                <a:schemeClr val="dk1"/>
              </a:buClr>
              <a:buSzPct val="100000"/>
            </a:pPr>
            <a:endParaRPr lang="en-US" sz="4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>
              <a:buClr>
                <a:schemeClr val="dk1"/>
              </a:buClr>
              <a:buSzPct val="100000"/>
              <a:buNone/>
            </a:pPr>
            <a:r>
              <a:rPr lang="en-US" sz="4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DOK 2: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Skills &amp; Concept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4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did you notice about the feedback I gave you about your striking skills?</a:t>
            </a:r>
          </a:p>
          <a:p>
            <a:pPr lvl="0">
              <a:buClr>
                <a:schemeClr val="dk1"/>
              </a:buClr>
              <a:buSzPct val="100000"/>
            </a:pPr>
            <a:endParaRPr lang="en-US" sz="4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US" sz="4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DOK 3: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Strategic Thinking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What is the best response to teacher feedback?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How is feedback related to improving?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39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Pickleminton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Grades 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0B101A-064E-F24E-8426-0B7AF74DB5EF}"/>
              </a:ext>
            </a:extLst>
          </p:cNvPr>
          <p:cNvSpPr/>
          <p:nvPr/>
        </p:nvSpPr>
        <p:spPr>
          <a:xfrm>
            <a:off x="902825" y="1467411"/>
            <a:ext cx="67087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Hello Paddle PE 1,2,3,4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Pancake Flipper: PIG (PE 2.4)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Birdie In The Cage PE 1,2,4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Peer Assessment PE 1,2,4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Racket Square 1,2,3,4,5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Fronton PE 1,2,3,4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V 2 PE 1,2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D41D1E7-A5CF-FC4F-AA46-E01FDE489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460">
            <a:off x="7904767" y="1816749"/>
            <a:ext cx="3091225" cy="30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Me! My Why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A7AD-FF30-4148-88FB-0BC075EA0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2" y="2013560"/>
            <a:ext cx="3164671" cy="2777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59DFA-BE3D-8C40-9B88-9A792AFF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54" y="1498600"/>
            <a:ext cx="2730500" cy="1929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1B84F-A6CB-514A-9220-FA9B6187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37" y="3608283"/>
            <a:ext cx="3780130" cy="2186715"/>
          </a:xfrm>
          <a:prstGeom prst="rect">
            <a:avLst/>
          </a:prstGeom>
        </p:spPr>
      </p:pic>
      <p:pic>
        <p:nvPicPr>
          <p:cNvPr id="6" name="Picture 5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DA85F74E-24A3-5543-81D4-9053B389A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82639" y="1783404"/>
            <a:ext cx="2391775" cy="28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Ball Handling/Dribbling Skills K-2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Bubble Breakers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 Dribbles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Drivers Test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Balance Ball</a:t>
            </a:r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4E1BECE-83C3-764F-B80B-A2CE665D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1443660"/>
            <a:ext cx="4024775" cy="40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5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Basketball Grades 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2" y="1625600"/>
            <a:ext cx="5904375" cy="3945049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Drivers Test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Knuckle Collectors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Dribble Tag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Shark Attack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 v 3 Ball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Self Assessment</a:t>
            </a:r>
          </a:p>
        </p:txBody>
      </p:sp>
      <p:pic>
        <p:nvPicPr>
          <p:cNvPr id="12" name="Picture 11" descr="A screenshot of text&#13;&#10;&#13;&#10;Description automatically generated">
            <a:extLst>
              <a:ext uri="{FF2B5EF4-FFF2-40B4-BE49-F238E27FC236}">
                <a16:creationId xmlns:a16="http://schemas.microsoft.com/office/drawing/2014/main" id="{21A9EA49-13AD-FD48-9A36-807011D5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1625600"/>
            <a:ext cx="3567574" cy="39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Basketball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Skillastics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4" y="1443660"/>
            <a:ext cx="5878975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Basketball Roundabout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Dribble Roundup</a:t>
            </a:r>
          </a:p>
        </p:txBody>
      </p:sp>
      <p:pic>
        <p:nvPicPr>
          <p:cNvPr id="6" name="Picture 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89548E5C-BDBA-EC42-BB40-4E4326241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6" y="1318662"/>
            <a:ext cx="3272938" cy="43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Plug &amp; Play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3" y="1443660"/>
            <a:ext cx="7106062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Aerobic Treasure Grab  (PE 2.3b,c)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Fitness Uno (PE4.3a,c,i)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Upside Down (PE 4.3a,i)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2E08D3A-0A4E-B84B-A402-1F1B22EC3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612" y="1443660"/>
            <a:ext cx="3074563" cy="40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Literacy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ABB214-AAD7-6042-9FB4-0BB46566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856913" y="1433874"/>
            <a:ext cx="173037" cy="12945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907F53A-54F3-694C-98A9-C797AF6BC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08" y="1682596"/>
            <a:ext cx="4513987" cy="3429174"/>
          </a:xfrm>
          <a:prstGeom prst="rect">
            <a:avLst/>
          </a:prstGeom>
        </p:spPr>
      </p:pic>
      <p:pic>
        <p:nvPicPr>
          <p:cNvPr id="12" name="Picture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72BB193-E245-484C-91A1-35A2AC54A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734" y="1624036"/>
            <a:ext cx="4659123" cy="36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 For OPEN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89836-D557-0547-A8EB-6074CA2C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3"/>
            <a:ext cx="10515600" cy="399929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1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	Visit </a:t>
            </a:r>
            <a:r>
              <a:rPr lang="en-US" sz="3200" u="sng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www.OPENphysed.org</a:t>
            </a:r>
            <a:endParaRPr lang="en-US" sz="3200" u="sng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2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	Click “Login For Free,” then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“Sign-up Now”</a:t>
            </a:r>
          </a:p>
          <a:p>
            <a:pPr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3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	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“Click sign up now.” </a:t>
            </a:r>
          </a:p>
          <a:p>
            <a:pPr marL="347663" indent="-347663">
              <a:spcBef>
                <a:spcPts val="640"/>
              </a:spcBef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4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	Login using new username &amp; PW</a:t>
            </a:r>
          </a:p>
          <a:p>
            <a:pPr marL="347663" indent="-347663">
              <a:spcBef>
                <a:spcPts val="640"/>
              </a:spcBef>
              <a:spcAft>
                <a:spcPts val="2400"/>
              </a:spcAft>
              <a:buClr>
                <a:prstClr val="black"/>
              </a:buClr>
              <a:buSzPct val="100000"/>
              <a:tabLst>
                <a:tab pos="1708150" algn="l"/>
              </a:tabLs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5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	Go to “Curriculum Resources” to access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2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Varsity Brands: Believe in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9" name="Content Placeholder 8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C64B7A50-A82F-BD49-B1F6-AED121805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5954" y="1318663"/>
            <a:ext cx="9493676" cy="4302216"/>
          </a:xfrm>
        </p:spPr>
      </p:pic>
    </p:spTree>
    <p:extLst>
      <p:ext uri="{BB962C8B-B14F-4D97-AF65-F5344CB8AC3E}">
        <p14:creationId xmlns:p14="http://schemas.microsoft.com/office/powerpoint/2010/main" val="38882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Two More Things…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949367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89836-D557-0547-A8EB-6074CA2C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3"/>
            <a:ext cx="10515600" cy="3999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Complete our online evaluation at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www.bit.ly/OPENPD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76FB3-A955-1A4F-A800-4FF3E2D38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247" y="3429000"/>
            <a:ext cx="7395089" cy="16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9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Today’s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01577" y="2045368"/>
            <a:ext cx="11020925" cy="312821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Connect OPEN with Georgia Standards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Experience the modules and components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7D985-18E3-3744-A3EF-D2B73A5D7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27" y="3621504"/>
            <a:ext cx="3027146" cy="1437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FC47A-B444-0248-BEE5-BAF59A3CF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642" y="3621504"/>
            <a:ext cx="3027145" cy="15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Ground Rules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Present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Respectful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Social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US" sz="44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* </a:t>
            </a:r>
            <a:r>
              <a:rPr lang="en-US" sz="4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Tag @</a:t>
            </a:r>
            <a:r>
              <a:rPr lang="en-US" sz="4000" i="1" dirty="0" err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OPENPhysEd</a:t>
            </a:r>
            <a:r>
              <a:rPr lang="en-US" sz="4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in pictures and posts</a:t>
            </a:r>
          </a:p>
          <a:p>
            <a:pPr marL="0" indent="0" algn="ctr">
              <a:buNone/>
            </a:pPr>
            <a:r>
              <a:rPr lang="en-US" sz="4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CB554-866D-F94C-8DB2-31A49F6A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60" y="1597780"/>
            <a:ext cx="5183294" cy="39956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WHY!</a:t>
            </a:r>
          </a:p>
        </p:txBody>
      </p:sp>
      <p:pic>
        <p:nvPicPr>
          <p:cNvPr id="10" name="Content Placeholder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D3B8489-858E-884B-8E7A-726DD8A88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033" y="1564104"/>
            <a:ext cx="4403556" cy="410589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966EC1-D831-3842-BC98-61A29A65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84" y="2161231"/>
            <a:ext cx="4511687" cy="25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8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Georgia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82FE737-8D58-6B43-99AF-265E39F9C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11519"/>
              </p:ext>
            </p:extLst>
          </p:nvPr>
        </p:nvGraphicFramePr>
        <p:xfrm>
          <a:off x="390493" y="1457811"/>
          <a:ext cx="11404598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540">
                  <a:extLst>
                    <a:ext uri="{9D8B030D-6E8A-4147-A177-3AD203B41FA5}">
                      <a16:colId xmlns:a16="http://schemas.microsoft.com/office/drawing/2014/main" val="2084836831"/>
                    </a:ext>
                  </a:extLst>
                </a:gridCol>
                <a:gridCol w="2850540">
                  <a:extLst>
                    <a:ext uri="{9D8B030D-6E8A-4147-A177-3AD203B41FA5}">
                      <a16:colId xmlns:a16="http://schemas.microsoft.com/office/drawing/2014/main" val="1402007022"/>
                    </a:ext>
                  </a:extLst>
                </a:gridCol>
                <a:gridCol w="2851759">
                  <a:extLst>
                    <a:ext uri="{9D8B030D-6E8A-4147-A177-3AD203B41FA5}">
                      <a16:colId xmlns:a16="http://schemas.microsoft.com/office/drawing/2014/main" val="818901940"/>
                    </a:ext>
                  </a:extLst>
                </a:gridCol>
                <a:gridCol w="2851759">
                  <a:extLst>
                    <a:ext uri="{9D8B030D-6E8A-4147-A177-3AD203B41FA5}">
                      <a16:colId xmlns:a16="http://schemas.microsoft.com/office/drawing/2014/main" val="1213996615"/>
                    </a:ext>
                  </a:extLst>
                </a:gridCol>
              </a:tblGrid>
              <a:tr h="227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Standard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Kindergarten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Grade 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Grade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74667"/>
                  </a:ext>
                </a:extLst>
              </a:tr>
              <a:tr h="3641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1 Demonstrates competency in a variety of motor skills and movement patterns.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Manipulative Skills: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PEK.1 Throws underhand with opposite foot forward. </a:t>
                      </a:r>
                      <a:r>
                        <a:rPr lang="en-US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Manipulative Skills: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PE1.1 Demonstrates underhand throwing techniques following teacher cues.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Manipulative Skills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PE2.1 Demonstrates the underhand throw while using mature form (facing target, stepping with opposition, transferring weight and follow through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46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27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Georgia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356CD7-F440-D649-82AD-0CFC2FCFA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796194"/>
              </p:ext>
            </p:extLst>
          </p:nvPr>
        </p:nvGraphicFramePr>
        <p:xfrm>
          <a:off x="258416" y="1651000"/>
          <a:ext cx="11787810" cy="3888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076">
                  <a:extLst>
                    <a:ext uri="{9D8B030D-6E8A-4147-A177-3AD203B41FA5}">
                      <a16:colId xmlns:a16="http://schemas.microsoft.com/office/drawing/2014/main" val="437622358"/>
                    </a:ext>
                  </a:extLst>
                </a:gridCol>
                <a:gridCol w="3877367">
                  <a:extLst>
                    <a:ext uri="{9D8B030D-6E8A-4147-A177-3AD203B41FA5}">
                      <a16:colId xmlns:a16="http://schemas.microsoft.com/office/drawing/2014/main" val="2321340157"/>
                    </a:ext>
                  </a:extLst>
                </a:gridCol>
                <a:gridCol w="3877367">
                  <a:extLst>
                    <a:ext uri="{9D8B030D-6E8A-4147-A177-3AD203B41FA5}">
                      <a16:colId xmlns:a16="http://schemas.microsoft.com/office/drawing/2014/main" val="3034428891"/>
                    </a:ext>
                  </a:extLst>
                </a:gridCol>
              </a:tblGrid>
              <a:tr h="463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Grade 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Grade 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Grade 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55287"/>
                  </a:ext>
                </a:extLst>
              </a:tr>
              <a:tr h="3424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Manipulative Skills: 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PE3.1 h. Throws underhand to partner/target with a mature form (face target, stepping with opposition, transferring weight, and following through).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Manipulative Skills: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PE3.1 e. Throws underhand and overhand using a mature form to a stationary partner or target with reasonable accuracy.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Manipulative Skills: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PE5.1 d. Throws underhand and overhand using a mature form utilizing a variety of objects with accuracy.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14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8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Is OPEN?</a:t>
            </a:r>
          </a:p>
        </p:txBody>
      </p:sp>
      <p:pic>
        <p:nvPicPr>
          <p:cNvPr id="4" name="Picture 2" descr="http://www.universitiesandcolleges.org/wp-content/uploads/2012/07/free.jpg">
            <a:extLst>
              <a:ext uri="{FF2B5EF4-FFF2-40B4-BE49-F238E27FC236}">
                <a16:creationId xmlns:a16="http://schemas.microsoft.com/office/drawing/2014/main" id="{00537CE6-1262-BA44-BC34-0777628C0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441852"/>
            <a:ext cx="3744846" cy="4148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F94EAB-F844-3042-9521-446B767ACBCD}"/>
              </a:ext>
            </a:extLst>
          </p:cNvPr>
          <p:cNvGrpSpPr/>
          <p:nvPr/>
        </p:nvGrpSpPr>
        <p:grpSpPr>
          <a:xfrm>
            <a:off x="4136270" y="4538048"/>
            <a:ext cx="6747933" cy="945005"/>
            <a:chOff x="990600" y="5265295"/>
            <a:chExt cx="6747933" cy="945005"/>
          </a:xfrm>
        </p:grpSpPr>
        <p:pic>
          <p:nvPicPr>
            <p:cNvPr id="6" name="Picture 8" descr="https://media.licdn.com/mpr/mpr/p/7/005/06a/340/35e2a0d.jpg">
              <a:extLst>
                <a:ext uri="{FF2B5EF4-FFF2-40B4-BE49-F238E27FC236}">
                  <a16:creationId xmlns:a16="http://schemas.microsoft.com/office/drawing/2014/main" id="{BD49A8C5-F506-764A-9580-5740A13972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" t="36377" r="5389" b="35797"/>
            <a:stretch/>
          </p:blipFill>
          <p:spPr bwMode="auto">
            <a:xfrm>
              <a:off x="2516636" y="5295900"/>
              <a:ext cx="5105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sites.google.com/a/apps.district833.org/pe-health-dape/_/rsrc/1429281197041/links-resources/physical-education-sites/SHAPE%20America%20Pic.png?height=200&amp;width=200">
              <a:extLst>
                <a:ext uri="{FF2B5EF4-FFF2-40B4-BE49-F238E27FC236}">
                  <a16:creationId xmlns:a16="http://schemas.microsoft.com/office/drawing/2014/main" id="{9ABFD217-CD31-F446-8612-90E68B052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" t="25916" r="8424" b="25732"/>
            <a:stretch/>
          </p:blipFill>
          <p:spPr bwMode="auto">
            <a:xfrm>
              <a:off x="1103027" y="5318697"/>
              <a:ext cx="1524000" cy="838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EA0B4-41C4-814D-8E79-9C11404622B4}"/>
                </a:ext>
              </a:extLst>
            </p:cNvPr>
            <p:cNvSpPr/>
            <p:nvPr/>
          </p:nvSpPr>
          <p:spPr>
            <a:xfrm>
              <a:off x="990600" y="5265295"/>
              <a:ext cx="6747933" cy="94500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6" descr="https://pimsyehr.com/images/resources/customizable.png">
            <a:extLst>
              <a:ext uri="{FF2B5EF4-FFF2-40B4-BE49-F238E27FC236}">
                <a16:creationId xmlns:a16="http://schemas.microsoft.com/office/drawing/2014/main" id="{448E0BFD-174E-7647-B05F-FB9623840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b="557"/>
          <a:stretch/>
        </p:blipFill>
        <p:spPr bwMode="auto">
          <a:xfrm>
            <a:off x="7097056" y="1405699"/>
            <a:ext cx="3787147" cy="3009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78-B29A-AF4E-9385-E2FC4632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268876"/>
            <a:ext cx="9875520" cy="10497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Flexibility!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0283E-1B6D-174C-8FAA-B19F18911C62}"/>
              </a:ext>
            </a:extLst>
          </p:cNvPr>
          <p:cNvSpPr/>
          <p:nvPr/>
        </p:nvSpPr>
        <p:spPr>
          <a:xfrm>
            <a:off x="1646896" y="1318662"/>
            <a:ext cx="253622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SzPct val="100000"/>
            </a:pPr>
            <a:endParaRPr lang="en-US" sz="2400" i="1" dirty="0">
              <a:solidFill>
                <a:schemeClr val="dk1"/>
              </a:solidFill>
              <a:latin typeface="Arial Black"/>
              <a:ea typeface="Calibri"/>
              <a:cs typeface="Arial Black"/>
              <a:sym typeface="Calibri"/>
            </a:endParaRPr>
          </a:p>
          <a:p>
            <a:pPr lvl="0">
              <a:lnSpc>
                <a:spcPct val="80000"/>
              </a:lnSpc>
              <a:buSzPct val="100000"/>
            </a:pPr>
            <a:endParaRPr lang="en-US" sz="44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3989E7-2745-AA44-BB53-59E9B063E6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2825" y="1443660"/>
            <a:ext cx="53706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All documents provided in both Microsoft Word and PDF formats for fast printing and easy editing.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DB6C9461-4BBD-BE4A-AC85-B2FEA069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44" y="1443660"/>
            <a:ext cx="4540652" cy="42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10960</TotalTime>
  <Words>679</Words>
  <Application>Microsoft Macintosh PowerPoint</Application>
  <PresentationFormat>Widescreen</PresentationFormat>
  <Paragraphs>160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 Let’s OPEN  Georgia Standards  </vt:lpstr>
      <vt:lpstr>About Me! My Why</vt:lpstr>
      <vt:lpstr>Today’s Outcomes</vt:lpstr>
      <vt:lpstr>Ground Rules</vt:lpstr>
      <vt:lpstr>THE WHY!</vt:lpstr>
      <vt:lpstr>Georgia Standards</vt:lpstr>
      <vt:lpstr>Georgia Standards</vt:lpstr>
      <vt:lpstr>What Is OPEN?</vt:lpstr>
      <vt:lpstr>Flexibility!</vt:lpstr>
      <vt:lpstr>Assessments</vt:lpstr>
      <vt:lpstr>Teaching Modules K-2</vt:lpstr>
      <vt:lpstr>Teaching Modules Elem 3-5</vt:lpstr>
      <vt:lpstr>Teaching Modules Middle School</vt:lpstr>
      <vt:lpstr>Teaching Modules High School</vt:lpstr>
      <vt:lpstr>Let’s Move! Instant Activities</vt:lpstr>
      <vt:lpstr>Volleying &amp; Striking Grades K - 2</vt:lpstr>
      <vt:lpstr>Volleying &amp; Striking Ga DOE</vt:lpstr>
      <vt:lpstr>Depth Of Knowledge Questions</vt:lpstr>
      <vt:lpstr>Pickleminton Grades 3-5</vt:lpstr>
      <vt:lpstr>Ball Handling/Dribbling Skills K-2</vt:lpstr>
      <vt:lpstr>Basketball Grades 3-5</vt:lpstr>
      <vt:lpstr>Basketball Skillastics</vt:lpstr>
      <vt:lpstr>Plug &amp; Play</vt:lpstr>
      <vt:lpstr>Academic Literacy</vt:lpstr>
      <vt:lpstr>Register For OPEN</vt:lpstr>
      <vt:lpstr>Varsity Brands: Believe in You</vt:lpstr>
      <vt:lpstr>Two More Things…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Aaron Hart</dc:creator>
  <cp:lastModifiedBy>Charla Krahnke</cp:lastModifiedBy>
  <cp:revision>115</cp:revision>
  <dcterms:created xsi:type="dcterms:W3CDTF">2018-06-28T00:56:18Z</dcterms:created>
  <dcterms:modified xsi:type="dcterms:W3CDTF">2019-02-14T07:08:01Z</dcterms:modified>
</cp:coreProperties>
</file>