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F84356E-731B-4552-994F-449055C1DA08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AE4DDA1-08FB-4325-B9B2-06BED91262ED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356E-731B-4552-994F-449055C1DA08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4DDA1-08FB-4325-B9B2-06BED91262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356E-731B-4552-994F-449055C1DA08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4DDA1-08FB-4325-B9B2-06BED91262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356E-731B-4552-994F-449055C1DA08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4DDA1-08FB-4325-B9B2-06BED91262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356E-731B-4552-994F-449055C1DA08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4DDA1-08FB-4325-B9B2-06BED91262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356E-731B-4552-994F-449055C1DA08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4DDA1-08FB-4325-B9B2-06BED91262E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356E-731B-4552-994F-449055C1DA08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4DDA1-08FB-4325-B9B2-06BED91262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356E-731B-4552-994F-449055C1DA08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4DDA1-08FB-4325-B9B2-06BED91262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356E-731B-4552-994F-449055C1DA08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4DDA1-08FB-4325-B9B2-06BED91262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356E-731B-4552-994F-449055C1DA08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4DDA1-08FB-4325-B9B2-06BED91262ED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4356E-731B-4552-994F-449055C1DA08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4DDA1-08FB-4325-B9B2-06BED91262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F84356E-731B-4552-994F-449055C1DA08}" type="datetimeFigureOut">
              <a:rPr lang="en-US" smtClean="0"/>
              <a:t>8/8/2017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AE4DDA1-08FB-4325-B9B2-06BED91262E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Acing those essays: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ACES=A </a:t>
            </a:r>
            <a:r>
              <a:rPr lang="en-US" sz="3200" dirty="0" smtClean="0"/>
              <a:t>Useful Acronym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5048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GROUP SHARE: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Pair up with someone and correct the assigned paragraph so that it</a:t>
            </a:r>
          </a:p>
          <a:p>
            <a:pPr lvl="1"/>
            <a:r>
              <a:rPr lang="en-US" sz="3200" b="1" dirty="0">
                <a:solidFill>
                  <a:srgbClr val="0070C0"/>
                </a:solidFill>
              </a:rPr>
              <a:t>(A) </a:t>
            </a:r>
            <a:r>
              <a:rPr lang="en-US" sz="3200" b="1" dirty="0" smtClean="0">
                <a:solidFill>
                  <a:srgbClr val="0070C0"/>
                </a:solidFill>
              </a:rPr>
              <a:t>answers</a:t>
            </a:r>
          </a:p>
          <a:p>
            <a:pPr lvl="1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(C) 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cites</a:t>
            </a:r>
          </a:p>
          <a:p>
            <a:pPr lvl="1"/>
            <a:r>
              <a:rPr lang="en-US" sz="3200" b="1" dirty="0">
                <a:solidFill>
                  <a:schemeClr val="accent3">
                    <a:lumMod val="75000"/>
                  </a:schemeClr>
                </a:solidFill>
              </a:rPr>
              <a:t>(E)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explains</a:t>
            </a:r>
          </a:p>
          <a:p>
            <a:pPr lvl="1"/>
            <a:r>
              <a:rPr lang="en-US" sz="3200" b="1" dirty="0">
                <a:solidFill>
                  <a:srgbClr val="7030A0"/>
                </a:solidFill>
              </a:rPr>
              <a:t>(S</a:t>
            </a:r>
            <a:r>
              <a:rPr lang="en-US" sz="3200" b="1" dirty="0" smtClean="0">
                <a:solidFill>
                  <a:srgbClr val="7030A0"/>
                </a:solidFill>
              </a:rPr>
              <a:t>) summarizes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6200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EVERY paragraph: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You must have a </a:t>
            </a:r>
            <a:r>
              <a:rPr lang="en-US" sz="3600" b="1" dirty="0" smtClean="0"/>
              <a:t>TOPIC SENTENCE that answers the question – </a:t>
            </a:r>
            <a:r>
              <a:rPr lang="en-US" sz="4400" b="1" dirty="0" smtClean="0">
                <a:solidFill>
                  <a:srgbClr val="0070C0"/>
                </a:solidFill>
              </a:rPr>
              <a:t>A</a:t>
            </a:r>
          </a:p>
          <a:p>
            <a:pPr lvl="1"/>
            <a:r>
              <a:rPr lang="en-US" sz="3400" b="1" dirty="0" smtClean="0">
                <a:solidFill>
                  <a:srgbClr val="0070C0"/>
                </a:solidFill>
              </a:rPr>
              <a:t>Later on, I went to C. T. Walker and missed my old school.</a:t>
            </a:r>
            <a:endParaRPr lang="en-US" sz="34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25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Like this: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/>
            <a:r>
              <a:rPr lang="en-US" sz="3400" b="1" strike="sngStrike" dirty="0">
                <a:solidFill>
                  <a:srgbClr val="0070C0"/>
                </a:solidFill>
              </a:rPr>
              <a:t>Later on, I went to C. T. Walker and missed my old school</a:t>
            </a:r>
            <a:r>
              <a:rPr lang="en-US" sz="3400" b="1" strike="sngStrike" dirty="0" smtClean="0">
                <a:solidFill>
                  <a:srgbClr val="0070C0"/>
                </a:solidFill>
              </a:rPr>
              <a:t>.</a:t>
            </a:r>
          </a:p>
          <a:p>
            <a:pPr marL="68580" lvl="1" indent="0">
              <a:buNone/>
            </a:pPr>
            <a:r>
              <a:rPr lang="en-US" sz="3400" b="1" dirty="0" smtClean="0">
                <a:solidFill>
                  <a:srgbClr val="0070C0"/>
                </a:solidFill>
              </a:rPr>
              <a:t>Changing schools was the hardest thing I had ever done.</a:t>
            </a:r>
            <a:endParaRPr lang="en-US" sz="3400" dirty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54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every PARAGRAPH: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338" y="2191877"/>
            <a:ext cx="8229600" cy="533399"/>
          </a:xfrm>
        </p:spPr>
        <p:txBody>
          <a:bodyPr>
            <a:noAutofit/>
          </a:bodyPr>
          <a:lstStyle/>
          <a:p>
            <a:pPr marL="68580" indent="0">
              <a:buNone/>
            </a:pP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76420" y="2853897"/>
            <a:ext cx="5453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48934" y="2946229"/>
            <a:ext cx="64524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CITE</a:t>
            </a:r>
            <a:r>
              <a:rPr lang="en-US" sz="2400" dirty="0" smtClean="0"/>
              <a:t> evidence that PROVES your answer. *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833991" y="3679959"/>
            <a:ext cx="425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E</a:t>
            </a:r>
            <a:endParaRPr lang="en-US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290179" y="3735740"/>
            <a:ext cx="75103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EXPLAIN</a:t>
            </a:r>
            <a:r>
              <a:rPr lang="en-US" sz="2400" dirty="0" smtClean="0"/>
              <a:t> your evidence – HOW does it prove your</a:t>
            </a:r>
          </a:p>
          <a:p>
            <a:r>
              <a:rPr lang="en-US" sz="2400" dirty="0" smtClean="0"/>
              <a:t> answer?* </a:t>
            </a:r>
            <a:r>
              <a:rPr lang="en-US" sz="2400" b="1" dirty="0" smtClean="0"/>
              <a:t>DO “C” and “E” AT LEAST TWICE.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2418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Like this: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68580" lvl="1" indent="0">
              <a:buNone/>
            </a:pPr>
            <a:r>
              <a:rPr lang="en-US" dirty="0" smtClean="0"/>
              <a:t>	</a:t>
            </a:r>
            <a:r>
              <a:rPr lang="en-US" sz="3400" b="1" dirty="0">
                <a:solidFill>
                  <a:srgbClr val="0070C0"/>
                </a:solidFill>
              </a:rPr>
              <a:t>Changing schools was the hardest thing I had ever done.</a:t>
            </a:r>
            <a:endParaRPr lang="en-US" sz="3400" dirty="0">
              <a:solidFill>
                <a:srgbClr val="0070C0"/>
              </a:solidFill>
            </a:endParaRPr>
          </a:p>
          <a:p>
            <a:pPr marL="68580" indent="0">
              <a:buNone/>
            </a:pP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(C) I had to leave my old friends behind. </a:t>
            </a:r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</a:rPr>
              <a:t>(E) I especially missed Kelly. We had been best friends since kindergarten.</a:t>
            </a:r>
            <a:endParaRPr lang="en-US" sz="36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17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again: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(C) I also had to get used to a new school building. 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(E) The first day, I got lost on my way to the cafeteria and almost missed lunch. Then I ended up late to my next class. I just wanted to sit in the hall and cry.</a:t>
            </a:r>
            <a:endParaRPr lang="en-US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01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EVERY paragraph: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7030A0"/>
                </a:solidFill>
              </a:rPr>
              <a:t>(S) Summarize with </a:t>
            </a:r>
            <a:r>
              <a:rPr lang="en-US" sz="4000" b="1" u="sng" dirty="0" smtClean="0">
                <a:solidFill>
                  <a:srgbClr val="7030A0"/>
                </a:solidFill>
              </a:rPr>
              <a:t>a concluding sentence.</a:t>
            </a:r>
            <a:endParaRPr lang="en-US" sz="4000" b="1" u="sng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92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Like This: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(S) Getting used to my new school took a month of hard work and attitude adjustment, but I finally made it.</a:t>
            </a:r>
            <a:endParaRPr lang="en-US" sz="36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38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85800"/>
            <a:ext cx="7024744" cy="1143000"/>
          </a:xfrm>
        </p:spPr>
        <p:txBody>
          <a:bodyPr/>
          <a:lstStyle/>
          <a:p>
            <a:r>
              <a:rPr lang="en-US" dirty="0" smtClean="0"/>
              <a:t>SO, ALWAYS: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828800"/>
            <a:ext cx="6777317" cy="3508977"/>
          </a:xfrm>
        </p:spPr>
        <p:txBody>
          <a:bodyPr>
            <a:normAutofit lnSpcReduction="10000"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(A) – answer the question (TOPIC SENTENCE)</a:t>
            </a:r>
          </a:p>
          <a:p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(C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) – cite examples</a:t>
            </a:r>
          </a:p>
          <a:p>
            <a:r>
              <a:rPr lang="en-US" sz="3200" b="1" dirty="0">
                <a:solidFill>
                  <a:schemeClr val="accent3">
                    <a:lumMod val="75000"/>
                  </a:schemeClr>
                </a:solidFill>
              </a:rPr>
              <a:t>(E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) – explain each example with at least TWO sentences</a:t>
            </a:r>
          </a:p>
          <a:p>
            <a:r>
              <a:rPr lang="en-US" sz="3200" b="1" dirty="0">
                <a:solidFill>
                  <a:srgbClr val="7030A0"/>
                </a:solidFill>
              </a:rPr>
              <a:t>(S</a:t>
            </a:r>
            <a:r>
              <a:rPr lang="en-US" sz="3200" b="1" dirty="0" smtClean="0">
                <a:solidFill>
                  <a:srgbClr val="7030A0"/>
                </a:solidFill>
              </a:rPr>
              <a:t>) – summarize (CONCLUDING SENTENCE)</a:t>
            </a:r>
            <a:endParaRPr lang="en-US" sz="32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en-US" sz="3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68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905</TotalTime>
  <Words>287</Words>
  <Application>Microsoft Office PowerPoint</Application>
  <PresentationFormat>On-screen Show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Austin</vt:lpstr>
      <vt:lpstr>Acing those essays:</vt:lpstr>
      <vt:lpstr>In EVERY paragraph:</vt:lpstr>
      <vt:lpstr>Like this:</vt:lpstr>
      <vt:lpstr>IN every PARAGRAPH:</vt:lpstr>
      <vt:lpstr>Like this:</vt:lpstr>
      <vt:lpstr>And again:</vt:lpstr>
      <vt:lpstr>In EVERY paragraph:</vt:lpstr>
      <vt:lpstr>Like This:</vt:lpstr>
      <vt:lpstr>SO, ALWAYS:</vt:lpstr>
      <vt:lpstr>YOUR GROUP SHARE: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Acing those essays:</dc:title>
  <dc:creator>Smith, Audrey</dc:creator>
  <cp:lastModifiedBy>Hamilton, Katelyn</cp:lastModifiedBy>
  <cp:revision>8</cp:revision>
  <dcterms:created xsi:type="dcterms:W3CDTF">2015-01-29T12:20:35Z</dcterms:created>
  <dcterms:modified xsi:type="dcterms:W3CDTF">2017-08-08T12:16:28Z</dcterms:modified>
</cp:coreProperties>
</file>