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8" r:id="rId2"/>
    <p:sldId id="259" r:id="rId3"/>
    <p:sldId id="262" r:id="rId4"/>
    <p:sldId id="257" r:id="rId5"/>
    <p:sldId id="261" r:id="rId6"/>
    <p:sldId id="263" r:id="rId7"/>
  </p:sldIdLst>
  <p:sldSz cx="9144000" cy="5143500" type="screen16x9"/>
  <p:notesSz cx="6858000" cy="9144000"/>
  <p:embeddedFontLst>
    <p:embeddedFont>
      <p:font typeface="Bangers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darville Cursive" panose="020B0604020202020204" charset="0"/>
      <p:regular r:id="rId14"/>
    </p:embeddedFont>
    <p:embeddedFont>
      <p:font typeface="Chela One" panose="020B0604020202020204" charset="0"/>
      <p:regular r:id="rId15"/>
    </p:embeddedFont>
    <p:embeddedFont>
      <p:font typeface="Give You Glory" panose="020B0604020202020204" charset="0"/>
      <p:regular r:id="rId16"/>
    </p:embeddedFont>
    <p:embeddedFont>
      <p:font typeface="Indie Flower" panose="020B0604020202020204" charset="0"/>
      <p:regular r:id="rId17"/>
    </p:embeddedFont>
    <p:embeddedFont>
      <p:font typeface="Playfair Display" panose="00000500000000000000" pitchFamily="2" charset="0"/>
      <p:regular r:id="rId18"/>
      <p:bold r:id="rId19"/>
      <p:italic r:id="rId20"/>
      <p:boldItalic r:id="rId21"/>
    </p:embeddedFont>
    <p:embeddedFont>
      <p:font typeface="Roboto Condensed" panose="02000000000000000000" pitchFamily="2" charset="0"/>
      <p:regular r:id="rId22"/>
      <p:bold r:id="rId23"/>
      <p:italic r:id="rId24"/>
      <p:boldItalic r:id="rId25"/>
    </p:embeddedFont>
    <p:embeddedFont>
      <p:font typeface="Roboto Condensed Light" panose="02000000000000000000" pitchFamily="2" charset="0"/>
      <p:regular r:id="rId26"/>
      <p:bold r:id="rId27"/>
      <p:italic r:id="rId28"/>
      <p:boldItalic r:id="rId29"/>
    </p:embeddedFont>
    <p:embeddedFont>
      <p:font typeface="Schoolbell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bfca932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bfca932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+h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bfca932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bfca932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41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bfca932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bfca932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197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bfca9329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bfca9329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bfca9329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bfca9329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64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bfca9329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bfca9329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58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HdviZkM7S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HdviZkM7S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hyperlink" Target="http://www.youtube.com/watch?v=_W0bSen8Qjg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hyperlink" Target="http://www.youtube.com/watch?v=_W0bSen8Qj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hyperlink" Target="http://www.youtube.com/watch?v=_W0bSen8Qj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0"/>
            <a:ext cx="4224300" cy="6618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edarville Cursive"/>
                <a:ea typeface="Cedarville Cursive"/>
                <a:cs typeface="Cedarville Cursive"/>
                <a:sym typeface="Cedarville Cursive"/>
              </a:rPr>
              <a:t>           Date</a:t>
            </a:r>
            <a:endParaRPr sz="2400" dirty="0"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-24200" y="661800"/>
            <a:ext cx="3620100" cy="2408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 u="sng" dirty="0">
                <a:solidFill>
                  <a:srgbClr val="FF9900"/>
                </a:solidFill>
                <a:latin typeface="Indie Flower"/>
                <a:ea typeface="Indie Flower"/>
                <a:cs typeface="Indie Flower"/>
                <a:sym typeface="Indie Flower"/>
              </a:rPr>
              <a:t>Today’s Agenda</a:t>
            </a:r>
            <a:endParaRPr sz="1700" b="1" u="sng" dirty="0">
              <a:solidFill>
                <a:srgbClr val="FF99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endParaRPr lang="en-US" sz="1700"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-US" sz="17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-US" sz="17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-US" sz="17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-US" sz="17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endParaRPr lang="en-US" sz="1700"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931000" y="2868350"/>
            <a:ext cx="5235900" cy="965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 Criteria:</a:t>
            </a:r>
            <a:endParaRPr b="1"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338050" y="235775"/>
            <a:ext cx="45000" cy="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918925" y="3844507"/>
            <a:ext cx="2663400" cy="1309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 dirty="0">
                <a:latin typeface="Calibri"/>
                <a:ea typeface="Calibri"/>
                <a:cs typeface="Calibri"/>
                <a:sym typeface="Calibri"/>
              </a:rPr>
              <a:t>AVID Strategies:</a:t>
            </a:r>
            <a:endParaRPr sz="12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-24200" y="3070200"/>
            <a:ext cx="3955200" cy="1212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At Butler High School, we believe in </a:t>
            </a:r>
            <a:r>
              <a:rPr lang="en" sz="13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ACTIVE LEARNING</a:t>
            </a:r>
            <a:r>
              <a:rPr lang="en"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employment of  </a:t>
            </a:r>
            <a:r>
              <a:rPr lang="en" sz="13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PROBLEM-SOLVING and CRITICAL THINKING  </a:t>
            </a:r>
            <a:r>
              <a:rPr lang="en"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skills, utilization and application of effective</a:t>
            </a:r>
            <a:r>
              <a:rPr lang="en" sz="13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COMMUNICATION</a:t>
            </a:r>
            <a:r>
              <a:rPr lang="en"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skills, and </a:t>
            </a:r>
            <a:r>
              <a:rPr lang="en" sz="13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RESPECTING</a:t>
            </a:r>
            <a:r>
              <a:rPr lang="en"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all people. </a:t>
            </a:r>
            <a:endParaRPr sz="1300" b="1" u="sng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0" y="4282800"/>
            <a:ext cx="3955200" cy="860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 dirty="0">
                <a:latin typeface="Calibri"/>
                <a:ea typeface="Calibri"/>
                <a:cs typeface="Calibri"/>
                <a:sym typeface="Calibri"/>
              </a:rPr>
              <a:t>Reminders:</a:t>
            </a: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3" descr="This timer counts down silently until it reaches 0:00, then a police siren sounds to alert you that time is up." title="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450" y="3834000"/>
            <a:ext cx="2549550" cy="13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3595900" y="3900"/>
            <a:ext cx="5548200" cy="1988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" sz="1700" b="1" u="sng" dirty="0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757850" y="314675"/>
            <a:ext cx="50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Give You Glory"/>
              <a:ea typeface="Give You Glory"/>
              <a:cs typeface="Give You Glory"/>
              <a:sym typeface="Give You Glory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0683" y="1401138"/>
            <a:ext cx="977767" cy="17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4393300" y="1947350"/>
            <a:ext cx="4750800" cy="92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" sz="1300" b="1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Learning Target(s):</a:t>
            </a:r>
            <a:endParaRPr sz="1300" b="1" u="sng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0"/>
            <a:ext cx="4224300" cy="6618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darville Cursive"/>
                <a:ea typeface="Cedarville Cursive"/>
                <a:cs typeface="Cedarville Cursive"/>
                <a:sym typeface="Cedarville Cursive"/>
              </a:rPr>
              <a:t>Tuesday, Nov 9, 2022</a:t>
            </a:r>
            <a:endParaRPr sz="2400"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-24200" y="661800"/>
            <a:ext cx="3620100" cy="2408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 u="sng" dirty="0">
                <a:solidFill>
                  <a:srgbClr val="FF9900"/>
                </a:solidFill>
                <a:latin typeface="Indie Flower"/>
                <a:ea typeface="Indie Flower"/>
                <a:cs typeface="Indie Flower"/>
                <a:sym typeface="Indie Flower"/>
              </a:rPr>
              <a:t>Today’s Agenda</a:t>
            </a:r>
            <a:endParaRPr sz="1800" b="1" u="sng" dirty="0">
              <a:solidFill>
                <a:srgbClr val="FF99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700" b="1" u="sng" dirty="0">
              <a:solidFill>
                <a:srgbClr val="FF99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" sz="17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 sz="1700"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" sz="17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Figurative Language Review</a:t>
            </a:r>
            <a:endParaRPr sz="1700"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" sz="17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Close Read/Annotation of “I, Too”</a:t>
            </a:r>
            <a:endParaRPr sz="1700"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" sz="17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Pair Share/Class Share</a:t>
            </a:r>
            <a:endParaRPr sz="1700"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" sz="17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Exit Ticket (writing)</a:t>
            </a:r>
            <a:endParaRPr sz="1700"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931000" y="2868350"/>
            <a:ext cx="5235900" cy="9657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 Criteria: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-"/>
            </a:pPr>
            <a:r>
              <a:rPr lang="en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can:</a:t>
            </a: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Identify and Analyze figurative language within a story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-"/>
            </a:pPr>
            <a:r>
              <a:rPr lang="en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can: </a:t>
            </a: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Write using proper punctuation and grammar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en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Standard/Indicator: ELAGSE9-10RL4, ELAGSE9-10W4</a:t>
            </a:r>
            <a:endParaRPr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338050" y="235775"/>
            <a:ext cx="45000" cy="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931000" y="3834050"/>
            <a:ext cx="2663400" cy="1309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u="sng">
                <a:latin typeface="Calibri"/>
                <a:ea typeface="Calibri"/>
                <a:cs typeface="Calibri"/>
                <a:sym typeface="Calibri"/>
              </a:rPr>
              <a:t>AVID Strategies:</a:t>
            </a:r>
            <a:endParaRPr sz="1200" b="1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Authentic Writing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Vocabulary Building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Collaborative Discussions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-24200" y="3070200"/>
            <a:ext cx="3955200" cy="1212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At Butler High School, we believe in </a:t>
            </a:r>
            <a:r>
              <a:rPr lang="en" sz="13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ACTIVE LEARNING</a:t>
            </a:r>
            <a:r>
              <a:rPr lang="en"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employment of  </a:t>
            </a:r>
            <a:r>
              <a:rPr lang="en" sz="13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PROBLEM-SOLVING and CRITICAL THINKING  </a:t>
            </a:r>
            <a:r>
              <a:rPr lang="en"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skills, utilization and application of effective</a:t>
            </a:r>
            <a:r>
              <a:rPr lang="en" sz="13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COMMUNICATION</a:t>
            </a:r>
            <a:r>
              <a:rPr lang="en"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skills, and </a:t>
            </a:r>
            <a:r>
              <a:rPr lang="en" sz="1300" b="1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RESPECTING</a:t>
            </a:r>
            <a:r>
              <a:rPr lang="en"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all people. </a:t>
            </a:r>
            <a:endParaRPr sz="1300" b="1" u="sng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-24250" y="4206375"/>
            <a:ext cx="3979450" cy="96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 dirty="0">
                <a:latin typeface="Calibri"/>
                <a:ea typeface="Calibri"/>
                <a:cs typeface="Calibri"/>
                <a:sym typeface="Calibri"/>
              </a:rPr>
              <a:t>Reminders:</a:t>
            </a: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Stem Quiz #9 on Friday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Figurative Language HW due tomorrow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3" descr="This timer counts down silently until it reaches 0:00, then a police siren sounds to alert you that time is up." title="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450" y="3834000"/>
            <a:ext cx="2549550" cy="13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3595900" y="3900"/>
            <a:ext cx="5548200" cy="1988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" sz="1700" b="1" u="sng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Bellringer</a:t>
            </a:r>
            <a:endParaRPr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is the effect of the simile, “Her heart is as warm as the sun”?</a:t>
            </a:r>
            <a:endParaRPr>
              <a:solidFill>
                <a:schemeClr val="lt1"/>
              </a:solidFill>
            </a:endParaRPr>
          </a:p>
          <a:p>
            <a: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She has a mean spirit</a:t>
            </a:r>
            <a:endParaRPr>
              <a:solidFill>
                <a:schemeClr val="lt1"/>
              </a:solidFill>
            </a:endParaRPr>
          </a:p>
          <a:p>
            <a: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She always has a high temperature</a:t>
            </a:r>
            <a:endParaRPr>
              <a:solidFill>
                <a:schemeClr val="lt1"/>
              </a:solidFill>
            </a:endParaRPr>
          </a:p>
          <a:p>
            <a: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She is kind-hearted and loving</a:t>
            </a:r>
            <a:endParaRPr>
              <a:solidFill>
                <a:schemeClr val="lt1"/>
              </a:solidFill>
            </a:endParaRPr>
          </a:p>
          <a:p>
            <a: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en">
                <a:solidFill>
                  <a:schemeClr val="lt1"/>
                </a:solidFill>
              </a:rPr>
              <a:t>She is a good mom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757850" y="314675"/>
            <a:ext cx="50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Give You Glory"/>
              <a:ea typeface="Give You Glory"/>
              <a:cs typeface="Give You Glory"/>
              <a:sym typeface="Give You Glory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0683" y="1401138"/>
            <a:ext cx="977767" cy="17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4393300" y="1947350"/>
            <a:ext cx="4750800" cy="92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" sz="1300" b="1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Learning Target(s):</a:t>
            </a:r>
            <a:endParaRPr sz="1300" b="1" u="sng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en" sz="13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SWBAT identify figurative language within a text</a:t>
            </a:r>
            <a:endParaRPr sz="13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en" sz="13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SWBAT analyze meaning of figurative language within a text</a:t>
            </a:r>
            <a:endParaRPr sz="13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en" sz="13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SWBAT write using figurative language in proper context</a:t>
            </a:r>
            <a:endParaRPr sz="13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3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0"/>
            <a:ext cx="4224300" cy="564775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edarville Cursive"/>
                <a:ea typeface="Cedarville Cursive"/>
                <a:cs typeface="Cedarville Cursive"/>
                <a:sym typeface="Cedarville Cursive"/>
              </a:rPr>
              <a:t>           Date</a:t>
            </a:r>
            <a:endParaRPr sz="2400" dirty="0"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0" y="492919"/>
            <a:ext cx="3620100" cy="2585681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 u="sng" dirty="0">
                <a:solidFill>
                  <a:srgbClr val="FF9900"/>
                </a:solidFill>
                <a:latin typeface="Indie Flower"/>
                <a:ea typeface="Indie Flower"/>
                <a:cs typeface="Indie Flower"/>
                <a:sym typeface="Indie Flower"/>
              </a:rPr>
              <a:t>Today’s Agenda</a:t>
            </a:r>
            <a:endParaRPr sz="1700" b="1" u="sng" dirty="0">
              <a:solidFill>
                <a:srgbClr val="FF99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-US" sz="16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Bellringer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-US" sz="16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Figurative Language Review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-US" sz="16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Close Read/Annotation of “I, Too”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-US" sz="16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Pair Share/Class Share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r>
              <a:rPr lang="en-US" sz="16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Exit Ticket (writing)</a:t>
            </a:r>
          </a:p>
          <a:p>
            <a:pPr marL="120650" lvl="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</a:pPr>
            <a:r>
              <a:rPr lang="en-US" sz="1600" b="1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endParaRPr lang="en-US" sz="1700" b="1" dirty="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700"/>
              <a:buFont typeface="Calibri"/>
              <a:buAutoNum type="arabicPeriod"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442116" y="1015570"/>
            <a:ext cx="5701884" cy="1074571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 Criteria:</a:t>
            </a:r>
            <a:endParaRPr b="1"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 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can: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Identify and Analyze figurative language 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within a text</a:t>
            </a:r>
          </a:p>
          <a:p>
            <a:pPr marL="457200" lvl="4" indent="-317500">
              <a:buClr>
                <a:schemeClr val="lt1"/>
              </a:buClr>
              <a:buSzPts val="1400"/>
              <a:buFont typeface="Calibri"/>
              <a:buChar char="-"/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I can:   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Write using proper punctuation and grammar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338050" y="235775"/>
            <a:ext cx="45000" cy="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-12100" y="2268081"/>
            <a:ext cx="3644301" cy="12126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3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At Butler High School, we believe in </a:t>
            </a:r>
            <a:r>
              <a:rPr lang="en" sz="13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ACTIVE LEARNING</a:t>
            </a:r>
            <a:r>
              <a:rPr lang="en" sz="13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employment of  </a:t>
            </a:r>
            <a:r>
              <a:rPr lang="en" sz="13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PROBLEM-SOLVING and CRITICAL THINKING  </a:t>
            </a:r>
            <a:r>
              <a:rPr lang="en" sz="13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skills, utilization and application of effective</a:t>
            </a:r>
            <a:r>
              <a:rPr lang="en" sz="13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COMMUNICATION</a:t>
            </a:r>
            <a:r>
              <a:rPr lang="en" sz="13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skills, and </a:t>
            </a:r>
            <a:r>
              <a:rPr lang="en" sz="1300" b="1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RESPECTING</a:t>
            </a:r>
            <a:r>
              <a:rPr lang="en" sz="13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all people. </a:t>
            </a:r>
            <a:endParaRPr sz="1300" b="1" u="sng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632201" y="2095263"/>
            <a:ext cx="5534700" cy="13854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" sz="1300" b="1" u="sng" dirty="0">
                <a:latin typeface="Calibri"/>
                <a:ea typeface="Calibri"/>
                <a:cs typeface="Calibri"/>
                <a:sym typeface="Calibri"/>
              </a:rPr>
              <a:t>Reminders: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3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- Stem Quiz #9 on Friday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Calibri"/>
                <a:ea typeface="Calibri"/>
                <a:cs typeface="Calibri"/>
                <a:sym typeface="Calibri"/>
              </a:rPr>
              <a:t>- Figurative Language HW due tomorrow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0" y="3467714"/>
            <a:ext cx="6892808" cy="1714162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 dirty="0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	       </a:t>
            </a:r>
            <a:r>
              <a:rPr lang="en-US" sz="1700" b="1" u="sng" dirty="0">
                <a:solidFill>
                  <a:srgbClr val="263248"/>
                </a:solidFill>
                <a:latin typeface="Calibri"/>
                <a:ea typeface="Calibri"/>
                <a:cs typeface="Calibri"/>
                <a:sym typeface="Calibri"/>
              </a:rPr>
              <a:t>Exit Ticket</a:t>
            </a:r>
            <a:endParaRPr u="sng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1" dirty="0">
                <a:solidFill>
                  <a:schemeClr val="accent4">
                    <a:lumMod val="50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Please write one sentence that properly uses a simile or a metaphor and relates to the poem that we read in class today. </a:t>
            </a:r>
            <a:endParaRPr sz="1300" b="1" i="1" dirty="0">
              <a:solidFill>
                <a:schemeClr val="accent4">
                  <a:lumMod val="50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757850" y="314675"/>
            <a:ext cx="50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Give You Glory"/>
              <a:ea typeface="Give You Glory"/>
              <a:cs typeface="Give You Glory"/>
              <a:sym typeface="Give You Glory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595900" y="-4306"/>
            <a:ext cx="5548100" cy="10480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" sz="1300" b="1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Learning Target(s):</a:t>
            </a:r>
            <a:endParaRPr sz="1300" b="1" u="sng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SzPts val="1300"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       SWBAT identify figurative language within a text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SWBAT analyze meaning of figurative language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                  within a text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817;p17">
            <a:extLst>
              <a:ext uri="{FF2B5EF4-FFF2-40B4-BE49-F238E27FC236}">
                <a16:creationId xmlns:a16="http://schemas.microsoft.com/office/drawing/2014/main" id="{E9892465-68E7-2174-4C8B-ED90C47022C9}"/>
              </a:ext>
            </a:extLst>
          </p:cNvPr>
          <p:cNvSpPr/>
          <p:nvPr/>
        </p:nvSpPr>
        <p:spPr>
          <a:xfrm>
            <a:off x="8417190" y="1734655"/>
            <a:ext cx="273677" cy="268087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814;p17">
            <a:extLst>
              <a:ext uri="{FF2B5EF4-FFF2-40B4-BE49-F238E27FC236}">
                <a16:creationId xmlns:a16="http://schemas.microsoft.com/office/drawing/2014/main" id="{705D1C9B-77D6-9AAC-E84E-CC8662725B1E}"/>
              </a:ext>
            </a:extLst>
          </p:cNvPr>
          <p:cNvSpPr/>
          <p:nvPr/>
        </p:nvSpPr>
        <p:spPr>
          <a:xfrm>
            <a:off x="8427409" y="1695271"/>
            <a:ext cx="288900" cy="302416"/>
          </a:xfrm>
          <a:prstGeom prst="frame">
            <a:avLst>
              <a:gd name="adj1" fmla="val 1226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814;p17">
            <a:extLst>
              <a:ext uri="{FF2B5EF4-FFF2-40B4-BE49-F238E27FC236}">
                <a16:creationId xmlns:a16="http://schemas.microsoft.com/office/drawing/2014/main" id="{7FAAD60F-C3F0-D248-0430-8793C7BAD8FB}"/>
              </a:ext>
            </a:extLst>
          </p:cNvPr>
          <p:cNvSpPr/>
          <p:nvPr/>
        </p:nvSpPr>
        <p:spPr>
          <a:xfrm>
            <a:off x="8427409" y="1269619"/>
            <a:ext cx="288900" cy="302416"/>
          </a:xfrm>
          <a:prstGeom prst="frame">
            <a:avLst>
              <a:gd name="adj1" fmla="val 1226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814;p17">
            <a:extLst>
              <a:ext uri="{FF2B5EF4-FFF2-40B4-BE49-F238E27FC236}">
                <a16:creationId xmlns:a16="http://schemas.microsoft.com/office/drawing/2014/main" id="{9CDF6199-6B95-E95F-CD03-DECCBAB2FCC7}"/>
              </a:ext>
            </a:extLst>
          </p:cNvPr>
          <p:cNvSpPr/>
          <p:nvPr/>
        </p:nvSpPr>
        <p:spPr>
          <a:xfrm>
            <a:off x="8417582" y="304279"/>
            <a:ext cx="288900" cy="302416"/>
          </a:xfrm>
          <a:prstGeom prst="frame">
            <a:avLst>
              <a:gd name="adj1" fmla="val 1226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814;p17">
            <a:extLst>
              <a:ext uri="{FF2B5EF4-FFF2-40B4-BE49-F238E27FC236}">
                <a16:creationId xmlns:a16="http://schemas.microsoft.com/office/drawing/2014/main" id="{2576EAF3-D8C4-6F50-E4E1-DD17B598DF15}"/>
              </a:ext>
            </a:extLst>
          </p:cNvPr>
          <p:cNvSpPr/>
          <p:nvPr/>
        </p:nvSpPr>
        <p:spPr>
          <a:xfrm>
            <a:off x="8419798" y="688986"/>
            <a:ext cx="288900" cy="302416"/>
          </a:xfrm>
          <a:prstGeom prst="frame">
            <a:avLst>
              <a:gd name="adj1" fmla="val 1226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817;p17">
            <a:extLst>
              <a:ext uri="{FF2B5EF4-FFF2-40B4-BE49-F238E27FC236}">
                <a16:creationId xmlns:a16="http://schemas.microsoft.com/office/drawing/2014/main" id="{BCB82D75-B92D-7884-E5B4-A3F4DAF73F1B}"/>
              </a:ext>
            </a:extLst>
          </p:cNvPr>
          <p:cNvSpPr/>
          <p:nvPr/>
        </p:nvSpPr>
        <p:spPr>
          <a:xfrm>
            <a:off x="8427409" y="1279044"/>
            <a:ext cx="273677" cy="268087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817;p17">
            <a:extLst>
              <a:ext uri="{FF2B5EF4-FFF2-40B4-BE49-F238E27FC236}">
                <a16:creationId xmlns:a16="http://schemas.microsoft.com/office/drawing/2014/main" id="{66E4C35D-7CCC-7C56-347D-A47BDD1FFEF1}"/>
              </a:ext>
            </a:extLst>
          </p:cNvPr>
          <p:cNvSpPr/>
          <p:nvPr/>
        </p:nvSpPr>
        <p:spPr>
          <a:xfrm>
            <a:off x="8417190" y="690255"/>
            <a:ext cx="273677" cy="268087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817;p17">
            <a:extLst>
              <a:ext uri="{FF2B5EF4-FFF2-40B4-BE49-F238E27FC236}">
                <a16:creationId xmlns:a16="http://schemas.microsoft.com/office/drawing/2014/main" id="{714D0E8C-BABF-156F-2750-F6F3CC21162E}"/>
              </a:ext>
            </a:extLst>
          </p:cNvPr>
          <p:cNvSpPr/>
          <p:nvPr/>
        </p:nvSpPr>
        <p:spPr>
          <a:xfrm>
            <a:off x="8442632" y="332412"/>
            <a:ext cx="273677" cy="268087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Big picture">
            <a:extLst>
              <a:ext uri="{FF2B5EF4-FFF2-40B4-BE49-F238E27FC236}">
                <a16:creationId xmlns:a16="http://schemas.microsoft.com/office/drawing/2014/main" id="{B588C6E7-C106-CAFE-8C45-6C36B5C23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08" y="3110017"/>
            <a:ext cx="2274093" cy="207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64;p13">
            <a:extLst>
              <a:ext uri="{FF2B5EF4-FFF2-40B4-BE49-F238E27FC236}">
                <a16:creationId xmlns:a16="http://schemas.microsoft.com/office/drawing/2014/main" id="{D8199ADA-6083-1EE6-AA93-A9C1859467F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9884" y="564775"/>
            <a:ext cx="977767" cy="1714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55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4350" y="74350"/>
            <a:ext cx="92183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0" y="74350"/>
            <a:ext cx="1078874" cy="3594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Bangers"/>
                <a:ea typeface="Bangers"/>
                <a:cs typeface="Bangers"/>
                <a:sym typeface="Bangers"/>
              </a:rPr>
              <a:t>T</a:t>
            </a:r>
            <a:r>
              <a:rPr lang="en" sz="2000" b="1" dirty="0">
                <a:latin typeface="Bangers"/>
                <a:ea typeface="Bangers"/>
                <a:cs typeface="Bangers"/>
                <a:sym typeface="Bangers"/>
              </a:rPr>
              <a:t>oday is </a:t>
            </a:r>
            <a:endParaRPr sz="2000" b="1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43163" y="2603876"/>
            <a:ext cx="3068988" cy="268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43164" y="333450"/>
            <a:ext cx="1565339" cy="9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268" y="641663"/>
            <a:ext cx="1098930" cy="55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Bangers"/>
                <a:ea typeface="Bangers"/>
                <a:cs typeface="Bangers"/>
                <a:sym typeface="Bangers"/>
              </a:rPr>
              <a:t>20</a:t>
            </a:r>
            <a:endParaRPr sz="2400" b="1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78387" y="365594"/>
            <a:ext cx="7221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September</a:t>
            </a:r>
            <a:endParaRPr sz="800" b="1" dirty="0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3850" y="2359900"/>
            <a:ext cx="3701450" cy="15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1673175" y="991525"/>
            <a:ext cx="14253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hela One"/>
              <a:ea typeface="Chela One"/>
              <a:cs typeface="Chela One"/>
              <a:sym typeface="Chel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hela One"/>
              <a:ea typeface="Chela One"/>
              <a:cs typeface="Chela One"/>
              <a:sym typeface="Chela One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55999" y="39550"/>
            <a:ext cx="1760000" cy="252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9">
            <a:alphaModFix/>
          </a:blip>
          <a:srcRect b="-3734"/>
          <a:stretch/>
        </p:blipFill>
        <p:spPr>
          <a:xfrm>
            <a:off x="3191106" y="54689"/>
            <a:ext cx="3612125" cy="26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613500" y="433738"/>
            <a:ext cx="1216200" cy="1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endParaRPr sz="1200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1508475" y="290975"/>
            <a:ext cx="12552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" sz="16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/>
                <a:ea typeface="Schoolbell"/>
                <a:cs typeface="Schoolbell"/>
                <a:sym typeface="Schoolbell"/>
              </a:rPr>
              <a:t>Agenda</a:t>
            </a:r>
            <a:endParaRPr sz="1600" u="sng" dirty="0">
              <a:solidFill>
                <a:schemeClr val="accent4">
                  <a:lumMod val="60000"/>
                  <a:lumOff val="40000"/>
                </a:schemeClr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8375" y="3512750"/>
            <a:ext cx="4138049" cy="19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27800" y="4102400"/>
            <a:ext cx="1216200" cy="1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1261337"/>
            <a:ext cx="1236355" cy="139033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3383319" y="240375"/>
            <a:ext cx="3227700" cy="21667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	  </a:t>
            </a:r>
            <a: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 panose="020B0604020202020204" charset="0"/>
              </a:rPr>
              <a:t>Bellringer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</p:txBody>
      </p:sp>
      <p:pic>
        <p:nvPicPr>
          <p:cNvPr id="87" name="Google Shape;87;p14" descr="This timer counts down silently until it reaches 0:00, then a police siren sounds to alert you that time is up." title="5 Minute Timer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89575" y="3655025"/>
            <a:ext cx="2561400" cy="15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8;p14">
            <a:extLst>
              <a:ext uri="{FF2B5EF4-FFF2-40B4-BE49-F238E27FC236}">
                <a16:creationId xmlns:a16="http://schemas.microsoft.com/office/drawing/2014/main" id="{E0CC3C29-244D-8096-16AF-93E9B76330C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41726" y="84424"/>
            <a:ext cx="2137979" cy="34283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0;p14">
            <a:extLst>
              <a:ext uri="{FF2B5EF4-FFF2-40B4-BE49-F238E27FC236}">
                <a16:creationId xmlns:a16="http://schemas.microsoft.com/office/drawing/2014/main" id="{589DC17C-CB57-B555-000B-C52FA00BB79F}"/>
              </a:ext>
            </a:extLst>
          </p:cNvPr>
          <p:cNvSpPr txBox="1"/>
          <p:nvPr/>
        </p:nvSpPr>
        <p:spPr>
          <a:xfrm>
            <a:off x="7250364" y="601104"/>
            <a:ext cx="1216200" cy="105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endParaRPr lang="en-US" sz="1200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4" name="Google Shape;82;p14">
            <a:extLst>
              <a:ext uri="{FF2B5EF4-FFF2-40B4-BE49-F238E27FC236}">
                <a16:creationId xmlns:a16="http://schemas.microsoft.com/office/drawing/2014/main" id="{9262A582-407A-72AD-64C9-C52928BAE550}"/>
              </a:ext>
            </a:extLst>
          </p:cNvPr>
          <p:cNvSpPr txBox="1"/>
          <p:nvPr/>
        </p:nvSpPr>
        <p:spPr>
          <a:xfrm>
            <a:off x="7127563" y="461963"/>
            <a:ext cx="1734276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/>
                <a:ea typeface="Schoolbell"/>
                <a:cs typeface="Schoolbell"/>
                <a:sym typeface="Schoolbell"/>
              </a:rPr>
              <a:t>Learning</a:t>
            </a:r>
            <a:r>
              <a:rPr lang="en" sz="1600" dirty="0">
                <a:solidFill>
                  <a:srgbClr val="FFFFFF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/>
                <a:ea typeface="Schoolbell"/>
                <a:cs typeface="Schoolbell"/>
                <a:sym typeface="Schoolbell"/>
              </a:rPr>
              <a:t>Targets</a:t>
            </a:r>
            <a:endParaRPr sz="1600" u="sng" dirty="0">
              <a:solidFill>
                <a:schemeClr val="accent4">
                  <a:lumMod val="60000"/>
                  <a:lumOff val="40000"/>
                </a:schemeClr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5" name="Google Shape;82;p14">
            <a:extLst>
              <a:ext uri="{FF2B5EF4-FFF2-40B4-BE49-F238E27FC236}">
                <a16:creationId xmlns:a16="http://schemas.microsoft.com/office/drawing/2014/main" id="{9A6CC250-0966-2082-1EB1-C731CBE9BE7D}"/>
              </a:ext>
            </a:extLst>
          </p:cNvPr>
          <p:cNvSpPr txBox="1"/>
          <p:nvPr/>
        </p:nvSpPr>
        <p:spPr>
          <a:xfrm>
            <a:off x="7131900" y="1668935"/>
            <a:ext cx="1734276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/>
                <a:ea typeface="Schoolbell"/>
                <a:cs typeface="Schoolbell"/>
                <a:sym typeface="Schoolbell"/>
              </a:rPr>
              <a:t>Success Criteria</a:t>
            </a:r>
            <a:endParaRPr sz="1600" u="sng" dirty="0">
              <a:solidFill>
                <a:schemeClr val="accent4">
                  <a:lumMod val="60000"/>
                  <a:lumOff val="40000"/>
                </a:schemeClr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6" name="Google Shape;80;p14">
            <a:extLst>
              <a:ext uri="{FF2B5EF4-FFF2-40B4-BE49-F238E27FC236}">
                <a16:creationId xmlns:a16="http://schemas.microsoft.com/office/drawing/2014/main" id="{C730B478-ACA5-3815-AC82-2E46CFB038D4}"/>
              </a:ext>
            </a:extLst>
          </p:cNvPr>
          <p:cNvSpPr txBox="1"/>
          <p:nvPr/>
        </p:nvSpPr>
        <p:spPr>
          <a:xfrm>
            <a:off x="7287552" y="1998713"/>
            <a:ext cx="1216200" cy="105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endParaRPr lang="en-US" sz="1200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350" y="74350"/>
            <a:ext cx="92183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0" y="74350"/>
            <a:ext cx="1078874" cy="3594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Bangers"/>
                <a:ea typeface="Bangers"/>
                <a:cs typeface="Bangers"/>
                <a:sym typeface="Bangers"/>
              </a:rPr>
              <a:t>T</a:t>
            </a:r>
            <a:r>
              <a:rPr lang="en" sz="2000" b="1" dirty="0">
                <a:latin typeface="Bangers"/>
                <a:ea typeface="Bangers"/>
                <a:cs typeface="Bangers"/>
                <a:sym typeface="Bangers"/>
              </a:rPr>
              <a:t>oday is </a:t>
            </a:r>
            <a:endParaRPr sz="2000" b="1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3163" y="2603876"/>
            <a:ext cx="3068988" cy="268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43164" y="333450"/>
            <a:ext cx="1565339" cy="9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268" y="641663"/>
            <a:ext cx="1098930" cy="55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Bangers"/>
                <a:ea typeface="Bangers"/>
                <a:cs typeface="Bangers"/>
                <a:sym typeface="Bangers"/>
              </a:rPr>
              <a:t>20</a:t>
            </a:r>
            <a:endParaRPr sz="2400" b="1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78387" y="365594"/>
            <a:ext cx="7221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September</a:t>
            </a:r>
            <a:endParaRPr sz="800" b="1" dirty="0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3850" y="2359900"/>
            <a:ext cx="3701450" cy="15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1673175" y="991525"/>
            <a:ext cx="14253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hela One"/>
              <a:ea typeface="Chela One"/>
              <a:cs typeface="Chela One"/>
              <a:sym typeface="Chel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hela One"/>
              <a:ea typeface="Chela One"/>
              <a:cs typeface="Chela One"/>
              <a:sym typeface="Chela One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5999" y="39550"/>
            <a:ext cx="1760000" cy="252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8">
            <a:alphaModFix/>
          </a:blip>
          <a:srcRect b="-3734"/>
          <a:stretch/>
        </p:blipFill>
        <p:spPr>
          <a:xfrm>
            <a:off x="3015803" y="39550"/>
            <a:ext cx="3612125" cy="26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613500" y="433738"/>
            <a:ext cx="1216200" cy="1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Bellringer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Fig Lang Review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Close Read &amp; Annotation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Think Pair Share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Exit Ticket (writing)</a:t>
            </a:r>
          </a:p>
        </p:txBody>
      </p:sp>
      <p:sp>
        <p:nvSpPr>
          <p:cNvPr id="82" name="Google Shape;82;p14"/>
          <p:cNvSpPr txBox="1"/>
          <p:nvPr/>
        </p:nvSpPr>
        <p:spPr>
          <a:xfrm>
            <a:off x="1508475" y="290975"/>
            <a:ext cx="12552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" sz="16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/>
                <a:ea typeface="Schoolbell"/>
                <a:cs typeface="Schoolbell"/>
                <a:sym typeface="Schoolbell"/>
              </a:rPr>
              <a:t>Agenda</a:t>
            </a:r>
            <a:endParaRPr sz="1600" u="sng" dirty="0">
              <a:solidFill>
                <a:schemeClr val="accent4">
                  <a:lumMod val="60000"/>
                  <a:lumOff val="40000"/>
                </a:schemeClr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28375" y="3512750"/>
            <a:ext cx="4138049" cy="19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7800" y="4102400"/>
            <a:ext cx="1216200" cy="1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1261337"/>
            <a:ext cx="1236355" cy="139033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3192747" y="220954"/>
            <a:ext cx="3227700" cy="21667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	  </a:t>
            </a:r>
            <a: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 panose="020B0604020202020204" charset="0"/>
              </a:rPr>
              <a:t>Bellringer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What is the effect of the simile, “Her heart is as warm as the sun”?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She has a mean spirit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She always has a high temperature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She is kind-hearted and loving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She is a good mom</a:t>
            </a:r>
            <a:endParaRPr lang="en-US" b="1" dirty="0">
              <a:solidFill>
                <a:schemeClr val="dk2"/>
              </a:solidFill>
            </a:endParaRPr>
          </a:p>
        </p:txBody>
      </p:sp>
      <p:pic>
        <p:nvPicPr>
          <p:cNvPr id="87" name="Google Shape;87;p14" descr="This timer counts down silently until it reaches 0:00, then a police siren sounds to alert you that time is up." title="5 Minute Timer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89575" y="3655025"/>
            <a:ext cx="2561400" cy="15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8;p14">
            <a:extLst>
              <a:ext uri="{FF2B5EF4-FFF2-40B4-BE49-F238E27FC236}">
                <a16:creationId xmlns:a16="http://schemas.microsoft.com/office/drawing/2014/main" id="{E0CC3C29-244D-8096-16AF-93E9B76330C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51404" y="84424"/>
            <a:ext cx="2428302" cy="34283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0;p14">
            <a:extLst>
              <a:ext uri="{FF2B5EF4-FFF2-40B4-BE49-F238E27FC236}">
                <a16:creationId xmlns:a16="http://schemas.microsoft.com/office/drawing/2014/main" id="{589DC17C-CB57-B555-000B-C52FA00BB79F}"/>
              </a:ext>
            </a:extLst>
          </p:cNvPr>
          <p:cNvSpPr txBox="1"/>
          <p:nvPr/>
        </p:nvSpPr>
        <p:spPr>
          <a:xfrm>
            <a:off x="7044223" y="712786"/>
            <a:ext cx="1652104" cy="105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Schoolbell" panose="020B0604020202020204" charset="0"/>
                <a:ea typeface="Calibri"/>
                <a:cs typeface="Calibri"/>
                <a:sym typeface="Schoolbell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Schoolbell" panose="020B0604020202020204" charset="0"/>
                <a:ea typeface="Calibri"/>
                <a:cs typeface="Calibri"/>
                <a:sym typeface="Calibri"/>
              </a:rPr>
              <a:t>identify figurative language within a text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Schoolbell" panose="020B0604020202020204" charset="0"/>
                <a:ea typeface="Calibri"/>
                <a:cs typeface="Calibri"/>
                <a:sym typeface="Calibri"/>
              </a:rPr>
              <a:t> analyze meaning of figurative language within a text</a:t>
            </a:r>
            <a:r>
              <a:rPr lang="en-US" sz="1200" b="1" dirty="0">
                <a:solidFill>
                  <a:schemeClr val="bg1"/>
                </a:solidFill>
                <a:latin typeface="Schoolbell" panose="020B0604020202020204" charset="0"/>
              </a:rPr>
              <a:t>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</a:pPr>
            <a:r>
              <a:rPr lang="en" sz="1200" dirty="0">
                <a:solidFill>
                  <a:schemeClr val="bg1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endParaRPr lang="en-US" sz="1200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4" name="Google Shape;82;p14">
            <a:extLst>
              <a:ext uri="{FF2B5EF4-FFF2-40B4-BE49-F238E27FC236}">
                <a16:creationId xmlns:a16="http://schemas.microsoft.com/office/drawing/2014/main" id="{9262A582-407A-72AD-64C9-C52928BAE550}"/>
              </a:ext>
            </a:extLst>
          </p:cNvPr>
          <p:cNvSpPr txBox="1"/>
          <p:nvPr/>
        </p:nvSpPr>
        <p:spPr>
          <a:xfrm>
            <a:off x="6998417" y="452517"/>
            <a:ext cx="1734276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/>
                <a:ea typeface="Schoolbell"/>
                <a:cs typeface="Schoolbell"/>
                <a:sym typeface="Schoolbell"/>
              </a:rPr>
              <a:t>Learning Targets</a:t>
            </a:r>
            <a:endParaRPr sz="1600" u="sng" dirty="0">
              <a:solidFill>
                <a:schemeClr val="accent4">
                  <a:lumMod val="60000"/>
                  <a:lumOff val="40000"/>
                </a:schemeClr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5" name="Google Shape;82;p14">
            <a:extLst>
              <a:ext uri="{FF2B5EF4-FFF2-40B4-BE49-F238E27FC236}">
                <a16:creationId xmlns:a16="http://schemas.microsoft.com/office/drawing/2014/main" id="{9A6CC250-0966-2082-1EB1-C731CBE9BE7D}"/>
              </a:ext>
            </a:extLst>
          </p:cNvPr>
          <p:cNvSpPr txBox="1"/>
          <p:nvPr/>
        </p:nvSpPr>
        <p:spPr>
          <a:xfrm>
            <a:off x="6962051" y="1630401"/>
            <a:ext cx="1734276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/>
                <a:ea typeface="Schoolbell"/>
                <a:cs typeface="Schoolbell"/>
                <a:sym typeface="Schoolbell"/>
              </a:rPr>
              <a:t>Success Criteria</a:t>
            </a:r>
            <a:endParaRPr sz="1600" b="1" u="sng" dirty="0">
              <a:solidFill>
                <a:schemeClr val="accent4">
                  <a:lumMod val="60000"/>
                  <a:lumOff val="40000"/>
                </a:schemeClr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6" name="Google Shape;80;p14">
            <a:extLst>
              <a:ext uri="{FF2B5EF4-FFF2-40B4-BE49-F238E27FC236}">
                <a16:creationId xmlns:a16="http://schemas.microsoft.com/office/drawing/2014/main" id="{C730B478-ACA5-3815-AC82-2E46CFB038D4}"/>
              </a:ext>
            </a:extLst>
          </p:cNvPr>
          <p:cNvSpPr txBox="1"/>
          <p:nvPr/>
        </p:nvSpPr>
        <p:spPr>
          <a:xfrm>
            <a:off x="7090524" y="1695994"/>
            <a:ext cx="1594954" cy="105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u="sng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" sz="1200" dirty="0">
                <a:solidFill>
                  <a:schemeClr val="bg1"/>
                </a:solidFill>
                <a:latin typeface="Schoolbell"/>
                <a:ea typeface="Schoolbell"/>
                <a:cs typeface="Schoolbell"/>
                <a:sym typeface="Schoolbell"/>
              </a:rPr>
              <a:t>I can identify figurative language within our poem</a:t>
            </a:r>
            <a:r>
              <a:rPr lang="en-US" sz="1200" dirty="0">
                <a:solidFill>
                  <a:schemeClr val="bg1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Schoolbell"/>
                <a:ea typeface="Schoolbell"/>
                <a:cs typeface="Schoolbell"/>
                <a:sym typeface="Schoolbell"/>
              </a:rPr>
              <a:t>I can analyze and determine meaning of similes and metaphors 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endParaRPr lang="en-US" sz="1200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</p:spTree>
    <p:extLst>
      <p:ext uri="{BB962C8B-B14F-4D97-AF65-F5344CB8AC3E}">
        <p14:creationId xmlns:p14="http://schemas.microsoft.com/office/powerpoint/2010/main" val="106199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350" y="74350"/>
            <a:ext cx="92183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0" y="74350"/>
            <a:ext cx="1078874" cy="3594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Bangers"/>
                <a:ea typeface="Bangers"/>
                <a:cs typeface="Bangers"/>
                <a:sym typeface="Bangers"/>
              </a:rPr>
              <a:t>T</a:t>
            </a:r>
            <a:r>
              <a:rPr lang="en" sz="2000" b="1" dirty="0">
                <a:latin typeface="Bangers"/>
                <a:ea typeface="Bangers"/>
                <a:cs typeface="Bangers"/>
                <a:sym typeface="Bangers"/>
              </a:rPr>
              <a:t>oday is </a:t>
            </a:r>
            <a:endParaRPr sz="2000" b="1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3163" y="2603876"/>
            <a:ext cx="3068988" cy="268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43164" y="333450"/>
            <a:ext cx="1565339" cy="9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268" y="641663"/>
            <a:ext cx="1098930" cy="555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Bangers"/>
                <a:ea typeface="Bangers"/>
                <a:cs typeface="Bangers"/>
                <a:sym typeface="Bangers"/>
              </a:rPr>
              <a:t>20</a:t>
            </a:r>
            <a:endParaRPr sz="2400" b="1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78387" y="365594"/>
            <a:ext cx="7221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/>
              <a:t>September</a:t>
            </a:r>
            <a:endParaRPr sz="800" b="1" dirty="0"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3850" y="2359900"/>
            <a:ext cx="3701450" cy="15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1673175" y="991525"/>
            <a:ext cx="14253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hela One"/>
              <a:ea typeface="Chela One"/>
              <a:cs typeface="Chela One"/>
              <a:sym typeface="Chel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hela One"/>
              <a:ea typeface="Chela One"/>
              <a:cs typeface="Chela One"/>
              <a:sym typeface="Chela One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5999" y="39550"/>
            <a:ext cx="1760000" cy="252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8">
            <a:alphaModFix/>
          </a:blip>
          <a:srcRect b="-3734"/>
          <a:stretch/>
        </p:blipFill>
        <p:spPr>
          <a:xfrm>
            <a:off x="3015803" y="39550"/>
            <a:ext cx="3612125" cy="26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1613500" y="433738"/>
            <a:ext cx="1216200" cy="1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u="sng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Bellringer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Fig Lang Review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Close Read &amp; Annotation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Think Pair Share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Exit Ticket (writing)</a:t>
            </a:r>
          </a:p>
        </p:txBody>
      </p:sp>
      <p:sp>
        <p:nvSpPr>
          <p:cNvPr id="82" name="Google Shape;82;p14"/>
          <p:cNvSpPr txBox="1"/>
          <p:nvPr/>
        </p:nvSpPr>
        <p:spPr>
          <a:xfrm>
            <a:off x="1508475" y="290975"/>
            <a:ext cx="12552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" sz="16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/>
                <a:ea typeface="Schoolbell"/>
                <a:cs typeface="Schoolbell"/>
                <a:sym typeface="Schoolbell"/>
              </a:rPr>
              <a:t>Agenda</a:t>
            </a:r>
            <a:endParaRPr sz="1600" u="sng" dirty="0">
              <a:solidFill>
                <a:schemeClr val="accent4">
                  <a:lumMod val="60000"/>
                  <a:lumOff val="40000"/>
                </a:schemeClr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28375" y="3512750"/>
            <a:ext cx="4138049" cy="192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7800" y="4102400"/>
            <a:ext cx="1216200" cy="11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1261337"/>
            <a:ext cx="1236355" cy="139033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3192747" y="220954"/>
            <a:ext cx="3227700" cy="21667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	  </a:t>
            </a:r>
            <a: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 panose="020B0604020202020204" charset="0"/>
              </a:rPr>
              <a:t>Exit Ticket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Please write a sentence that properly uses a simile AND relates to our poem from today.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7" name="Google Shape;87;p14" descr="This timer counts down silently until it reaches 0:00, then a police siren sounds to alert you that time is up." title="5 Minute Timer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89575" y="3655025"/>
            <a:ext cx="2561400" cy="15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8;p14">
            <a:extLst>
              <a:ext uri="{FF2B5EF4-FFF2-40B4-BE49-F238E27FC236}">
                <a16:creationId xmlns:a16="http://schemas.microsoft.com/office/drawing/2014/main" id="{E0CC3C29-244D-8096-16AF-93E9B76330C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51404" y="84424"/>
            <a:ext cx="2428302" cy="34283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0;p14">
            <a:extLst>
              <a:ext uri="{FF2B5EF4-FFF2-40B4-BE49-F238E27FC236}">
                <a16:creationId xmlns:a16="http://schemas.microsoft.com/office/drawing/2014/main" id="{589DC17C-CB57-B555-000B-C52FA00BB79F}"/>
              </a:ext>
            </a:extLst>
          </p:cNvPr>
          <p:cNvSpPr txBox="1"/>
          <p:nvPr/>
        </p:nvSpPr>
        <p:spPr>
          <a:xfrm>
            <a:off x="7044223" y="712786"/>
            <a:ext cx="1652104" cy="105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Schoolbell" panose="020B0604020202020204" charset="0"/>
                <a:ea typeface="Calibri"/>
                <a:cs typeface="Calibri"/>
                <a:sym typeface="Schoolbell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Schoolbell" panose="020B0604020202020204" charset="0"/>
                <a:ea typeface="Calibri"/>
                <a:cs typeface="Calibri"/>
                <a:sym typeface="Schoolbell"/>
              </a:rPr>
              <a:t>Did we </a:t>
            </a:r>
            <a:r>
              <a:rPr lang="en-US" sz="1100" dirty="0">
                <a:solidFill>
                  <a:schemeClr val="bg1"/>
                </a:solidFill>
                <a:latin typeface="Schoolbell" panose="020B0604020202020204" charset="0"/>
                <a:ea typeface="Calibri"/>
                <a:cs typeface="Calibri"/>
                <a:sym typeface="Calibri"/>
              </a:rPr>
              <a:t>identify figurative language within a text?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100" dirty="0">
                <a:solidFill>
                  <a:schemeClr val="bg1"/>
                </a:solidFill>
                <a:latin typeface="Schoolbell" panose="020B0604020202020204" charset="0"/>
                <a:ea typeface="Calibri"/>
                <a:cs typeface="Calibri"/>
                <a:sym typeface="Calibri"/>
              </a:rPr>
              <a:t> Did we analyze meaning of figurative language within a text</a:t>
            </a:r>
            <a:r>
              <a:rPr lang="en-US" sz="1100" b="1" dirty="0">
                <a:solidFill>
                  <a:schemeClr val="bg1"/>
                </a:solidFill>
                <a:latin typeface="Schoolbell" panose="020B0604020202020204" charset="0"/>
              </a:rPr>
              <a:t>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</a:pPr>
            <a:r>
              <a:rPr lang="en" sz="1100" dirty="0">
                <a:solidFill>
                  <a:schemeClr val="bg1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endParaRPr lang="en-US" sz="1200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4" name="Google Shape;82;p14">
            <a:extLst>
              <a:ext uri="{FF2B5EF4-FFF2-40B4-BE49-F238E27FC236}">
                <a16:creationId xmlns:a16="http://schemas.microsoft.com/office/drawing/2014/main" id="{9262A582-407A-72AD-64C9-C52928BAE550}"/>
              </a:ext>
            </a:extLst>
          </p:cNvPr>
          <p:cNvSpPr txBox="1"/>
          <p:nvPr/>
        </p:nvSpPr>
        <p:spPr>
          <a:xfrm>
            <a:off x="6998417" y="452517"/>
            <a:ext cx="1734276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/>
                <a:ea typeface="Schoolbell"/>
                <a:cs typeface="Schoolbell"/>
                <a:sym typeface="Schoolbell"/>
              </a:rPr>
              <a:t>Learning Targets</a:t>
            </a:r>
            <a:endParaRPr sz="1600" u="sng" dirty="0">
              <a:solidFill>
                <a:schemeClr val="accent4">
                  <a:lumMod val="60000"/>
                  <a:lumOff val="40000"/>
                </a:schemeClr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5" name="Google Shape;82;p14">
            <a:extLst>
              <a:ext uri="{FF2B5EF4-FFF2-40B4-BE49-F238E27FC236}">
                <a16:creationId xmlns:a16="http://schemas.microsoft.com/office/drawing/2014/main" id="{9A6CC250-0966-2082-1EB1-C731CBE9BE7D}"/>
              </a:ext>
            </a:extLst>
          </p:cNvPr>
          <p:cNvSpPr txBox="1"/>
          <p:nvPr/>
        </p:nvSpPr>
        <p:spPr>
          <a:xfrm>
            <a:off x="6962051" y="1721710"/>
            <a:ext cx="1734276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Schoolbell"/>
                <a:ea typeface="Schoolbell"/>
                <a:cs typeface="Schoolbell"/>
                <a:sym typeface="Schoolbell"/>
              </a:rPr>
              <a:t>Success Criteria</a:t>
            </a:r>
            <a:endParaRPr sz="1600" b="1" u="sng" dirty="0">
              <a:solidFill>
                <a:schemeClr val="accent4">
                  <a:lumMod val="60000"/>
                  <a:lumOff val="40000"/>
                </a:schemeClr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6" name="Google Shape;80;p14">
            <a:extLst>
              <a:ext uri="{FF2B5EF4-FFF2-40B4-BE49-F238E27FC236}">
                <a16:creationId xmlns:a16="http://schemas.microsoft.com/office/drawing/2014/main" id="{C730B478-ACA5-3815-AC82-2E46CFB038D4}"/>
              </a:ext>
            </a:extLst>
          </p:cNvPr>
          <p:cNvSpPr txBox="1"/>
          <p:nvPr/>
        </p:nvSpPr>
        <p:spPr>
          <a:xfrm>
            <a:off x="7048206" y="1798587"/>
            <a:ext cx="1651609" cy="105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u="sng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" sz="12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" sz="1100" dirty="0">
                <a:solidFill>
                  <a:schemeClr val="bg1"/>
                </a:solidFill>
                <a:latin typeface="Schoolbell"/>
                <a:ea typeface="Schoolbell"/>
                <a:cs typeface="Schoolbell"/>
                <a:sym typeface="Schoolbell"/>
              </a:rPr>
              <a:t>Can we identify figurative language within a poem</a:t>
            </a:r>
            <a:r>
              <a:rPr lang="en-US" sz="1100" dirty="0">
                <a:solidFill>
                  <a:schemeClr val="bg1"/>
                </a:solidFill>
                <a:latin typeface="Schoolbell"/>
                <a:ea typeface="Schoolbell"/>
                <a:cs typeface="Schoolbell"/>
                <a:sym typeface="Schoolbell"/>
              </a:rPr>
              <a:t>?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r>
              <a:rPr lang="en-US" sz="1100" dirty="0">
                <a:solidFill>
                  <a:srgbClr val="D5A6BD"/>
                </a:solidFill>
                <a:latin typeface="Schoolbell"/>
                <a:ea typeface="Schoolbell"/>
                <a:cs typeface="Schoolbell"/>
                <a:sym typeface="Schoolbell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Schoolbell"/>
                <a:ea typeface="Schoolbell"/>
                <a:cs typeface="Schoolbell"/>
                <a:sym typeface="Schoolbell"/>
              </a:rPr>
              <a:t>Can we analyze and determine meaning of similes and metaphors? </a:t>
            </a: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Schoolbell"/>
              <a:buAutoNum type="arabicPeriod"/>
            </a:pPr>
            <a:endParaRPr lang="en-US" sz="1200" dirty="0">
              <a:solidFill>
                <a:srgbClr val="D5A6BD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7" name="Picture 4" descr="Big picture">
            <a:extLst>
              <a:ext uri="{FF2B5EF4-FFF2-40B4-BE49-F238E27FC236}">
                <a16:creationId xmlns:a16="http://schemas.microsoft.com/office/drawing/2014/main" id="{815E8850-DA32-8DBB-1637-DF308F915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32" y="3500306"/>
            <a:ext cx="2614444" cy="171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4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On-screen Show (16:9)</PresentationFormat>
  <Paragraphs>163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Indie Flower</vt:lpstr>
      <vt:lpstr>Chela One</vt:lpstr>
      <vt:lpstr>Roboto Condensed</vt:lpstr>
      <vt:lpstr>Roboto Condensed Light</vt:lpstr>
      <vt:lpstr>Calibri</vt:lpstr>
      <vt:lpstr>Give You Glory</vt:lpstr>
      <vt:lpstr>Bangers</vt:lpstr>
      <vt:lpstr>Cedarville Cursive</vt:lpstr>
      <vt:lpstr>Arial</vt:lpstr>
      <vt:lpstr>Playfair Display</vt:lpstr>
      <vt:lpstr>Schoolbell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Werth, Kyle</cp:lastModifiedBy>
  <cp:revision>1</cp:revision>
  <dcterms:modified xsi:type="dcterms:W3CDTF">2023-09-08T13:21:04Z</dcterms:modified>
</cp:coreProperties>
</file>