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71" r:id="rId5"/>
    <p:sldId id="269" r:id="rId6"/>
    <p:sldId id="262" r:id="rId7"/>
    <p:sldId id="263" r:id="rId8"/>
    <p:sldId id="261" r:id="rId9"/>
    <p:sldId id="265" r:id="rId10"/>
    <p:sldId id="266" r:id="rId11"/>
    <p:sldId id="267" r:id="rId12"/>
    <p:sldId id="268" r:id="rId13"/>
    <p:sldId id="257" r:id="rId14"/>
    <p:sldId id="258" r:id="rId15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n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BA7E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5401" autoAdjust="0"/>
  </p:normalViewPr>
  <p:slideViewPr>
    <p:cSldViewPr snapToGrid="0">
      <p:cViewPr varScale="1">
        <p:scale>
          <a:sx n="90" d="100"/>
          <a:sy n="90" d="100"/>
        </p:scale>
        <p:origin x="14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2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259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DDC6829-1D1A-4394-9FDD-F2FDC8EE3A35}" type="datetimeFigureOut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1887"/>
            <a:ext cx="3038475" cy="462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1887"/>
            <a:ext cx="3038475" cy="46259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EFC3C6-1915-466A-B8C4-9C1D32B084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204213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25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259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8FFF90-D37A-4128-96ED-7409FE01872F}" type="datetimeFigureOut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534"/>
            <a:ext cx="5607050" cy="41554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1887"/>
            <a:ext cx="3038475" cy="4625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771887"/>
            <a:ext cx="3038475" cy="46259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D5F99C-26DA-44A1-B788-4A5A14C544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30264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D5F99C-26DA-44A1-B788-4A5A14C5446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89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46569D-B8A7-491F-BFC5-85E09C0AA6D4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030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201373-F8E1-45F1-BC48-BEA33EB2340C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682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8CACBB-17AD-41DC-BF59-B05C6229E2F0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4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73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583F7-9E58-444A-976D-D3D340826907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4E84E-0893-4E67-B5A3-3085B2773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CB86F-CEFE-463D-AACA-4D17A0B3E1BD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00D61-8D8A-4A37-8CF4-35E68F86E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63F90-2116-4703-A3C3-F62ECF2B95E6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07FC8-23D6-4DD4-B6EB-ED931C1E02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9BD0-F028-40DB-9139-AD6B7F03E1E3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780FC-EBDE-4073-9801-C331B794C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73F82-9A66-4B31-89C1-A3DE4ABD967B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47C85-7B2D-44EF-AF33-4F7077AD74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09E8B-BD1F-4E87-A7BD-442EBD87A5C7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979B-7BAF-4578-98D4-D479938F0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F862F-A980-4B5A-B5F8-28EA57CE537F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9832E-7178-4F5B-89E8-F6BADDC5D6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C930-A670-4620-98CC-57DF0C9D8353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DE52F-EA4A-4BDB-B8C8-834ACD2BC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5031A-BD11-47EB-97F9-142CBE9230F5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CE85-C165-4F5D-AAA9-04D8EF3BC4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F508C-466B-41F0-887D-F804290D7E0E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04E0-D253-479C-9072-89E3275C05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2977-8CCD-4F11-8CAC-06163AC72EEE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57831-F244-44F8-9F08-789F83BD5A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7380C97-844B-4C1A-828F-347F8658B7A0}" type="datetime1">
              <a:rPr lang="en-US" altLang="en-US"/>
              <a:pPr>
                <a:defRPr/>
              </a:pPr>
              <a:t>5/29/2018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2015 –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02ACBC9-9018-48AA-B99C-1C594BDAF9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3.jpe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jpg"/><Relationship Id="rId7" Type="http://schemas.openxmlformats.org/officeDocument/2006/relationships/image" Target="../media/image15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16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2.jp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E0B8F4-872B-4996-9631-7C8BD26E7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Items for the Pacing Guide</a:t>
            </a:r>
          </a:p>
        </p:txBody>
      </p:sp>
      <p:sp>
        <p:nvSpPr>
          <p:cNvPr id="6" name="5-Point Star 12">
            <a:extLst>
              <a:ext uri="{FF2B5EF4-FFF2-40B4-BE49-F238E27FC236}">
                <a16:creationId xmlns:a16="http://schemas.microsoft.com/office/drawing/2014/main" id="{01A370E9-F99C-443E-9245-09CD4D33A6B7}"/>
              </a:ext>
            </a:extLst>
          </p:cNvPr>
          <p:cNvSpPr/>
          <p:nvPr/>
        </p:nvSpPr>
        <p:spPr>
          <a:xfrm flipH="1">
            <a:off x="742994" y="1534536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534D26-08FA-4851-B8AD-5A3C0429CDA2}"/>
              </a:ext>
            </a:extLst>
          </p:cNvPr>
          <p:cNvSpPr txBox="1"/>
          <p:nvPr/>
        </p:nvSpPr>
        <p:spPr>
          <a:xfrm>
            <a:off x="177035" y="3772638"/>
            <a:ext cx="8370160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CB3106-13CF-4248-A02B-03580CB9371A}"/>
              </a:ext>
            </a:extLst>
          </p:cNvPr>
          <p:cNvSpPr/>
          <p:nvPr/>
        </p:nvSpPr>
        <p:spPr>
          <a:xfrm>
            <a:off x="742994" y="26865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US"/>
              <a:t>Review Standards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57A63A-DA8F-42F2-9698-8492F4C6BCBD}"/>
              </a:ext>
            </a:extLst>
          </p:cNvPr>
          <p:cNvSpPr txBox="1"/>
          <p:nvPr/>
        </p:nvSpPr>
        <p:spPr>
          <a:xfrm>
            <a:off x="3728006" y="2194692"/>
            <a:ext cx="5014910" cy="230832"/>
          </a:xfrm>
          <a:prstGeom prst="rect">
            <a:avLst/>
          </a:prstGeom>
          <a:solidFill>
            <a:srgbClr val="97272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900" b="1">
                <a:solidFill>
                  <a:schemeClr val="bg1"/>
                </a:solidFill>
              </a:rPr>
              <a:t>Buffer Week  – Assessment, Enrichment, &amp; Remediation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8EE22-01E1-4E38-A289-88C85AC9C71D}"/>
              </a:ext>
            </a:extLst>
          </p:cNvPr>
          <p:cNvSpPr txBox="1"/>
          <p:nvPr/>
        </p:nvSpPr>
        <p:spPr>
          <a:xfrm>
            <a:off x="177035" y="4074863"/>
            <a:ext cx="8370160" cy="2308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2 – </a:t>
            </a:r>
            <a:r>
              <a:rPr lang="en-US" altLang="en-US" sz="900" b="1">
                <a:solidFill>
                  <a:schemeClr val="bg1"/>
                </a:solidFill>
              </a:rPr>
              <a:t>Challenges and Expansion of a New Nation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F4F859-0D5B-4186-BBF2-1218DC0D5A67}"/>
              </a:ext>
            </a:extLst>
          </p:cNvPr>
          <p:cNvSpPr txBox="1"/>
          <p:nvPr/>
        </p:nvSpPr>
        <p:spPr>
          <a:xfrm>
            <a:off x="177035" y="4348483"/>
            <a:ext cx="8370160" cy="230832"/>
          </a:xfrm>
          <a:prstGeom prst="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3 – </a:t>
            </a:r>
            <a:r>
              <a:rPr lang="en-US" altLang="en-US" sz="900" b="1">
                <a:solidFill>
                  <a:schemeClr val="bg1"/>
                </a:solidFill>
              </a:rPr>
              <a:t>The Nation Expands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FA859-76FB-4930-B3BC-E17EA951D74A}"/>
              </a:ext>
            </a:extLst>
          </p:cNvPr>
          <p:cNvSpPr txBox="1"/>
          <p:nvPr/>
        </p:nvSpPr>
        <p:spPr>
          <a:xfrm>
            <a:off x="177035" y="4639263"/>
            <a:ext cx="8370160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>
                <a:solidFill>
                  <a:schemeClr val="bg1"/>
                </a:solidFill>
              </a:rPr>
              <a:t>Civil War and Reconstruction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BBE395-C963-4A4D-A539-29FCB39F559D}"/>
              </a:ext>
            </a:extLst>
          </p:cNvPr>
          <p:cNvSpPr txBox="1"/>
          <p:nvPr/>
        </p:nvSpPr>
        <p:spPr>
          <a:xfrm>
            <a:off x="177035" y="4927151"/>
            <a:ext cx="8370160" cy="23083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5 – </a:t>
            </a:r>
            <a:r>
              <a:rPr lang="en-US" altLang="en-US" sz="900" b="1">
                <a:solidFill>
                  <a:schemeClr val="bg1"/>
                </a:solidFill>
              </a:rPr>
              <a:t>Economics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06E4381-59DB-45F4-8176-9FD6794FA244}"/>
              </a:ext>
            </a:extLst>
          </p:cNvPr>
          <p:cNvSpPr/>
          <p:nvPr/>
        </p:nvSpPr>
        <p:spPr>
          <a:xfrm>
            <a:off x="921945" y="147952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US"/>
              <a:t>Pre- and Post Assessment Notation</a:t>
            </a:r>
            <a:endParaRPr lang="en-US" b="1" i="1">
              <a:solidFill>
                <a:srgbClr val="FF3399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49EFA0-A898-4777-B457-542284F03B94}"/>
              </a:ext>
            </a:extLst>
          </p:cNvPr>
          <p:cNvSpPr txBox="1"/>
          <p:nvPr/>
        </p:nvSpPr>
        <p:spPr>
          <a:xfrm>
            <a:off x="163974" y="5206282"/>
            <a:ext cx="8370160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>
                <a:solidFill>
                  <a:schemeClr val="bg1"/>
                </a:solidFill>
              </a:rPr>
              <a:t> Fifth Grade Review  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BBAAD47-5EAF-44B2-8555-535EC5F95F3E}"/>
              </a:ext>
            </a:extLst>
          </p:cNvPr>
          <p:cNvSpPr/>
          <p:nvPr/>
        </p:nvSpPr>
        <p:spPr>
          <a:xfrm>
            <a:off x="527620" y="3034713"/>
            <a:ext cx="2283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b="1" i="1" dirty="0">
                <a:solidFill>
                  <a:srgbClr val="FF3399"/>
                </a:solidFill>
              </a:rPr>
              <a:t>**Culminating Task**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DFAE91-205A-4108-BD1A-6C197822600E}"/>
              </a:ext>
            </a:extLst>
          </p:cNvPr>
          <p:cNvSpPr/>
          <p:nvPr/>
        </p:nvSpPr>
        <p:spPr>
          <a:xfrm>
            <a:off x="832469" y="1915799"/>
            <a:ext cx="2363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/>
              <a:t>Unit 1 Post Assessment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0D139B-D948-4C3E-8912-93B2EEB49FFF}"/>
              </a:ext>
            </a:extLst>
          </p:cNvPr>
          <p:cNvSpPr/>
          <p:nvPr/>
        </p:nvSpPr>
        <p:spPr>
          <a:xfrm>
            <a:off x="832469" y="2174015"/>
            <a:ext cx="2274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/>
              <a:t>Unit 1 Pre Assessment</a:t>
            </a:r>
          </a:p>
        </p:txBody>
      </p:sp>
    </p:spTree>
    <p:extLst>
      <p:ext uri="{BB962C8B-B14F-4D97-AF65-F5344CB8AC3E}">
        <p14:creationId xmlns:p14="http://schemas.microsoft.com/office/powerpoint/2010/main" val="2940020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2" cstate="print"/>
          <a:srcRect t="28735" b="22263"/>
          <a:stretch>
            <a:fillRect/>
          </a:stretch>
        </p:blipFill>
        <p:spPr bwMode="auto">
          <a:xfrm>
            <a:off x="7338727" y="-12930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673310"/>
              </p:ext>
            </p:extLst>
          </p:nvPr>
        </p:nvGraphicFramePr>
        <p:xfrm>
          <a:off x="369827" y="731361"/>
          <a:ext cx="8305800" cy="5705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88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Citizenship Word  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Monday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Tuesday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Wednesday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Thursday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Friday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8287">
                <a:tc>
                  <a:txBody>
                    <a:bodyPr/>
                    <a:lstStyle/>
                    <a:p>
                      <a:r>
                        <a:rPr lang="en-US" altLang="en-US" sz="1000"/>
                        <a:t> </a:t>
                      </a:r>
                      <a:endParaRPr lang="en-US" sz="1000"/>
                    </a:p>
                    <a:p>
                      <a:pPr algn="ctr"/>
                      <a:r>
                        <a:rPr lang="en-US" sz="1000" b="1"/>
                        <a:t>Virtue</a:t>
                      </a:r>
                    </a:p>
                    <a:p>
                      <a:endParaRPr lang="en-US" sz="10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       Assessment</a:t>
                      </a:r>
                    </a:p>
                    <a:p>
                      <a:pPr algn="ctr"/>
                      <a:r>
                        <a:rPr lang="en-US" sz="1000" dirty="0"/>
                        <a:t>Enrichment</a:t>
                      </a:r>
                    </a:p>
                    <a:p>
                      <a:pPr algn="ctr"/>
                      <a:r>
                        <a:rPr lang="en-US" sz="1000" dirty="0"/>
                        <a:t>Remediation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pPr algn="ctr"/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lain" startAt="2"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000" dirty="0"/>
                        <a:t>        Enrichment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000" dirty="0"/>
                        <a:t>         Remediation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3"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Enrichment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Remediation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4"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Enrichment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Remediation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5"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Enrichment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Remediation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622">
                <a:tc>
                  <a:txBody>
                    <a:bodyPr/>
                    <a:lstStyle/>
                    <a:p>
                      <a:endParaRPr lang="en-US" sz="1000"/>
                    </a:p>
                    <a:p>
                      <a:endParaRPr lang="en-US" sz="1000"/>
                    </a:p>
                    <a:p>
                      <a:endParaRPr lang="en-US" sz="10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9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  <a:p>
                      <a:endParaRPr lang="en-US" sz="1000" dirty="0"/>
                    </a:p>
                    <a:p>
                      <a:pPr algn="ctr"/>
                      <a:r>
                        <a:rPr lang="en-US" sz="1000" b="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11</a:t>
                      </a:r>
                    </a:p>
                    <a:p>
                      <a:endParaRPr lang="en-US" sz="1000"/>
                    </a:p>
                    <a:p>
                      <a:pPr algn="ctr"/>
                      <a:r>
                        <a:rPr lang="en-US" sz="1000" b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12</a:t>
                      </a:r>
                    </a:p>
                    <a:p>
                      <a:endParaRPr lang="en-US" sz="1000"/>
                    </a:p>
                    <a:p>
                      <a:pPr algn="ctr"/>
                      <a:r>
                        <a:rPr lang="en-US" sz="1000" b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13</a:t>
                      </a:r>
                    </a:p>
                    <a:p>
                      <a:endParaRPr lang="en-US" sz="10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6893">
                <a:tc>
                  <a:txBody>
                    <a:bodyPr/>
                    <a:lstStyle/>
                    <a:p>
                      <a:pPr algn="ctr"/>
                      <a:r>
                        <a:rPr lang="en-US" sz="1000" b="1"/>
                        <a:t>Loyalty</a:t>
                      </a:r>
                    </a:p>
                    <a:p>
                      <a:endParaRPr lang="en-US" sz="1000"/>
                    </a:p>
                    <a:p>
                      <a:r>
                        <a:rPr lang="en-US" sz="1000"/>
                        <a:t> </a:t>
                      </a:r>
                    </a:p>
                    <a:p>
                      <a:endParaRPr lang="en-US" sz="10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 </a:t>
                      </a:r>
                      <a:endParaRPr lang="en-US" sz="10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6"/>
                      </a:pPr>
                      <a:r>
                        <a:rPr lang="en-US" sz="1000" dirty="0"/>
                        <a:t>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17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18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19</a:t>
                      </a:r>
                    </a:p>
                    <a:p>
                      <a:r>
                        <a:rPr lang="en-US" sz="100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689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000"/>
                        <a:t> </a:t>
                      </a:r>
                      <a:r>
                        <a:rPr lang="en-US" sz="1000" b="1" baseline="0"/>
                        <a:t>Self-Reliance</a:t>
                      </a:r>
                    </a:p>
                    <a:p>
                      <a:endParaRPr lang="en-US" sz="1000" baseline="0"/>
                    </a:p>
                    <a:p>
                      <a:r>
                        <a:rPr lang="en-US" sz="1000" baseline="0"/>
                        <a:t> </a:t>
                      </a:r>
                      <a:endParaRPr lang="en-US" sz="1000"/>
                    </a:p>
                    <a:p>
                      <a:endParaRPr lang="en-US" sz="10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22           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23           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24         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25          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26         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algn="ctr"/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38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 b="1" dirty="0"/>
                        <a:t> </a:t>
                      </a:r>
                      <a:r>
                        <a:rPr lang="en-US" sz="900" b="1" dirty="0"/>
                        <a:t>Courage</a:t>
                      </a:r>
                    </a:p>
                    <a:p>
                      <a:endParaRPr lang="en-US" sz="9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29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30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  <a:endParaRPr lang="en-US" sz="1000" dirty="0"/>
                    </a:p>
                    <a:p>
                      <a:pPr algn="ctr"/>
                      <a:r>
                        <a:rPr lang="en-US" sz="1000" b="0" dirty="0"/>
                        <a:t> 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1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i="1" dirty="0"/>
                        <a:t> </a:t>
                      </a:r>
                      <a:r>
                        <a:rPr lang="en-US" sz="800" b="1" i="1" baseline="0" dirty="0"/>
                        <a:t> </a:t>
                      </a:r>
                      <a:endParaRPr lang="en-US" sz="8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87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421563" y="5260312"/>
            <a:ext cx="2895600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1028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698" y="45560"/>
            <a:ext cx="1276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>
            <a:extLst>
              <a:ext uri="{FF2B5EF4-FFF2-40B4-BE49-F238E27FC236}">
                <a16:creationId xmlns:a16="http://schemas.microsoft.com/office/drawing/2014/main" id="{4E024AE0-1C63-41EA-918B-62688809B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7469" y="3394899"/>
            <a:ext cx="1085850" cy="600075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1F51E11D-39EA-46F8-8495-667CE0FE6D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9485" y="2392687"/>
            <a:ext cx="1085850" cy="600075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14A837D0-8901-49F5-BB5E-9E27C88BBF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446" y="2386382"/>
            <a:ext cx="1085850" cy="600075"/>
          </a:xfrm>
          <a:prstGeom prst="rect">
            <a:avLst/>
          </a:prstGeom>
        </p:spPr>
      </p:pic>
      <p:pic>
        <p:nvPicPr>
          <p:cNvPr id="17" name="Picture 17">
            <a:extLst>
              <a:ext uri="{FF2B5EF4-FFF2-40B4-BE49-F238E27FC236}">
                <a16:creationId xmlns:a16="http://schemas.microsoft.com/office/drawing/2014/main" id="{5B07050D-E7C1-407D-A32A-C44946201A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2304" y="2344731"/>
            <a:ext cx="1085850" cy="600075"/>
          </a:xfrm>
          <a:prstGeom prst="rect">
            <a:avLst/>
          </a:prstGeom>
        </p:spPr>
      </p:pic>
      <p:pic>
        <p:nvPicPr>
          <p:cNvPr id="19" name="Picture 21">
            <a:extLst>
              <a:ext uri="{FF2B5EF4-FFF2-40B4-BE49-F238E27FC236}">
                <a16:creationId xmlns:a16="http://schemas.microsoft.com/office/drawing/2014/main" id="{6CF848E9-86AA-429C-8238-2592C4226E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9265" y="2412219"/>
            <a:ext cx="1085850" cy="600075"/>
          </a:xfrm>
          <a:prstGeom prst="rect">
            <a:avLst/>
          </a:prstGeom>
        </p:spPr>
      </p:pic>
      <p:pic>
        <p:nvPicPr>
          <p:cNvPr id="23" name="Picture 23">
            <a:extLst>
              <a:ext uri="{FF2B5EF4-FFF2-40B4-BE49-F238E27FC236}">
                <a16:creationId xmlns:a16="http://schemas.microsoft.com/office/drawing/2014/main" id="{3E45EC45-8E54-4DF5-9699-6FA9B8CD15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7469" y="2412219"/>
            <a:ext cx="1085850" cy="600075"/>
          </a:xfrm>
          <a:prstGeom prst="rect">
            <a:avLst/>
          </a:prstGeom>
        </p:spPr>
      </p:pic>
      <p:pic>
        <p:nvPicPr>
          <p:cNvPr id="25" name="Picture 25" descr="A picture containing yellow&#10;&#10;Description generated with high confidence">
            <a:extLst>
              <a:ext uri="{FF2B5EF4-FFF2-40B4-BE49-F238E27FC236}">
                <a16:creationId xmlns:a16="http://schemas.microsoft.com/office/drawing/2014/main" id="{1162636E-79E6-4791-985E-F93BCC3F34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5894" y="3000901"/>
            <a:ext cx="6919733" cy="217600"/>
          </a:xfrm>
          <a:prstGeom prst="rect">
            <a:avLst/>
          </a:prstGeom>
        </p:spPr>
      </p:pic>
      <p:pic>
        <p:nvPicPr>
          <p:cNvPr id="27" name="Picture 27" descr="A picture containing yellow&#10;&#10;Description generated with high confidence">
            <a:extLst>
              <a:ext uri="{FF2B5EF4-FFF2-40B4-BE49-F238E27FC236}">
                <a16:creationId xmlns:a16="http://schemas.microsoft.com/office/drawing/2014/main" id="{9BE781D1-FE71-4F3C-8D59-9AAB80CF2A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55894" y="4054672"/>
            <a:ext cx="1378224" cy="207796"/>
          </a:xfrm>
          <a:prstGeom prst="rect">
            <a:avLst/>
          </a:prstGeom>
        </p:spPr>
      </p:pic>
      <p:pic>
        <p:nvPicPr>
          <p:cNvPr id="29" name="Picture 29">
            <a:extLst>
              <a:ext uri="{FF2B5EF4-FFF2-40B4-BE49-F238E27FC236}">
                <a16:creationId xmlns:a16="http://schemas.microsoft.com/office/drawing/2014/main" id="{E3DF7E31-B7D1-4B7A-A223-508CCE36D2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29131" y="3367080"/>
            <a:ext cx="495300" cy="638175"/>
          </a:xfrm>
          <a:prstGeom prst="rect">
            <a:avLst/>
          </a:prstGeom>
        </p:spPr>
      </p:pic>
      <p:pic>
        <p:nvPicPr>
          <p:cNvPr id="33" name="Picture 33">
            <a:extLst>
              <a:ext uri="{FF2B5EF4-FFF2-40B4-BE49-F238E27FC236}">
                <a16:creationId xmlns:a16="http://schemas.microsoft.com/office/drawing/2014/main" id="{98988F94-5907-4A9B-ACCA-E90DA59F68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59407" y="4039463"/>
            <a:ext cx="1468970" cy="21565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D49EFA0-A898-4777-B457-542284F03B94}"/>
              </a:ext>
            </a:extLst>
          </p:cNvPr>
          <p:cNvSpPr txBox="1"/>
          <p:nvPr/>
        </p:nvSpPr>
        <p:spPr>
          <a:xfrm>
            <a:off x="3143505" y="4013305"/>
            <a:ext cx="4175744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5th 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49EFA0-A898-4777-B457-542284F03B94}"/>
              </a:ext>
            </a:extLst>
          </p:cNvPr>
          <p:cNvSpPr txBox="1"/>
          <p:nvPr/>
        </p:nvSpPr>
        <p:spPr>
          <a:xfrm>
            <a:off x="1755894" y="6205791"/>
            <a:ext cx="2745775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C3456B-5D21-4D35-86C8-DF359A291A1F}"/>
              </a:ext>
            </a:extLst>
          </p:cNvPr>
          <p:cNvSpPr txBox="1"/>
          <p:nvPr/>
        </p:nvSpPr>
        <p:spPr>
          <a:xfrm>
            <a:off x="1748435" y="5035550"/>
            <a:ext cx="6875972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Grade Preview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Box 15">
            <a:extLst>
              <a:ext uri="{FF2B5EF4-FFF2-40B4-BE49-F238E27FC236}">
                <a16:creationId xmlns:a16="http://schemas.microsoft.com/office/drawing/2014/main" id="{BE387EE0-9ACB-45BC-8630-03AC68F38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8435" y="2018354"/>
            <a:ext cx="6934614" cy="2308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 dirty="0"/>
              <a:t>    Buffer Week: Assessment, Enrichment, Remediation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96965"/>
              </p:ext>
            </p:extLst>
          </p:nvPr>
        </p:nvGraphicFramePr>
        <p:xfrm>
          <a:off x="304800" y="870799"/>
          <a:ext cx="8382000" cy="58385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0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0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0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03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78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Citizenship</a:t>
                      </a:r>
                      <a:r>
                        <a:rPr lang="en-US" sz="1400" b="1" baseline="0"/>
                        <a:t> Word  </a:t>
                      </a:r>
                      <a:endParaRPr lang="en-US" sz="1400" b="1"/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Monday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Tuesday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Wednesday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Thursday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Friday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63">
                <a:tc>
                  <a:txBody>
                    <a:bodyPr/>
                    <a:lstStyle/>
                    <a:p>
                      <a:r>
                        <a:rPr lang="en-US" altLang="en-US" sz="900"/>
                        <a:t> </a:t>
                      </a:r>
                      <a:endParaRPr lang="en-US" sz="900"/>
                    </a:p>
                    <a:p>
                      <a:pPr algn="ctr"/>
                      <a:r>
                        <a:rPr lang="en-US" sz="1050" b="1"/>
                        <a:t>Courage</a:t>
                      </a:r>
                    </a:p>
                    <a:p>
                      <a:endParaRPr lang="en-US" sz="900"/>
                    </a:p>
                    <a:p>
                      <a:r>
                        <a:rPr lang="en-US" sz="900"/>
                        <a:t> </a:t>
                      </a:r>
                    </a:p>
                    <a:p>
                      <a:endParaRPr lang="en-US" sz="900"/>
                    </a:p>
                    <a:p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n-US" sz="1000"/>
                    </a:p>
                    <a:p>
                      <a:endParaRPr lang="en-US" sz="10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 </a:t>
                      </a:r>
                    </a:p>
                    <a:p>
                      <a:endParaRPr lang="en-US" sz="10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 </a:t>
                      </a:r>
                      <a:endParaRPr lang="en-US" sz="1000" b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             </a:t>
                      </a:r>
                      <a:r>
                        <a:rPr lang="en-US" sz="1000" b="0" dirty="0"/>
                        <a:t> </a:t>
                      </a:r>
                      <a:r>
                        <a:rPr lang="en-US" sz="1000" dirty="0"/>
                        <a:t>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 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2  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algn="l"/>
                      <a:r>
                        <a:rPr lang="en-US" sz="1000" dirty="0"/>
                        <a:t> </a:t>
                      </a:r>
                      <a:r>
                        <a:rPr lang="en-US" sz="1000" b="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3 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6463">
                <a:tc>
                  <a:txBody>
                    <a:bodyPr/>
                    <a:lstStyle/>
                    <a:p>
                      <a:r>
                        <a:rPr lang="en-US" altLang="en-US" sz="900"/>
                        <a:t> </a:t>
                      </a:r>
                      <a:endParaRPr lang="en-US" sz="900"/>
                    </a:p>
                    <a:p>
                      <a:pPr algn="ctr"/>
                      <a:r>
                        <a:rPr lang="en-US" sz="1000" b="1"/>
                        <a:t>Patience</a:t>
                      </a:r>
                    </a:p>
                    <a:p>
                      <a:endParaRPr lang="en-US" sz="900"/>
                    </a:p>
                    <a:p>
                      <a:r>
                        <a:rPr lang="en-US" sz="900"/>
                        <a:t> </a:t>
                      </a:r>
                    </a:p>
                    <a:p>
                      <a:endParaRPr lang="en-US" sz="9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6 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7  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8  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9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10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8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0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b="1"/>
                        <a:t>Wisdom</a:t>
                      </a:r>
                      <a:endParaRPr lang="en-US" sz="10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13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14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15 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6"/>
                      </a:pPr>
                      <a:r>
                        <a:rPr lang="en-US" sz="1000" dirty="0"/>
                        <a:t>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17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28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/>
                        <a:t> </a:t>
                      </a:r>
                      <a:endParaRPr lang="en-US" sz="900"/>
                    </a:p>
                    <a:p>
                      <a:endParaRPr lang="en-US" sz="900"/>
                    </a:p>
                    <a:p>
                      <a:pPr algn="ctr"/>
                      <a:r>
                        <a:rPr lang="en-US" sz="900"/>
                        <a:t> </a:t>
                      </a:r>
                      <a:r>
                        <a:rPr lang="en-US" sz="1000" b="1"/>
                        <a:t>Character</a:t>
                      </a:r>
                      <a:endParaRPr lang="en-US" sz="900" baseline="0"/>
                    </a:p>
                    <a:p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20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21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/>
                        <a:t>22           SS5G1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SS5CG1</a:t>
                      </a:r>
                    </a:p>
                    <a:p>
                      <a:pPr algn="ctr"/>
                      <a:r>
                        <a:rPr lang="en-US" sz="1000" b="0" dirty="0"/>
                        <a:t> SS5E3</a:t>
                      </a:r>
                    </a:p>
                    <a:p>
                      <a:pPr algn="ctr"/>
                      <a:r>
                        <a:rPr lang="en-US" sz="1000" b="0" dirty="0"/>
                        <a:t>SS5E4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23</a:t>
                      </a:r>
                    </a:p>
                    <a:p>
                      <a:pPr algn="ctr"/>
                      <a:r>
                        <a:rPr lang="en-US" sz="1000" b="1" dirty="0"/>
                        <a:t>Last</a:t>
                      </a:r>
                      <a:r>
                        <a:rPr lang="en-US" sz="1000" b="1" baseline="0" dirty="0"/>
                        <a:t> Day of School</a:t>
                      </a:r>
                    </a:p>
                    <a:p>
                      <a:pPr algn="ctr"/>
                      <a:r>
                        <a:rPr lang="en-US" sz="1000" b="1" baseline="0" dirty="0"/>
                        <a:t>For High School</a:t>
                      </a:r>
                      <a:endParaRPr lang="en-US" sz="1000" b="1" dirty="0"/>
                    </a:p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24</a:t>
                      </a:r>
                    </a:p>
                    <a:p>
                      <a:pPr algn="ctr"/>
                      <a:r>
                        <a:rPr lang="en-US" sz="1000" b="1" dirty="0"/>
                        <a:t>Last</a:t>
                      </a:r>
                      <a:r>
                        <a:rPr lang="en-US" sz="1000" b="1" baseline="0" dirty="0"/>
                        <a:t> Day of School</a:t>
                      </a:r>
                    </a:p>
                    <a:p>
                      <a:pPr algn="ctr"/>
                      <a:r>
                        <a:rPr lang="en-US" sz="1000" b="1" baseline="0" dirty="0"/>
                        <a:t>For Elementary School</a:t>
                      </a:r>
                      <a:endParaRPr lang="en-US" sz="1000" b="1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2305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27</a:t>
                      </a:r>
                    </a:p>
                    <a:p>
                      <a:endParaRPr lang="en-US" sz="1200"/>
                    </a:p>
                    <a:p>
                      <a:r>
                        <a:rPr lang="en-US" sz="1200" b="1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  <a:p>
                      <a:r>
                        <a:rPr lang="en-US" sz="1200" b="1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29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/>
                        <a:t>30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3" cstate="print"/>
          <a:srcRect t="28735" b="22263"/>
          <a:stretch>
            <a:fillRect/>
          </a:stretch>
        </p:blipFill>
        <p:spPr bwMode="auto">
          <a:xfrm>
            <a:off x="7369175" y="11970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448887" y="4955533"/>
            <a:ext cx="2895600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sp>
        <p:nvSpPr>
          <p:cNvPr id="11312" name="TextBox 8"/>
          <p:cNvSpPr txBox="1">
            <a:spLocks noChangeArrowheads="1"/>
          </p:cNvSpPr>
          <p:nvPr/>
        </p:nvSpPr>
        <p:spPr bwMode="auto">
          <a:xfrm>
            <a:off x="2988471" y="-19079"/>
            <a:ext cx="3384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dirty="0">
                <a:latin typeface="Calibri" pitchFamily="34" charset="0"/>
              </a:rPr>
              <a:t> </a:t>
            </a:r>
          </a:p>
          <a:p>
            <a:pPr algn="ctr" eaLnBrk="1" hangingPunct="1"/>
            <a:r>
              <a:rPr lang="en-US" altLang="en-US" dirty="0">
                <a:latin typeface="Calibri" pitchFamily="34" charset="0"/>
              </a:rPr>
              <a:t> 4</a:t>
            </a:r>
            <a:r>
              <a:rPr lang="en-US" altLang="en-US" baseline="30000" dirty="0">
                <a:latin typeface="Calibri" pitchFamily="34" charset="0"/>
              </a:rPr>
              <a:t>th</a:t>
            </a:r>
            <a:r>
              <a:rPr lang="en-US" altLang="en-US" dirty="0">
                <a:latin typeface="Calibri" pitchFamily="34" charset="0"/>
              </a:rPr>
              <a:t> </a:t>
            </a:r>
            <a:r>
              <a:rPr lang="en-US" altLang="en-US" dirty="0" err="1">
                <a:latin typeface="Calibri" pitchFamily="34" charset="0"/>
              </a:rPr>
              <a:t>GradePacing</a:t>
            </a:r>
            <a:r>
              <a:rPr lang="en-US" altLang="en-US" dirty="0">
                <a:latin typeface="Calibri" pitchFamily="34" charset="0"/>
              </a:rPr>
              <a:t> Guide 2018-2019</a:t>
            </a:r>
          </a:p>
        </p:txBody>
      </p:sp>
      <p:pic>
        <p:nvPicPr>
          <p:cNvPr id="1131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019" y="193259"/>
            <a:ext cx="10541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6" descr="A picture containing table&#10;&#10;Description generated with high confidence">
            <a:extLst>
              <a:ext uri="{FF2B5EF4-FFF2-40B4-BE49-F238E27FC236}">
                <a16:creationId xmlns:a16="http://schemas.microsoft.com/office/drawing/2014/main" id="{8D7AFF51-DBFB-4C54-8C67-E05EAB6E3A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7547" y="5966161"/>
            <a:ext cx="1057275" cy="723900"/>
          </a:xfrm>
          <a:prstGeom prst="rect">
            <a:avLst/>
          </a:prstGeom>
        </p:spPr>
      </p:pic>
      <p:pic>
        <p:nvPicPr>
          <p:cNvPr id="38" name="Picture 38" descr="A picture containing table&#10;&#10;Description generated with high confidence">
            <a:extLst>
              <a:ext uri="{FF2B5EF4-FFF2-40B4-BE49-F238E27FC236}">
                <a16:creationId xmlns:a16="http://schemas.microsoft.com/office/drawing/2014/main" id="{3B9FD813-43D1-4AD9-9E45-91BF37B45A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569" y="5975984"/>
            <a:ext cx="1057275" cy="723900"/>
          </a:xfrm>
          <a:prstGeom prst="rect">
            <a:avLst/>
          </a:prstGeom>
        </p:spPr>
      </p:pic>
      <p:pic>
        <p:nvPicPr>
          <p:cNvPr id="40" name="Picture 40">
            <a:extLst>
              <a:ext uri="{FF2B5EF4-FFF2-40B4-BE49-F238E27FC236}">
                <a16:creationId xmlns:a16="http://schemas.microsoft.com/office/drawing/2014/main" id="{2FB47F58-9832-4F2D-B766-6053CFA3BA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6613" y="5761115"/>
            <a:ext cx="962025" cy="704850"/>
          </a:xfrm>
          <a:prstGeom prst="rect">
            <a:avLst/>
          </a:prstGeom>
        </p:spPr>
      </p:pic>
      <p:pic>
        <p:nvPicPr>
          <p:cNvPr id="42" name="Picture 42">
            <a:extLst>
              <a:ext uri="{FF2B5EF4-FFF2-40B4-BE49-F238E27FC236}">
                <a16:creationId xmlns:a16="http://schemas.microsoft.com/office/drawing/2014/main" id="{75B1300D-8E63-42D8-B2E1-AC4DBEF449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6023" y="6462071"/>
            <a:ext cx="1389948" cy="247650"/>
          </a:xfrm>
          <a:prstGeom prst="rect">
            <a:avLst/>
          </a:prstGeom>
        </p:spPr>
      </p:pic>
      <p:pic>
        <p:nvPicPr>
          <p:cNvPr id="44" name="Picture 44">
            <a:extLst>
              <a:ext uri="{FF2B5EF4-FFF2-40B4-BE49-F238E27FC236}">
                <a16:creationId xmlns:a16="http://schemas.microsoft.com/office/drawing/2014/main" id="{22D6F5FE-8D96-406C-8A51-FD3B4D1A9D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88471" y="6464730"/>
            <a:ext cx="5613329" cy="2444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00D1F38-2669-4EE1-A304-6206BF59D66A}"/>
              </a:ext>
            </a:extLst>
          </p:cNvPr>
          <p:cNvSpPr txBox="1"/>
          <p:nvPr/>
        </p:nvSpPr>
        <p:spPr>
          <a:xfrm>
            <a:off x="4391626" y="2165951"/>
            <a:ext cx="4257674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95F30C-2F5F-4862-8DF5-921474FEC76D}"/>
              </a:ext>
            </a:extLst>
          </p:cNvPr>
          <p:cNvSpPr txBox="1"/>
          <p:nvPr/>
        </p:nvSpPr>
        <p:spPr>
          <a:xfrm>
            <a:off x="1533118" y="3201996"/>
            <a:ext cx="7116182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EADCFA-5577-4350-B517-6F63B60B0400}"/>
              </a:ext>
            </a:extLst>
          </p:cNvPr>
          <p:cNvSpPr txBox="1"/>
          <p:nvPr/>
        </p:nvSpPr>
        <p:spPr>
          <a:xfrm>
            <a:off x="1551868" y="4322264"/>
            <a:ext cx="7116182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19976C-A9E2-45AD-845C-848A382F8A5D}"/>
              </a:ext>
            </a:extLst>
          </p:cNvPr>
          <p:cNvSpPr txBox="1"/>
          <p:nvPr/>
        </p:nvSpPr>
        <p:spPr>
          <a:xfrm>
            <a:off x="1533119" y="5480725"/>
            <a:ext cx="7116181" cy="230832"/>
          </a:xfrm>
          <a:prstGeom prst="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6 – </a:t>
            </a:r>
            <a:r>
              <a:rPr lang="en-US" altLang="en-US" sz="900" b="1" dirty="0">
                <a:solidFill>
                  <a:schemeClr val="bg1"/>
                </a:solidFill>
              </a:rPr>
              <a:t> 5</a:t>
            </a:r>
            <a:r>
              <a:rPr lang="en-US" altLang="en-US" sz="900" b="1" baseline="30000" dirty="0">
                <a:solidFill>
                  <a:schemeClr val="bg1"/>
                </a:solidFill>
              </a:rPr>
              <a:t>th</a:t>
            </a:r>
            <a:r>
              <a:rPr lang="en-US" altLang="en-US" sz="900" b="1" dirty="0">
                <a:solidFill>
                  <a:schemeClr val="bg1"/>
                </a:solidFill>
              </a:rPr>
              <a:t> </a:t>
            </a:r>
            <a:r>
              <a:rPr lang="en-US" altLang="en-US" sz="900" b="1">
                <a:solidFill>
                  <a:schemeClr val="bg1"/>
                </a:solidFill>
              </a:rPr>
              <a:t>Grade Preview  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819" y="4611221"/>
            <a:ext cx="739929" cy="9642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4586038"/>
            <a:ext cx="838200" cy="98941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394693"/>
              </p:ext>
            </p:extLst>
          </p:nvPr>
        </p:nvGraphicFramePr>
        <p:xfrm>
          <a:off x="274639" y="976326"/>
          <a:ext cx="8686800" cy="570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9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6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6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67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67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099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Citizenship</a:t>
                      </a:r>
                      <a:r>
                        <a:rPr lang="en-US" sz="1100" baseline="0" dirty="0"/>
                        <a:t> Word  </a:t>
                      </a:r>
                      <a:endParaRPr lang="en-US" sz="1100" dirty="0"/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Monday</a:t>
                      </a:r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Tuesday</a:t>
                      </a:r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Wednesday</a:t>
                      </a:r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Thursday</a:t>
                      </a:r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Friday</a:t>
                      </a:r>
                    </a:p>
                  </a:txBody>
                  <a:tcPr marT="45723" marB="45723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6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/>
                        <a:t>Summative</a:t>
                      </a:r>
                      <a:r>
                        <a:rPr lang="en-US" sz="800" baseline="0"/>
                        <a:t> </a:t>
                      </a:r>
                      <a:r>
                        <a:rPr lang="en-US" sz="800"/>
                        <a:t>assessments/progress monitoring should</a:t>
                      </a:r>
                      <a:r>
                        <a:rPr lang="en-US" sz="800" baseline="0"/>
                        <a:t> be ongoing throughout the units. </a:t>
                      </a:r>
                      <a:endParaRPr lang="en-US" sz="800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/>
                        <a:t>Information</a:t>
                      </a:r>
                      <a:r>
                        <a:rPr lang="en-US" sz="800" baseline="0"/>
                        <a:t> Processing and map &amp; globe skills are ongoing and should be integrated into lessons throughout the units.</a:t>
                      </a:r>
                      <a:endParaRPr lang="en-US" sz="8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  <a:p>
                      <a:pPr>
                        <a:buNone/>
                      </a:pPr>
                      <a:endParaRPr lang="en-US" sz="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/>
                        <a:t>July 30</a:t>
                      </a:r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aseline="0"/>
                        <a:t>2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aseline="0"/>
                        <a:t>3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062"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  <a:p>
                      <a:pPr algn="ctr"/>
                      <a:r>
                        <a:rPr lang="en-US" sz="1000"/>
                        <a:t>Self-Respect</a:t>
                      </a:r>
                    </a:p>
                    <a:p>
                      <a:pPr>
                        <a:buNone/>
                      </a:pPr>
                      <a:endParaRPr lang="en-US" sz="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dirty="0"/>
                    </a:p>
                    <a:p>
                      <a:pPr lvl="0">
                        <a:buNone/>
                      </a:pPr>
                      <a:endParaRPr lang="en-US" sz="10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7"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Pre Assessment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SS4H1a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       SS4G2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American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Revolution </a:t>
                      </a:r>
                    </a:p>
                    <a:p>
                      <a:pPr marL="0" indent="0" algn="ctr">
                        <a:buNone/>
                      </a:pPr>
                      <a:endParaRPr lang="en-US" sz="1000" b="1" baseline="0" dirty="0">
                        <a:solidFill>
                          <a:srgbClr val="FF0066"/>
                        </a:solidFill>
                      </a:endParaRPr>
                    </a:p>
                    <a:p>
                      <a:pPr marL="0" indent="0" algn="ctr">
                        <a:buNone/>
                      </a:pPr>
                      <a:endParaRPr lang="en-US" sz="1000" baseline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8"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SS4H1a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          SS4G2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American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Revolution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000" dirty="0"/>
                    </a:p>
                    <a:p>
                      <a:pPr marL="0" indent="0" algn="ctr">
                        <a:buNone/>
                      </a:pPr>
                      <a:endParaRPr lang="en-US" sz="10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9"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 SS4H1 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         SS4G2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American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Revolution </a:t>
                      </a:r>
                    </a:p>
                    <a:p>
                      <a:pPr marL="0" indent="0" algn="ctr">
                        <a:buNone/>
                      </a:pPr>
                      <a:endParaRPr lang="en-US" sz="10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9"/>
                      </a:pPr>
                      <a:r>
                        <a:rPr lang="en-US" sz="1000" baseline="0" dirty="0"/>
                        <a:t>        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SS4H1 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                SS4G2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American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Revolution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  <a:p>
                      <a:pPr algn="ctr"/>
                      <a:r>
                        <a:rPr lang="en-US" sz="1000"/>
                        <a:t>Self-Control</a:t>
                      </a:r>
                    </a:p>
                    <a:p>
                      <a:pPr>
                        <a:buNone/>
                      </a:pPr>
                      <a:endParaRPr lang="en-US" sz="800"/>
                    </a:p>
                    <a:p>
                      <a:pPr>
                        <a:buNone/>
                      </a:pPr>
                      <a:endParaRPr lang="en-US" sz="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13              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SS4H1 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SS4G2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American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Revolution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14             SS4H1 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            SS4H1 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16           SS4H1 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17            SS4H1 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0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  <a:p>
                      <a:pPr algn="ctr"/>
                      <a:r>
                        <a:rPr lang="en-US" sz="1000"/>
                        <a:t>Courtesy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aseline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20               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           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Revolution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/>
                        <a:t>22   </a:t>
                      </a:r>
                      <a:r>
                        <a:rPr lang="en-US" sz="10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Early Release</a:t>
                      </a:r>
                      <a:endParaRPr lang="en-US" sz="1000"/>
                    </a:p>
                    <a:p>
                      <a:pPr lvl="0">
                        <a:buNone/>
                      </a:pPr>
                      <a:endParaRPr lang="en-US" sz="100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23            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              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90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  <a:p>
                      <a:pPr algn="ctr"/>
                      <a:r>
                        <a:rPr lang="en-US" sz="1000" baseline="0"/>
                        <a:t>Respect for Others</a:t>
                      </a:r>
                    </a:p>
                    <a:p>
                      <a:pPr>
                        <a:buNone/>
                      </a:pPr>
                      <a:endParaRPr lang="en-US" sz="8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/>
                        <a:t> :</a:t>
                      </a:r>
                    </a:p>
                    <a:p>
                      <a:pPr>
                        <a:buNone/>
                      </a:pPr>
                      <a:endParaRPr lang="en-US" sz="800" baseline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27                SS4H1b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baseline="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28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29 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30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31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SS4H1b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American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Revolution 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94" name="Picture 1"/>
          <p:cNvPicPr>
            <a:picLocks noChangeAspect="1" noChangeArrowheads="1"/>
          </p:cNvPicPr>
          <p:nvPr/>
        </p:nvPicPr>
        <p:blipFill>
          <a:blip r:embed="rId5" cstate="print"/>
          <a:srcRect t="28735" b="22263"/>
          <a:stretch>
            <a:fillRect/>
          </a:stretch>
        </p:blipFill>
        <p:spPr bwMode="auto">
          <a:xfrm>
            <a:off x="7337425" y="76200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5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147721" y="5158136"/>
            <a:ext cx="3810000" cy="182564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sz="1050" b="1" dirty="0">
                <a:ea typeface="+mn-ea"/>
                <a:cs typeface="+mn-cs"/>
              </a:rPr>
              <a:t>Revised April 2018</a:t>
            </a:r>
          </a:p>
        </p:txBody>
      </p:sp>
      <p:sp>
        <p:nvSpPr>
          <p:cNvPr id="2096" name="TextBox 8"/>
          <p:cNvSpPr txBox="1">
            <a:spLocks noChangeArrowheads="1"/>
          </p:cNvSpPr>
          <p:nvPr/>
        </p:nvSpPr>
        <p:spPr bwMode="auto">
          <a:xfrm>
            <a:off x="3707792" y="22860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  <p:pic>
        <p:nvPicPr>
          <p:cNvPr id="210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152400"/>
            <a:ext cx="206692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22"/>
          <p:cNvSpPr txBox="1">
            <a:spLocks noChangeArrowheads="1"/>
          </p:cNvSpPr>
          <p:nvPr/>
        </p:nvSpPr>
        <p:spPr bwMode="auto">
          <a:xfrm>
            <a:off x="2910057" y="2173278"/>
            <a:ext cx="6051382" cy="2308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/>
              <a:t>Pre-planning</a:t>
            </a:r>
          </a:p>
        </p:txBody>
      </p:sp>
      <p:pic>
        <p:nvPicPr>
          <p:cNvPr id="12" name="Picture 12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D71BF96F-0103-449C-94A3-99BDF9071F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53599" y="4732225"/>
            <a:ext cx="484325" cy="411019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C2681C3B-A4DA-4D93-A1C6-E106729937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95523" y="5202546"/>
            <a:ext cx="1440225" cy="24765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7534D26-08FA-4851-B8AD-5A3C0429CDA2}"/>
              </a:ext>
            </a:extLst>
          </p:cNvPr>
          <p:cNvSpPr txBox="1"/>
          <p:nvPr/>
        </p:nvSpPr>
        <p:spPr>
          <a:xfrm>
            <a:off x="1254647" y="3345238"/>
            <a:ext cx="7693808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20" name="5-Point Star 12">
            <a:extLst>
              <a:ext uri="{FF2B5EF4-FFF2-40B4-BE49-F238E27FC236}">
                <a16:creationId xmlns:a16="http://schemas.microsoft.com/office/drawing/2014/main" id="{01A370E9-F99C-443E-9245-09CD4D33A6B7}"/>
              </a:ext>
            </a:extLst>
          </p:cNvPr>
          <p:cNvSpPr/>
          <p:nvPr/>
        </p:nvSpPr>
        <p:spPr>
          <a:xfrm flipH="1">
            <a:off x="3143423" y="2439249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D9DCB7-C755-4B95-A981-A621D7150113}"/>
              </a:ext>
            </a:extLst>
          </p:cNvPr>
          <p:cNvSpPr txBox="1"/>
          <p:nvPr/>
        </p:nvSpPr>
        <p:spPr>
          <a:xfrm>
            <a:off x="1249921" y="4447177"/>
            <a:ext cx="7693808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0984D1-AFBF-4772-A945-2C57EDA102D9}"/>
              </a:ext>
            </a:extLst>
          </p:cNvPr>
          <p:cNvSpPr txBox="1"/>
          <p:nvPr/>
        </p:nvSpPr>
        <p:spPr>
          <a:xfrm>
            <a:off x="1267631" y="5425374"/>
            <a:ext cx="7693808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910942-F8F1-4E97-92C1-B8E5DAB7440A}"/>
              </a:ext>
            </a:extLst>
          </p:cNvPr>
          <p:cNvSpPr txBox="1"/>
          <p:nvPr/>
        </p:nvSpPr>
        <p:spPr>
          <a:xfrm>
            <a:off x="1258776" y="6428393"/>
            <a:ext cx="7693808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700" y="3592851"/>
            <a:ext cx="775112" cy="786389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146211"/>
              </p:ext>
            </p:extLst>
          </p:nvPr>
        </p:nvGraphicFramePr>
        <p:xfrm>
          <a:off x="212554" y="933044"/>
          <a:ext cx="8239762" cy="5552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7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7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7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76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Citizenship Word  </a:t>
                      </a:r>
                      <a:endParaRPr lang="en-US" sz="1400" b="1"/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Monday</a:t>
                      </a:r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Tuesday</a:t>
                      </a:r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Wednesday</a:t>
                      </a:r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Thursday</a:t>
                      </a:r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Friday</a:t>
                      </a:r>
                    </a:p>
                  </a:txBody>
                  <a:tcPr marT="45727" marB="4572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12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1" dirty="0"/>
                        <a:t> </a:t>
                      </a:r>
                      <a:r>
                        <a:rPr lang="en-US" altLang="en-US" sz="800" dirty="0"/>
                        <a:t> </a:t>
                      </a:r>
                      <a:endParaRPr lang="en-US" sz="8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Punctuality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1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/>
                    </a:p>
                    <a:p>
                      <a:pPr>
                        <a:buNone/>
                      </a:pPr>
                      <a:endParaRPr lang="en-US" sz="1000" b="1"/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SS4H1c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 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 </a:t>
                      </a:r>
                      <a:r>
                        <a:rPr lang="en-US" sz="1000" b="1" baseline="0" dirty="0"/>
                        <a:t> </a:t>
                      </a:r>
                      <a:r>
                        <a:rPr lang="en-US" sz="1000" b="1" dirty="0"/>
                        <a:t>SS4H1c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  <a:p>
                      <a:pPr algn="ctr"/>
                      <a:r>
                        <a:rPr lang="en-US" sz="1000" b="1" dirty="0"/>
                        <a:t> </a:t>
                      </a:r>
                    </a:p>
                    <a:p>
                      <a:pPr algn="ctr"/>
                      <a:r>
                        <a:rPr lang="en-US" sz="1000" b="1" dirty="0"/>
                        <a:t> 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6</a:t>
                      </a:r>
                    </a:p>
                    <a:p>
                      <a:pPr algn="ctr"/>
                      <a:r>
                        <a:rPr lang="en-US" sz="1000" b="1" dirty="0"/>
                        <a:t>SS4H1c</a:t>
                      </a:r>
                    </a:p>
                    <a:p>
                      <a:pPr algn="ctr"/>
                      <a:r>
                        <a:rPr lang="en-US" sz="1000" b="1" dirty="0"/>
                        <a:t>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  <a:r>
                        <a:rPr lang="en-US" sz="1000" b="1" baseline="0" dirty="0"/>
                        <a:t> </a:t>
                      </a:r>
                    </a:p>
                    <a:p>
                      <a:pPr algn="ctr"/>
                      <a:r>
                        <a:rPr lang="en-US" sz="1000" b="1" dirty="0"/>
                        <a:t> 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7</a:t>
                      </a:r>
                      <a:r>
                        <a:rPr lang="en-US" sz="1000" b="1" i="0" dirty="0"/>
                        <a:t> </a:t>
                      </a:r>
                      <a:r>
                        <a:rPr lang="en-US" sz="1000" b="1" baseline="0" dirty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SS4H1c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64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baseline="0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Trustworthiness</a:t>
                      </a: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baseline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0"/>
                      </a:pPr>
                      <a:r>
                        <a:rPr lang="en-US" sz="1000" b="1" dirty="0"/>
                        <a:t>SS4H1C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dirty="0"/>
                        <a:t>         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</a:txBody>
                  <a:tcPr marT="45727" marB="45727"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1"/>
                      </a:pPr>
                      <a:r>
                        <a:rPr lang="en-US" sz="1000" b="1" dirty="0"/>
                        <a:t>       SS4H1d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baseline="0" dirty="0"/>
                        <a:t>               SS4G2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 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2"/>
                      </a:pPr>
                      <a:r>
                        <a:rPr lang="en-US" sz="1000" b="1" dirty="0"/>
                        <a:t>       SS4H1d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baseline="0" dirty="0"/>
                        <a:t>               SS4G2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3"/>
                      </a:pPr>
                      <a:r>
                        <a:rPr lang="en-US" sz="1000" b="1" dirty="0"/>
                        <a:t>        SS4H1d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dirty="0"/>
                        <a:t>                SS4G2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  <a:p>
                      <a:pPr algn="ctr"/>
                      <a:r>
                        <a:rPr lang="en-US" sz="1000" b="1" i="0" dirty="0"/>
                        <a:t> </a:t>
                      </a:r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14"/>
                      </a:pPr>
                      <a:r>
                        <a:rPr lang="en-US" sz="1000" b="1" dirty="0"/>
                        <a:t>         SS4H1d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baseline="0" dirty="0"/>
                        <a:t>                SS4G2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Revolution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 </a:t>
                      </a: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127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>
                        <a:buNone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School Pride</a:t>
                      </a:r>
                    </a:p>
                    <a:p>
                      <a:pPr algn="ctr"/>
                      <a:endParaRPr lang="en-US" sz="1000" b="1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17    SS4H1D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/>
                        <a:t>         SS4G2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American Revolution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/>
                    </a:p>
                    <a:p>
                      <a:pPr algn="ctr"/>
                      <a:endParaRPr lang="en-US" sz="1000" b="1" dirty="0"/>
                    </a:p>
                    <a:p>
                      <a:pPr algn="ctr"/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18      SS4H1D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/>
                        <a:t>            SS4G2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 Revolution</a:t>
                      </a:r>
                    </a:p>
                    <a:p>
                      <a:pPr>
                        <a:buNone/>
                      </a:pP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 </a:t>
                      </a:r>
                      <a:r>
                        <a:rPr lang="en-US" sz="1000" b="1" baseline="0" dirty="0"/>
                        <a:t> 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  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19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Early </a:t>
                      </a:r>
                      <a:endParaRPr lang="en-US" sz="1000" b="1">
                        <a:solidFill>
                          <a:schemeClr val="tx1"/>
                        </a:solidFill>
                        <a:latin typeface="Zapf Dingbats"/>
                        <a:ea typeface="Zapf Dingbats"/>
                        <a:cs typeface="Zapf Dingbats"/>
                        <a:sym typeface="Zapf Dingbats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Release</a:t>
                      </a:r>
                    </a:p>
                    <a:p>
                      <a:pPr algn="ctr" defTabSz="914400" eaLnBrk="1" fontAlgn="auto" latinLnBrk="0" hangingPunct="1">
                        <a:tabLst/>
                        <a:defRPr/>
                      </a:pPr>
                      <a:endParaRPr lang="en-US" sz="10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20          SS4H1D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/>
                        <a:t>                SS4G2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American 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Revolution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pPr algn="ctr">
                        <a:buNone/>
                      </a:pP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 </a:t>
                      </a:r>
                      <a:r>
                        <a:rPr lang="en-US" sz="1000" b="1" baseline="0" dirty="0"/>
                        <a:t> </a:t>
                      </a:r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21          Post Assessment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SS4H1D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/>
                        <a:t>               SS4G2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American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 Revolution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64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Respect</a:t>
                      </a:r>
                      <a:r>
                        <a:rPr lang="en-US" sz="1000" b="1" baseline="0" dirty="0"/>
                        <a:t> for the Environment</a:t>
                      </a:r>
                      <a:endParaRPr lang="en-US" sz="1000" b="1" dirty="0"/>
                    </a:p>
                    <a:p>
                      <a:pPr algn="ctr"/>
                      <a:endParaRPr lang="en-US" sz="100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/>
                        <a:t>24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/>
                        <a:t>Assessment</a:t>
                      </a:r>
                      <a:br>
                        <a:rPr lang="en-US" sz="1000" b="1" dirty="0"/>
                      </a:br>
                      <a:r>
                        <a:rPr lang="en-US" sz="1000" b="1" dirty="0"/>
                        <a:t>Enrichment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b="1" dirty="0"/>
                        <a:t>Remediation</a:t>
                      </a:r>
                    </a:p>
                    <a:p>
                      <a:pPr marL="0" indent="0" algn="ctr">
                        <a:buNone/>
                      </a:pPr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25 </a:t>
                      </a:r>
                      <a:r>
                        <a:rPr lang="en-US" sz="1000" b="1" baseline="0" dirty="0"/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Assessment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Enrichment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Remediation</a:t>
                      </a:r>
                      <a:endParaRPr lang="en-US" sz="10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26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Assessment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Enrichment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Remediation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27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Assessment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Enrichment</a:t>
                      </a:r>
                    </a:p>
                    <a:p>
                      <a:pPr algn="ctr">
                        <a:buNone/>
                      </a:pPr>
                      <a:r>
                        <a:rPr lang="en-US" sz="1000" b="1" dirty="0"/>
                        <a:t>Remediation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28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Assessment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Enrichment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1" dirty="0"/>
                        <a:t>Remediation</a:t>
                      </a:r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118" name="Picture 1"/>
          <p:cNvPicPr>
            <a:picLocks noChangeAspect="1" noChangeArrowheads="1"/>
          </p:cNvPicPr>
          <p:nvPr/>
        </p:nvPicPr>
        <p:blipFill>
          <a:blip r:embed="rId4" cstate="print"/>
          <a:srcRect t="28735" b="22263"/>
          <a:stretch>
            <a:fillRect/>
          </a:stretch>
        </p:blipFill>
        <p:spPr bwMode="auto">
          <a:xfrm>
            <a:off x="7337425" y="0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19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482683" y="5227637"/>
            <a:ext cx="2895600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3121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04800"/>
            <a:ext cx="2651125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5"/>
          <p:cNvSpPr txBox="1">
            <a:spLocks noChangeArrowheads="1"/>
          </p:cNvSpPr>
          <p:nvPr/>
        </p:nvSpPr>
        <p:spPr bwMode="auto">
          <a:xfrm>
            <a:off x="1353843" y="6266461"/>
            <a:ext cx="7098473" cy="2308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 dirty="0"/>
              <a:t>    Buffer Week: Assessment, Enrichment, Remediation</a:t>
            </a:r>
          </a:p>
        </p:txBody>
      </p:sp>
      <p:pic>
        <p:nvPicPr>
          <p:cNvPr id="8" name="Picture 8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D131EA6B-0167-463C-85F8-B8D152A411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16911" y="1610053"/>
            <a:ext cx="767266" cy="653575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0667A339-364B-45AE-A691-232738007D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3843" y="2307054"/>
            <a:ext cx="1093403" cy="277460"/>
          </a:xfrm>
          <a:prstGeom prst="rect">
            <a:avLst/>
          </a:prstGeom>
        </p:spPr>
      </p:pic>
      <p:pic>
        <p:nvPicPr>
          <p:cNvPr id="14" name="Picture 16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F7543923-479E-449F-87FA-36A227D8F5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9272" y="4083659"/>
            <a:ext cx="628650" cy="523875"/>
          </a:xfrm>
          <a:prstGeom prst="rect">
            <a:avLst/>
          </a:prstGeom>
        </p:spPr>
      </p:pic>
      <p:pic>
        <p:nvPicPr>
          <p:cNvPr id="21" name="Picture 21">
            <a:extLst>
              <a:ext uri="{FF2B5EF4-FFF2-40B4-BE49-F238E27FC236}">
                <a16:creationId xmlns:a16="http://schemas.microsoft.com/office/drawing/2014/main" id="{B301327C-79FF-4D57-8BEE-0D609708D7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8348" y="4898528"/>
            <a:ext cx="1493959" cy="21915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7534D26-08FA-4851-B8AD-5A3C0429CDA2}"/>
              </a:ext>
            </a:extLst>
          </p:cNvPr>
          <p:cNvSpPr txBox="1"/>
          <p:nvPr/>
        </p:nvSpPr>
        <p:spPr>
          <a:xfrm>
            <a:off x="1345739" y="5093040"/>
            <a:ext cx="7095717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F10643E-B03F-4FFA-B047-3D5CCFDCBBE0}"/>
              </a:ext>
            </a:extLst>
          </p:cNvPr>
          <p:cNvSpPr txBox="1"/>
          <p:nvPr/>
        </p:nvSpPr>
        <p:spPr>
          <a:xfrm>
            <a:off x="1345739" y="2559425"/>
            <a:ext cx="7054447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C312BB-21A3-46B7-9696-77E85E3CBAC8}"/>
              </a:ext>
            </a:extLst>
          </p:cNvPr>
          <p:cNvSpPr txBox="1"/>
          <p:nvPr/>
        </p:nvSpPr>
        <p:spPr>
          <a:xfrm>
            <a:off x="1360481" y="3749990"/>
            <a:ext cx="7085195" cy="23083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1 – Connecting Themes / Forming a New Nation</a:t>
            </a:r>
          </a:p>
        </p:txBody>
      </p:sp>
      <p:sp>
        <p:nvSpPr>
          <p:cNvPr id="18" name="5-Point Star 12">
            <a:extLst>
              <a:ext uri="{FF2B5EF4-FFF2-40B4-BE49-F238E27FC236}">
                <a16:creationId xmlns:a16="http://schemas.microsoft.com/office/drawing/2014/main" id="{1E27FC7E-889A-4439-9E29-24F9561BFFC9}"/>
              </a:ext>
            </a:extLst>
          </p:cNvPr>
          <p:cNvSpPr/>
          <p:nvPr/>
        </p:nvSpPr>
        <p:spPr>
          <a:xfrm flipH="1">
            <a:off x="7193622" y="4044018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0C5C06E2-C718-4B61-9ECF-AC448BAA3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92" y="22860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196" y="3574447"/>
            <a:ext cx="776216" cy="10414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573963"/>
            <a:ext cx="713084" cy="102286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168" y="3599031"/>
            <a:ext cx="733178" cy="8782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488" y="3567150"/>
            <a:ext cx="744312" cy="1011572"/>
          </a:xfrm>
          <a:prstGeom prst="rect">
            <a:avLst/>
          </a:prstGeom>
        </p:spPr>
      </p:pic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4" cstate="print"/>
          <a:srcRect t="28735" b="22263"/>
          <a:stretch>
            <a:fillRect/>
          </a:stretch>
        </p:blipFill>
        <p:spPr bwMode="auto">
          <a:xfrm>
            <a:off x="7491412" y="11114"/>
            <a:ext cx="1500188" cy="79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33886"/>
              </p:ext>
            </p:extLst>
          </p:nvPr>
        </p:nvGraphicFramePr>
        <p:xfrm>
          <a:off x="215675" y="700238"/>
          <a:ext cx="8686801" cy="5941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82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/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Monday</a:t>
                      </a:r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Tuesday</a:t>
                      </a:r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Wednesday</a:t>
                      </a:r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Thursday</a:t>
                      </a:r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Friday</a:t>
                      </a:r>
                    </a:p>
                  </a:txBody>
                  <a:tcPr marT="45718" marB="4571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32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Civility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200" dirty="0"/>
                    </a:p>
                    <a:p>
                      <a:pPr algn="l">
                        <a:buNone/>
                      </a:pPr>
                      <a:r>
                        <a:rPr lang="en-US" sz="1200" dirty="0"/>
                        <a:t>1    </a:t>
                      </a:r>
                    </a:p>
                    <a:p>
                      <a:pPr algn="ctr">
                        <a:buNone/>
                      </a:pPr>
                      <a:r>
                        <a:rPr lang="en-US" sz="1200" dirty="0"/>
                        <a:t> Pre Assessment 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lvl="0" indent="0" algn="ctr">
                        <a:buNone/>
                      </a:pPr>
                      <a:endParaRPr lang="en-US" sz="12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i="0" dirty="0"/>
                        <a:t>2    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3    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lvl="0" algn="ctr">
                        <a:buNone/>
                      </a:pPr>
                      <a:endParaRPr lang="en-US" sz="10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4    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algn="ctr"/>
                      <a:endParaRPr lang="en-US" sz="1000" b="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5 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/>
                    </a:p>
                  </a:txBody>
                  <a:tcPr marT="45718" marB="4571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085">
                <a:tc>
                  <a:txBody>
                    <a:bodyPr/>
                    <a:lstStyle/>
                    <a:p>
                      <a:pPr algn="ctr"/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Reliability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>
                        <a:buNone/>
                      </a:pPr>
                      <a:endParaRPr lang="en-US" sz="9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8</a:t>
                      </a:r>
                    </a:p>
                    <a:p>
                      <a:pPr algn="ctr"/>
                      <a:endParaRPr lang="en-US" sz="1000"/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0" i="0" dirty="0"/>
                        <a:t>9</a:t>
                      </a:r>
                      <a:endParaRPr lang="en-US" sz="10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10                 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 defTabSz="914400" eaLnBrk="1" fontAlgn="auto" latinLnBrk="0" hangingPunct="1">
                        <a:buClrTx/>
                        <a:buSz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11 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SS4G1</a:t>
                      </a:r>
                      <a:endParaRPr lang="en-US" sz="1200" b="0" dirty="0"/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endParaRPr lang="en-US" sz="12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12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SS4G1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en-US" sz="1000" b="0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32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dirty="0"/>
                        <a:t>Honor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 baseline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aseline="0" dirty="0"/>
                        <a:t>15           </a:t>
                      </a: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SS4G1</a:t>
                      </a:r>
                      <a:endParaRPr lang="en-US" sz="1000" b="0" i="0" u="none" strike="noStrike" baseline="0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000" baseline="0" dirty="0"/>
                    </a:p>
                    <a:p>
                      <a:pPr algn="ctr"/>
                      <a:endParaRPr lang="en-US" sz="1000" baseline="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16  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17 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18 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19           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SS4G1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439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Sportsmanship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aseline="0" dirty="0"/>
                        <a:t>22           </a:t>
                      </a: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SS4G1</a:t>
                      </a:r>
                    </a:p>
                    <a:p>
                      <a:pPr lvl="0">
                        <a:buNone/>
                      </a:pPr>
                      <a:endParaRPr lang="en-US" sz="1000" baseline="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23  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24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25           SS4H2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SS4CG3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26"/>
                        <a:tabLst/>
                        <a:defRPr/>
                      </a:pPr>
                      <a:r>
                        <a:rPr lang="en-US" sz="10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 Post Assessment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SS4H2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SS4CG3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The Constitution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SS4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en-US" sz="1000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95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Gratitude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aseline="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29         Assessment 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   Enrichment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+mn-lt"/>
                        </a:rPr>
                        <a:t>    Remediation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30       Assessment 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Enrichment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Remediation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31       Assessment 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Enrichment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Remediation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     Assessment 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Enrichment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Remediation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       Assessment 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Enrichment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Remediation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T="45718" marB="4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43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706756" y="5208029"/>
            <a:ext cx="2630016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414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28600"/>
            <a:ext cx="18859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99154" y="7216572"/>
            <a:ext cx="7303322" cy="2308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/>
              <a:t>Unit  3: The Nation Expands  </a:t>
            </a:r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1B3110D4-B814-4CA7-8983-0F5473BBB5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5570" y="2478161"/>
            <a:ext cx="1000125" cy="714375"/>
          </a:xfrm>
          <a:prstGeom prst="rect">
            <a:avLst/>
          </a:prstGeom>
        </p:spPr>
      </p:pic>
      <p:pic>
        <p:nvPicPr>
          <p:cNvPr id="19" name="Picture 19">
            <a:extLst>
              <a:ext uri="{FF2B5EF4-FFF2-40B4-BE49-F238E27FC236}">
                <a16:creationId xmlns:a16="http://schemas.microsoft.com/office/drawing/2014/main" id="{639975E9-6E79-4678-869B-5BFB1D2A33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5876" y="3159005"/>
            <a:ext cx="1459512" cy="214080"/>
          </a:xfrm>
          <a:prstGeom prst="rect">
            <a:avLst/>
          </a:prstGeom>
        </p:spPr>
      </p:pic>
      <p:pic>
        <p:nvPicPr>
          <p:cNvPr id="23" name="Picture 23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B1E463E1-A266-4582-B19B-CA3531CB77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6887" y="2534665"/>
            <a:ext cx="771525" cy="542925"/>
          </a:xfrm>
          <a:prstGeom prst="rect">
            <a:avLst/>
          </a:prstGeom>
        </p:spPr>
      </p:pic>
      <p:pic>
        <p:nvPicPr>
          <p:cNvPr id="27" name="Picture 27" descr="A picture containing yellow&#10;&#10;Description generated with high confidence">
            <a:extLst>
              <a:ext uri="{FF2B5EF4-FFF2-40B4-BE49-F238E27FC236}">
                <a16:creationId xmlns:a16="http://schemas.microsoft.com/office/drawing/2014/main" id="{49D8451C-00FE-4379-A3EF-404B13BC97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49356" y="3117483"/>
            <a:ext cx="1464132" cy="217354"/>
          </a:xfrm>
          <a:prstGeom prst="rect">
            <a:avLst/>
          </a:prstGeom>
        </p:spPr>
      </p:pic>
      <p:pic>
        <p:nvPicPr>
          <p:cNvPr id="33" name="Picture 33">
            <a:extLst>
              <a:ext uri="{FF2B5EF4-FFF2-40B4-BE49-F238E27FC236}">
                <a16:creationId xmlns:a16="http://schemas.microsoft.com/office/drawing/2014/main" id="{B7750233-A3A5-47FF-8190-41D2F2899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22751" y="4223833"/>
            <a:ext cx="2927495" cy="22560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8E8EE22-01E1-4E38-A289-88C85AC9C71D}"/>
              </a:ext>
            </a:extLst>
          </p:cNvPr>
          <p:cNvSpPr txBox="1"/>
          <p:nvPr/>
        </p:nvSpPr>
        <p:spPr>
          <a:xfrm>
            <a:off x="1554389" y="4393761"/>
            <a:ext cx="7284812" cy="2308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2 – </a:t>
            </a:r>
            <a:r>
              <a:rPr lang="en-US" altLang="en-US" sz="900" b="1" dirty="0">
                <a:solidFill>
                  <a:schemeClr val="bg1"/>
                </a:solidFill>
              </a:rPr>
              <a:t>Challenges and Expansion of a New Nation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Box 15"/>
          <p:cNvSpPr txBox="1">
            <a:spLocks noChangeArrowheads="1"/>
          </p:cNvSpPr>
          <p:nvPr/>
        </p:nvSpPr>
        <p:spPr bwMode="auto">
          <a:xfrm>
            <a:off x="1595876" y="6408902"/>
            <a:ext cx="7278555" cy="2308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 dirty="0"/>
              <a:t>    Buffer Week: Assessment, Enrichment, Remediation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F7AB39-F337-46C0-9677-C74B31F1A42C}"/>
              </a:ext>
            </a:extLst>
          </p:cNvPr>
          <p:cNvSpPr txBox="1"/>
          <p:nvPr/>
        </p:nvSpPr>
        <p:spPr>
          <a:xfrm>
            <a:off x="1595879" y="2274072"/>
            <a:ext cx="7303322" cy="2308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2 – </a:t>
            </a:r>
            <a:r>
              <a:rPr lang="en-US" altLang="en-US" sz="900" b="1" dirty="0">
                <a:solidFill>
                  <a:schemeClr val="bg1"/>
                </a:solidFill>
              </a:rPr>
              <a:t>Challenges and Expansion of a New Nation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E37103-FA9B-480A-8133-DFAD5515E112}"/>
              </a:ext>
            </a:extLst>
          </p:cNvPr>
          <p:cNvSpPr txBox="1"/>
          <p:nvPr/>
        </p:nvSpPr>
        <p:spPr>
          <a:xfrm>
            <a:off x="1595877" y="3349412"/>
            <a:ext cx="7294199" cy="2308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2 – </a:t>
            </a:r>
            <a:r>
              <a:rPr lang="en-US" altLang="en-US" sz="900" b="1" dirty="0">
                <a:solidFill>
                  <a:schemeClr val="bg1"/>
                </a:solidFill>
              </a:rPr>
              <a:t>Challenges and Expansion of a New Nation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2E52F2-B7C0-454F-9960-B90FA31A444B}"/>
              </a:ext>
            </a:extLst>
          </p:cNvPr>
          <p:cNvSpPr txBox="1"/>
          <p:nvPr/>
        </p:nvSpPr>
        <p:spPr>
          <a:xfrm>
            <a:off x="1586310" y="5540721"/>
            <a:ext cx="7259609" cy="230832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2 – </a:t>
            </a:r>
            <a:r>
              <a:rPr lang="en-US" altLang="en-US" sz="900" b="1" dirty="0">
                <a:solidFill>
                  <a:schemeClr val="bg1"/>
                </a:solidFill>
              </a:rPr>
              <a:t>Challenges and Expansion of a New Nation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9" name="5-Point Star 12">
            <a:extLst>
              <a:ext uri="{FF2B5EF4-FFF2-40B4-BE49-F238E27FC236}">
                <a16:creationId xmlns:a16="http://schemas.microsoft.com/office/drawing/2014/main" id="{AECDF73F-7CAF-4946-AB09-8F54EAFF219A}"/>
              </a:ext>
            </a:extLst>
          </p:cNvPr>
          <p:cNvSpPr/>
          <p:nvPr/>
        </p:nvSpPr>
        <p:spPr>
          <a:xfrm flipH="1">
            <a:off x="1777828" y="1276883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30" name="5-Point Star 12">
            <a:extLst>
              <a:ext uri="{FF2B5EF4-FFF2-40B4-BE49-F238E27FC236}">
                <a16:creationId xmlns:a16="http://schemas.microsoft.com/office/drawing/2014/main" id="{D6967F13-12B8-4A3D-9D7C-4ADADFD79887}"/>
              </a:ext>
            </a:extLst>
          </p:cNvPr>
          <p:cNvSpPr/>
          <p:nvPr/>
        </p:nvSpPr>
        <p:spPr>
          <a:xfrm flipH="1">
            <a:off x="7653463" y="4775551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42A898EC-6682-48EC-99AC-4F465FB68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427" y="68366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597535"/>
              </p:ext>
            </p:extLst>
          </p:nvPr>
        </p:nvGraphicFramePr>
        <p:xfrm>
          <a:off x="141500" y="1022220"/>
          <a:ext cx="8686800" cy="5771394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1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Citizenship Word  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Monday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Friday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128">
                <a:tc>
                  <a:txBody>
                    <a:bodyPr/>
                    <a:lstStyle/>
                    <a:p>
                      <a:r>
                        <a:rPr lang="en-US" altLang="en-US" sz="1000"/>
                        <a:t> </a:t>
                      </a: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Gratitude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000" dirty="0"/>
                        <a:t>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583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000" b="1"/>
                        <a:t> </a:t>
                      </a:r>
                      <a:endParaRPr lang="en-US" sz="10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Patriotism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 </a:t>
                      </a:r>
                      <a:endParaRPr lang="en-US" sz="10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              Pre Assessment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SS4H3a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              SS4H3a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            SS4H3a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8              SS4H3a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9             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SS4H3a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1226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000"/>
                        <a:t> </a:t>
                      </a:r>
                      <a:endParaRPr lang="en-US" sz="10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Respect</a:t>
                      </a:r>
                      <a:r>
                        <a:rPr lang="en-US" sz="1000" b="1" baseline="0"/>
                        <a:t> for the Creator</a:t>
                      </a:r>
                      <a:endParaRPr lang="en-US" sz="1000" b="1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/>
                        <a:t> </a:t>
                      </a:r>
                      <a:endParaRPr lang="en-US" sz="1000" baseline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13 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SS4H3b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14          </a:t>
                      </a: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SS4H3b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15 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SS4H3b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16  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SS4H3b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12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26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dirty="0"/>
                        <a:t> </a:t>
                      </a:r>
                      <a:endParaRPr lang="en-US" sz="1000" b="1" dirty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Generosity/Service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26 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MS PGothic" panose="020B0600070205080204" pitchFamily="34" charset="-128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27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28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29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30   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166" name="Picture 1"/>
          <p:cNvPicPr>
            <a:picLocks noChangeAspect="1" noChangeArrowheads="1"/>
          </p:cNvPicPr>
          <p:nvPr/>
        </p:nvPicPr>
        <p:blipFill>
          <a:blip r:embed="rId2" cstate="print"/>
          <a:srcRect t="28735" b="22263"/>
          <a:stretch>
            <a:fillRect/>
          </a:stretch>
        </p:blipFill>
        <p:spPr bwMode="auto">
          <a:xfrm>
            <a:off x="7337425" y="141288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67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570788" y="5227637"/>
            <a:ext cx="2895600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516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24003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0">
            <a:extLst>
              <a:ext uri="{FF2B5EF4-FFF2-40B4-BE49-F238E27FC236}">
                <a16:creationId xmlns:a16="http://schemas.microsoft.com/office/drawing/2014/main" id="{11A3A882-6F8F-44D1-AEC6-E7D882E44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6056" y="4706706"/>
            <a:ext cx="542925" cy="685800"/>
          </a:xfrm>
          <a:prstGeom prst="rect">
            <a:avLst/>
          </a:prstGeom>
        </p:spPr>
      </p:pic>
      <p:pic>
        <p:nvPicPr>
          <p:cNvPr id="22" name="Picture 22">
            <a:extLst>
              <a:ext uri="{FF2B5EF4-FFF2-40B4-BE49-F238E27FC236}">
                <a16:creationId xmlns:a16="http://schemas.microsoft.com/office/drawing/2014/main" id="{9C98864C-3E03-4179-A674-C8CCBABEB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660" y="4689495"/>
            <a:ext cx="542925" cy="685800"/>
          </a:xfrm>
          <a:prstGeom prst="rect">
            <a:avLst/>
          </a:prstGeom>
        </p:spPr>
      </p:pic>
      <p:pic>
        <p:nvPicPr>
          <p:cNvPr id="24" name="Picture 24">
            <a:extLst>
              <a:ext uri="{FF2B5EF4-FFF2-40B4-BE49-F238E27FC236}">
                <a16:creationId xmlns:a16="http://schemas.microsoft.com/office/drawing/2014/main" id="{32EC4A7D-F3E2-4ED9-9EE7-E20168BC25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421" y="4741825"/>
            <a:ext cx="542925" cy="685800"/>
          </a:xfrm>
          <a:prstGeom prst="rect">
            <a:avLst/>
          </a:prstGeom>
        </p:spPr>
      </p:pic>
      <p:pic>
        <p:nvPicPr>
          <p:cNvPr id="26" name="Picture 26">
            <a:extLst>
              <a:ext uri="{FF2B5EF4-FFF2-40B4-BE49-F238E27FC236}">
                <a16:creationId xmlns:a16="http://schemas.microsoft.com/office/drawing/2014/main" id="{CEC6A7A7-72A0-41AB-8F05-2BBDD7927B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6329" y="4689495"/>
            <a:ext cx="542925" cy="685800"/>
          </a:xfrm>
          <a:prstGeom prst="rect">
            <a:avLst/>
          </a:prstGeom>
        </p:spPr>
      </p:pic>
      <p:pic>
        <p:nvPicPr>
          <p:cNvPr id="28" name="Picture 28">
            <a:extLst>
              <a:ext uri="{FF2B5EF4-FFF2-40B4-BE49-F238E27FC236}">
                <a16:creationId xmlns:a16="http://schemas.microsoft.com/office/drawing/2014/main" id="{84805A5A-9F32-4F1B-88AB-D911B6CE9D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7627" y="4724063"/>
            <a:ext cx="542925" cy="685800"/>
          </a:xfrm>
          <a:prstGeom prst="rect">
            <a:avLst/>
          </a:prstGeom>
        </p:spPr>
      </p:pic>
      <p:pic>
        <p:nvPicPr>
          <p:cNvPr id="32" name="Picture 32" descr="A picture containing yellow&#10;&#10;Description generated with high confidence">
            <a:extLst>
              <a:ext uri="{FF2B5EF4-FFF2-40B4-BE49-F238E27FC236}">
                <a16:creationId xmlns:a16="http://schemas.microsoft.com/office/drawing/2014/main" id="{E4E06135-F3E2-4397-8E08-A1EE003BFE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7534" y="5470626"/>
            <a:ext cx="7410450" cy="1868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DC5A813-98B8-44C6-A8C3-FDDBDA545900}"/>
              </a:ext>
            </a:extLst>
          </p:cNvPr>
          <p:cNvSpPr txBox="1"/>
          <p:nvPr/>
        </p:nvSpPr>
        <p:spPr>
          <a:xfrm>
            <a:off x="1372985" y="3372462"/>
            <a:ext cx="7463040" cy="230832"/>
          </a:xfrm>
          <a:prstGeom prst="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3 – </a:t>
            </a:r>
            <a:r>
              <a:rPr lang="en-US" altLang="en-US" sz="900" b="1" dirty="0">
                <a:solidFill>
                  <a:schemeClr val="bg1"/>
                </a:solidFill>
              </a:rPr>
              <a:t>The Nation Expands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197945-509F-4396-8E47-02A8BD07B483}"/>
              </a:ext>
            </a:extLst>
          </p:cNvPr>
          <p:cNvSpPr txBox="1"/>
          <p:nvPr/>
        </p:nvSpPr>
        <p:spPr>
          <a:xfrm>
            <a:off x="2832133" y="4381981"/>
            <a:ext cx="6010007" cy="230832"/>
          </a:xfrm>
          <a:prstGeom prst="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3 – </a:t>
            </a:r>
            <a:r>
              <a:rPr lang="en-US" altLang="en-US" sz="900" b="1" dirty="0">
                <a:solidFill>
                  <a:schemeClr val="bg1"/>
                </a:solidFill>
              </a:rPr>
              <a:t>The Nation Expands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6E9AC4-8B76-4F13-B0BF-7C8F0B1A43B5}"/>
              </a:ext>
            </a:extLst>
          </p:cNvPr>
          <p:cNvSpPr txBox="1"/>
          <p:nvPr/>
        </p:nvSpPr>
        <p:spPr>
          <a:xfrm>
            <a:off x="1357534" y="6562782"/>
            <a:ext cx="7463040" cy="230832"/>
          </a:xfrm>
          <a:prstGeom prst="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3 – </a:t>
            </a:r>
            <a:r>
              <a:rPr lang="en-US" altLang="en-US" sz="900" b="1">
                <a:solidFill>
                  <a:schemeClr val="bg1"/>
                </a:solidFill>
              </a:rPr>
              <a:t>The Nation Expands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23" name="Picture 4">
            <a:extLst>
              <a:ext uri="{FF2B5EF4-FFF2-40B4-BE49-F238E27FC236}">
                <a16:creationId xmlns:a16="http://schemas.microsoft.com/office/drawing/2014/main" id="{459F4A38-66A9-4C70-8905-EB4CD5D108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31847" y="3659492"/>
            <a:ext cx="1066800" cy="619125"/>
          </a:xfrm>
          <a:prstGeom prst="rect">
            <a:avLst/>
          </a:prstGeom>
        </p:spPr>
      </p:pic>
      <p:pic>
        <p:nvPicPr>
          <p:cNvPr id="11" name="Picture 16">
            <a:extLst>
              <a:ext uri="{FF2B5EF4-FFF2-40B4-BE49-F238E27FC236}">
                <a16:creationId xmlns:a16="http://schemas.microsoft.com/office/drawing/2014/main" id="{BB00BAAB-1FA4-4A23-8E7A-8857AA5ECA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7534" y="4355638"/>
            <a:ext cx="1466874" cy="257175"/>
          </a:xfrm>
          <a:prstGeom prst="rect">
            <a:avLst/>
          </a:prstGeom>
        </p:spPr>
      </p:pic>
      <p:sp>
        <p:nvSpPr>
          <p:cNvPr id="2" name="TextBox 8">
            <a:extLst>
              <a:ext uri="{FF2B5EF4-FFF2-40B4-BE49-F238E27FC236}">
                <a16:creationId xmlns:a16="http://schemas.microsoft.com/office/drawing/2014/main" id="{C471CAFF-6E25-4AAA-9312-5FE79AD9B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92" y="22860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  <p:sp>
        <p:nvSpPr>
          <p:cNvPr id="21" name="5-Point Star 12">
            <a:extLst>
              <a:ext uri="{FF2B5EF4-FFF2-40B4-BE49-F238E27FC236}">
                <a16:creationId xmlns:a16="http://schemas.microsoft.com/office/drawing/2014/main" id="{1E27FC7E-889A-4439-9E29-24F9561BFFC9}"/>
              </a:ext>
            </a:extLst>
          </p:cNvPr>
          <p:cNvSpPr/>
          <p:nvPr/>
        </p:nvSpPr>
        <p:spPr>
          <a:xfrm flipH="1">
            <a:off x="1598389" y="2450348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071591"/>
              </p:ext>
            </p:extLst>
          </p:nvPr>
        </p:nvGraphicFramePr>
        <p:xfrm>
          <a:off x="387096" y="811771"/>
          <a:ext cx="8305800" cy="62709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64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Citizenship  Word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Monday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Tuesday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Wednesday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Thursday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Friday</a:t>
                      </a:r>
                    </a:p>
                  </a:txBody>
                  <a:tcPr marT="45721" marB="45721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566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000" dirty="0"/>
                        <a:t> </a:t>
                      </a:r>
                      <a:r>
                        <a:rPr lang="en-US" sz="1000" dirty="0"/>
                        <a:t> </a:t>
                      </a:r>
                      <a:endParaRPr lang="en-US" sz="1000" b="0" i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 </a:t>
                      </a:r>
                      <a:r>
                        <a:rPr lang="en-US" sz="1000" b="1" baseline="0" dirty="0"/>
                        <a:t>Kindness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/>
                    </a:p>
                    <a:p>
                      <a:pPr>
                        <a:buNone/>
                      </a:pPr>
                      <a:endParaRPr lang="en-US" sz="1000" b="0" i="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  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            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6           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dirty="0"/>
                    </a:p>
                    <a:p>
                      <a:pPr>
                        <a:buNone/>
                      </a:pPr>
                      <a:endParaRPr lang="en-US" sz="1000" b="0" i="0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7           Post Assessment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SS4H3c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Nation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Expands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SS4G1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SS4E1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kumimoji="0" lang="en-US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endParaRPr lang="en-US" sz="1000" b="0" i="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654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/>
                        <a:t>Cleanliness</a:t>
                      </a:r>
                    </a:p>
                    <a:p>
                      <a:pPr>
                        <a:buNone/>
                      </a:pPr>
                      <a:endParaRPr lang="en-US" sz="10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10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Enrichment 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Remediation</a:t>
                      </a:r>
                    </a:p>
                    <a:p>
                      <a:pPr algn="ctr">
                        <a:buNone/>
                      </a:pPr>
                      <a:endParaRPr lang="en-US" sz="1000" b="0" i="0" dirty="0"/>
                    </a:p>
                    <a:p>
                      <a:pPr algn="ctr"/>
                      <a:endParaRPr lang="en-US" sz="10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11</a:t>
                      </a:r>
                      <a:endParaRPr lang="en-US" sz="1000" b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Assessment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Enrichment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Remediation</a:t>
                      </a:r>
                    </a:p>
                    <a:p>
                      <a:pPr algn="ctr"/>
                      <a:endParaRPr lang="en-US" sz="1000" b="1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12</a:t>
                      </a:r>
                      <a:endParaRPr lang="en-US" sz="1200" b="1" dirty="0"/>
                    </a:p>
                    <a:p>
                      <a:pPr algn="ctr"/>
                      <a:r>
                        <a:rPr lang="en-US" sz="1000" dirty="0"/>
                        <a:t>Assessment</a:t>
                      </a:r>
                    </a:p>
                    <a:p>
                      <a:pPr algn="ctr"/>
                      <a:r>
                        <a:rPr lang="en-US" sz="1000" dirty="0"/>
                        <a:t>Enrichment</a:t>
                      </a:r>
                    </a:p>
                    <a:p>
                      <a:pPr algn="ctr"/>
                      <a:r>
                        <a:rPr lang="en-US" sz="1000" dirty="0"/>
                        <a:t>Remediation </a:t>
                      </a:r>
                      <a:r>
                        <a:rPr lang="en-US" sz="1000" baseline="0" dirty="0"/>
                        <a:t> </a:t>
                      </a:r>
                      <a:endParaRPr lang="en-US" sz="10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13</a:t>
                      </a:r>
                    </a:p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Assessment</a:t>
                      </a:r>
                    </a:p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Enrichment</a:t>
                      </a:r>
                    </a:p>
                    <a:p>
                      <a:pPr algn="ctr"/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Remediation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14</a:t>
                      </a:r>
                    </a:p>
                    <a:p>
                      <a:pPr algn="ctr"/>
                      <a:r>
                        <a:rPr lang="en-US" sz="1000" b="0" dirty="0"/>
                        <a:t>Assessment</a:t>
                      </a:r>
                    </a:p>
                    <a:p>
                      <a:pPr algn="ctr"/>
                      <a:r>
                        <a:rPr lang="en-US" sz="1000" b="0" dirty="0"/>
                        <a:t>Enrichment</a:t>
                      </a:r>
                    </a:p>
                    <a:p>
                      <a:pPr algn="ctr"/>
                      <a:r>
                        <a:rPr lang="en-US" sz="1000" b="0" dirty="0"/>
                        <a:t>Remediation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24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Self-Confidence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17       Pre</a:t>
                      </a:r>
                      <a:r>
                        <a:rPr lang="en-US" sz="1000" baseline="0" dirty="0"/>
                        <a:t> Assessment</a:t>
                      </a:r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  Reconstruction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dirty="0"/>
                        <a:t>18           SS4H4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19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20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21</a:t>
                      </a:r>
                    </a:p>
                    <a:p>
                      <a:pPr>
                        <a:buNone/>
                      </a:pPr>
                      <a:endParaRPr lang="en-US" sz="1000"/>
                    </a:p>
                    <a:p>
                      <a:pPr>
                        <a:buNone/>
                      </a:pPr>
                      <a:endParaRPr lang="en-US" sz="1000" b="1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24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>
                        <a:buNone/>
                      </a:pPr>
                      <a:endParaRPr lang="en-US" sz="1000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/>
                    </a:p>
                    <a:p>
                      <a:pPr algn="ctr"/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26</a:t>
                      </a:r>
                    </a:p>
                    <a:p>
                      <a:pPr algn="ctr"/>
                      <a:endParaRPr lang="en-US" sz="1000"/>
                    </a:p>
                    <a:p>
                      <a:pPr algn="l"/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27</a:t>
                      </a:r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28</a:t>
                      </a:r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9245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31</a:t>
                      </a:r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1" dirty="0"/>
                    </a:p>
                  </a:txBody>
                  <a:tcPr marT="45721" marB="4572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190" name="Picture 1"/>
          <p:cNvPicPr>
            <a:picLocks noChangeAspect="1" noChangeArrowheads="1"/>
          </p:cNvPicPr>
          <p:nvPr/>
        </p:nvPicPr>
        <p:blipFill>
          <a:blip r:embed="rId3" cstate="print"/>
          <a:srcRect t="28735" b="22263"/>
          <a:stretch>
            <a:fillRect/>
          </a:stretch>
        </p:blipFill>
        <p:spPr bwMode="auto">
          <a:xfrm>
            <a:off x="7337425" y="0"/>
            <a:ext cx="150018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91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513638" y="5298969"/>
            <a:ext cx="2895600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61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28600"/>
            <a:ext cx="2409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5CAA621-2C37-4695-BF5D-774AACC43F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0593" y="6048590"/>
            <a:ext cx="762000" cy="771525"/>
          </a:xfrm>
          <a:prstGeom prst="rect">
            <a:avLst/>
          </a:prstGeom>
        </p:spPr>
      </p:pic>
      <p:pic>
        <p:nvPicPr>
          <p:cNvPr id="12" name="Picture 1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395B295B-F4F6-4082-AEFD-598BBC1F23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6006" y="5149724"/>
            <a:ext cx="762000" cy="600658"/>
          </a:xfrm>
          <a:prstGeom prst="rect">
            <a:avLst/>
          </a:prstGeom>
        </p:spPr>
      </p:pic>
      <p:pic>
        <p:nvPicPr>
          <p:cNvPr id="14" name="Picture 1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23687B7A-1516-4F92-BCF0-E15020FD01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6948" y="5083967"/>
            <a:ext cx="762000" cy="771525"/>
          </a:xfrm>
          <a:prstGeom prst="rect">
            <a:avLst/>
          </a:prstGeom>
        </p:spPr>
      </p:pic>
      <p:pic>
        <p:nvPicPr>
          <p:cNvPr id="17" name="Picture 1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96D8EE46-DC9F-4065-9A08-6E05D1D1D2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159" y="5095768"/>
            <a:ext cx="762000" cy="771525"/>
          </a:xfrm>
          <a:prstGeom prst="rect">
            <a:avLst/>
          </a:prstGeom>
        </p:spPr>
      </p:pic>
      <p:pic>
        <p:nvPicPr>
          <p:cNvPr id="20" name="Picture 20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7EB01802-B6FB-42A6-83A1-DA4A27A84F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5687" y="5120406"/>
            <a:ext cx="762000" cy="771525"/>
          </a:xfrm>
          <a:prstGeom prst="rect">
            <a:avLst/>
          </a:prstGeom>
        </p:spPr>
      </p:pic>
      <p:pic>
        <p:nvPicPr>
          <p:cNvPr id="22" name="Picture 2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9985B85-D2D2-46FE-B762-61954C6FE3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6061" y="5085368"/>
            <a:ext cx="762000" cy="771525"/>
          </a:xfrm>
          <a:prstGeom prst="rect">
            <a:avLst/>
          </a:prstGeom>
        </p:spPr>
      </p:pic>
      <p:pic>
        <p:nvPicPr>
          <p:cNvPr id="24" name="Picture 2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4727F98-E942-41C2-A88E-FA14B56310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6643" y="4031322"/>
            <a:ext cx="762000" cy="771525"/>
          </a:xfrm>
          <a:prstGeom prst="rect">
            <a:avLst/>
          </a:prstGeom>
        </p:spPr>
      </p:pic>
      <p:pic>
        <p:nvPicPr>
          <p:cNvPr id="30" name="Picture 30">
            <a:extLst>
              <a:ext uri="{FF2B5EF4-FFF2-40B4-BE49-F238E27FC236}">
                <a16:creationId xmlns:a16="http://schemas.microsoft.com/office/drawing/2014/main" id="{19564C7A-4720-4658-9364-E8977C2FDA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7624" y="5807555"/>
            <a:ext cx="7092697" cy="255400"/>
          </a:xfrm>
          <a:prstGeom prst="rect">
            <a:avLst/>
          </a:prstGeom>
        </p:spPr>
      </p:pic>
      <p:pic>
        <p:nvPicPr>
          <p:cNvPr id="32" name="Picture 32">
            <a:extLst>
              <a:ext uri="{FF2B5EF4-FFF2-40B4-BE49-F238E27FC236}">
                <a16:creationId xmlns:a16="http://schemas.microsoft.com/office/drawing/2014/main" id="{B6A363F4-A65B-4254-81A7-871A9A6B77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2772" y="6875948"/>
            <a:ext cx="1397643" cy="251179"/>
          </a:xfrm>
          <a:prstGeom prst="rect">
            <a:avLst/>
          </a:prstGeom>
        </p:spPr>
      </p:pic>
      <p:pic>
        <p:nvPicPr>
          <p:cNvPr id="34" name="Picture 34">
            <a:extLst>
              <a:ext uri="{FF2B5EF4-FFF2-40B4-BE49-F238E27FC236}">
                <a16:creationId xmlns:a16="http://schemas.microsoft.com/office/drawing/2014/main" id="{D4B331E3-2A4E-4EA2-9E8B-57100763C2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8632" y="4803084"/>
            <a:ext cx="1438021" cy="2894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F9557E-98E6-43CC-B3DC-60DD1148F3E1}"/>
              </a:ext>
            </a:extLst>
          </p:cNvPr>
          <p:cNvSpPr txBox="1"/>
          <p:nvPr/>
        </p:nvSpPr>
        <p:spPr>
          <a:xfrm>
            <a:off x="1585912" y="4820194"/>
            <a:ext cx="5663974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3D0D8C-F8CF-4823-8102-C6CBFBD3090B}"/>
              </a:ext>
            </a:extLst>
          </p:cNvPr>
          <p:cNvSpPr txBox="1"/>
          <p:nvPr/>
        </p:nvSpPr>
        <p:spPr>
          <a:xfrm>
            <a:off x="1612772" y="2706670"/>
            <a:ext cx="7067549" cy="230832"/>
          </a:xfrm>
          <a:prstGeom prst="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3 – </a:t>
            </a:r>
            <a:r>
              <a:rPr lang="en-US" altLang="en-US" sz="900" b="1" dirty="0">
                <a:solidFill>
                  <a:schemeClr val="bg1"/>
                </a:solidFill>
              </a:rPr>
              <a:t>The Nation Expands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Box 15">
            <a:extLst>
              <a:ext uri="{FF2B5EF4-FFF2-40B4-BE49-F238E27FC236}">
                <a16:creationId xmlns:a16="http://schemas.microsoft.com/office/drawing/2014/main" id="{E7C117C6-727D-455C-B52F-8B4976A47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9104" y="3850812"/>
            <a:ext cx="7067549" cy="2308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 dirty="0"/>
              <a:t>    Buffer Week: Assessment, Enrichment, Remediation </a:t>
            </a:r>
          </a:p>
        </p:txBody>
      </p:sp>
      <p:sp>
        <p:nvSpPr>
          <p:cNvPr id="26" name="5-Point Star 12">
            <a:extLst>
              <a:ext uri="{FF2B5EF4-FFF2-40B4-BE49-F238E27FC236}">
                <a16:creationId xmlns:a16="http://schemas.microsoft.com/office/drawing/2014/main" id="{7B740989-2624-4CB6-A162-DE64F9FC5FBC}"/>
              </a:ext>
            </a:extLst>
          </p:cNvPr>
          <p:cNvSpPr/>
          <p:nvPr/>
        </p:nvSpPr>
        <p:spPr>
          <a:xfrm flipH="1">
            <a:off x="7527167" y="1380976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7" name="5-Point Star 12">
            <a:extLst>
              <a:ext uri="{FF2B5EF4-FFF2-40B4-BE49-F238E27FC236}">
                <a16:creationId xmlns:a16="http://schemas.microsoft.com/office/drawing/2014/main" id="{D9C853D2-8247-476D-9CFE-3B95937879DD}"/>
              </a:ext>
            </a:extLst>
          </p:cNvPr>
          <p:cNvSpPr/>
          <p:nvPr/>
        </p:nvSpPr>
        <p:spPr>
          <a:xfrm flipH="1">
            <a:off x="1829805" y="4115880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5267833F-33B0-4CD9-A9D2-C897955E3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427" y="89731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2" cstate="print"/>
          <a:srcRect t="28735" b="22263"/>
          <a:stretch>
            <a:fillRect/>
          </a:stretch>
        </p:blipFill>
        <p:spPr bwMode="auto">
          <a:xfrm>
            <a:off x="7337425" y="0"/>
            <a:ext cx="1500188" cy="62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278434"/>
              </p:ext>
            </p:extLst>
          </p:nvPr>
        </p:nvGraphicFramePr>
        <p:xfrm>
          <a:off x="133540" y="626059"/>
          <a:ext cx="8763000" cy="6234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43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Citizenship Word  </a:t>
                      </a:r>
                      <a:endParaRPr lang="en-US" sz="4000" b="1"/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Monday</a:t>
                      </a:r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Tuesday</a:t>
                      </a:r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Wednesday</a:t>
                      </a:r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Thursday</a:t>
                      </a:r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Friday</a:t>
                      </a:r>
                    </a:p>
                  </a:txBody>
                  <a:tcPr marT="45717" marB="45717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3994"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/>
                        <a:t>1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i="0"/>
                        <a:t>2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i="0"/>
                        <a:t>3</a:t>
                      </a:r>
                    </a:p>
                    <a:p>
                      <a:pPr>
                        <a:buNone/>
                      </a:pPr>
                      <a:endParaRPr lang="en-US" sz="1000" i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i="0"/>
                        <a:t>4 </a:t>
                      </a:r>
                    </a:p>
                    <a:p>
                      <a:pPr>
                        <a:buNone/>
                      </a:pPr>
                      <a:endParaRPr lang="en-US" sz="1000" i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3994">
                <a:tc>
                  <a:txBody>
                    <a:bodyPr/>
                    <a:lstStyle/>
                    <a:p>
                      <a:pPr algn="ctr"/>
                      <a:endParaRPr lang="en-US" sz="1000" b="1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/>
                        <a:t>Flexibility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 7   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</a:t>
                      </a: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Reconstruction 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8   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9  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dirty="0"/>
                        <a:t>10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11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527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baseline="0"/>
                        <a:t>Diligence</a:t>
                      </a:r>
                      <a:endParaRPr lang="en-US" sz="1000" b="1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14 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15 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/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algn="ctr"/>
                      <a:endParaRPr lang="en-US" sz="1200" b="1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16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r>
                        <a:rPr lang="en-US" sz="1000" dirty="0"/>
                        <a:t>  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17 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r>
                        <a:rPr lang="en-US" sz="1000" dirty="0"/>
                        <a:t>  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>
                        <a:buNone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18            </a:t>
                      </a:r>
                      <a:r>
                        <a:rPr lang="en-US" sz="1000" b="0" i="0" dirty="0"/>
                        <a:t>SS4H4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SS4H5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Civil War 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dirty="0"/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39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/>
                    </a:p>
                    <a:p>
                      <a:pPr algn="ctr"/>
                      <a:r>
                        <a:rPr lang="en-US" sz="1000" b="1"/>
                        <a:t>Initiative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21</a:t>
                      </a:r>
                      <a:endParaRPr lang="en-US" sz="1000" b="1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22 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   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24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25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5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/>
                    </a:p>
                    <a:p>
                      <a:pPr algn="ctr"/>
                      <a:r>
                        <a:rPr lang="en-US" sz="1000" b="1"/>
                        <a:t>Resourcefulness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28 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000" b="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29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  <a:endParaRPr lang="en-US" sz="1000" b="0" dirty="0"/>
                    </a:p>
                    <a:p>
                      <a:pPr algn="ctr"/>
                      <a:endParaRPr lang="en-US" sz="1000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200" b="1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30            SS4H4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SS4H5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000" b="0" dirty="0"/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31"/>
                      </a:pPr>
                      <a:r>
                        <a:rPr lang="en-US" sz="1000" dirty="0"/>
                        <a:t>           SS4H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dirty="0"/>
                        <a:t>                 SS4H5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15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801526" y="5332167"/>
            <a:ext cx="2439686" cy="245268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72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212" y="0"/>
            <a:ext cx="2095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A close up of a logo&#10;&#10;Description generated with high confidence">
            <a:extLst>
              <a:ext uri="{FF2B5EF4-FFF2-40B4-BE49-F238E27FC236}">
                <a16:creationId xmlns:a16="http://schemas.microsoft.com/office/drawing/2014/main" id="{FBD0505D-7B32-4E8C-A20F-DC2B3BC1D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347" y="1343025"/>
            <a:ext cx="581025" cy="581025"/>
          </a:xfrm>
          <a:prstGeom prst="rect">
            <a:avLst/>
          </a:prstGeom>
        </p:spPr>
      </p:pic>
      <p:pic>
        <p:nvPicPr>
          <p:cNvPr id="10" name="Picture 10" descr="A close up of a logo&#10;&#10;Description generated with high confidence">
            <a:extLst>
              <a:ext uri="{FF2B5EF4-FFF2-40B4-BE49-F238E27FC236}">
                <a16:creationId xmlns:a16="http://schemas.microsoft.com/office/drawing/2014/main" id="{85C160B9-94C3-4404-BFE9-DCF6DBE6D9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2480" y="1371600"/>
            <a:ext cx="581025" cy="581025"/>
          </a:xfrm>
          <a:prstGeom prst="rect">
            <a:avLst/>
          </a:prstGeom>
        </p:spPr>
      </p:pic>
      <p:pic>
        <p:nvPicPr>
          <p:cNvPr id="13" name="Picture 13" descr="A close up of a logo&#10;&#10;Description generated with high confidence">
            <a:extLst>
              <a:ext uri="{FF2B5EF4-FFF2-40B4-BE49-F238E27FC236}">
                <a16:creationId xmlns:a16="http://schemas.microsoft.com/office/drawing/2014/main" id="{7D71DBC5-3F59-4A1B-A283-83F0ADB10F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371600"/>
            <a:ext cx="581025" cy="581025"/>
          </a:xfrm>
          <a:prstGeom prst="rect">
            <a:avLst/>
          </a:prstGeom>
        </p:spPr>
      </p:pic>
      <p:pic>
        <p:nvPicPr>
          <p:cNvPr id="16" name="Picture 16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86787B00-F3B1-4576-BF62-C3DDD2E492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00" y="1414732"/>
            <a:ext cx="771525" cy="526075"/>
          </a:xfrm>
          <a:prstGeom prst="rect">
            <a:avLst/>
          </a:prstGeom>
        </p:spPr>
      </p:pic>
      <p:pic>
        <p:nvPicPr>
          <p:cNvPr id="20" name="Picture 20">
            <a:extLst>
              <a:ext uri="{FF2B5EF4-FFF2-40B4-BE49-F238E27FC236}">
                <a16:creationId xmlns:a16="http://schemas.microsoft.com/office/drawing/2014/main" id="{BDF63B4E-EE11-452C-83C4-51329551C3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2628" y="2049880"/>
            <a:ext cx="4512462" cy="142875"/>
          </a:xfrm>
          <a:prstGeom prst="rect">
            <a:avLst/>
          </a:prstGeom>
        </p:spPr>
      </p:pic>
      <p:pic>
        <p:nvPicPr>
          <p:cNvPr id="22" name="Picture 22">
            <a:extLst>
              <a:ext uri="{FF2B5EF4-FFF2-40B4-BE49-F238E27FC236}">
                <a16:creationId xmlns:a16="http://schemas.microsoft.com/office/drawing/2014/main" id="{984328A5-ACDA-4965-BD48-4A1355F219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0968" y="2053977"/>
            <a:ext cx="1479441" cy="142875"/>
          </a:xfrm>
          <a:prstGeom prst="rect">
            <a:avLst/>
          </a:prstGeom>
        </p:spPr>
      </p:pic>
      <p:pic>
        <p:nvPicPr>
          <p:cNvPr id="24" name="Picture 24">
            <a:extLst>
              <a:ext uri="{FF2B5EF4-FFF2-40B4-BE49-F238E27FC236}">
                <a16:creationId xmlns:a16="http://schemas.microsoft.com/office/drawing/2014/main" id="{B22605A3-6105-46C3-9559-56EC82EDD6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4924" y="4506767"/>
            <a:ext cx="742950" cy="790575"/>
          </a:xfrm>
          <a:prstGeom prst="rect">
            <a:avLst/>
          </a:prstGeom>
        </p:spPr>
      </p:pic>
      <p:pic>
        <p:nvPicPr>
          <p:cNvPr id="26" name="Picture 26">
            <a:extLst>
              <a:ext uri="{FF2B5EF4-FFF2-40B4-BE49-F238E27FC236}">
                <a16:creationId xmlns:a16="http://schemas.microsoft.com/office/drawing/2014/main" id="{95225F59-ABCF-4E2C-BC05-A15B5C9905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92962" y="5307656"/>
            <a:ext cx="1466874" cy="2571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B279C8C-625E-4B35-9FEA-13CC0D12E6B1}"/>
              </a:ext>
            </a:extLst>
          </p:cNvPr>
          <p:cNvSpPr txBox="1"/>
          <p:nvPr/>
        </p:nvSpPr>
        <p:spPr>
          <a:xfrm>
            <a:off x="1356887" y="2914818"/>
            <a:ext cx="7541848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7F0FFA-C702-4C8C-96F4-9BF81678DAEC}"/>
              </a:ext>
            </a:extLst>
          </p:cNvPr>
          <p:cNvSpPr txBox="1"/>
          <p:nvPr/>
        </p:nvSpPr>
        <p:spPr>
          <a:xfrm>
            <a:off x="1344291" y="4264153"/>
            <a:ext cx="7541254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CD0CD0-2C9E-4D82-9696-7FF0D61D8264}"/>
              </a:ext>
            </a:extLst>
          </p:cNvPr>
          <p:cNvSpPr txBox="1"/>
          <p:nvPr/>
        </p:nvSpPr>
        <p:spPr>
          <a:xfrm>
            <a:off x="2859836" y="5303684"/>
            <a:ext cx="6030408" cy="230831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B6086B-C973-4110-B5D0-CFD6A022771C}"/>
              </a:ext>
            </a:extLst>
          </p:cNvPr>
          <p:cNvSpPr txBox="1"/>
          <p:nvPr/>
        </p:nvSpPr>
        <p:spPr>
          <a:xfrm>
            <a:off x="1344291" y="6621613"/>
            <a:ext cx="7516656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288996B6-1BD9-4B67-84E5-2F0FE9015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6242" y="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2" cstate="print"/>
          <a:srcRect t="28735" b="22263"/>
          <a:stretch>
            <a:fillRect/>
          </a:stretch>
        </p:blipFill>
        <p:spPr bwMode="auto">
          <a:xfrm>
            <a:off x="7337425" y="141288"/>
            <a:ext cx="1500188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031748"/>
              </p:ext>
            </p:extLst>
          </p:nvPr>
        </p:nvGraphicFramePr>
        <p:xfrm>
          <a:off x="152397" y="1012904"/>
          <a:ext cx="8763002" cy="59067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1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/>
                        <a:t>Citizenship</a:t>
                      </a:r>
                      <a:r>
                        <a:rPr lang="en-US" sz="1400" b="1" baseline="0"/>
                        <a:t>  Word</a:t>
                      </a:r>
                      <a:endParaRPr lang="en-US" sz="4000" b="1"/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Monday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/>
                        <a:t>Tuesday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Wednesday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Thursday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/>
                        <a:t>Friday</a:t>
                      </a:r>
                    </a:p>
                  </a:txBody>
                  <a:tcPr marT="45717" marB="45717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14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/>
                        <a:t>Resourcefulness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1"/>
                    </a:p>
                    <a:p>
                      <a:pPr>
                        <a:buNone/>
                      </a:pPr>
                      <a:endParaRPr lang="en-US" sz="8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0"/>
                    </a:p>
                    <a:p>
                      <a:pPr>
                        <a:buNone/>
                      </a:pPr>
                      <a:endParaRPr lang="en-US" sz="11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 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>
                        <a:buNone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829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baseline="0"/>
                        <a:t>Acceptance</a:t>
                      </a:r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  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Civil War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 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Civil War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Civil War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 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Civil War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8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SS4G2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Civil War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Reconstruction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11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baseline="0"/>
                        <a:t>Forgiveness</a:t>
                      </a:r>
                      <a:endParaRPr lang="en-US" sz="1000" b="1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11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algn="ctr"/>
                      <a:r>
                        <a:rPr lang="en-US" sz="1000" baseline="0" dirty="0"/>
                        <a:t> </a:t>
                      </a: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              2SS4H6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 </a:t>
                      </a: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13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14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 </a:t>
                      </a:r>
                      <a:endParaRPr lang="en-US" sz="1000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/>
                        <a:t>15  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000" b="1" dirty="0"/>
                        <a:t>Early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US" sz="1000" b="1" dirty="0"/>
                        <a:t>Release</a:t>
                      </a:r>
                      <a:endParaRPr lang="en-US" dirty="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9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900"/>
                        <a:t> </a:t>
                      </a:r>
                      <a:r>
                        <a:rPr lang="en-US" sz="1000" b="1"/>
                        <a:t>Cooperation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/>
                        <a:t>18</a:t>
                      </a:r>
                    </a:p>
                    <a:p>
                      <a:pPr>
                        <a:buNone/>
                      </a:pPr>
                      <a:endParaRPr lang="en-US" sz="1000"/>
                    </a:p>
                  </a:txBody>
                  <a:tcPr marT="45717" marB="4571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19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20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endParaRPr lang="en-US" sz="1000" dirty="0"/>
                    </a:p>
                    <a:p>
                      <a:pPr algn="ctr"/>
                      <a:r>
                        <a:rPr lang="en-US" sz="1200" b="1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21            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22        Post</a:t>
                      </a:r>
                      <a:r>
                        <a:rPr lang="en-US" sz="1000" baseline="0" dirty="0"/>
                        <a:t> Assessment</a:t>
                      </a:r>
                      <a:endParaRPr lang="en-US" sz="1000" dirty="0"/>
                    </a:p>
                    <a:p>
                      <a:pPr algn="ctr">
                        <a:buNone/>
                      </a:pPr>
                      <a:r>
                        <a:rPr lang="en-US" sz="1000" dirty="0"/>
                        <a:t>  SS4H6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SS4G2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Civil War 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dirty="0"/>
                        <a:t>Reconstruction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b="1" dirty="0"/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50" b="1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5601">
                <a:tc>
                  <a:txBody>
                    <a:bodyPr/>
                    <a:lstStyle/>
                    <a:p>
                      <a:pPr algn="ctr"/>
                      <a:endParaRPr lang="en-US" sz="1000" b="1"/>
                    </a:p>
                    <a:p>
                      <a:pPr algn="ctr"/>
                      <a:r>
                        <a:rPr lang="en-US" sz="1000" b="1"/>
                        <a:t>Fairness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Enrichment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Remediation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Enrichment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Remediation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27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Enrichment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Remediation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Assessment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Enrichment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Remediation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  <a:p>
                      <a:pPr algn="ctr"/>
                      <a:r>
                        <a:rPr lang="en-US" sz="1000" b="0" dirty="0" err="1"/>
                        <a:t>Assement</a:t>
                      </a:r>
                      <a:endParaRPr lang="en-US" sz="1000" b="0" dirty="0"/>
                    </a:p>
                    <a:p>
                      <a:pPr algn="ctr"/>
                      <a:r>
                        <a:rPr lang="en-US" sz="1000" b="0" dirty="0"/>
                        <a:t>Enrichment </a:t>
                      </a:r>
                    </a:p>
                    <a:p>
                      <a:pPr algn="ctr"/>
                      <a:r>
                        <a:rPr lang="en-US" sz="1000" b="0" dirty="0"/>
                        <a:t>Remediation</a:t>
                      </a:r>
                    </a:p>
                    <a:p>
                      <a:pPr algn="ctr"/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239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866645" y="5558483"/>
            <a:ext cx="2233909" cy="365125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824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"/>
            <a:ext cx="21336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AF6FA0CD-26A1-49C4-8263-C0BEBEF54A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4025" y="3605680"/>
            <a:ext cx="578100" cy="523875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BAB94606-1D05-474F-AC1D-E2361606EA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7589" y="4238336"/>
            <a:ext cx="1491761" cy="264577"/>
          </a:xfrm>
          <a:prstGeom prst="rect">
            <a:avLst/>
          </a:prstGeom>
        </p:spPr>
      </p:pic>
      <p:pic>
        <p:nvPicPr>
          <p:cNvPr id="10" name="Picture 11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A1B2921-6C75-42EC-BCCB-6B45C593F4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5853" y="4732280"/>
            <a:ext cx="685800" cy="676275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9304FF8C-3926-41CD-BA7D-D2AF49FE86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21900" y="5575016"/>
            <a:ext cx="1473706" cy="251695"/>
          </a:xfrm>
          <a:prstGeom prst="rect">
            <a:avLst/>
          </a:prstGeom>
        </p:spPr>
      </p:pic>
      <p:sp>
        <p:nvSpPr>
          <p:cNvPr id="19" name="TextBox 15"/>
          <p:cNvSpPr txBox="1">
            <a:spLocks noChangeArrowheads="1"/>
          </p:cNvSpPr>
          <p:nvPr/>
        </p:nvSpPr>
        <p:spPr bwMode="auto">
          <a:xfrm>
            <a:off x="1407350" y="6667335"/>
            <a:ext cx="7486037" cy="2308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900" b="1" dirty="0"/>
              <a:t>    Buffer Week: Assessment, Enrichment, Remediation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34CDBB-C881-4270-8EA2-CB29669A0057}"/>
              </a:ext>
            </a:extLst>
          </p:cNvPr>
          <p:cNvSpPr txBox="1"/>
          <p:nvPr/>
        </p:nvSpPr>
        <p:spPr>
          <a:xfrm>
            <a:off x="1407350" y="3170680"/>
            <a:ext cx="7472000" cy="232290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>
                <a:solidFill>
                  <a:schemeClr val="bg1"/>
                </a:solidFill>
              </a:rPr>
              <a:t>Civil War and Reconstruction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F30357-97C6-4654-8C0E-5644D3389A53}"/>
              </a:ext>
            </a:extLst>
          </p:cNvPr>
          <p:cNvSpPr txBox="1"/>
          <p:nvPr/>
        </p:nvSpPr>
        <p:spPr>
          <a:xfrm>
            <a:off x="1407350" y="4254437"/>
            <a:ext cx="5962245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>
                <a:solidFill>
                  <a:schemeClr val="bg1"/>
                </a:solidFill>
              </a:rPr>
              <a:t>Civil War and Reconstruction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0ECBDE-58A2-4426-A3D8-CF1FE8E7A101}"/>
              </a:ext>
            </a:extLst>
          </p:cNvPr>
          <p:cNvSpPr txBox="1"/>
          <p:nvPr/>
        </p:nvSpPr>
        <p:spPr>
          <a:xfrm>
            <a:off x="2917105" y="5575016"/>
            <a:ext cx="5962245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4 – </a:t>
            </a:r>
            <a:r>
              <a:rPr lang="en-US" altLang="en-US" sz="900" b="1" dirty="0">
                <a:solidFill>
                  <a:schemeClr val="bg1"/>
                </a:solidFill>
              </a:rPr>
              <a:t>Civil War and Reconstruction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7" name="5-Point Star 12">
            <a:extLst>
              <a:ext uri="{FF2B5EF4-FFF2-40B4-BE49-F238E27FC236}">
                <a16:creationId xmlns:a16="http://schemas.microsoft.com/office/drawing/2014/main" id="{EC2D06F5-6370-499D-810D-77D83CF7FDE9}"/>
              </a:ext>
            </a:extLst>
          </p:cNvPr>
          <p:cNvSpPr/>
          <p:nvPr/>
        </p:nvSpPr>
        <p:spPr>
          <a:xfrm flipH="1">
            <a:off x="7637264" y="4565168"/>
            <a:ext cx="178951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EDAD5061-7565-44D4-81EA-A4C8387A6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92" y="22860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1" y="4393782"/>
            <a:ext cx="776982" cy="91300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1" y="4412508"/>
            <a:ext cx="762000" cy="894282"/>
          </a:xfrm>
          <a:prstGeom prst="rect">
            <a:avLst/>
          </a:prstGeom>
        </p:spPr>
      </p:pic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4" cstate="print"/>
          <a:srcRect t="28735" b="22263"/>
          <a:stretch>
            <a:fillRect/>
          </a:stretch>
        </p:blipFill>
        <p:spPr bwMode="auto">
          <a:xfrm>
            <a:off x="7337425" y="141288"/>
            <a:ext cx="150018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063938"/>
              </p:ext>
            </p:extLst>
          </p:nvPr>
        </p:nvGraphicFramePr>
        <p:xfrm>
          <a:off x="196434" y="1027113"/>
          <a:ext cx="8686801" cy="56343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3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6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6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6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6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81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Citizenship</a:t>
                      </a:r>
                      <a:r>
                        <a:rPr lang="en-US" sz="1400" b="1" baseline="0" dirty="0"/>
                        <a:t> Word  </a:t>
                      </a:r>
                      <a:endParaRPr lang="en-US" sz="1400" b="1" dirty="0"/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Monday</a:t>
                      </a:r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Tuesday</a:t>
                      </a:r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Wednesday</a:t>
                      </a:r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Thursday</a:t>
                      </a:r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Friday</a:t>
                      </a:r>
                    </a:p>
                  </a:txBody>
                  <a:tcPr marT="45723" marB="4572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24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 b="0" i="0"/>
                    </a:p>
                    <a:p>
                      <a:pPr algn="ctr"/>
                      <a:r>
                        <a:rPr lang="en-US" sz="1000" b="1" i="0"/>
                        <a:t>Fairness</a:t>
                      </a:r>
                    </a:p>
                    <a:p>
                      <a:pPr>
                        <a:buNone/>
                      </a:pPr>
                      <a:endParaRPr lang="en-US" sz="900" b="0" i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900" b="0" i="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00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/>
                        <a:t>  </a:t>
                      </a:r>
                    </a:p>
                    <a:p>
                      <a:pPr algn="ctr"/>
                      <a:endParaRPr lang="en-US" sz="1200" b="1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/>
                        <a:t>Cheerfulness</a:t>
                      </a:r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         </a:t>
                      </a:r>
                    </a:p>
                    <a:p>
                      <a:pPr algn="ctr"/>
                      <a:r>
                        <a:rPr lang="en-US" sz="1000" dirty="0"/>
                        <a:t>Pre</a:t>
                      </a:r>
                      <a:r>
                        <a:rPr lang="en-US" sz="1000" baseline="0" dirty="0"/>
                        <a:t> Assessment</a:t>
                      </a:r>
                      <a:endParaRPr lang="en-US" sz="1000" dirty="0"/>
                    </a:p>
                    <a:p>
                      <a:pPr algn="ctr"/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  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dirty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6     </a:t>
                      </a:r>
                    </a:p>
                    <a:p>
                      <a:pPr algn="ctr"/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dirty="0"/>
                    </a:p>
                    <a:p>
                      <a:endParaRPr lang="en-US" sz="1000" dirty="0"/>
                    </a:p>
                    <a:p>
                      <a:pPr algn="ctr"/>
                      <a:r>
                        <a:rPr lang="en-US" sz="1200" b="1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7 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  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b="0" dirty="0"/>
                        <a:t> </a:t>
                      </a:r>
                      <a:r>
                        <a:rPr lang="en-US" sz="1000" b="0" i="0" dirty="0"/>
                        <a:t> </a:t>
                      </a: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566">
                <a:tc>
                  <a:txBody>
                    <a:bodyPr/>
                    <a:lstStyle/>
                    <a:p>
                      <a:pPr algn="ctr"/>
                      <a:endParaRPr lang="en-US" sz="900" baseline="0"/>
                    </a:p>
                    <a:p>
                      <a:pPr algn="ctr"/>
                      <a:r>
                        <a:rPr lang="en-US" sz="1000" b="1" baseline="0"/>
                        <a:t>Motivation</a:t>
                      </a:r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  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12      </a:t>
                      </a:r>
                    </a:p>
                    <a:p>
                      <a:pPr algn="ctr"/>
                      <a:r>
                        <a:rPr lang="en-US" sz="1000" dirty="0"/>
                        <a:t> 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 </a:t>
                      </a: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13    </a:t>
                      </a:r>
                      <a:endParaRPr lang="en-US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    Early </a:t>
                      </a:r>
                      <a:endParaRPr lang="en-US" dirty="0"/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   Release</a:t>
                      </a:r>
                      <a:endParaRPr lang="en-US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14        </a:t>
                      </a:r>
                    </a:p>
                    <a:p>
                      <a:pPr algn="ctr"/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15      </a:t>
                      </a:r>
                    </a:p>
                    <a:p>
                      <a:pPr algn="ctr"/>
                      <a:r>
                        <a:rPr lang="en-US" sz="1000" dirty="0"/>
                        <a:t>  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 </a:t>
                      </a: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283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baseline="0"/>
                        <a:t>Perseverance</a:t>
                      </a:r>
                    </a:p>
                    <a:p>
                      <a:pPr>
                        <a:buNone/>
                      </a:pPr>
                      <a:endParaRPr lang="en-US" sz="900" baseline="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18      </a:t>
                      </a:r>
                    </a:p>
                    <a:p>
                      <a:pPr algn="ctr"/>
                      <a:r>
                        <a:rPr lang="en-US" sz="1000" dirty="0"/>
                        <a:t>  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19   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/>
                        <a:t> </a:t>
                      </a: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</a:rPr>
                        <a:t>20       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200" b="1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/>
                        <a:t>21   Report Card</a:t>
                      </a:r>
                    </a:p>
                    <a:p>
                      <a:pPr>
                        <a:buNone/>
                      </a:pPr>
                      <a:r>
                        <a:rPr lang="en-US" sz="1000" b="1" dirty="0"/>
                        <a:t>        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22    </a:t>
                      </a:r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algn="ctr"/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156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900"/>
                    </a:p>
                    <a:p>
                      <a:pPr algn="ctr"/>
                      <a:r>
                        <a:rPr lang="en-US" sz="1000" b="1" baseline="0"/>
                        <a:t>Honesty</a:t>
                      </a:r>
                      <a:endParaRPr lang="en-US" sz="1000" b="1"/>
                    </a:p>
                    <a:p>
                      <a:pPr>
                        <a:buNone/>
                      </a:pPr>
                      <a:endParaRPr lang="en-US" sz="900"/>
                    </a:p>
                    <a:p>
                      <a:pPr>
                        <a:buNone/>
                      </a:pPr>
                      <a:endParaRPr lang="en-US" sz="90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25    </a:t>
                      </a:r>
                    </a:p>
                    <a:p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26    </a:t>
                      </a:r>
                    </a:p>
                    <a:p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27    </a:t>
                      </a:r>
                    </a:p>
                    <a:p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>
                        <a:buNone/>
                      </a:pPr>
                      <a:endParaRPr lang="en-US" sz="1000" dirty="0"/>
                    </a:p>
                    <a:p>
                      <a:pPr algn="ctr"/>
                      <a:endParaRPr lang="en-US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28    </a:t>
                      </a:r>
                    </a:p>
                    <a:p>
                      <a:endParaRPr lang="en-US" sz="1000" dirty="0"/>
                    </a:p>
                    <a:p>
                      <a:pPr algn="ctr"/>
                      <a:r>
                        <a:rPr lang="en-US" sz="1000" dirty="0"/>
                        <a:t> </a:t>
                      </a:r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>
                          <a:solidFill>
                            <a:srgbClr val="FF3399"/>
                          </a:solidFill>
                        </a:rPr>
                        <a:t>**Culminating Task**</a:t>
                      </a:r>
                      <a:endParaRPr lang="en-US" sz="1000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i="0" dirty="0"/>
                        <a:t>29    </a:t>
                      </a:r>
                    </a:p>
                    <a:p>
                      <a:pPr algn="ctr"/>
                      <a:r>
                        <a:rPr lang="en-US" sz="1000" b="1" dirty="0"/>
                        <a:t>Post</a:t>
                      </a:r>
                      <a:r>
                        <a:rPr lang="en-US" sz="1000" b="1" baseline="0" dirty="0"/>
                        <a:t> Assessment</a:t>
                      </a:r>
                      <a:endParaRPr lang="en-US" sz="1000" b="1" dirty="0"/>
                    </a:p>
                    <a:p>
                      <a:pPr algn="ctr"/>
                      <a:r>
                        <a:rPr lang="en-US" sz="1000" b="1" dirty="0"/>
                        <a:t>SS4E1a,b,c,d,e,f</a:t>
                      </a:r>
                    </a:p>
                    <a:p>
                      <a:pPr algn="ctr"/>
                      <a:r>
                        <a:rPr lang="en-US" sz="1000" b="1" dirty="0"/>
                        <a:t>Economics</a:t>
                      </a:r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</a:txBody>
                  <a:tcPr marT="45723" marB="45723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63" name="Footer Placeholder 1"/>
          <p:cNvSpPr>
            <a:spLocks noGrp="1"/>
          </p:cNvSpPr>
          <p:nvPr>
            <p:ph type="ftr" sz="quarter" idx="11"/>
          </p:nvPr>
        </p:nvSpPr>
        <p:spPr bwMode="auto">
          <a:xfrm rot="16200000">
            <a:off x="7531146" y="5321343"/>
            <a:ext cx="2895600" cy="177714"/>
          </a:xfrm>
          <a:extLst/>
        </p:spPr>
        <p:txBody>
          <a:bodyPr rtlCol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n-US" altLang="en-US" b="1" dirty="0">
                <a:ea typeface="+mn-ea"/>
                <a:cs typeface="+mn-cs"/>
              </a:rPr>
              <a:t>Revised April 2018</a:t>
            </a:r>
          </a:p>
        </p:txBody>
      </p:sp>
      <p:pic>
        <p:nvPicPr>
          <p:cNvPr id="926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81000"/>
            <a:ext cx="16383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9FCF0278-8FBF-4F86-A038-B1F02C22EB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55651" y="3455151"/>
            <a:ext cx="628650" cy="523875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A61CC6B5-C160-496C-AEB2-213A6021EF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57014" y="3975325"/>
            <a:ext cx="1197272" cy="247650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50078016-AA78-4EB9-83F6-CA79A1D66A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5457" y="4972354"/>
            <a:ext cx="2880410" cy="22003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CBBE395-C963-4A4D-A539-29FCB39F559D}"/>
              </a:ext>
            </a:extLst>
          </p:cNvPr>
          <p:cNvSpPr txBox="1"/>
          <p:nvPr/>
        </p:nvSpPr>
        <p:spPr>
          <a:xfrm>
            <a:off x="1427382" y="5192386"/>
            <a:ext cx="7449000" cy="23083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5 – </a:t>
            </a:r>
            <a:r>
              <a:rPr lang="en-US" altLang="en-US" sz="900" b="1" dirty="0">
                <a:solidFill>
                  <a:schemeClr val="bg1"/>
                </a:solidFill>
              </a:rPr>
              <a:t>Economics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B5F4D0-6121-4675-87B4-D16BBABD2769}"/>
              </a:ext>
            </a:extLst>
          </p:cNvPr>
          <p:cNvSpPr txBox="1"/>
          <p:nvPr/>
        </p:nvSpPr>
        <p:spPr>
          <a:xfrm>
            <a:off x="1454796" y="3187553"/>
            <a:ext cx="7421585" cy="23083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5 – </a:t>
            </a:r>
            <a:r>
              <a:rPr lang="en-US" altLang="en-US" sz="900" b="1">
                <a:solidFill>
                  <a:schemeClr val="bg1"/>
                </a:solidFill>
              </a:rPr>
              <a:t>Economics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2EB34D-68A0-4C60-89E5-08B2F1C189D1}"/>
              </a:ext>
            </a:extLst>
          </p:cNvPr>
          <p:cNvSpPr txBox="1"/>
          <p:nvPr/>
        </p:nvSpPr>
        <p:spPr>
          <a:xfrm>
            <a:off x="1441089" y="4264548"/>
            <a:ext cx="7421585" cy="23083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>
                <a:solidFill>
                  <a:schemeClr val="bg1"/>
                </a:solidFill>
                <a:latin typeface="Arial" panose="020B0604020202020204" pitchFamily="34" charset="0"/>
              </a:rPr>
              <a:t>Unit 5 – </a:t>
            </a:r>
            <a:r>
              <a:rPr lang="en-US" altLang="en-US" sz="900" b="1">
                <a:solidFill>
                  <a:schemeClr val="bg1"/>
                </a:solidFill>
              </a:rPr>
              <a:t>Economics</a:t>
            </a:r>
            <a:endParaRPr lang="en-US" altLang="en-US" sz="9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3881C2-6618-415A-B902-6C939D54853F}"/>
              </a:ext>
            </a:extLst>
          </p:cNvPr>
          <p:cNvSpPr txBox="1"/>
          <p:nvPr/>
        </p:nvSpPr>
        <p:spPr>
          <a:xfrm>
            <a:off x="1454796" y="6419613"/>
            <a:ext cx="7421585" cy="230832"/>
          </a:xfrm>
          <a:prstGeom prst="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sz="900" b="1" dirty="0">
                <a:solidFill>
                  <a:schemeClr val="bg1"/>
                </a:solidFill>
                <a:latin typeface="Arial" panose="020B0604020202020204" pitchFamily="34" charset="0"/>
              </a:rPr>
              <a:t>Unit 5 – </a:t>
            </a:r>
            <a:r>
              <a:rPr lang="en-US" altLang="en-US" sz="900" b="1" dirty="0">
                <a:solidFill>
                  <a:schemeClr val="bg1"/>
                </a:solidFill>
              </a:rPr>
              <a:t>Economics</a:t>
            </a:r>
            <a:endParaRPr lang="en-US" altLang="en-US" sz="9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7" name="5-Point Star 12">
            <a:extLst>
              <a:ext uri="{FF2B5EF4-FFF2-40B4-BE49-F238E27FC236}">
                <a16:creationId xmlns:a16="http://schemas.microsoft.com/office/drawing/2014/main" id="{5A49503B-FC06-4BC9-AE22-F5B47BD02D59}"/>
              </a:ext>
            </a:extLst>
          </p:cNvPr>
          <p:cNvSpPr/>
          <p:nvPr/>
        </p:nvSpPr>
        <p:spPr>
          <a:xfrm flipH="1">
            <a:off x="1638535" y="2540432"/>
            <a:ext cx="137101" cy="173965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CFFAD46E-E902-49ED-84EA-B3DD3FB9B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92" y="228600"/>
            <a:ext cx="2513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>
                <a:latin typeface="Calibri" pitchFamily="34" charset="0"/>
              </a:rPr>
              <a:t>4th Grade Social Studies</a:t>
            </a:r>
          </a:p>
          <a:p>
            <a:pPr algn="ctr" eaLnBrk="1" hangingPunct="1"/>
            <a:r>
              <a:rPr lang="en-US" altLang="en-US">
                <a:latin typeface="Calibri" pitchFamily="34" charset="0"/>
              </a:rPr>
              <a:t> Pacing Guide 2018-2019</a:t>
            </a:r>
          </a:p>
        </p:txBody>
      </p:sp>
      <p:sp>
        <p:nvSpPr>
          <p:cNvPr id="18" name="5-Point Star 12">
            <a:extLst>
              <a:ext uri="{FF2B5EF4-FFF2-40B4-BE49-F238E27FC236}">
                <a16:creationId xmlns:a16="http://schemas.microsoft.com/office/drawing/2014/main" id="{B1DDC691-5C6C-4F99-878A-724FEF51D1C4}"/>
              </a:ext>
            </a:extLst>
          </p:cNvPr>
          <p:cNvSpPr/>
          <p:nvPr/>
        </p:nvSpPr>
        <p:spPr>
          <a:xfrm flipH="1">
            <a:off x="7479304" y="5575400"/>
            <a:ext cx="148187" cy="167220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9079DCC0EE8A47A326429E292A4201" ma:contentTypeVersion="7" ma:contentTypeDescription="Create a new document." ma:contentTypeScope="" ma:versionID="c1a593fce6ca2d344f038513f4ba625a">
  <xsd:schema xmlns:xsd="http://www.w3.org/2001/XMLSchema" xmlns:xs="http://www.w3.org/2001/XMLSchema" xmlns:p="http://schemas.microsoft.com/office/2006/metadata/properties" xmlns:ns2="7b4a3f65-3758-4e32-9c76-938c603a0be9" xmlns:ns3="a47cb6f7-00cd-43dc-a96a-3c24a9cd48d9" targetNamespace="http://schemas.microsoft.com/office/2006/metadata/properties" ma:root="true" ma:fieldsID="ad72b04e025ec8393b80b184f29de1fc" ns2:_="" ns3:_="">
    <xsd:import namespace="7b4a3f65-3758-4e32-9c76-938c603a0be9"/>
    <xsd:import namespace="a47cb6f7-00cd-43dc-a96a-3c24a9cd48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a3f65-3758-4e32-9c76-938c603a0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7cb6f7-00cd-43dc-a96a-3c24a9cd48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2FEBB7-A025-43D3-B2B2-C886DD496756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7b4a3f65-3758-4e32-9c76-938c603a0be9"/>
    <ds:schemaRef ds:uri="a47cb6f7-00cd-43dc-a96a-3c24a9cd48d9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E6F0DE-B5E5-44DA-A778-97076ED1A4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4a3f65-3758-4e32-9c76-938c603a0be9"/>
    <ds:schemaRef ds:uri="a47cb6f7-00cd-43dc-a96a-3c24a9cd48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9384C3-2839-4868-BEF4-18E4D83BBD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1962</Words>
  <Application>Microsoft Office PowerPoint</Application>
  <PresentationFormat>On-screen Show (4:3)</PresentationFormat>
  <Paragraphs>1145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Zapf Dingbats</vt:lpstr>
      <vt:lpstr>Office Theme</vt:lpstr>
      <vt:lpstr>Items for the Pacing Guide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Items for the Pacing Guide</dc:title>
  <dc:creator>Christal-Black</dc:creator>
  <cp:lastModifiedBy>Black, Christal</cp:lastModifiedBy>
  <cp:revision>77</cp:revision>
  <dcterms:modified xsi:type="dcterms:W3CDTF">2018-05-30T03:01:05Z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0x010100FA9079DCC0EE8A47A326429E292A4201</vt:lpwstr>
  </property>
</Properties>
</file>