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 id="2147483654" r:id="rId4"/>
    <p:sldMasterId id="2147483656" r:id="rId5"/>
  </p:sldMasterIdLst>
  <p:notesMasterIdLst>
    <p:notesMasterId r:id="rId70"/>
  </p:notesMasterIdLst>
  <p:sldIdLst>
    <p:sldId id="460" r:id="rId6"/>
    <p:sldId id="494" r:id="rId7"/>
    <p:sldId id="524" r:id="rId8"/>
    <p:sldId id="525" r:id="rId9"/>
    <p:sldId id="526" r:id="rId10"/>
    <p:sldId id="527" r:id="rId11"/>
    <p:sldId id="528" r:id="rId12"/>
    <p:sldId id="529" r:id="rId13"/>
    <p:sldId id="530" r:id="rId14"/>
    <p:sldId id="531" r:id="rId15"/>
    <p:sldId id="532" r:id="rId16"/>
    <p:sldId id="533" r:id="rId17"/>
    <p:sldId id="534" r:id="rId18"/>
    <p:sldId id="535" r:id="rId19"/>
    <p:sldId id="536" r:id="rId20"/>
    <p:sldId id="537" r:id="rId21"/>
    <p:sldId id="498" r:id="rId22"/>
    <p:sldId id="459" r:id="rId23"/>
    <p:sldId id="523" r:id="rId24"/>
    <p:sldId id="376" r:id="rId25"/>
    <p:sldId id="468" r:id="rId26"/>
    <p:sldId id="469" r:id="rId27"/>
    <p:sldId id="470" r:id="rId28"/>
    <p:sldId id="471" r:id="rId29"/>
    <p:sldId id="472" r:id="rId30"/>
    <p:sldId id="473" r:id="rId31"/>
    <p:sldId id="495" r:id="rId32"/>
    <p:sldId id="496" r:id="rId33"/>
    <p:sldId id="497" r:id="rId34"/>
    <p:sldId id="307" r:id="rId35"/>
    <p:sldId id="417" r:id="rId36"/>
    <p:sldId id="499" r:id="rId37"/>
    <p:sldId id="500" r:id="rId38"/>
    <p:sldId id="522" r:id="rId39"/>
    <p:sldId id="501" r:id="rId40"/>
    <p:sldId id="513" r:id="rId41"/>
    <p:sldId id="546" r:id="rId42"/>
    <p:sldId id="547" r:id="rId43"/>
    <p:sldId id="514" r:id="rId44"/>
    <p:sldId id="543" r:id="rId45"/>
    <p:sldId id="544" r:id="rId46"/>
    <p:sldId id="545" r:id="rId47"/>
    <p:sldId id="515" r:id="rId48"/>
    <p:sldId id="516" r:id="rId49"/>
    <p:sldId id="517" r:id="rId50"/>
    <p:sldId id="542" r:id="rId51"/>
    <p:sldId id="518" r:id="rId52"/>
    <p:sldId id="539" r:id="rId53"/>
    <p:sldId id="540" r:id="rId54"/>
    <p:sldId id="541" r:id="rId55"/>
    <p:sldId id="519" r:id="rId56"/>
    <p:sldId id="520" r:id="rId57"/>
    <p:sldId id="521" r:id="rId58"/>
    <p:sldId id="507" r:id="rId59"/>
    <p:sldId id="508" r:id="rId60"/>
    <p:sldId id="510" r:id="rId61"/>
    <p:sldId id="511" r:id="rId62"/>
    <p:sldId id="487" r:id="rId63"/>
    <p:sldId id="491" r:id="rId64"/>
    <p:sldId id="475" r:id="rId65"/>
    <p:sldId id="476" r:id="rId66"/>
    <p:sldId id="492" r:id="rId67"/>
    <p:sldId id="451" r:id="rId68"/>
    <p:sldId id="291" r:id="rId69"/>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990000"/>
    <a:srgbClr val="CC0000"/>
    <a:srgbClr val="660033"/>
    <a:srgbClr val="FFFFCC"/>
    <a:srgbClr val="FFEFFF"/>
    <a:srgbClr val="CCFFFF"/>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71" autoAdjust="0"/>
  </p:normalViewPr>
  <p:slideViewPr>
    <p:cSldViewPr>
      <p:cViewPr varScale="1">
        <p:scale>
          <a:sx n="108" d="100"/>
          <a:sy n="108" d="100"/>
        </p:scale>
        <p:origin x="-78" y="-13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75" d="100"/>
        <a:sy n="75" d="100"/>
      </p:scale>
      <p:origin x="0" y="62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s>
</file>

<file path=ppt/_rels/viewProps.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406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4064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406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06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406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B8B242D-D813-4ABF-8E17-161F0CAFA47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93898E-F3AC-43F5-AB48-5E270EF73374}" type="slidenum">
              <a:rPr lang="en-US"/>
              <a:pPr/>
              <a:t>1</a:t>
            </a:fld>
            <a:endParaRPr lang="en-US"/>
          </a:p>
        </p:txBody>
      </p:sp>
      <p:sp>
        <p:nvSpPr>
          <p:cNvPr id="270338" name="Rectangle 2"/>
          <p:cNvSpPr>
            <a:spLocks noRot="1" noChangeArrowheads="1" noTextEdit="1"/>
          </p:cNvSpPr>
          <p:nvPr>
            <p:ph type="sldImg"/>
          </p:nvPr>
        </p:nvSpPr>
        <p:spPr>
          <a:ln/>
        </p:spPr>
      </p:sp>
      <p:sp>
        <p:nvSpPr>
          <p:cNvPr id="270339" name="Rectangle 3"/>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351E5B-4F87-4C43-BF0C-D6FF3D998A9B}" type="slidenum">
              <a:rPr lang="en-US"/>
              <a:pPr/>
              <a:t>‹#›</a:t>
            </a:fld>
            <a:endParaRPr lang="en-US"/>
          </a:p>
        </p:txBody>
      </p:sp>
    </p:spTree>
  </p:cSld>
  <p:clrMapOvr>
    <a:masterClrMapping/>
  </p:clrMapOvr>
  <p:transition spd="med">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1710D3A-784C-444E-A9EA-9BF9957893E0}" type="slidenum">
              <a:rPr lang="en-US"/>
              <a:pPr/>
              <a:t>‹#›</a:t>
            </a:fld>
            <a:endParaRPr lang="en-US"/>
          </a:p>
        </p:txBody>
      </p:sp>
    </p:spTree>
  </p:cSld>
  <p:clrMapOvr>
    <a:masterClrMapping/>
  </p:clrMapOvr>
  <p:transition spd="med">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3F7CE9-DF30-4DF5-A137-32FD51F9EC88}" type="slidenum">
              <a:rPr lang="en-US"/>
              <a:pPr/>
              <a:t>‹#›</a:t>
            </a:fld>
            <a:endParaRPr lang="en-US"/>
          </a:p>
        </p:txBody>
      </p:sp>
    </p:spTree>
  </p:cSld>
  <p:clrMapOvr>
    <a:masterClrMapping/>
  </p:clrMapOvr>
  <p:transition spd="med">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36546" name="Group 2"/>
          <p:cNvGrpSpPr>
            <a:grpSpLocks/>
          </p:cNvGrpSpPr>
          <p:nvPr/>
        </p:nvGrpSpPr>
        <p:grpSpPr bwMode="auto">
          <a:xfrm>
            <a:off x="0" y="6350"/>
            <a:ext cx="9140825" cy="6851650"/>
            <a:chOff x="0" y="4"/>
            <a:chExt cx="5758" cy="4316"/>
          </a:xfrm>
        </p:grpSpPr>
        <p:grpSp>
          <p:nvGrpSpPr>
            <p:cNvPr id="236547" name="Group 3"/>
            <p:cNvGrpSpPr>
              <a:grpSpLocks/>
            </p:cNvGrpSpPr>
            <p:nvPr/>
          </p:nvGrpSpPr>
          <p:grpSpPr bwMode="auto">
            <a:xfrm>
              <a:off x="0" y="1161"/>
              <a:ext cx="5758" cy="3159"/>
              <a:chOff x="0" y="1161"/>
              <a:chExt cx="5758" cy="3159"/>
            </a:xfrm>
          </p:grpSpPr>
          <p:sp>
            <p:nvSpPr>
              <p:cNvPr id="236548"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236549"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sp>
          <p:nvSpPr>
            <p:cNvPr id="236550"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236551"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236552"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grpSp>
          <p:nvGrpSpPr>
            <p:cNvPr id="236553" name="Group 9"/>
            <p:cNvGrpSpPr>
              <a:grpSpLocks/>
            </p:cNvGrpSpPr>
            <p:nvPr/>
          </p:nvGrpSpPr>
          <p:grpSpPr bwMode="auto">
            <a:xfrm>
              <a:off x="348" y="4"/>
              <a:ext cx="5410" cy="4316"/>
              <a:chOff x="348" y="4"/>
              <a:chExt cx="5410" cy="4316"/>
            </a:xfrm>
          </p:grpSpPr>
          <p:sp>
            <p:nvSpPr>
              <p:cNvPr id="236554"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236555"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236556"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236557"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236558"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236559"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236560"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236561"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236562" name="Rectangle 18"/>
          <p:cNvSpPr>
            <a:spLocks noGrp="1" noChangeArrowheads="1"/>
          </p:cNvSpPr>
          <p:nvPr>
            <p:ph type="dt" sz="quarter" idx="2"/>
          </p:nvPr>
        </p:nvSpPr>
        <p:spPr/>
        <p:txBody>
          <a:bodyPr/>
          <a:lstStyle>
            <a:lvl1pPr>
              <a:defRPr/>
            </a:lvl1pPr>
          </a:lstStyle>
          <a:p>
            <a:endParaRPr lang="en-US"/>
          </a:p>
        </p:txBody>
      </p:sp>
      <p:sp>
        <p:nvSpPr>
          <p:cNvPr id="236563" name="Rectangle 19"/>
          <p:cNvSpPr>
            <a:spLocks noGrp="1" noChangeArrowheads="1"/>
          </p:cNvSpPr>
          <p:nvPr>
            <p:ph type="ftr" sz="quarter" idx="3"/>
          </p:nvPr>
        </p:nvSpPr>
        <p:spPr>
          <a:xfrm>
            <a:off x="3352800" y="6248400"/>
            <a:ext cx="2895600" cy="457200"/>
          </a:xfrm>
        </p:spPr>
        <p:txBody>
          <a:bodyPr/>
          <a:lstStyle>
            <a:lvl1pPr>
              <a:defRPr/>
            </a:lvl1pPr>
          </a:lstStyle>
          <a:p>
            <a:endParaRPr lang="en-US"/>
          </a:p>
        </p:txBody>
      </p:sp>
      <p:sp>
        <p:nvSpPr>
          <p:cNvPr id="236564" name="Rectangle 20"/>
          <p:cNvSpPr>
            <a:spLocks noGrp="1" noChangeArrowheads="1"/>
          </p:cNvSpPr>
          <p:nvPr>
            <p:ph type="sldNum" sz="quarter" idx="4"/>
          </p:nvPr>
        </p:nvSpPr>
        <p:spPr/>
        <p:txBody>
          <a:bodyPr/>
          <a:lstStyle>
            <a:lvl1pPr>
              <a:defRPr/>
            </a:lvl1pPr>
          </a:lstStyle>
          <a:p>
            <a:fld id="{8C2497A7-BA7F-4DEA-8779-BC38009EA8C5}" type="slidenum">
              <a:rPr lang="en-US"/>
              <a:pPr/>
              <a:t>‹#›</a:t>
            </a:fld>
            <a:endParaRPr lang="en-US"/>
          </a:p>
        </p:txBody>
      </p:sp>
    </p:spTree>
  </p:cSld>
  <p:clrMapOvr>
    <a:masterClrMapping/>
  </p:clrMapOvr>
  <p:transition spd="med">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2C89B6-0338-4DAA-A7D4-1B836049C384}" type="slidenum">
              <a:rPr lang="en-US"/>
              <a:pPr/>
              <a:t>‹#›</a:t>
            </a:fld>
            <a:endParaRPr lang="en-US"/>
          </a:p>
        </p:txBody>
      </p:sp>
    </p:spTree>
  </p:cSld>
  <p:clrMapOvr>
    <a:masterClrMapping/>
  </p:clrMapOvr>
  <p:transition spd="med">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65F14F-6F80-467D-8189-1B86E998F724}" type="slidenum">
              <a:rPr lang="en-US"/>
              <a:pPr/>
              <a:t>‹#›</a:t>
            </a:fld>
            <a:endParaRPr lang="en-US"/>
          </a:p>
        </p:txBody>
      </p:sp>
    </p:spTree>
  </p:cSld>
  <p:clrMapOvr>
    <a:masterClrMapping/>
  </p:clrMapOvr>
  <p:transition spd="med">
    <p:newsfla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8EC1D3-5FC6-4B2D-B05C-F193C0E4B516}" type="slidenum">
              <a:rPr lang="en-US"/>
              <a:pPr/>
              <a:t>‹#›</a:t>
            </a:fld>
            <a:endParaRPr lang="en-US"/>
          </a:p>
        </p:txBody>
      </p:sp>
    </p:spTree>
  </p:cSld>
  <p:clrMapOvr>
    <a:masterClrMapping/>
  </p:clrMapOvr>
  <p:transition spd="med">
    <p:newsfla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E2314BD-7DD1-4FF2-AB3A-071868D607C6}" type="slidenum">
              <a:rPr lang="en-US"/>
              <a:pPr/>
              <a:t>‹#›</a:t>
            </a:fld>
            <a:endParaRPr lang="en-US"/>
          </a:p>
        </p:txBody>
      </p:sp>
    </p:spTree>
  </p:cSld>
  <p:clrMapOvr>
    <a:masterClrMapping/>
  </p:clrMapOvr>
  <p:transition spd="med">
    <p:newsfla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850D926-2A09-4394-ACA8-5CF8752D9EB6}" type="slidenum">
              <a:rPr lang="en-US"/>
              <a:pPr/>
              <a:t>‹#›</a:t>
            </a:fld>
            <a:endParaRPr lang="en-US"/>
          </a:p>
        </p:txBody>
      </p:sp>
    </p:spTree>
  </p:cSld>
  <p:clrMapOvr>
    <a:masterClrMapping/>
  </p:clrMapOvr>
  <p:transition spd="med">
    <p:newsfla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58C2F49-E6B2-4F5F-B155-AF4DB9477D9B}" type="slidenum">
              <a:rPr lang="en-US"/>
              <a:pPr/>
              <a:t>‹#›</a:t>
            </a:fld>
            <a:endParaRPr lang="en-US"/>
          </a:p>
        </p:txBody>
      </p:sp>
    </p:spTree>
  </p:cSld>
  <p:clrMapOvr>
    <a:masterClrMapping/>
  </p:clrMapOvr>
  <p:transition spd="med">
    <p:newsfla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6B9CB4D-C8AB-4125-A2E9-3B3BAEB94D3A}" type="slidenum">
              <a:rPr lang="en-US"/>
              <a:pPr/>
              <a:t>‹#›</a:t>
            </a:fld>
            <a:endParaRPr lang="en-US"/>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8720EA-36F4-4AE1-AA82-9038B2B3B47C}" type="slidenum">
              <a:rPr lang="en-US"/>
              <a:pPr/>
              <a:t>‹#›</a:t>
            </a:fld>
            <a:endParaRPr lang="en-US"/>
          </a:p>
        </p:txBody>
      </p:sp>
    </p:spTree>
  </p:cSld>
  <p:clrMapOvr>
    <a:masterClrMapping/>
  </p:clrMapOvr>
  <p:transition spd="med">
    <p:cover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15025AC-816C-46E9-96BA-5F2D531F36A9}" type="slidenum">
              <a:rPr lang="en-US"/>
              <a:pPr/>
              <a:t>‹#›</a:t>
            </a:fld>
            <a:endParaRPr lang="en-US"/>
          </a:p>
        </p:txBody>
      </p:sp>
    </p:spTree>
  </p:cSld>
  <p:clrMapOvr>
    <a:masterClrMapping/>
  </p:clrMapOvr>
  <p:transition spd="med">
    <p:newsfla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62FBA1-F35B-4343-B398-E4470FDABBF0}" type="slidenum">
              <a:rPr lang="en-US"/>
              <a:pPr/>
              <a:t>‹#›</a:t>
            </a:fld>
            <a:endParaRPr lang="en-US"/>
          </a:p>
        </p:txBody>
      </p:sp>
    </p:spTree>
  </p:cSld>
  <p:clrMapOvr>
    <a:masterClrMapping/>
  </p:clrMapOvr>
  <p:transition spd="med">
    <p:newsfla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5D379A-5750-442E-BA40-BCD9F87CDB43}" type="slidenum">
              <a:rPr lang="en-US"/>
              <a:pPr/>
              <a:t>‹#›</a:t>
            </a:fld>
            <a:endParaRPr lang="en-US"/>
          </a:p>
        </p:txBody>
      </p:sp>
    </p:spTree>
  </p:cSld>
  <p:clrMapOvr>
    <a:masterClrMapping/>
  </p:clrMapOvr>
  <p:transition spd="med">
    <p:newsfla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66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fld id="{16C7AFA8-ED38-4C1F-B266-E63FF401C692}" type="slidenum">
              <a:rPr lang="en-US"/>
              <a:pPr/>
              <a:t>‹#›</a:t>
            </a:fld>
            <a:endParaRPr lang="en-US"/>
          </a:p>
        </p:txBody>
      </p:sp>
    </p:spTree>
  </p:cSld>
  <p:clrMapOvr>
    <a:masterClrMapping/>
  </p:clrMapOvr>
  <p:transition spd="med">
    <p:newsfla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A58901-3396-480D-BEB1-4D8F93945CDC}" type="slidenum">
              <a:rPr lang="en-US"/>
              <a:pPr/>
              <a:t>‹#›</a:t>
            </a:fld>
            <a:endParaRPr lang="en-US"/>
          </a:p>
        </p:txBody>
      </p:sp>
    </p:spTree>
  </p:cSld>
  <p:clrMapOvr>
    <a:masterClrMapping/>
  </p:clrMapOvr>
  <p:transition spd="med">
    <p:cover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89122" name="Rectangle 2"/>
          <p:cNvSpPr>
            <a:spLocks noGrp="1" noChangeArrowheads="1"/>
          </p:cNvSpPr>
          <p:nvPr>
            <p:ph type="ctrTitle"/>
          </p:nvPr>
        </p:nvSpPr>
        <p:spPr>
          <a:xfrm>
            <a:off x="1600200" y="1524000"/>
            <a:ext cx="6096000" cy="1879600"/>
          </a:xfrm>
        </p:spPr>
        <p:txBody>
          <a:bodyPr anchor="b"/>
          <a:lstStyle>
            <a:lvl1pPr>
              <a:lnSpc>
                <a:spcPct val="95000"/>
              </a:lnSpc>
              <a:defRPr sz="5400"/>
            </a:lvl1pPr>
          </a:lstStyle>
          <a:p>
            <a:r>
              <a:rPr lang="en-US"/>
              <a:t>Click to edit Master title style</a:t>
            </a:r>
          </a:p>
        </p:txBody>
      </p:sp>
      <p:sp>
        <p:nvSpPr>
          <p:cNvPr id="389123" name="Rectangle 3"/>
          <p:cNvSpPr>
            <a:spLocks noGrp="1" noChangeArrowheads="1"/>
          </p:cNvSpPr>
          <p:nvPr>
            <p:ph type="subTitle" idx="1"/>
          </p:nvPr>
        </p:nvSpPr>
        <p:spPr>
          <a:xfrm>
            <a:off x="1682750" y="4076700"/>
            <a:ext cx="5861050" cy="1257300"/>
          </a:xfrm>
        </p:spPr>
        <p:txBody>
          <a:bodyPr/>
          <a:lstStyle>
            <a:lvl1pPr marL="0" indent="0" algn="ctr">
              <a:buFontTx/>
              <a:buNone/>
              <a:defRPr/>
            </a:lvl1pPr>
          </a:lstStyle>
          <a:p>
            <a:r>
              <a:rPr lang="en-US"/>
              <a:t>Click to edit Master subtitle style</a:t>
            </a:r>
          </a:p>
        </p:txBody>
      </p:sp>
      <p:sp>
        <p:nvSpPr>
          <p:cNvPr id="389124" name="Rectangle 4"/>
          <p:cNvSpPr>
            <a:spLocks noGrp="1" noChangeArrowheads="1"/>
          </p:cNvSpPr>
          <p:nvPr>
            <p:ph type="sldNum" sz="quarter" idx="4"/>
          </p:nvPr>
        </p:nvSpPr>
        <p:spPr/>
        <p:txBody>
          <a:bodyPr/>
          <a:lstStyle>
            <a:lvl1pPr>
              <a:defRPr/>
            </a:lvl1pPr>
          </a:lstStyle>
          <a:p>
            <a:fld id="{4CA6787C-82F3-4533-9ACC-97F4CFAA6ABF}" type="slidenum">
              <a:rPr lang="en-US"/>
              <a:pPr/>
              <a:t>‹#›</a:t>
            </a:fld>
            <a:endParaRPr lang="en-US"/>
          </a:p>
        </p:txBody>
      </p:sp>
    </p:spTree>
  </p:cSld>
  <p:clrMapOvr>
    <a:masterClrMapping/>
  </p:clrMapOvr>
  <p:transition>
    <p:pull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85111B2-787B-4FEE-8E4F-56BD1C55F60E}" type="slidenum">
              <a:rPr lang="en-US"/>
              <a:pPr/>
              <a:t>‹#›</a:t>
            </a:fld>
            <a:endParaRPr lang="en-US"/>
          </a:p>
        </p:txBody>
      </p:sp>
    </p:spTree>
  </p:cSld>
  <p:clrMapOvr>
    <a:masterClrMapping/>
  </p:clrMapOvr>
  <p:transition>
    <p:pull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F08FEE5-2E70-4742-BCF4-74E383E1D348}" type="slidenum">
              <a:rPr lang="en-US"/>
              <a:pPr/>
              <a:t>‹#›</a:t>
            </a:fld>
            <a:endParaRPr lang="en-US"/>
          </a:p>
        </p:txBody>
      </p:sp>
    </p:spTree>
  </p:cSld>
  <p:clrMapOvr>
    <a:masterClrMapping/>
  </p:clrMapOvr>
  <p:transition>
    <p:pull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14600"/>
            <a:ext cx="37719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514600"/>
            <a:ext cx="37719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3C11535-B607-40A9-8DBC-39F217ED3851}" type="slidenum">
              <a:rPr lang="en-US"/>
              <a:pPr/>
              <a:t>‹#›</a:t>
            </a:fld>
            <a:endParaRPr lang="en-US"/>
          </a:p>
        </p:txBody>
      </p:sp>
    </p:spTree>
  </p:cSld>
  <p:clrMapOvr>
    <a:masterClrMapping/>
  </p:clrMapOvr>
  <p:transition>
    <p:pull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FC9C18CC-5D81-4EBD-9440-FB64333ADA80}" type="slidenum">
              <a:rPr lang="en-US"/>
              <a:pPr/>
              <a:t>‹#›</a:t>
            </a:fld>
            <a:endParaRPr lang="en-US"/>
          </a:p>
        </p:txBody>
      </p: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7F32AEB-74BE-44C3-8018-317F6806DEE4}" type="slidenum">
              <a:rPr lang="en-US"/>
              <a:pPr/>
              <a:t>‹#›</a:t>
            </a:fld>
            <a:endParaRPr lang="en-US"/>
          </a:p>
        </p:txBody>
      </p:sp>
    </p:spTree>
  </p:cSld>
  <p:clrMapOvr>
    <a:masterClrMapping/>
  </p:clrMapOvr>
  <p:transition spd="med">
    <p:cover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93DD302E-3850-499A-8B5B-65275FD0672B}" type="slidenum">
              <a:rPr lang="en-US"/>
              <a:pPr/>
              <a:t>‹#›</a:t>
            </a:fld>
            <a:endParaRPr lang="en-US"/>
          </a:p>
        </p:txBody>
      </p:sp>
    </p:spTree>
  </p:cSld>
  <p:clrMapOvr>
    <a:masterClrMapping/>
  </p:clrMapOvr>
  <p:transition>
    <p:pull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6D454B7-C5C9-43B7-821B-A3CA05C0C28C}" type="slidenum">
              <a:rPr lang="en-US"/>
              <a:pPr/>
              <a:t>‹#›</a:t>
            </a:fld>
            <a:endParaRPr lang="en-US"/>
          </a:p>
        </p:txBody>
      </p:sp>
    </p:spTree>
  </p:cSld>
  <p:clrMapOvr>
    <a:masterClrMapping/>
  </p:clrMapOvr>
  <p:transition>
    <p:pull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0FA870F-A13C-46F7-9259-F59E58EAA2D0}" type="slidenum">
              <a:rPr lang="en-US"/>
              <a:pPr/>
              <a:t>‹#›</a:t>
            </a:fld>
            <a:endParaRPr lang="en-US"/>
          </a:p>
        </p:txBody>
      </p:sp>
    </p:spTree>
  </p:cSld>
  <p:clrMapOvr>
    <a:masterClrMapping/>
  </p:clrMapOvr>
  <p:transition>
    <p:pull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907F295-20D2-4BE4-BA6A-1253A135B949}" type="slidenum">
              <a:rPr lang="en-US"/>
              <a:pPr/>
              <a:t>‹#›</a:t>
            </a:fld>
            <a:endParaRPr lang="en-US"/>
          </a:p>
        </p:txBody>
      </p:sp>
    </p:spTree>
  </p:cSld>
  <p:clrMapOvr>
    <a:masterClrMapping/>
  </p:clrMapOvr>
  <p:transition>
    <p:pull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243E2868-7C42-44DD-AF76-1CEACF314146}" type="slidenum">
              <a:rPr lang="en-US"/>
              <a:pPr/>
              <a:t>‹#›</a:t>
            </a:fld>
            <a:endParaRPr lang="en-US"/>
          </a:p>
        </p:txBody>
      </p:sp>
    </p:spTree>
  </p:cSld>
  <p:clrMapOvr>
    <a:masterClrMapping/>
  </p:clrMapOvr>
  <p:transition>
    <p:pull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4D73A7E-8E0B-4664-85D2-AE66036062C6}" type="slidenum">
              <a:rPr lang="en-US"/>
              <a:pPr/>
              <a:t>‹#›</a:t>
            </a:fld>
            <a:endParaRPr lang="en-US"/>
          </a:p>
        </p:txBody>
      </p:sp>
    </p:spTree>
  </p:cSld>
  <p:clrMapOvr>
    <a:masterClrMapping/>
  </p:clrMapOvr>
  <p:transition>
    <p:pull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3BF0C77-075F-483F-8BD9-A37DE7A22909}" type="slidenum">
              <a:rPr lang="en-US"/>
              <a:pPr/>
              <a:t>‹#›</a:t>
            </a:fld>
            <a:endParaRPr lang="en-US"/>
          </a:p>
        </p:txBody>
      </p:sp>
    </p:spTree>
  </p:cSld>
  <p:clrMapOvr>
    <a:masterClrMapping/>
  </p:clrMapOvr>
  <p:transition spd="med">
    <p:cover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7333DB6-F11D-4006-B73A-D87CA2528F8D}" type="slidenum">
              <a:rPr lang="en-US"/>
              <a:pPr/>
              <a:t>‹#›</a:t>
            </a:fld>
            <a:endParaRPr lang="en-US"/>
          </a:p>
        </p:txBody>
      </p:sp>
    </p:spTree>
  </p:cSld>
  <p:clrMapOvr>
    <a:masterClrMapping/>
  </p:clrMapOvr>
  <p:transition spd="med">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94E0E39-532D-46D9-A234-C1D6EDC26E30}" type="slidenum">
              <a:rPr lang="en-US"/>
              <a:pPr/>
              <a:t>‹#›</a:t>
            </a:fld>
            <a:endParaRPr lang="en-US"/>
          </a:p>
        </p:txBody>
      </p:sp>
    </p:spTree>
  </p:cSld>
  <p:clrMapOvr>
    <a:masterClrMapping/>
  </p:clrMapOvr>
  <p:transition spd="med">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40B2447-8F12-4EB0-9567-912321F82987}" type="slidenum">
              <a:rPr lang="en-US"/>
              <a:pPr/>
              <a:t>‹#›</a:t>
            </a:fld>
            <a:endParaRPr lang="en-US"/>
          </a:p>
        </p:txBody>
      </p:sp>
    </p:spTree>
  </p:cSld>
  <p:clrMapOvr>
    <a:masterClrMapping/>
  </p:clrMapOvr>
  <p:transition spd="med">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FF9C93A-625B-4438-87DD-1EABC9784291}" type="slidenum">
              <a:rPr lang="en-US"/>
              <a:pPr/>
              <a:t>‹#›</a:t>
            </a:fld>
            <a:endParaRPr lang="en-US"/>
          </a:p>
        </p:txBody>
      </p:sp>
    </p:spTree>
  </p:cSld>
  <p:clrMapOvr>
    <a:masterClrMapping/>
  </p:clrMapOvr>
  <p:transition spd="med">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4.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FCA5958-F448-4DDD-9872-50A862FA0A9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spd="med">
    <p:cover dir="d"/>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5522" name="Group 2"/>
          <p:cNvGrpSpPr>
            <a:grpSpLocks/>
          </p:cNvGrpSpPr>
          <p:nvPr/>
        </p:nvGrpSpPr>
        <p:grpSpPr bwMode="auto">
          <a:xfrm>
            <a:off x="0" y="6350"/>
            <a:ext cx="9140825" cy="6851650"/>
            <a:chOff x="0" y="4"/>
            <a:chExt cx="5758" cy="4316"/>
          </a:xfrm>
        </p:grpSpPr>
        <p:sp>
          <p:nvSpPr>
            <p:cNvPr id="235523"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235524"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nvGrpSpPr>
            <p:cNvPr id="235525" name="Group 5"/>
            <p:cNvGrpSpPr>
              <a:grpSpLocks/>
            </p:cNvGrpSpPr>
            <p:nvPr userDrawn="1"/>
          </p:nvGrpSpPr>
          <p:grpSpPr bwMode="auto">
            <a:xfrm>
              <a:off x="0" y="4"/>
              <a:ext cx="5758" cy="4316"/>
              <a:chOff x="0" y="4"/>
              <a:chExt cx="5758" cy="4316"/>
            </a:xfrm>
          </p:grpSpPr>
          <p:sp>
            <p:nvSpPr>
              <p:cNvPr id="235526"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235527"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235528"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235529"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235530"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235531"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235532"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sp>
            <p:nvSpPr>
              <p:cNvPr id="235533"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235534"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235535"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36"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37"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FFFFFF"/>
                  </a:outerShdw>
                </a:effectLst>
                <a:latin typeface="+mn-lt"/>
              </a:defRPr>
            </a:lvl1pPr>
          </a:lstStyle>
          <a:p>
            <a:endParaRPr lang="en-US"/>
          </a:p>
        </p:txBody>
      </p:sp>
      <p:sp>
        <p:nvSpPr>
          <p:cNvPr id="235538"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FFFFFF"/>
                  </a:outerShdw>
                </a:effectLst>
                <a:latin typeface="+mn-lt"/>
              </a:defRPr>
            </a:lvl1pPr>
          </a:lstStyle>
          <a:p>
            <a:endParaRPr lang="en-US"/>
          </a:p>
        </p:txBody>
      </p:sp>
      <p:sp>
        <p:nvSpPr>
          <p:cNvPr id="235539"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FFFFFF"/>
                  </a:outerShdw>
                </a:effectLst>
                <a:latin typeface="+mn-lt"/>
              </a:defRPr>
            </a:lvl1pPr>
          </a:lstStyle>
          <a:p>
            <a:fld id="{78F89D04-E6A1-44C1-B43A-A63AF8A3874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710" r:id="rId12"/>
  </p:sldLayoutIdLst>
  <p:transition spd="med">
    <p:newsflash/>
  </p:transition>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FFFFFF"/>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FFFFFF"/>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9730" name="Picture 2" descr="Aztec"/>
          <p:cNvPicPr>
            <a:picLocks noChangeAspect="1" noChangeArrowheads="1"/>
          </p:cNvPicPr>
          <p:nvPr/>
        </p:nvPicPr>
        <p:blipFill>
          <a:blip r:embed="rId13" cstate="print"/>
          <a:srcRect l="10834"/>
          <a:stretch>
            <a:fillRect/>
          </a:stretch>
        </p:blipFill>
        <p:spPr bwMode="auto">
          <a:xfrm>
            <a:off x="0" y="0"/>
            <a:ext cx="9144000" cy="1190625"/>
          </a:xfrm>
          <a:prstGeom prst="rect">
            <a:avLst/>
          </a:prstGeom>
          <a:noFill/>
        </p:spPr>
      </p:pic>
      <p:pic>
        <p:nvPicPr>
          <p:cNvPr id="329731" name="Picture 3" descr="Aztec"/>
          <p:cNvPicPr>
            <a:picLocks noChangeAspect="1" noChangeArrowheads="1"/>
          </p:cNvPicPr>
          <p:nvPr userDrawn="1"/>
        </p:nvPicPr>
        <p:blipFill>
          <a:blip r:embed="rId13" cstate="print"/>
          <a:srcRect l="10834"/>
          <a:stretch>
            <a:fillRect/>
          </a:stretch>
        </p:blipFill>
        <p:spPr bwMode="auto">
          <a:xfrm>
            <a:off x="0" y="1143000"/>
            <a:ext cx="9144000" cy="1190625"/>
          </a:xfrm>
          <a:prstGeom prst="rect">
            <a:avLst/>
          </a:prstGeom>
          <a:noFill/>
        </p:spPr>
      </p:pic>
      <p:pic>
        <p:nvPicPr>
          <p:cNvPr id="329732" name="Picture 4" descr="Aztec"/>
          <p:cNvPicPr>
            <a:picLocks noChangeAspect="1" noChangeArrowheads="1"/>
          </p:cNvPicPr>
          <p:nvPr userDrawn="1"/>
        </p:nvPicPr>
        <p:blipFill>
          <a:blip r:embed="rId13" cstate="print"/>
          <a:srcRect l="10834"/>
          <a:stretch>
            <a:fillRect/>
          </a:stretch>
        </p:blipFill>
        <p:spPr bwMode="auto">
          <a:xfrm>
            <a:off x="0" y="2209800"/>
            <a:ext cx="9144000" cy="1190625"/>
          </a:xfrm>
          <a:prstGeom prst="rect">
            <a:avLst/>
          </a:prstGeom>
          <a:noFill/>
        </p:spPr>
      </p:pic>
      <p:pic>
        <p:nvPicPr>
          <p:cNvPr id="329733" name="Picture 5" descr="Aztec"/>
          <p:cNvPicPr>
            <a:picLocks noChangeAspect="1" noChangeArrowheads="1"/>
          </p:cNvPicPr>
          <p:nvPr userDrawn="1"/>
        </p:nvPicPr>
        <p:blipFill>
          <a:blip r:embed="rId13" cstate="print"/>
          <a:srcRect l="10834"/>
          <a:stretch>
            <a:fillRect/>
          </a:stretch>
        </p:blipFill>
        <p:spPr bwMode="auto">
          <a:xfrm>
            <a:off x="0" y="3352800"/>
            <a:ext cx="9144000" cy="1190625"/>
          </a:xfrm>
          <a:prstGeom prst="rect">
            <a:avLst/>
          </a:prstGeom>
          <a:noFill/>
        </p:spPr>
      </p:pic>
      <p:pic>
        <p:nvPicPr>
          <p:cNvPr id="329734" name="Picture 6" descr="Aztec"/>
          <p:cNvPicPr>
            <a:picLocks noChangeAspect="1" noChangeArrowheads="1"/>
          </p:cNvPicPr>
          <p:nvPr userDrawn="1"/>
        </p:nvPicPr>
        <p:blipFill>
          <a:blip r:embed="rId13" cstate="print"/>
          <a:srcRect l="10834"/>
          <a:stretch>
            <a:fillRect/>
          </a:stretch>
        </p:blipFill>
        <p:spPr bwMode="auto">
          <a:xfrm>
            <a:off x="0" y="4524375"/>
            <a:ext cx="9144000" cy="1190625"/>
          </a:xfrm>
          <a:prstGeom prst="rect">
            <a:avLst/>
          </a:prstGeom>
          <a:noFill/>
        </p:spPr>
      </p:pic>
      <p:pic>
        <p:nvPicPr>
          <p:cNvPr id="329735" name="Picture 7" descr="Aztec"/>
          <p:cNvPicPr>
            <a:picLocks noChangeAspect="1" noChangeArrowheads="1"/>
          </p:cNvPicPr>
          <p:nvPr userDrawn="1"/>
        </p:nvPicPr>
        <p:blipFill>
          <a:blip r:embed="rId13" cstate="print"/>
          <a:srcRect l="10834"/>
          <a:stretch>
            <a:fillRect/>
          </a:stretch>
        </p:blipFill>
        <p:spPr bwMode="auto">
          <a:xfrm>
            <a:off x="0" y="5667375"/>
            <a:ext cx="9144000" cy="1190625"/>
          </a:xfrm>
          <a:prstGeom prst="rect">
            <a:avLst/>
          </a:prstGeom>
          <a:noFill/>
        </p:spPr>
      </p:pic>
      <p:pic>
        <p:nvPicPr>
          <p:cNvPr id="329736" name="Picture 8" descr="Puritans"/>
          <p:cNvPicPr>
            <a:picLocks noChangeAspect="1" noChangeArrowheads="1"/>
          </p:cNvPicPr>
          <p:nvPr userDrawn="1"/>
        </p:nvPicPr>
        <p:blipFill>
          <a:blip r:embed="rId14" cstate="print"/>
          <a:srcRect l="3334" r="55833"/>
          <a:stretch>
            <a:fillRect/>
          </a:stretch>
        </p:blipFill>
        <p:spPr bwMode="auto">
          <a:xfrm>
            <a:off x="0" y="0"/>
            <a:ext cx="1600200" cy="6858000"/>
          </a:xfrm>
          <a:prstGeom prst="rect">
            <a:avLst/>
          </a:prstGeom>
          <a:noFill/>
        </p:spPr>
      </p:pic>
      <p:sp>
        <p:nvSpPr>
          <p:cNvPr id="329737" name="Line 9"/>
          <p:cNvSpPr>
            <a:spLocks noChangeShapeType="1"/>
          </p:cNvSpPr>
          <p:nvPr userDrawn="1"/>
        </p:nvSpPr>
        <p:spPr bwMode="auto">
          <a:xfrm>
            <a:off x="1600200" y="0"/>
            <a:ext cx="0" cy="6858000"/>
          </a:xfrm>
          <a:prstGeom prst="line">
            <a:avLst/>
          </a:prstGeom>
          <a:noFill/>
          <a:ln w="38100">
            <a:solidFill>
              <a:schemeClr val="tx2"/>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bwMode="auto">
          <a:xfrm>
            <a:off x="685800" y="533400"/>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8099" name="Rectangle 3"/>
          <p:cNvSpPr>
            <a:spLocks noGrp="1" noChangeArrowheads="1"/>
          </p:cNvSpPr>
          <p:nvPr>
            <p:ph type="body" idx="1"/>
          </p:nvPr>
        </p:nvSpPr>
        <p:spPr bwMode="auto">
          <a:xfrm>
            <a:off x="685800" y="2514600"/>
            <a:ext cx="76962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8100"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fld id="{284CD1B8-5622-4F4B-AFC0-75FBD3D9867D}" type="slidenum">
              <a:rPr lang="en-US"/>
              <a:pPr/>
              <a:t>‹#›</a:t>
            </a:fld>
            <a:endParaRPr lang="en-US"/>
          </a:p>
        </p:txBody>
      </p:sp>
      <p:sp>
        <p:nvSpPr>
          <p:cNvPr id="388101"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a:endParaRPr lang="en-US" sz="2400">
              <a:latin typeface="Arial" charset="0"/>
            </a:endParaRPr>
          </a:p>
        </p:txBody>
      </p:sp>
    </p:spTree>
  </p:cSld>
  <p:clrMap bg1="lt1" tx1="dk1" bg2="lt2" tx2="dk2" accent1="accent1" accent2="accent2" accent3="accent3" accent4="accent4" accent5="accent5" accent6="accent6" hlink="hlink" folHlink="folHlink"/>
  <p:sldLayoutIdLst>
    <p:sldLayoutId id="2147483655"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animEffect transition="in" filter="wipe(left)">
                                      <p:cBhvr>
                                        <p:cTn id="7" dur="500"/>
                                        <p:tgtEl>
                                          <p:spTgt spid="38809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8099">
                                            <p:txEl>
                                              <p:pRg st="1" end="1"/>
                                            </p:txEl>
                                          </p:spTgt>
                                        </p:tgtEl>
                                        <p:attrNameLst>
                                          <p:attrName>style.visibility</p:attrName>
                                        </p:attrNameLst>
                                      </p:cBhvr>
                                      <p:to>
                                        <p:strVal val="visible"/>
                                      </p:to>
                                    </p:set>
                                    <p:animEffect transition="in" filter="wipe(left)">
                                      <p:cBhvr>
                                        <p:cTn id="11" dur="1000"/>
                                        <p:tgtEl>
                                          <p:spTgt spid="388099">
                                            <p:txEl>
                                              <p:pRg st="1" end="1"/>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88099">
                                            <p:txEl>
                                              <p:pRg st="2" end="2"/>
                                            </p:txEl>
                                          </p:spTgt>
                                        </p:tgtEl>
                                        <p:attrNameLst>
                                          <p:attrName>style.visibility</p:attrName>
                                        </p:attrNameLst>
                                      </p:cBhvr>
                                      <p:to>
                                        <p:strVal val="visible"/>
                                      </p:to>
                                    </p:set>
                                    <p:animEffect transition="in" filter="wipe(left)">
                                      <p:cBhvr>
                                        <p:cTn id="14" dur="500"/>
                                        <p:tgtEl>
                                          <p:spTgt spid="388099">
                                            <p:txEl>
                                              <p:pRg st="2" end="2"/>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8099">
                                            <p:txEl>
                                              <p:pRg st="3" end="3"/>
                                            </p:txEl>
                                          </p:spTgt>
                                        </p:tgtEl>
                                        <p:attrNameLst>
                                          <p:attrName>style.visibility</p:attrName>
                                        </p:attrNameLst>
                                      </p:cBhvr>
                                      <p:to>
                                        <p:strVal val="visible"/>
                                      </p:to>
                                    </p:set>
                                    <p:animEffect transition="in" filter="wipe(left)">
                                      <p:cBhvr>
                                        <p:cTn id="17" dur="500"/>
                                        <p:tgtEl>
                                          <p:spTgt spid="388099">
                                            <p:txEl>
                                              <p:pRg st="3" end="3"/>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88099">
                                            <p:txEl>
                                              <p:pRg st="4" end="4"/>
                                            </p:txEl>
                                          </p:spTgt>
                                        </p:tgtEl>
                                        <p:attrNameLst>
                                          <p:attrName>style.visibility</p:attrName>
                                        </p:attrNameLst>
                                      </p:cBhvr>
                                      <p:to>
                                        <p:strVal val="visible"/>
                                      </p:to>
                                    </p:set>
                                    <p:animEffect transition="in" filter="wipe(left)">
                                      <p:cBhvr>
                                        <p:cTn id="20" dur="500"/>
                                        <p:tgtEl>
                                          <p:spTgt spid="388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p:tmplLst>
          <p:tmpl lvl="1">
            <p:tnLst>
              <p:par>
                <p:cTn presetID="22" presetClass="entr" presetSubtype="8" fill="hold" nodeType="withEffect">
                  <p:stCondLst>
                    <p:cond delay="0"/>
                  </p:stCondLst>
                  <p:childTnLst>
                    <p:set>
                      <p:cBhvr>
                        <p:cTn dur="1" fill="hold">
                          <p:stCondLst>
                            <p:cond delay="0"/>
                          </p:stCondLst>
                        </p:cTn>
                        <p:tgtEl>
                          <p:spTgt spid="388099"/>
                        </p:tgtEl>
                        <p:attrNameLst>
                          <p:attrName>style.visibility</p:attrName>
                        </p:attrNameLst>
                      </p:cBhvr>
                      <p:to>
                        <p:strVal val="visible"/>
                      </p:to>
                    </p:set>
                    <p:animEffect transition="in" filter="wipe(left)">
                      <p:cBhvr>
                        <p:cTn dur="500"/>
                        <p:tgtEl>
                          <p:spTgt spid="388099"/>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88099"/>
                        </p:tgtEl>
                        <p:attrNameLst>
                          <p:attrName>style.visibility</p:attrName>
                        </p:attrNameLst>
                      </p:cBhvr>
                      <p:to>
                        <p:strVal val="visible"/>
                      </p:to>
                    </p:set>
                    <p:animEffect transition="in" filter="wipe(left)">
                      <p:cBhvr>
                        <p:cTn dur="1000"/>
                        <p:tgtEl>
                          <p:spTgt spid="388099"/>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88099"/>
                        </p:tgtEl>
                        <p:attrNameLst>
                          <p:attrName>style.visibility</p:attrName>
                        </p:attrNameLst>
                      </p:cBhvr>
                      <p:to>
                        <p:strVal val="visible"/>
                      </p:to>
                    </p:set>
                    <p:animEffect transition="in" filter="wipe(left)">
                      <p:cBhvr>
                        <p:cTn dur="500"/>
                        <p:tgtEl>
                          <p:spTgt spid="388099"/>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88099"/>
                        </p:tgtEl>
                        <p:attrNameLst>
                          <p:attrName>style.visibility</p:attrName>
                        </p:attrNameLst>
                      </p:cBhvr>
                      <p:to>
                        <p:strVal val="visible"/>
                      </p:to>
                    </p:set>
                    <p:animEffect transition="in" filter="wipe(left)">
                      <p:cBhvr>
                        <p:cTn dur="500"/>
                        <p:tgtEl>
                          <p:spTgt spid="388099"/>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88099"/>
                        </p:tgtEl>
                        <p:attrNameLst>
                          <p:attrName>style.visibility</p:attrName>
                        </p:attrNameLst>
                      </p:cBhvr>
                      <p:to>
                        <p:strVal val="visible"/>
                      </p:to>
                    </p:set>
                    <p:animEffect transition="in" filter="wipe(left)">
                      <p:cBhvr>
                        <p:cTn dur="500"/>
                        <p:tgtEl>
                          <p:spTgt spid="388099"/>
                        </p:tgtEl>
                      </p:cBhvr>
                    </p:animEffect>
                  </p:childTnLst>
                </p:cTn>
              </p:par>
            </p:tnLst>
          </p:tmpl>
        </p:tmplLst>
      </p:bldP>
    </p:bld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4E8DC"/>
        </a:solidFill>
        <a:effectLst/>
      </p:bgPr>
    </p:bg>
    <p:spTree>
      <p:nvGrpSpPr>
        <p:cNvPr id="1" name=""/>
        <p:cNvGrpSpPr/>
        <p:nvPr/>
      </p:nvGrpSpPr>
      <p:grpSpPr>
        <a:xfrm>
          <a:off x="0" y="0"/>
          <a:ext cx="0" cy="0"/>
          <a:chOff x="0" y="0"/>
          <a:chExt cx="0" cy="0"/>
        </a:xfrm>
      </p:grpSpPr>
      <p:pic>
        <p:nvPicPr>
          <p:cNvPr id="424962" name="Picture 2" descr="New Ambsterdam slave market"/>
          <p:cNvPicPr>
            <a:picLocks noChangeAspect="1" noChangeArrowheads="1"/>
          </p:cNvPicPr>
          <p:nvPr userDrawn="1"/>
        </p:nvPicPr>
        <p:blipFill>
          <a:blip r:embed="rId13" cstate="print">
            <a:lum bright="6000" contrast="12000"/>
          </a:blip>
          <a:srcRect r="13719"/>
          <a:stretch>
            <a:fillRect/>
          </a:stretch>
        </p:blipFill>
        <p:spPr bwMode="auto">
          <a:xfrm>
            <a:off x="0" y="0"/>
            <a:ext cx="1600200" cy="6858000"/>
          </a:xfrm>
          <a:prstGeom prst="rect">
            <a:avLst/>
          </a:prstGeom>
          <a:noFill/>
        </p:spPr>
      </p:pic>
      <p:sp>
        <p:nvSpPr>
          <p:cNvPr id="424963" name="Line 3"/>
          <p:cNvSpPr>
            <a:spLocks noChangeShapeType="1"/>
          </p:cNvSpPr>
          <p:nvPr userDrawn="1"/>
        </p:nvSpPr>
        <p:spPr bwMode="auto">
          <a:xfrm>
            <a:off x="1600200" y="0"/>
            <a:ext cx="0" cy="6858000"/>
          </a:xfrm>
          <a:prstGeom prst="line">
            <a:avLst/>
          </a:prstGeom>
          <a:noFill/>
          <a:ln w="38100">
            <a:solidFill>
              <a:srgbClr val="663300"/>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 Target="slide4.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33.xml"/><Relationship Id="rId7" Type="http://schemas.openxmlformats.org/officeDocument/2006/relationships/slide" Target="slide26.xml"/><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slide" Target="slide39.xml"/><Relationship Id="rId5" Type="http://schemas.openxmlformats.org/officeDocument/2006/relationships/slide" Target="slide40.xml"/><Relationship Id="rId4" Type="http://schemas.openxmlformats.org/officeDocument/2006/relationships/slide" Target="slide35.xml"/><Relationship Id="rId9" Type="http://schemas.openxmlformats.org/officeDocument/2006/relationships/slide" Target="slide25.xml"/></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59.jpeg"/><Relationship Id="rId2" Type="http://schemas.openxmlformats.org/officeDocument/2006/relationships/image" Target="../media/image56.png"/><Relationship Id="rId1" Type="http://schemas.openxmlformats.org/officeDocument/2006/relationships/slideLayout" Target="../slideLayouts/slideLayout18.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ctrTitle"/>
          </p:nvPr>
        </p:nvSpPr>
        <p:spPr>
          <a:xfrm>
            <a:off x="1447800" y="1676400"/>
            <a:ext cx="6248400" cy="2667000"/>
          </a:xfrm>
          <a:noFill/>
        </p:spPr>
        <p:txBody>
          <a:bodyPr anchor="ctr" anchorCtr="1"/>
          <a:lstStyle/>
          <a:p>
            <a:r>
              <a:rPr lang="en-US" sz="4000"/>
              <a:t>Settling the Northern Colonies</a:t>
            </a:r>
            <a:br>
              <a:rPr lang="en-US" sz="4000"/>
            </a:br>
            <a:r>
              <a:rPr lang="en-US" sz="4000"/>
              <a:t>1619-1700</a:t>
            </a:r>
          </a:p>
        </p:txBody>
      </p:sp>
    </p:spTree>
  </p:cSld>
  <p:clrMapOvr>
    <a:masterClrMapping/>
  </p:clrMapOvr>
  <p:transition spd="med">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13698" name="WordArt 2"/>
          <p:cNvSpPr>
            <a:spLocks noChangeArrowheads="1" noChangeShapeType="1" noTextEdit="1"/>
          </p:cNvSpPr>
          <p:nvPr/>
        </p:nvSpPr>
        <p:spPr bwMode="auto">
          <a:xfrm>
            <a:off x="685800" y="76200"/>
            <a:ext cx="7772400" cy="571500"/>
          </a:xfrm>
          <a:prstGeom prst="rect">
            <a:avLst/>
          </a:prstGeom>
        </p:spPr>
        <p:txBody>
          <a:bodyPr wrap="none" fromWordArt="1">
            <a:prstTxWarp prst="textCanUp">
              <a:avLst>
                <a:gd name="adj" fmla="val 85713"/>
              </a:avLst>
            </a:prstTxWarp>
          </a:bodyPr>
          <a:lstStyle/>
          <a:p>
            <a:pPr algn="ctr"/>
            <a:r>
              <a:rPr lang="en-US" sz="3600" b="1" kern="10">
                <a:ln w="22225">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chemeClr val="tx1"/>
                  </a:outerShdw>
                </a:effectLst>
                <a:latin typeface="Impact"/>
              </a:rPr>
              <a:t>MAYFLOWER COMPACT</a:t>
            </a:r>
          </a:p>
        </p:txBody>
      </p:sp>
      <p:sp>
        <p:nvSpPr>
          <p:cNvPr id="413699" name="Text Box 3"/>
          <p:cNvSpPr txBox="1">
            <a:spLocks noChangeArrowheads="1"/>
          </p:cNvSpPr>
          <p:nvPr/>
        </p:nvSpPr>
        <p:spPr bwMode="auto">
          <a:xfrm>
            <a:off x="0" y="914400"/>
            <a:ext cx="9144000" cy="6173788"/>
          </a:xfrm>
          <a:prstGeom prst="rect">
            <a:avLst/>
          </a:prstGeom>
          <a:noFill/>
          <a:ln w="9525">
            <a:noFill/>
            <a:miter lim="800000"/>
            <a:headEnd/>
            <a:tailEnd/>
          </a:ln>
          <a:effectLst/>
        </p:spPr>
        <p:txBody>
          <a:bodyPr>
            <a:spAutoFit/>
          </a:bodyPr>
          <a:lstStyle/>
          <a:p>
            <a:pPr algn="ctr">
              <a:lnSpc>
                <a:spcPct val="90000"/>
              </a:lnSpc>
              <a:spcBef>
                <a:spcPct val="50000"/>
              </a:spcBef>
            </a:pPr>
            <a:r>
              <a:rPr lang="en-US" sz="3200" b="1">
                <a:effectLst>
                  <a:outerShdw blurRad="38100" dist="38100" dir="2700000" algn="tl">
                    <a:srgbClr val="FFFFFF"/>
                  </a:outerShdw>
                </a:effectLst>
              </a:rPr>
              <a:t>preservation and furtherance of the ends aforesaid; and by virtue hereof to enact, constitute, and </a:t>
            </a:r>
            <a:r>
              <a:rPr lang="en-US" sz="3200" b="1" u="sng">
                <a:solidFill>
                  <a:srgbClr val="0000CC"/>
                </a:solidFill>
                <a:effectLst>
                  <a:outerShdw blurRad="38100" dist="38100" dir="2700000" algn="tl">
                    <a:srgbClr val="000000"/>
                  </a:outerShdw>
                </a:effectLst>
                <a:latin typeface="Arial" charset="0"/>
              </a:rPr>
              <a:t>“</a:t>
            </a:r>
            <a:r>
              <a:rPr lang="en-US" sz="3200" b="1" i="1" u="sng">
                <a:solidFill>
                  <a:srgbClr val="0000CC"/>
                </a:solidFill>
                <a:effectLst>
                  <a:outerShdw blurRad="38100" dist="38100" dir="2700000" algn="tl">
                    <a:srgbClr val="000000"/>
                  </a:outerShdw>
                </a:effectLst>
                <a:latin typeface="Arial" charset="0"/>
              </a:rPr>
              <a:t>frame such just and equal laws”</a:t>
            </a:r>
            <a:r>
              <a:rPr lang="en-US" sz="3200" b="1" u="sng">
                <a:solidFill>
                  <a:srgbClr val="0000CC"/>
                </a:solidFill>
                <a:effectLst>
                  <a:outerShdw blurRad="38100" dist="38100" dir="2700000" algn="tl">
                    <a:srgbClr val="000000"/>
                  </a:outerShdw>
                </a:effectLst>
                <a:latin typeface="Arial" charset="0"/>
              </a:rPr>
              <a:t>,</a:t>
            </a:r>
            <a:r>
              <a:rPr lang="en-US" sz="3200" b="1">
                <a:effectLst>
                  <a:outerShdw blurRad="38100" dist="38100" dir="2700000" algn="tl">
                    <a:srgbClr val="FFFFFF"/>
                  </a:outerShdw>
                </a:effectLst>
              </a:rPr>
              <a:t> ordinances, acts, constitutions, and offices, from time to time, as shall be thought most meet and convenient for the general good of the colony, unto which </a:t>
            </a:r>
            <a:r>
              <a:rPr lang="en-US" sz="3200" b="1" u="sng">
                <a:solidFill>
                  <a:srgbClr val="990000"/>
                </a:solidFill>
                <a:effectLst>
                  <a:outerShdw blurRad="38100" dist="38100" dir="2700000" algn="tl">
                    <a:srgbClr val="000000"/>
                  </a:outerShdw>
                </a:effectLst>
                <a:latin typeface="Arial" charset="0"/>
              </a:rPr>
              <a:t>“</a:t>
            </a:r>
            <a:r>
              <a:rPr lang="en-US" sz="3200" b="1" i="1" u="sng">
                <a:solidFill>
                  <a:srgbClr val="990000"/>
                </a:solidFill>
                <a:effectLst>
                  <a:outerShdw blurRad="38100" dist="38100" dir="2700000" algn="tl">
                    <a:srgbClr val="000000"/>
                  </a:outerShdw>
                </a:effectLst>
                <a:latin typeface="Arial" charset="0"/>
              </a:rPr>
              <a:t>we promise all due submission and obedience”</a:t>
            </a:r>
            <a:r>
              <a:rPr lang="en-US" sz="3200" b="1" u="sng">
                <a:solidFill>
                  <a:srgbClr val="990000"/>
                </a:solidFill>
                <a:effectLst>
                  <a:outerShdw blurRad="38100" dist="38100" dir="2700000" algn="tl">
                    <a:srgbClr val="000000"/>
                  </a:outerShdw>
                </a:effectLst>
                <a:latin typeface="Arial" charset="0"/>
              </a:rPr>
              <a:t>.</a:t>
            </a:r>
            <a:r>
              <a:rPr lang="en-US" sz="3200" b="1">
                <a:effectLst>
                  <a:outerShdw blurRad="38100" dist="38100" dir="2700000" algn="tl">
                    <a:srgbClr val="FFFFFF"/>
                  </a:outerShdw>
                </a:effectLst>
              </a:rPr>
              <a:t>  In witness whererof we have hereunto subscribed our names a Cape Cod the eleventh of November, in the reign of our sovereign lord, King James, of England, France, and Ireland, the eighteenth, and of Scotland, the fifty-fourth…..AD 1620.</a:t>
            </a:r>
          </a:p>
          <a:p>
            <a:pPr>
              <a:spcBef>
                <a:spcPct val="50000"/>
              </a:spcBef>
            </a:pPr>
            <a:endParaRPr lang="en-US" sz="3600">
              <a:effectLst>
                <a:outerShdw blurRad="38100" dist="38100" dir="2700000" algn="tl">
                  <a:srgbClr val="FFFFFF"/>
                </a:outerShdw>
              </a:effectLst>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childTnLst>
                                    <p:set>
                                      <p:cBhvr>
                                        <p:cTn id="6" dur="1" fill="hold">
                                          <p:stCondLst>
                                            <p:cond delay="0"/>
                                          </p:stCondLst>
                                        </p:cTn>
                                        <p:tgtEl>
                                          <p:spTgt spid="413699"/>
                                        </p:tgtEl>
                                        <p:attrNameLst>
                                          <p:attrName>style.visibility</p:attrName>
                                        </p:attrNameLst>
                                      </p:cBhvr>
                                      <p:to>
                                        <p:strVal val="visible"/>
                                      </p:to>
                                    </p:set>
                                    <p:set>
                                      <p:cBhvr>
                                        <p:cTn id="7" dur="455" fill="hold">
                                          <p:stCondLst>
                                            <p:cond delay="0"/>
                                          </p:stCondLst>
                                        </p:cTn>
                                        <p:tgtEl>
                                          <p:spTgt spid="413699"/>
                                        </p:tgtEl>
                                        <p:attrNameLst>
                                          <p:attrName>style.rotation</p:attrName>
                                        </p:attrNameLst>
                                      </p:cBhvr>
                                      <p:to>
                                        <p:strVal val="-45.0"/>
                                      </p:to>
                                    </p:set>
                                    <p:anim calcmode="lin" valueType="num">
                                      <p:cBhvr>
                                        <p:cTn id="8" dur="455" fill="hold">
                                          <p:stCondLst>
                                            <p:cond delay="455"/>
                                          </p:stCondLst>
                                        </p:cTn>
                                        <p:tgtEl>
                                          <p:spTgt spid="41369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1369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1369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1369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4722" name="Picture 2" descr="15749"/>
          <p:cNvPicPr>
            <a:picLocks noChangeAspect="1" noChangeArrowheads="1"/>
          </p:cNvPicPr>
          <p:nvPr/>
        </p:nvPicPr>
        <p:blipFill>
          <a:blip r:embed="rId2" cstate="print">
            <a:lum bright="-18000" contrast="24000"/>
          </a:blip>
          <a:srcRect/>
          <a:stretch>
            <a:fillRect/>
          </a:stretch>
        </p:blipFill>
        <p:spPr bwMode="auto">
          <a:xfrm>
            <a:off x="304800" y="762000"/>
            <a:ext cx="4557713" cy="5715000"/>
          </a:xfrm>
          <a:prstGeom prst="rect">
            <a:avLst/>
          </a:prstGeom>
          <a:noFill/>
        </p:spPr>
      </p:pic>
      <p:sp>
        <p:nvSpPr>
          <p:cNvPr id="414723" name="WordArt 3"/>
          <p:cNvSpPr>
            <a:spLocks noChangeArrowheads="1" noChangeShapeType="1" noTextEdit="1"/>
          </p:cNvSpPr>
          <p:nvPr/>
        </p:nvSpPr>
        <p:spPr bwMode="auto">
          <a:xfrm>
            <a:off x="1143000" y="152400"/>
            <a:ext cx="7010400" cy="479425"/>
          </a:xfrm>
          <a:prstGeom prst="rect">
            <a:avLst/>
          </a:prstGeom>
        </p:spPr>
        <p:txBody>
          <a:bodyPr wrap="none" fromWordArt="1">
            <a:prstTxWarp prst="textDeflateBottom">
              <a:avLst>
                <a:gd name="adj" fmla="val 53125"/>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PILGRIMS</a:t>
            </a:r>
          </a:p>
        </p:txBody>
      </p:sp>
      <p:pic>
        <p:nvPicPr>
          <p:cNvPr id="414724" name="Picture 4" descr="15859"/>
          <p:cNvPicPr>
            <a:picLocks noChangeAspect="1" noChangeArrowheads="1"/>
          </p:cNvPicPr>
          <p:nvPr/>
        </p:nvPicPr>
        <p:blipFill>
          <a:blip r:embed="rId3" cstate="print">
            <a:lum bright="-12000" contrast="18000"/>
          </a:blip>
          <a:srcRect l="6596" t="1163" r="7143" b="2325"/>
          <a:stretch>
            <a:fillRect/>
          </a:stretch>
        </p:blipFill>
        <p:spPr bwMode="auto">
          <a:xfrm>
            <a:off x="5334000" y="1066800"/>
            <a:ext cx="3276600" cy="3768725"/>
          </a:xfrm>
          <a:prstGeom prst="rect">
            <a:avLst/>
          </a:prstGeom>
          <a:noFill/>
        </p:spPr>
      </p:pic>
      <p:sp>
        <p:nvSpPr>
          <p:cNvPr id="414725" name="Line 5"/>
          <p:cNvSpPr>
            <a:spLocks noChangeShapeType="1"/>
          </p:cNvSpPr>
          <p:nvPr/>
        </p:nvSpPr>
        <p:spPr bwMode="auto">
          <a:xfrm>
            <a:off x="3886200" y="2971800"/>
            <a:ext cx="3429000" cy="304800"/>
          </a:xfrm>
          <a:prstGeom prst="line">
            <a:avLst/>
          </a:prstGeom>
          <a:noFill/>
          <a:ln w="76200" cmpd="tri">
            <a:solidFill>
              <a:schemeClr val="tx1"/>
            </a:solidFill>
            <a:round/>
            <a:headEnd/>
            <a:tailEnd type="triangle" w="med" len="med"/>
          </a:ln>
          <a:effectLst/>
        </p:spPr>
        <p:txBody>
          <a:bodyPr/>
          <a:lstStyle/>
          <a:p>
            <a:endParaRPr lang="en-US"/>
          </a:p>
        </p:txBody>
      </p:sp>
      <p:sp>
        <p:nvSpPr>
          <p:cNvPr id="414726" name="Text Box 6"/>
          <p:cNvSpPr txBox="1">
            <a:spLocks noChangeArrowheads="1"/>
          </p:cNvSpPr>
          <p:nvPr/>
        </p:nvSpPr>
        <p:spPr bwMode="auto">
          <a:xfrm>
            <a:off x="5334000" y="5029200"/>
            <a:ext cx="3352800" cy="1628775"/>
          </a:xfrm>
          <a:prstGeom prst="rect">
            <a:avLst/>
          </a:prstGeom>
          <a:noFill/>
          <a:ln w="9525">
            <a:noFill/>
            <a:miter lim="800000"/>
            <a:headEnd/>
            <a:tailEnd/>
          </a:ln>
          <a:effectLst/>
        </p:spPr>
        <p:txBody>
          <a:bodyPr>
            <a:spAutoFit/>
          </a:bodyPr>
          <a:lstStyle/>
          <a:p>
            <a:pPr algn="ctr">
              <a:lnSpc>
                <a:spcPct val="90000"/>
              </a:lnSpc>
              <a:spcBef>
                <a:spcPct val="50000"/>
              </a:spcBef>
            </a:pPr>
            <a:r>
              <a:rPr lang="en-US" b="1">
                <a:solidFill>
                  <a:srgbClr val="FFFF99"/>
                </a:solidFill>
              </a:rPr>
              <a:t>Pilgrims merge with the Puritans to form Massachusetts Bay Colony</a:t>
            </a:r>
          </a:p>
        </p:txBody>
      </p:sp>
      <p:sp>
        <p:nvSpPr>
          <p:cNvPr id="414727" name="AutoShape 7">
            <a:hlinkClick r:id="rId4" action="ppaction://hlinksldjump"/>
          </p:cNvPr>
          <p:cNvSpPr>
            <a:spLocks noChangeArrowheads="1"/>
          </p:cNvSpPr>
          <p:nvPr/>
        </p:nvSpPr>
        <p:spPr bwMode="auto">
          <a:xfrm>
            <a:off x="8610600" y="6477000"/>
            <a:ext cx="304800" cy="228600"/>
          </a:xfrm>
          <a:prstGeom prst="irregularSeal2">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ransition spd="med">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Text Box 2"/>
          <p:cNvSpPr txBox="1">
            <a:spLocks noChangeArrowheads="1"/>
          </p:cNvSpPr>
          <p:nvPr/>
        </p:nvSpPr>
        <p:spPr bwMode="auto">
          <a:xfrm>
            <a:off x="0" y="762000"/>
            <a:ext cx="9144000" cy="7442200"/>
          </a:xfrm>
          <a:prstGeom prst="rect">
            <a:avLst/>
          </a:prstGeom>
          <a:noFill/>
          <a:ln w="9525">
            <a:noFill/>
            <a:miter lim="800000"/>
            <a:headEnd/>
            <a:tailEnd/>
          </a:ln>
          <a:effectLst/>
        </p:spPr>
        <p:txBody>
          <a:bodyPr>
            <a:spAutoFit/>
          </a:bodyPr>
          <a:lstStyle/>
          <a:p>
            <a:pPr marL="457200" indent="-457200">
              <a:lnSpc>
                <a:spcPct val="85000"/>
              </a:lnSpc>
              <a:spcBef>
                <a:spcPct val="5000"/>
              </a:spcBef>
            </a:pPr>
            <a:r>
              <a:rPr lang="en-US" sz="2400" b="1">
                <a:latin typeface="Tahoma" pitchFamily="34" charset="0"/>
              </a:rPr>
              <a:t>4. England’s First Settlements</a:t>
            </a:r>
          </a:p>
          <a:p>
            <a:pPr marL="457200" indent="-457200">
              <a:lnSpc>
                <a:spcPct val="85000"/>
              </a:lnSpc>
              <a:spcBef>
                <a:spcPct val="5000"/>
              </a:spcBef>
              <a:buFontTx/>
              <a:buChar char="•"/>
            </a:pPr>
            <a:r>
              <a:rPr lang="en-US" sz="2400" b="1">
                <a:latin typeface="Tahoma" pitchFamily="34" charset="0"/>
              </a:rPr>
              <a:t>Causes</a:t>
            </a:r>
          </a:p>
          <a:p>
            <a:pPr marL="457200" indent="-457200">
              <a:lnSpc>
                <a:spcPct val="85000"/>
              </a:lnSpc>
              <a:spcBef>
                <a:spcPct val="5000"/>
              </a:spcBef>
              <a:buFontTx/>
              <a:buChar char="•"/>
            </a:pPr>
            <a:r>
              <a:rPr lang="en-US" sz="2400" b="1">
                <a:latin typeface="Tahoma" pitchFamily="34" charset="0"/>
              </a:rPr>
              <a:t>Roanoke</a:t>
            </a:r>
          </a:p>
          <a:p>
            <a:pPr marL="457200" indent="-457200">
              <a:lnSpc>
                <a:spcPct val="85000"/>
              </a:lnSpc>
              <a:spcBef>
                <a:spcPct val="5000"/>
              </a:spcBef>
              <a:buFontTx/>
              <a:buChar char="•"/>
            </a:pPr>
            <a:r>
              <a:rPr lang="en-US" sz="2400" b="1">
                <a:latin typeface="Tahoma" pitchFamily="34" charset="0"/>
              </a:rPr>
              <a:t>Jamestown</a:t>
            </a:r>
          </a:p>
          <a:p>
            <a:pPr marL="457200" indent="-457200">
              <a:lnSpc>
                <a:spcPct val="85000"/>
              </a:lnSpc>
              <a:spcBef>
                <a:spcPct val="5000"/>
              </a:spcBef>
            </a:pPr>
            <a:endParaRPr lang="en-US" sz="2400" b="1">
              <a:latin typeface="Tahoma" pitchFamily="34" charset="0"/>
            </a:endParaRPr>
          </a:p>
          <a:p>
            <a:pPr marL="457200" indent="-457200">
              <a:lnSpc>
                <a:spcPct val="85000"/>
              </a:lnSpc>
              <a:spcBef>
                <a:spcPct val="5000"/>
              </a:spcBef>
            </a:pPr>
            <a:r>
              <a:rPr lang="en-US" sz="2400" b="1">
                <a:latin typeface="Tahoma" pitchFamily="34" charset="0"/>
              </a:rPr>
              <a:t>5. Contributions of Jamestown</a:t>
            </a:r>
          </a:p>
          <a:p>
            <a:pPr marL="457200" indent="-457200">
              <a:lnSpc>
                <a:spcPct val="85000"/>
              </a:lnSpc>
              <a:spcBef>
                <a:spcPct val="5000"/>
              </a:spcBef>
            </a:pPr>
            <a:endParaRPr lang="en-US" sz="2400" b="1">
              <a:latin typeface="Tahoma" pitchFamily="34" charset="0"/>
            </a:endParaRPr>
          </a:p>
          <a:p>
            <a:pPr marL="457200" indent="-457200">
              <a:lnSpc>
                <a:spcPct val="85000"/>
              </a:lnSpc>
              <a:spcBef>
                <a:spcPct val="25000"/>
              </a:spcBef>
            </a:pPr>
            <a:r>
              <a:rPr lang="en-US" sz="2400" b="1">
                <a:latin typeface="Tahoma" pitchFamily="34" charset="0"/>
              </a:rPr>
              <a:t>6. </a:t>
            </a:r>
            <a:r>
              <a:rPr lang="en-US" sz="2400" b="1" u="sng">
                <a:solidFill>
                  <a:srgbClr val="000000"/>
                </a:solidFill>
                <a:latin typeface="Tahoma" pitchFamily="34" charset="0"/>
              </a:rPr>
              <a:t>Pilgrims = </a:t>
            </a:r>
            <a:r>
              <a:rPr lang="en-US" sz="2400" b="1" u="sng">
                <a:solidFill>
                  <a:srgbClr val="000066"/>
                </a:solidFill>
                <a:latin typeface="Tahoma" pitchFamily="34" charset="0"/>
              </a:rPr>
              <a:t>Separatists</a:t>
            </a:r>
            <a:r>
              <a:rPr lang="en-US" sz="2400" b="1">
                <a:solidFill>
                  <a:srgbClr val="000000"/>
                </a:solidFill>
                <a:latin typeface="Tahoma" pitchFamily="34" charset="0"/>
              </a:rPr>
              <a:t>:  1620</a:t>
            </a:r>
          </a:p>
          <a:p>
            <a:pPr marL="457200" indent="-457200">
              <a:lnSpc>
                <a:spcPct val="85000"/>
              </a:lnSpc>
              <a:spcBef>
                <a:spcPct val="25000"/>
              </a:spcBef>
            </a:pPr>
            <a:endParaRPr lang="en-US" sz="2400" b="1">
              <a:solidFill>
                <a:srgbClr val="000000"/>
              </a:solidFill>
              <a:latin typeface="Tahoma" pitchFamily="34" charset="0"/>
            </a:endParaRPr>
          </a:p>
          <a:p>
            <a:pPr marL="457200" indent="-457200">
              <a:lnSpc>
                <a:spcPct val="85000"/>
              </a:lnSpc>
              <a:spcBef>
                <a:spcPct val="30000"/>
              </a:spcBef>
            </a:pPr>
            <a:r>
              <a:rPr lang="en-US" sz="2400" b="1">
                <a:solidFill>
                  <a:srgbClr val="006600"/>
                </a:solidFill>
                <a:latin typeface="Tahoma" pitchFamily="34" charset="0"/>
              </a:rPr>
              <a:t>7.</a:t>
            </a:r>
            <a:r>
              <a:rPr lang="en-US" sz="2400" b="1" u="sng">
                <a:solidFill>
                  <a:srgbClr val="006600"/>
                </a:solidFill>
                <a:latin typeface="Tahoma" pitchFamily="34" charset="0"/>
              </a:rPr>
              <a:t> Puritans</a:t>
            </a:r>
            <a:r>
              <a:rPr lang="en-US" sz="2400" b="1">
                <a:solidFill>
                  <a:srgbClr val="000000"/>
                </a:solidFill>
                <a:latin typeface="Tahoma" pitchFamily="34" charset="0"/>
              </a:rPr>
              <a:t> = </a:t>
            </a:r>
            <a:r>
              <a:rPr lang="en-US" sz="2400" b="1" u="sng">
                <a:solidFill>
                  <a:srgbClr val="0000CC"/>
                </a:solidFill>
                <a:effectLst>
                  <a:outerShdw blurRad="38100" dist="38100" dir="2700000" algn="tl">
                    <a:srgbClr val="C0C0C0"/>
                  </a:outerShdw>
                </a:effectLst>
                <a:latin typeface="Tahoma" pitchFamily="34" charset="0"/>
              </a:rPr>
              <a:t>Dissenters</a:t>
            </a:r>
            <a:r>
              <a:rPr lang="en-US" sz="2400" b="1">
                <a:solidFill>
                  <a:srgbClr val="000000"/>
                </a:solidFill>
                <a:latin typeface="Tahoma" pitchFamily="34" charset="0"/>
              </a:rPr>
              <a:t> 1630, City Upon a Hill</a:t>
            </a:r>
          </a:p>
          <a:p>
            <a:pPr marL="457200" indent="-457200">
              <a:lnSpc>
                <a:spcPct val="85000"/>
              </a:lnSpc>
              <a:spcBef>
                <a:spcPct val="30000"/>
              </a:spcBef>
            </a:pPr>
            <a:endParaRPr lang="en-US" sz="2400" b="1">
              <a:solidFill>
                <a:srgbClr val="000000"/>
              </a:solidFill>
              <a:latin typeface="Tahoma" pitchFamily="34" charset="0"/>
            </a:endParaRPr>
          </a:p>
          <a:p>
            <a:pPr marL="1371600" lvl="2" indent="-457200">
              <a:lnSpc>
                <a:spcPct val="75000"/>
              </a:lnSpc>
              <a:spcBef>
                <a:spcPct val="30000"/>
              </a:spcBef>
              <a:buFontTx/>
              <a:buChar char="•"/>
            </a:pPr>
            <a:endParaRPr lang="en-US" sz="2400" b="1">
              <a:latin typeface="Tahoma" pitchFamily="34" charset="0"/>
            </a:endParaRPr>
          </a:p>
          <a:p>
            <a:pPr marL="457200" indent="-457200">
              <a:lnSpc>
                <a:spcPct val="85000"/>
              </a:lnSpc>
              <a:spcBef>
                <a:spcPct val="5000"/>
              </a:spcBef>
            </a:pPr>
            <a:endParaRPr lang="en-US" sz="2400" b="1">
              <a:latin typeface="Tahoma" pitchFamily="34" charset="0"/>
            </a:endParaRPr>
          </a:p>
          <a:p>
            <a:pPr marL="914400" lvl="1" indent="-457200">
              <a:lnSpc>
                <a:spcPct val="85000"/>
              </a:lnSpc>
              <a:spcBef>
                <a:spcPct val="20000"/>
              </a:spcBef>
            </a:pPr>
            <a:endParaRPr lang="en-US" sz="2400" b="1">
              <a:latin typeface="Tahoma" pitchFamily="34" charset="0"/>
            </a:endParaRPr>
          </a:p>
          <a:p>
            <a:pPr marL="457200" indent="-457200">
              <a:lnSpc>
                <a:spcPct val="85000"/>
              </a:lnSpc>
              <a:spcBef>
                <a:spcPct val="5000"/>
              </a:spcBef>
              <a:buFontTx/>
              <a:buChar char="•"/>
            </a:pPr>
            <a:endParaRPr lang="en-US" sz="2400" b="1">
              <a:latin typeface="Tahoma" pitchFamily="34" charset="0"/>
              <a:cs typeface="Times New Roman" pitchFamily="18" charset="0"/>
            </a:endParaRPr>
          </a:p>
          <a:p>
            <a:pPr marL="457200" indent="-457200">
              <a:lnSpc>
                <a:spcPct val="85000"/>
              </a:lnSpc>
              <a:spcBef>
                <a:spcPct val="5000"/>
              </a:spcBef>
            </a:pPr>
            <a:endParaRPr lang="en-US" sz="2400" b="1">
              <a:latin typeface="Tahoma" pitchFamily="34" charset="0"/>
              <a:cs typeface="Times New Roman" pitchFamily="18" charset="0"/>
            </a:endParaRPr>
          </a:p>
          <a:p>
            <a:pPr marL="457200" indent="-457200">
              <a:lnSpc>
                <a:spcPct val="85000"/>
              </a:lnSpc>
              <a:spcBef>
                <a:spcPct val="5000"/>
              </a:spcBef>
              <a:buFontTx/>
              <a:buChar char="•"/>
            </a:pPr>
            <a:endParaRPr lang="en-US" sz="2400" b="1">
              <a:solidFill>
                <a:srgbClr val="008000"/>
              </a:solidFill>
              <a:latin typeface="Tahoma" pitchFamily="34" charset="0"/>
              <a:cs typeface="Times New Roman" pitchFamily="18" charset="0"/>
            </a:endParaRPr>
          </a:p>
          <a:p>
            <a:pPr marL="457200" indent="-457200">
              <a:lnSpc>
                <a:spcPct val="85000"/>
              </a:lnSpc>
              <a:spcBef>
                <a:spcPct val="5000"/>
              </a:spcBef>
            </a:pPr>
            <a:endParaRPr lang="en-US" sz="2400" b="1">
              <a:latin typeface="Tahoma" pitchFamily="34" charset="0"/>
              <a:cs typeface="Times New Roman" pitchFamily="18" charset="0"/>
            </a:endParaRPr>
          </a:p>
          <a:p>
            <a:pPr marL="457200" indent="-457200">
              <a:lnSpc>
                <a:spcPct val="85000"/>
              </a:lnSpc>
              <a:spcBef>
                <a:spcPct val="5000"/>
              </a:spcBef>
            </a:pPr>
            <a:endParaRPr lang="en-US" sz="2400" b="1">
              <a:latin typeface="Tahoma" pitchFamily="34" charset="0"/>
              <a:cs typeface="Times New Roman" pitchFamily="18" charset="0"/>
            </a:endParaRPr>
          </a:p>
          <a:p>
            <a:pPr marL="457200" indent="-457200">
              <a:lnSpc>
                <a:spcPct val="85000"/>
              </a:lnSpc>
              <a:spcBef>
                <a:spcPct val="5000"/>
              </a:spcBef>
            </a:pPr>
            <a:endParaRPr lang="en-US" sz="2400" b="1">
              <a:latin typeface="Tahoma" pitchFamily="34" charset="0"/>
              <a:cs typeface="Times New Roman" pitchFamily="18" charset="0"/>
            </a:endParaRPr>
          </a:p>
          <a:p>
            <a:pPr marL="457200" indent="-457200">
              <a:lnSpc>
                <a:spcPct val="85000"/>
              </a:lnSpc>
              <a:spcBef>
                <a:spcPct val="5000"/>
              </a:spcBef>
            </a:pPr>
            <a:r>
              <a:rPr lang="en-US" sz="2400" b="1">
                <a:solidFill>
                  <a:srgbClr val="000080"/>
                </a:solidFill>
                <a:latin typeface="Tahoma" pitchFamily="34" charset="0"/>
                <a:cs typeface="Times New Roman" pitchFamily="18" charset="0"/>
              </a:rPr>
              <a:t> </a:t>
            </a:r>
          </a:p>
        </p:txBody>
      </p:sp>
      <p:sp>
        <p:nvSpPr>
          <p:cNvPr id="415747" name="WordArt 3"/>
          <p:cNvSpPr>
            <a:spLocks noChangeArrowheads="1" noChangeShapeType="1" noTextEdit="1"/>
          </p:cNvSpPr>
          <p:nvPr/>
        </p:nvSpPr>
        <p:spPr bwMode="auto">
          <a:xfrm>
            <a:off x="457200" y="76200"/>
            <a:ext cx="8153400" cy="457200"/>
          </a:xfrm>
          <a:prstGeom prst="rect">
            <a:avLst/>
          </a:prstGeom>
        </p:spPr>
        <p:txBody>
          <a:bodyPr wrap="none" fromWordArt="1">
            <a:prstTxWarp prst="textCanUp">
              <a:avLst>
                <a:gd name="adj" fmla="val 85713"/>
              </a:avLst>
            </a:prstTxWarp>
          </a:bodyPr>
          <a:lstStyle/>
          <a:p>
            <a:pPr algn="ctr"/>
            <a:r>
              <a:rPr lang="en-US" sz="3600" b="1" kern="10" normalizeH="1">
                <a:ln w="19050">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chemeClr val="tx1"/>
                  </a:outerShdw>
                </a:effectLst>
                <a:latin typeface="Impact"/>
              </a:rPr>
              <a:t>DISCOVERY OF A NEW WORLD</a:t>
            </a:r>
          </a:p>
        </p:txBody>
      </p:sp>
      <p:sp>
        <p:nvSpPr>
          <p:cNvPr id="415748" name="Rectangle 4"/>
          <p:cNvSpPr>
            <a:spLocks noGrp="1" noChangeArrowheads="1"/>
          </p:cNvSpPr>
          <p:nvPr>
            <p:ph type="title" idx="4294967295"/>
          </p:nvPr>
        </p:nvSpPr>
        <p:spPr>
          <a:xfrm>
            <a:off x="609600" y="6477000"/>
            <a:ext cx="7772400" cy="228600"/>
          </a:xfrm>
        </p:spPr>
        <p:txBody>
          <a:bodyPr/>
          <a:lstStyle/>
          <a:p>
            <a:r>
              <a:rPr lang="en-US" sz="500"/>
              <a:t>notes</a:t>
            </a: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5746">
                                            <p:txEl>
                                              <p:pRg st="0" end="0"/>
                                            </p:txEl>
                                          </p:spTgt>
                                        </p:tgtEl>
                                        <p:attrNameLst>
                                          <p:attrName>style.visibility</p:attrName>
                                        </p:attrNameLst>
                                      </p:cBhvr>
                                      <p:to>
                                        <p:strVal val="visible"/>
                                      </p:to>
                                    </p:set>
                                    <p:anim calcmode="lin" valueType="num">
                                      <p:cBhvr additive="base">
                                        <p:cTn id="7" dur="500" fill="hold"/>
                                        <p:tgtEl>
                                          <p:spTgt spid="41574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5746">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15746">
                                            <p:txEl>
                                              <p:pRg st="0" end="0"/>
                                            </p:txEl>
                                          </p:spTgt>
                                        </p:tgtEl>
                                        <p:attrNameLst>
                                          <p:attrName>ppt_c</p:attrName>
                                        </p:attrNameLst>
                                      </p:cBhvr>
                                      <p:to>
                                        <a:schemeClr val="accent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5746">
                                            <p:txEl>
                                              <p:pRg st="1" end="1"/>
                                            </p:txEl>
                                          </p:spTgt>
                                        </p:tgtEl>
                                        <p:attrNameLst>
                                          <p:attrName>style.visibility</p:attrName>
                                        </p:attrNameLst>
                                      </p:cBhvr>
                                      <p:to>
                                        <p:strVal val="visible"/>
                                      </p:to>
                                    </p:set>
                                    <p:anim calcmode="lin" valueType="num">
                                      <p:cBhvr additive="base">
                                        <p:cTn id="13" dur="500" fill="hold"/>
                                        <p:tgtEl>
                                          <p:spTgt spid="41574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5746">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15746">
                                            <p:txEl>
                                              <p:pRg st="1" end="1"/>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5746">
                                            <p:txEl>
                                              <p:pRg st="2" end="2"/>
                                            </p:txEl>
                                          </p:spTgt>
                                        </p:tgtEl>
                                        <p:attrNameLst>
                                          <p:attrName>style.visibility</p:attrName>
                                        </p:attrNameLst>
                                      </p:cBhvr>
                                      <p:to>
                                        <p:strVal val="visible"/>
                                      </p:to>
                                    </p:set>
                                    <p:anim calcmode="lin" valueType="num">
                                      <p:cBhvr additive="base">
                                        <p:cTn id="19" dur="500" fill="hold"/>
                                        <p:tgtEl>
                                          <p:spTgt spid="41574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5746">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15746">
                                            <p:txEl>
                                              <p:pRg st="2" end="2"/>
                                            </p:txEl>
                                          </p:spTgt>
                                        </p:tgtEl>
                                        <p:attrNameLst>
                                          <p:attrName>ppt_c</p:attrName>
                                        </p:attrNameLst>
                                      </p:cBhvr>
                                      <p:to>
                                        <a:schemeClr val="accent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5746">
                                            <p:txEl>
                                              <p:pRg st="3" end="3"/>
                                            </p:txEl>
                                          </p:spTgt>
                                        </p:tgtEl>
                                        <p:attrNameLst>
                                          <p:attrName>style.visibility</p:attrName>
                                        </p:attrNameLst>
                                      </p:cBhvr>
                                      <p:to>
                                        <p:strVal val="visible"/>
                                      </p:to>
                                    </p:set>
                                    <p:anim calcmode="lin" valueType="num">
                                      <p:cBhvr additive="base">
                                        <p:cTn id="25" dur="500" fill="hold"/>
                                        <p:tgtEl>
                                          <p:spTgt spid="41574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5746">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15746">
                                            <p:txEl>
                                              <p:pRg st="3" end="3"/>
                                            </p:txEl>
                                          </p:spTgt>
                                        </p:tgtEl>
                                        <p:attrNameLst>
                                          <p:attrName>ppt_c</p:attrName>
                                        </p:attrNameLst>
                                      </p:cBhvr>
                                      <p:to>
                                        <a:schemeClr val="accent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5746">
                                            <p:txEl>
                                              <p:pRg st="5" end="5"/>
                                            </p:txEl>
                                          </p:spTgt>
                                        </p:tgtEl>
                                        <p:attrNameLst>
                                          <p:attrName>style.visibility</p:attrName>
                                        </p:attrNameLst>
                                      </p:cBhvr>
                                      <p:to>
                                        <p:strVal val="visible"/>
                                      </p:to>
                                    </p:set>
                                    <p:anim calcmode="lin" valueType="num">
                                      <p:cBhvr additive="base">
                                        <p:cTn id="31" dur="500" fill="hold"/>
                                        <p:tgtEl>
                                          <p:spTgt spid="41574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5746">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15746">
                                            <p:txEl>
                                              <p:pRg st="5" end="5"/>
                                            </p:txEl>
                                          </p:spTgt>
                                        </p:tgtEl>
                                        <p:attrNameLst>
                                          <p:attrName>ppt_c</p:attrName>
                                        </p:attrNameLst>
                                      </p:cBhvr>
                                      <p:to>
                                        <a:schemeClr val="accent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5746">
                                            <p:txEl>
                                              <p:pRg st="7" end="7"/>
                                            </p:txEl>
                                          </p:spTgt>
                                        </p:tgtEl>
                                        <p:attrNameLst>
                                          <p:attrName>style.visibility</p:attrName>
                                        </p:attrNameLst>
                                      </p:cBhvr>
                                      <p:to>
                                        <p:strVal val="visible"/>
                                      </p:to>
                                    </p:set>
                                    <p:anim calcmode="lin" valueType="num">
                                      <p:cBhvr additive="base">
                                        <p:cTn id="37" dur="500" fill="hold"/>
                                        <p:tgtEl>
                                          <p:spTgt spid="415746">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5746">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15746">
                                            <p:txEl>
                                              <p:pRg st="7" end="7"/>
                                            </p:txEl>
                                          </p:spTgt>
                                        </p:tgtEl>
                                        <p:attrNameLst>
                                          <p:attrName>ppt_c</p:attrName>
                                        </p:attrNameLst>
                                      </p:cBhvr>
                                      <p:to>
                                        <a:schemeClr val="accent2"/>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5746">
                                            <p:txEl>
                                              <p:pRg st="9" end="9"/>
                                            </p:txEl>
                                          </p:spTgt>
                                        </p:tgtEl>
                                        <p:attrNameLst>
                                          <p:attrName>style.visibility</p:attrName>
                                        </p:attrNameLst>
                                      </p:cBhvr>
                                      <p:to>
                                        <p:strVal val="visible"/>
                                      </p:to>
                                    </p:set>
                                    <p:anim calcmode="lin" valueType="num">
                                      <p:cBhvr additive="base">
                                        <p:cTn id="43" dur="500" fill="hold"/>
                                        <p:tgtEl>
                                          <p:spTgt spid="415746">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15746">
                                            <p:txEl>
                                              <p:pRg st="9" end="9"/>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15746">
                                            <p:txEl>
                                              <p:pRg st="9" end="9"/>
                                            </p:txEl>
                                          </p:spTgt>
                                        </p:tgtEl>
                                        <p:attrNameLst>
                                          <p:attrName>ppt_c</p:attrName>
                                        </p:attrNameLst>
                                      </p:cBhvr>
                                      <p:to>
                                        <a:schemeClr val="accent2"/>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15746">
                                            <p:txEl>
                                              <p:pRg st="20" end="20"/>
                                            </p:txEl>
                                          </p:spTgt>
                                        </p:tgtEl>
                                        <p:attrNameLst>
                                          <p:attrName>style.visibility</p:attrName>
                                        </p:attrNameLst>
                                      </p:cBhvr>
                                      <p:to>
                                        <p:strVal val="visible"/>
                                      </p:to>
                                    </p:set>
                                    <p:anim calcmode="lin" valueType="num">
                                      <p:cBhvr additive="base">
                                        <p:cTn id="49" dur="500" fill="hold"/>
                                        <p:tgtEl>
                                          <p:spTgt spid="415746">
                                            <p:txEl>
                                              <p:pRg st="20" end="2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15746">
                                            <p:txEl>
                                              <p:pRg st="20" end="2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15746">
                                            <p:txEl>
                                              <p:pRg st="20" end="20"/>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6" grpId="0" build="p" bldLvl="5"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16770" name="Rectangle 2"/>
          <p:cNvSpPr>
            <a:spLocks noChangeArrowheads="1"/>
          </p:cNvSpPr>
          <p:nvPr/>
        </p:nvSpPr>
        <p:spPr bwMode="auto">
          <a:xfrm>
            <a:off x="1588" y="3108325"/>
            <a:ext cx="9144000" cy="0"/>
          </a:xfrm>
          <a:prstGeom prst="rect">
            <a:avLst/>
          </a:prstGeom>
          <a:noFill/>
          <a:ln w="9525">
            <a:noFill/>
            <a:miter lim="800000"/>
            <a:headEnd/>
            <a:tailEnd/>
          </a:ln>
          <a:effectLst/>
        </p:spPr>
        <p:txBody>
          <a:bodyPr>
            <a:spAutoFit/>
          </a:bodyPr>
          <a:lstStyle/>
          <a:p>
            <a:endParaRPr lang="en-US"/>
          </a:p>
        </p:txBody>
      </p:sp>
      <p:sp>
        <p:nvSpPr>
          <p:cNvPr id="416771" name="Rectangle 3"/>
          <p:cNvSpPr>
            <a:spLocks noChangeArrowheads="1"/>
          </p:cNvSpPr>
          <p:nvPr/>
        </p:nvSpPr>
        <p:spPr bwMode="auto">
          <a:xfrm>
            <a:off x="1135063" y="3108325"/>
            <a:ext cx="6875462" cy="641350"/>
          </a:xfrm>
          <a:prstGeom prst="rect">
            <a:avLst/>
          </a:prstGeom>
          <a:noFill/>
          <a:ln w="9525">
            <a:noFill/>
            <a:miter lim="800000"/>
            <a:headEnd/>
            <a:tailEnd/>
          </a:ln>
          <a:effectLst/>
        </p:spPr>
        <p:txBody>
          <a:bodyPr/>
          <a:lstStyle/>
          <a:p>
            <a:pPr algn="ctr" eaLnBrk="0" hangingPunct="0"/>
            <a:endParaRPr lang="en-US" sz="2400"/>
          </a:p>
        </p:txBody>
      </p:sp>
      <p:sp>
        <p:nvSpPr>
          <p:cNvPr id="416772" name="Rectangle 4"/>
          <p:cNvSpPr>
            <a:spLocks noChangeArrowheads="1"/>
          </p:cNvSpPr>
          <p:nvPr/>
        </p:nvSpPr>
        <p:spPr bwMode="auto">
          <a:xfrm>
            <a:off x="1588" y="3108325"/>
            <a:ext cx="9144000" cy="0"/>
          </a:xfrm>
          <a:prstGeom prst="rect">
            <a:avLst/>
          </a:prstGeom>
          <a:noFill/>
          <a:ln w="9525">
            <a:noFill/>
            <a:miter lim="800000"/>
            <a:headEnd/>
            <a:tailEnd/>
          </a:ln>
          <a:effectLst/>
        </p:spPr>
        <p:txBody>
          <a:bodyPr>
            <a:spAutoFit/>
          </a:bodyPr>
          <a:lstStyle/>
          <a:p>
            <a:endParaRPr lang="en-US"/>
          </a:p>
        </p:txBody>
      </p:sp>
      <p:sp>
        <p:nvSpPr>
          <p:cNvPr id="416773" name="Rectangle 5"/>
          <p:cNvSpPr>
            <a:spLocks noChangeArrowheads="1"/>
          </p:cNvSpPr>
          <p:nvPr/>
        </p:nvSpPr>
        <p:spPr bwMode="auto">
          <a:xfrm>
            <a:off x="1135063" y="3108325"/>
            <a:ext cx="6875462" cy="641350"/>
          </a:xfrm>
          <a:prstGeom prst="rect">
            <a:avLst/>
          </a:prstGeom>
          <a:noFill/>
          <a:ln w="9525">
            <a:noFill/>
            <a:miter lim="800000"/>
            <a:headEnd/>
            <a:tailEnd/>
          </a:ln>
          <a:effectLst/>
        </p:spPr>
        <p:txBody>
          <a:bodyPr/>
          <a:lstStyle/>
          <a:p>
            <a:pPr algn="ctr"/>
            <a:endParaRPr lang="en-US" sz="1100"/>
          </a:p>
          <a:p>
            <a:pPr algn="ctr" eaLnBrk="0" hangingPunct="0"/>
            <a:endParaRPr lang="en-US" sz="2400"/>
          </a:p>
        </p:txBody>
      </p:sp>
      <p:sp>
        <p:nvSpPr>
          <p:cNvPr id="416774" name="Text Box 6"/>
          <p:cNvSpPr txBox="1">
            <a:spLocks noChangeArrowheads="1"/>
          </p:cNvSpPr>
          <p:nvPr/>
        </p:nvSpPr>
        <p:spPr bwMode="auto">
          <a:xfrm>
            <a:off x="381000" y="4495800"/>
            <a:ext cx="4648200" cy="304800"/>
          </a:xfrm>
          <a:prstGeom prst="rect">
            <a:avLst/>
          </a:prstGeom>
          <a:noFill/>
          <a:ln w="9525">
            <a:noFill/>
            <a:miter lim="800000"/>
            <a:headEnd/>
            <a:tailEnd/>
          </a:ln>
          <a:effectLst/>
        </p:spPr>
        <p:txBody>
          <a:bodyPr>
            <a:spAutoFit/>
          </a:bodyPr>
          <a:lstStyle/>
          <a:p>
            <a:pPr>
              <a:spcBef>
                <a:spcPct val="50000"/>
              </a:spcBef>
            </a:pPr>
            <a:endParaRPr lang="en-US" sz="1400"/>
          </a:p>
        </p:txBody>
      </p:sp>
      <p:pic>
        <p:nvPicPr>
          <p:cNvPr id="416775" name="Picture 7" descr="pur"/>
          <p:cNvPicPr>
            <a:picLocks noChangeAspect="1" noChangeArrowheads="1"/>
          </p:cNvPicPr>
          <p:nvPr/>
        </p:nvPicPr>
        <p:blipFill>
          <a:blip r:embed="rId3" cstate="print">
            <a:lum bright="-12000" contrast="12000"/>
          </a:blip>
          <a:srcRect/>
          <a:stretch>
            <a:fillRect/>
          </a:stretch>
        </p:blipFill>
        <p:spPr bwMode="auto">
          <a:xfrm>
            <a:off x="5410200" y="685800"/>
            <a:ext cx="2516188" cy="3048000"/>
          </a:xfrm>
          <a:prstGeom prst="rect">
            <a:avLst/>
          </a:prstGeom>
          <a:noFill/>
        </p:spPr>
      </p:pic>
      <p:sp>
        <p:nvSpPr>
          <p:cNvPr id="416776" name="Text Box 8"/>
          <p:cNvSpPr txBox="1">
            <a:spLocks noChangeArrowheads="1"/>
          </p:cNvSpPr>
          <p:nvPr/>
        </p:nvSpPr>
        <p:spPr bwMode="auto">
          <a:xfrm>
            <a:off x="0" y="3860800"/>
            <a:ext cx="9144000" cy="2725738"/>
          </a:xfrm>
          <a:prstGeom prst="rect">
            <a:avLst/>
          </a:prstGeom>
          <a:noFill/>
          <a:ln w="9525">
            <a:noFill/>
            <a:miter lim="800000"/>
            <a:headEnd/>
            <a:tailEnd/>
          </a:ln>
          <a:effectLst/>
        </p:spPr>
        <p:txBody>
          <a:bodyPr>
            <a:spAutoFit/>
          </a:bodyPr>
          <a:lstStyle/>
          <a:p>
            <a:pPr algn="ctr">
              <a:lnSpc>
                <a:spcPct val="95000"/>
              </a:lnSpc>
              <a:spcBef>
                <a:spcPct val="30000"/>
              </a:spcBef>
              <a:buFontTx/>
              <a:buChar char="•"/>
            </a:pPr>
            <a:r>
              <a:rPr lang="en-US" sz="2400" b="1">
                <a:latin typeface="Tahoma" pitchFamily="34" charset="0"/>
              </a:rPr>
              <a:t>John Winthrop, founder of the Massachusetts Bay Colony</a:t>
            </a:r>
          </a:p>
          <a:p>
            <a:pPr algn="ctr">
              <a:lnSpc>
                <a:spcPct val="95000"/>
              </a:lnSpc>
              <a:spcBef>
                <a:spcPct val="30000"/>
              </a:spcBef>
              <a:buFontTx/>
              <a:buChar char="•"/>
            </a:pPr>
            <a:r>
              <a:rPr lang="en-US" sz="2400" b="1">
                <a:latin typeface="Tahoma" pitchFamily="34" charset="0"/>
              </a:rPr>
              <a:t>Middle class settlers, educated and organized</a:t>
            </a:r>
          </a:p>
          <a:p>
            <a:pPr algn="ctr">
              <a:lnSpc>
                <a:spcPct val="95000"/>
              </a:lnSpc>
              <a:spcBef>
                <a:spcPct val="30000"/>
              </a:spcBef>
              <a:buFontTx/>
              <a:buChar char="•"/>
            </a:pPr>
            <a:r>
              <a:rPr lang="en-US" sz="2400" b="1">
                <a:latin typeface="Tahoma" pitchFamily="34" charset="0"/>
              </a:rPr>
              <a:t>Successful as fur traders, fishermen and shipbuilders</a:t>
            </a:r>
          </a:p>
          <a:p>
            <a:pPr algn="ctr">
              <a:lnSpc>
                <a:spcPct val="95000"/>
              </a:lnSpc>
              <a:spcBef>
                <a:spcPct val="30000"/>
              </a:spcBef>
              <a:buFontTx/>
              <a:buChar char="•"/>
            </a:pPr>
            <a:r>
              <a:rPr lang="en-US" sz="2400" b="1">
                <a:latin typeface="Tahoma" pitchFamily="34" charset="0"/>
              </a:rPr>
              <a:t>Ruled as “</a:t>
            </a:r>
            <a:r>
              <a:rPr lang="en-US" sz="2400" b="1" u="sng">
                <a:solidFill>
                  <a:srgbClr val="990000"/>
                </a:solidFill>
                <a:latin typeface="Tahoma" pitchFamily="34" charset="0"/>
              </a:rPr>
              <a:t>Bible Commonwealth</a:t>
            </a:r>
            <a:r>
              <a:rPr lang="en-US" sz="2400" b="1">
                <a:latin typeface="Tahoma" pitchFamily="34" charset="0"/>
              </a:rPr>
              <a:t>” or </a:t>
            </a:r>
            <a:r>
              <a:rPr lang="en-US" sz="2400" b="1" u="sng">
                <a:solidFill>
                  <a:schemeClr val="accent2"/>
                </a:solidFill>
                <a:latin typeface="Tahoma" pitchFamily="34" charset="0"/>
              </a:rPr>
              <a:t>theocracy</a:t>
            </a:r>
          </a:p>
          <a:p>
            <a:pPr algn="ctr">
              <a:lnSpc>
                <a:spcPct val="95000"/>
              </a:lnSpc>
              <a:spcBef>
                <a:spcPct val="30000"/>
              </a:spcBef>
              <a:buFontTx/>
              <a:buChar char="•"/>
            </a:pPr>
            <a:r>
              <a:rPr lang="en-US" sz="2400" b="1" u="sng">
                <a:latin typeface="Tahoma" pitchFamily="34" charset="0"/>
              </a:rPr>
              <a:t>New England </a:t>
            </a:r>
            <a:r>
              <a:rPr lang="en-US" sz="2400" b="1">
                <a:latin typeface="Tahoma" pitchFamily="34" charset="0"/>
              </a:rPr>
              <a:t>Way      =    Puritan covenant with God</a:t>
            </a:r>
          </a:p>
          <a:p>
            <a:pPr algn="ctr">
              <a:lnSpc>
                <a:spcPct val="95000"/>
              </a:lnSpc>
              <a:spcBef>
                <a:spcPct val="30000"/>
              </a:spcBef>
              <a:buFontTx/>
              <a:buChar char="•"/>
            </a:pPr>
            <a:r>
              <a:rPr lang="en-US" sz="2400" b="1">
                <a:latin typeface="Tahoma" pitchFamily="34" charset="0"/>
              </a:rPr>
              <a:t>To establish holy society----”</a:t>
            </a:r>
            <a:r>
              <a:rPr lang="en-US" sz="2400" b="1" u="sng">
                <a:solidFill>
                  <a:schemeClr val="accent2"/>
                </a:solidFill>
                <a:latin typeface="Tahoma" pitchFamily="34" charset="0"/>
              </a:rPr>
              <a:t>city upon a hill</a:t>
            </a:r>
            <a:r>
              <a:rPr lang="en-US" sz="2400" b="1">
                <a:latin typeface="Tahoma" pitchFamily="34" charset="0"/>
              </a:rPr>
              <a:t>”</a:t>
            </a:r>
          </a:p>
        </p:txBody>
      </p:sp>
      <p:sp>
        <p:nvSpPr>
          <p:cNvPr id="416777" name="WordArt 9"/>
          <p:cNvSpPr>
            <a:spLocks noChangeArrowheads="1" noChangeShapeType="1" noTextEdit="1"/>
          </p:cNvSpPr>
          <p:nvPr/>
        </p:nvSpPr>
        <p:spPr bwMode="auto">
          <a:xfrm>
            <a:off x="304800" y="152400"/>
            <a:ext cx="8382000" cy="457200"/>
          </a:xfrm>
          <a:prstGeom prst="rect">
            <a:avLst/>
          </a:prstGeom>
        </p:spPr>
        <p:txBody>
          <a:bodyPr wrap="none" fromWordArt="1">
            <a:prstTxWarp prst="textDeflateBottom">
              <a:avLst>
                <a:gd name="adj" fmla="val 53125"/>
              </a:avLst>
            </a:prstTxWarp>
          </a:bodyPr>
          <a:lstStyle/>
          <a:p>
            <a:pPr algn="ctr"/>
            <a:r>
              <a:rPr lang="en-US" sz="3600" kern="10">
                <a:ln w="19050">
                  <a:solidFill>
                    <a:schemeClr val="tx1"/>
                  </a:solidFill>
                  <a:round/>
                  <a:headEnd/>
                  <a:tailEnd/>
                </a:ln>
                <a:gradFill rotWithShape="0">
                  <a:gsLst>
                    <a:gs pos="0">
                      <a:srgbClr val="520402"/>
                    </a:gs>
                    <a:gs pos="100000">
                      <a:srgbClr val="FFCC00"/>
                    </a:gs>
                  </a:gsLst>
                  <a:lin ang="5400000" scaled="1"/>
                </a:gradFill>
                <a:latin typeface="Arial Black"/>
              </a:rPr>
              <a:t>PURITANS</a:t>
            </a:r>
          </a:p>
        </p:txBody>
      </p:sp>
      <p:pic>
        <p:nvPicPr>
          <p:cNvPr id="416778" name="Picture 10" descr="John WInthrop"/>
          <p:cNvPicPr>
            <a:picLocks noChangeAspect="1" noChangeArrowheads="1"/>
          </p:cNvPicPr>
          <p:nvPr/>
        </p:nvPicPr>
        <p:blipFill>
          <a:blip r:embed="rId4" cstate="print">
            <a:lum bright="6000" contrast="6000"/>
          </a:blip>
          <a:srcRect l="12869"/>
          <a:stretch>
            <a:fillRect/>
          </a:stretch>
        </p:blipFill>
        <p:spPr bwMode="auto">
          <a:xfrm>
            <a:off x="1219200" y="685800"/>
            <a:ext cx="2667000" cy="3048000"/>
          </a:xfrm>
          <a:prstGeom prst="rect">
            <a:avLst/>
          </a:prstGeom>
          <a:noFill/>
          <a:ln w="9525">
            <a:solidFill>
              <a:srgbClr val="663300"/>
            </a:solidFill>
            <a:miter lim="800000"/>
            <a:headEnd/>
            <a:tailEnd/>
          </a:ln>
        </p:spPr>
      </p:pic>
    </p:spTree>
  </p:cSld>
  <p:clrMapOvr>
    <a:masterClrMapping/>
  </p:clrMapOvr>
  <p:transition spd="med">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417794" name="Picture 2" descr="King Charles I"/>
          <p:cNvPicPr>
            <a:picLocks noChangeAspect="1" noChangeArrowheads="1"/>
          </p:cNvPicPr>
          <p:nvPr/>
        </p:nvPicPr>
        <p:blipFill>
          <a:blip r:embed="rId3" cstate="print"/>
          <a:srcRect/>
          <a:stretch>
            <a:fillRect/>
          </a:stretch>
        </p:blipFill>
        <p:spPr bwMode="auto">
          <a:xfrm>
            <a:off x="152400" y="457200"/>
            <a:ext cx="2635250" cy="3352800"/>
          </a:xfrm>
          <a:prstGeom prst="rect">
            <a:avLst/>
          </a:prstGeom>
          <a:noFill/>
          <a:ln w="76200" cmpd="tri">
            <a:solidFill>
              <a:schemeClr val="tx1"/>
            </a:solidFill>
            <a:miter lim="800000"/>
            <a:headEnd/>
            <a:tailEnd/>
          </a:ln>
        </p:spPr>
      </p:pic>
      <p:sp>
        <p:nvSpPr>
          <p:cNvPr id="417795" name="Text Box 3"/>
          <p:cNvSpPr txBox="1">
            <a:spLocks noChangeArrowheads="1"/>
          </p:cNvSpPr>
          <p:nvPr/>
        </p:nvSpPr>
        <p:spPr bwMode="auto">
          <a:xfrm>
            <a:off x="2819400" y="76200"/>
            <a:ext cx="6324600" cy="3862388"/>
          </a:xfrm>
          <a:prstGeom prst="rect">
            <a:avLst/>
          </a:prstGeom>
          <a:noFill/>
          <a:ln w="9525">
            <a:noFill/>
            <a:miter lim="800000"/>
            <a:headEnd/>
            <a:tailEnd/>
          </a:ln>
          <a:effectLst/>
        </p:spPr>
        <p:txBody>
          <a:bodyPr>
            <a:spAutoFit/>
          </a:bodyPr>
          <a:lstStyle/>
          <a:p>
            <a:pPr algn="ctr">
              <a:lnSpc>
                <a:spcPct val="80000"/>
              </a:lnSpc>
              <a:spcBef>
                <a:spcPct val="20000"/>
              </a:spcBef>
            </a:pPr>
            <a:r>
              <a:rPr lang="en-US" sz="3600" u="sng">
                <a:solidFill>
                  <a:srgbClr val="0000CC"/>
                </a:solidFill>
                <a:latin typeface="Arial Black" pitchFamily="34" charset="0"/>
              </a:rPr>
              <a:t>Charles I (1625 - 1649)</a:t>
            </a:r>
            <a:endParaRPr lang="en-US" sz="3600">
              <a:solidFill>
                <a:srgbClr val="0000CC"/>
              </a:solidFill>
              <a:latin typeface="Arial Black" pitchFamily="34" charset="0"/>
            </a:endParaRPr>
          </a:p>
          <a:p>
            <a:pPr>
              <a:lnSpc>
                <a:spcPct val="80000"/>
              </a:lnSpc>
              <a:spcBef>
                <a:spcPct val="20000"/>
              </a:spcBef>
              <a:buFontTx/>
              <a:buChar char="•"/>
            </a:pPr>
            <a:r>
              <a:rPr lang="en-US" b="1">
                <a:latin typeface="Arial Narrow" pitchFamily="34" charset="0"/>
              </a:rPr>
              <a:t>Son of James I and ruled by divine right.  </a:t>
            </a:r>
          </a:p>
          <a:p>
            <a:pPr>
              <a:lnSpc>
                <a:spcPct val="80000"/>
              </a:lnSpc>
              <a:spcBef>
                <a:spcPct val="20000"/>
              </a:spcBef>
              <a:buFontTx/>
              <a:buChar char="•"/>
            </a:pPr>
            <a:r>
              <a:rPr lang="en-US" b="1">
                <a:latin typeface="Arial Narrow" pitchFamily="34" charset="0"/>
              </a:rPr>
              <a:t>Conflicts with Parliament = much resistance to his policies.</a:t>
            </a:r>
          </a:p>
          <a:p>
            <a:pPr>
              <a:lnSpc>
                <a:spcPct val="80000"/>
              </a:lnSpc>
              <a:spcBef>
                <a:spcPct val="20000"/>
              </a:spcBef>
              <a:buFontTx/>
              <a:buChar char="•"/>
            </a:pPr>
            <a:r>
              <a:rPr lang="en-US" b="1">
                <a:latin typeface="Arial Narrow" pitchFamily="34" charset="0"/>
              </a:rPr>
              <a:t>Forced to sign the </a:t>
            </a:r>
            <a:r>
              <a:rPr lang="en-US" b="1" u="sng">
                <a:solidFill>
                  <a:srgbClr val="0000CC"/>
                </a:solidFill>
                <a:latin typeface="Arial Narrow" pitchFamily="34" charset="0"/>
              </a:rPr>
              <a:t>Petition of Right</a:t>
            </a:r>
            <a:endParaRPr lang="en-US" b="1">
              <a:latin typeface="Arial Narrow" pitchFamily="34" charset="0"/>
            </a:endParaRPr>
          </a:p>
          <a:p>
            <a:pPr lvl="1">
              <a:lnSpc>
                <a:spcPct val="80000"/>
              </a:lnSpc>
              <a:spcBef>
                <a:spcPct val="20000"/>
              </a:spcBef>
              <a:buFontTx/>
              <a:buChar char="•"/>
            </a:pPr>
            <a:r>
              <a:rPr lang="en-US" b="1">
                <a:latin typeface="Arial Narrow" pitchFamily="34" charset="0"/>
              </a:rPr>
              <a:t>no taxes without Parliament’s consent; </a:t>
            </a:r>
          </a:p>
          <a:p>
            <a:pPr lvl="1">
              <a:lnSpc>
                <a:spcPct val="80000"/>
              </a:lnSpc>
              <a:spcBef>
                <a:spcPct val="20000"/>
              </a:spcBef>
              <a:buFontTx/>
              <a:buChar char="•"/>
            </a:pPr>
            <a:r>
              <a:rPr lang="en-US" b="1">
                <a:latin typeface="Arial Narrow" pitchFamily="34" charset="0"/>
              </a:rPr>
              <a:t>civilians didn't have to house soldiers;</a:t>
            </a:r>
          </a:p>
          <a:p>
            <a:pPr lvl="1">
              <a:lnSpc>
                <a:spcPct val="80000"/>
              </a:lnSpc>
              <a:spcBef>
                <a:spcPct val="20000"/>
              </a:spcBef>
              <a:buFontTx/>
              <a:buChar char="•"/>
            </a:pPr>
            <a:r>
              <a:rPr lang="en-US" b="1">
                <a:latin typeface="Arial Narrow" pitchFamily="34" charset="0"/>
              </a:rPr>
              <a:t>no military law in peacetime </a:t>
            </a:r>
          </a:p>
          <a:p>
            <a:pPr lvl="1">
              <a:lnSpc>
                <a:spcPct val="80000"/>
              </a:lnSpc>
              <a:spcBef>
                <a:spcPct val="20000"/>
              </a:spcBef>
              <a:buFontTx/>
              <a:buChar char="•"/>
            </a:pPr>
            <a:r>
              <a:rPr lang="en-US" b="1">
                <a:latin typeface="Arial Narrow" pitchFamily="34" charset="0"/>
              </a:rPr>
              <a:t>Due process of law</a:t>
            </a:r>
            <a:r>
              <a:rPr lang="en-US" b="1">
                <a:effectLst>
                  <a:outerShdw blurRad="38100" dist="38100" dir="2700000" algn="tl">
                    <a:srgbClr val="FFFFFF"/>
                  </a:outerShdw>
                </a:effectLst>
                <a:latin typeface="Arial Narrow" pitchFamily="34" charset="0"/>
              </a:rPr>
              <a:t> </a:t>
            </a:r>
          </a:p>
        </p:txBody>
      </p:sp>
      <p:sp>
        <p:nvSpPr>
          <p:cNvPr id="417796" name="Text Box 4"/>
          <p:cNvSpPr txBox="1">
            <a:spLocks noChangeArrowheads="1"/>
          </p:cNvSpPr>
          <p:nvPr/>
        </p:nvSpPr>
        <p:spPr bwMode="auto">
          <a:xfrm>
            <a:off x="0" y="3978275"/>
            <a:ext cx="9144000" cy="3336925"/>
          </a:xfrm>
          <a:prstGeom prst="rect">
            <a:avLst/>
          </a:prstGeom>
          <a:noFill/>
          <a:ln w="9525">
            <a:noFill/>
            <a:miter lim="800000"/>
            <a:headEnd/>
            <a:tailEnd/>
          </a:ln>
          <a:effectLst/>
        </p:spPr>
        <p:txBody>
          <a:bodyPr>
            <a:spAutoFit/>
          </a:bodyPr>
          <a:lstStyle/>
          <a:p>
            <a:pPr>
              <a:lnSpc>
                <a:spcPct val="80000"/>
              </a:lnSpc>
              <a:spcBef>
                <a:spcPct val="30000"/>
              </a:spcBef>
              <a:buFontTx/>
              <a:buChar char="•"/>
            </a:pPr>
            <a:r>
              <a:rPr lang="en-US" b="1">
                <a:latin typeface="Arial Narrow" pitchFamily="34" charset="0"/>
              </a:rPr>
              <a:t>In 1629, Charles dissolved Parliament and ruled until 1640.</a:t>
            </a:r>
          </a:p>
          <a:p>
            <a:pPr>
              <a:lnSpc>
                <a:spcPct val="80000"/>
              </a:lnSpc>
              <a:spcBef>
                <a:spcPct val="30000"/>
              </a:spcBef>
              <a:buFontTx/>
              <a:buChar char="•"/>
            </a:pPr>
            <a:r>
              <a:rPr lang="en-US" b="1">
                <a:latin typeface="Arial Narrow" pitchFamily="34" charset="0"/>
              </a:rPr>
              <a:t>Persecuted Puritans led to the </a:t>
            </a:r>
            <a:r>
              <a:rPr lang="en-US" b="1" u="sng">
                <a:solidFill>
                  <a:srgbClr val="CC0000"/>
                </a:solidFill>
                <a:latin typeface="Arial Narrow" pitchFamily="34" charset="0"/>
              </a:rPr>
              <a:t>Puritan Migration</a:t>
            </a:r>
            <a:r>
              <a:rPr lang="en-US" b="1">
                <a:latin typeface="Arial Narrow" pitchFamily="34" charset="0"/>
              </a:rPr>
              <a:t>. </a:t>
            </a:r>
          </a:p>
          <a:p>
            <a:pPr>
              <a:lnSpc>
                <a:spcPct val="80000"/>
              </a:lnSpc>
              <a:spcBef>
                <a:spcPct val="30000"/>
              </a:spcBef>
              <a:buFontTx/>
              <a:buChar char="•"/>
            </a:pPr>
            <a:r>
              <a:rPr lang="en-US" b="1">
                <a:latin typeface="Arial Narrow" pitchFamily="34" charset="0"/>
              </a:rPr>
              <a:t>1642–1651:  English Civil Wars, </a:t>
            </a:r>
            <a:r>
              <a:rPr lang="en-US" b="1" u="sng">
                <a:solidFill>
                  <a:srgbClr val="0000CC"/>
                </a:solidFill>
                <a:latin typeface="Arial Narrow" pitchFamily="34" charset="0"/>
              </a:rPr>
              <a:t>"Cavaliers"</a:t>
            </a:r>
            <a:r>
              <a:rPr lang="en-US" b="1">
                <a:latin typeface="Arial Narrow" pitchFamily="34" charset="0"/>
              </a:rPr>
              <a:t> (Anglicans, royalists, nobility, Catholics) vs. the </a:t>
            </a:r>
            <a:r>
              <a:rPr lang="en-US" b="1" u="sng">
                <a:solidFill>
                  <a:srgbClr val="CC0000"/>
                </a:solidFill>
                <a:latin typeface="Arial Narrow" pitchFamily="34" charset="0"/>
              </a:rPr>
              <a:t>"Roundheads"</a:t>
            </a:r>
            <a:r>
              <a:rPr lang="en-US" b="1">
                <a:latin typeface="Arial Narrow" pitchFamily="34" charset="0"/>
              </a:rPr>
              <a:t> (Puritans and Middle Class). </a:t>
            </a:r>
          </a:p>
          <a:p>
            <a:pPr>
              <a:lnSpc>
                <a:spcPct val="80000"/>
              </a:lnSpc>
              <a:spcBef>
                <a:spcPct val="30000"/>
              </a:spcBef>
              <a:buFontTx/>
              <a:buChar char="•"/>
            </a:pPr>
            <a:r>
              <a:rPr lang="en-US" b="1">
                <a:latin typeface="Arial Narrow" pitchFamily="34" charset="0"/>
              </a:rPr>
              <a:t>Charles I was beheaded in 1649-------</a:t>
            </a:r>
            <a:r>
              <a:rPr lang="en-US" b="1" u="sng">
                <a:solidFill>
                  <a:srgbClr val="000066"/>
                </a:solidFill>
                <a:latin typeface="Arial Narrow" pitchFamily="34" charset="0"/>
              </a:rPr>
              <a:t>Oliver Cromwell</a:t>
            </a:r>
            <a:r>
              <a:rPr lang="en-US" b="1">
                <a:latin typeface="Arial Narrow" pitchFamily="34" charset="0"/>
              </a:rPr>
              <a:t> became Lord Protector of the English Commonwealth.</a:t>
            </a:r>
          </a:p>
          <a:p>
            <a:pPr>
              <a:lnSpc>
                <a:spcPct val="80000"/>
              </a:lnSpc>
              <a:spcBef>
                <a:spcPct val="30000"/>
              </a:spcBef>
              <a:buFontTx/>
              <a:buChar char="•"/>
            </a:pPr>
            <a:endParaRPr lang="en-US" b="1">
              <a:latin typeface="Arial Narrow" pitchFamily="34" charset="0"/>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7796"/>
                                        </p:tgtEl>
                                        <p:attrNameLst>
                                          <p:attrName>style.visibility</p:attrName>
                                        </p:attrNameLst>
                                      </p:cBhvr>
                                      <p:to>
                                        <p:strVal val="visible"/>
                                      </p:to>
                                    </p:set>
                                    <p:animEffect transition="in" filter="box(in)">
                                      <p:cBhvr>
                                        <p:cTn id="7" dur="500"/>
                                        <p:tgtEl>
                                          <p:spTgt spid="417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ChangeArrowheads="1"/>
          </p:cNvSpPr>
          <p:nvPr/>
        </p:nvSpPr>
        <p:spPr bwMode="auto">
          <a:xfrm>
            <a:off x="-2327275" y="-2200275"/>
            <a:ext cx="9144000" cy="0"/>
          </a:xfrm>
          <a:prstGeom prst="rect">
            <a:avLst/>
          </a:prstGeom>
          <a:noFill/>
          <a:ln w="9525">
            <a:noFill/>
            <a:miter lim="800000"/>
            <a:headEnd/>
            <a:tailEnd/>
          </a:ln>
          <a:effectLst/>
        </p:spPr>
        <p:txBody>
          <a:bodyPr>
            <a:spAutoFit/>
          </a:bodyPr>
          <a:lstStyle/>
          <a:p>
            <a:endParaRPr lang="en-US"/>
          </a:p>
        </p:txBody>
      </p:sp>
      <p:sp>
        <p:nvSpPr>
          <p:cNvPr id="418819" name="Rectangle 3"/>
          <p:cNvSpPr>
            <a:spLocks noChangeArrowheads="1"/>
          </p:cNvSpPr>
          <p:nvPr/>
        </p:nvSpPr>
        <p:spPr bwMode="auto">
          <a:xfrm>
            <a:off x="-2498725" y="-2332038"/>
            <a:ext cx="9144000" cy="0"/>
          </a:xfrm>
          <a:prstGeom prst="rect">
            <a:avLst/>
          </a:prstGeom>
          <a:noFill/>
          <a:ln w="9525">
            <a:noFill/>
            <a:miter lim="800000"/>
            <a:headEnd/>
            <a:tailEnd/>
          </a:ln>
          <a:effectLst/>
        </p:spPr>
        <p:txBody>
          <a:bodyPr>
            <a:spAutoFit/>
          </a:bodyPr>
          <a:lstStyle/>
          <a:p>
            <a:endParaRPr lang="en-US"/>
          </a:p>
        </p:txBody>
      </p:sp>
      <p:pic>
        <p:nvPicPr>
          <p:cNvPr id="418820" name="Picture 4" descr="20271"/>
          <p:cNvPicPr>
            <a:picLocks noChangeAspect="1" noChangeArrowheads="1"/>
          </p:cNvPicPr>
          <p:nvPr/>
        </p:nvPicPr>
        <p:blipFill>
          <a:blip r:embed="rId2" cstate="print">
            <a:lum bright="-18000" contrast="30000"/>
          </a:blip>
          <a:srcRect/>
          <a:stretch>
            <a:fillRect/>
          </a:stretch>
        </p:blipFill>
        <p:spPr bwMode="auto">
          <a:xfrm>
            <a:off x="0" y="0"/>
            <a:ext cx="9144000" cy="6934200"/>
          </a:xfrm>
          <a:prstGeom prst="rect">
            <a:avLst/>
          </a:prstGeom>
          <a:noFill/>
        </p:spPr>
      </p:pic>
      <p:sp>
        <p:nvSpPr>
          <p:cNvPr id="418821" name="WordArt 5"/>
          <p:cNvSpPr>
            <a:spLocks noChangeArrowheads="1" noChangeShapeType="1" noTextEdit="1"/>
          </p:cNvSpPr>
          <p:nvPr/>
        </p:nvSpPr>
        <p:spPr bwMode="auto">
          <a:xfrm>
            <a:off x="381000" y="152400"/>
            <a:ext cx="8229600" cy="685800"/>
          </a:xfrm>
          <a:prstGeom prst="rect">
            <a:avLst/>
          </a:prstGeom>
        </p:spPr>
        <p:txBody>
          <a:bodyPr wrap="none" fromWordArt="1">
            <a:prstTxWarp prst="textInflateTop">
              <a:avLst>
                <a:gd name="adj" fmla="val 31917"/>
              </a:avLst>
            </a:prstTxWarp>
          </a:bodyPr>
          <a:lstStyle/>
          <a:p>
            <a:pPr algn="ctr"/>
            <a:r>
              <a:rPr lang="en-US" sz="3600" b="1" kern="10">
                <a:ln w="3175">
                  <a:solidFill>
                    <a:srgbClr val="990000"/>
                  </a:solidFill>
                  <a:round/>
                  <a:headEnd/>
                  <a:tailEnd/>
                </a:ln>
                <a:solidFill>
                  <a:srgbClr val="000000"/>
                </a:solidFill>
                <a:latin typeface="Arial"/>
                <a:cs typeface="Arial"/>
              </a:rPr>
              <a:t>PURITAN MIGRATION</a:t>
            </a:r>
          </a:p>
          <a:p>
            <a:pPr algn="ctr"/>
            <a:r>
              <a:rPr lang="en-US" sz="3600" b="1" kern="10">
                <a:ln w="3175">
                  <a:solidFill>
                    <a:srgbClr val="990000"/>
                  </a:solidFill>
                  <a:round/>
                  <a:headEnd/>
                  <a:tailEnd/>
                </a:ln>
                <a:solidFill>
                  <a:srgbClr val="000000"/>
                </a:solidFill>
                <a:latin typeface="Arial"/>
                <a:cs typeface="Arial"/>
              </a:rPr>
              <a:t>1629 to 1640</a:t>
            </a:r>
          </a:p>
        </p:txBody>
      </p:sp>
      <p:sp>
        <p:nvSpPr>
          <p:cNvPr id="418822" name="AutoShape 6">
            <a:hlinkClick r:id="rId3" action="ppaction://hlinksldjump"/>
          </p:cNvPr>
          <p:cNvSpPr>
            <a:spLocks noChangeArrowheads="1"/>
          </p:cNvSpPr>
          <p:nvPr/>
        </p:nvSpPr>
        <p:spPr bwMode="auto">
          <a:xfrm>
            <a:off x="8610600" y="6477000"/>
            <a:ext cx="304800" cy="228600"/>
          </a:xfrm>
          <a:prstGeom prst="irregularSeal2">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ransition spd="med">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9842" name="Picture 2" descr="15749"/>
          <p:cNvPicPr>
            <a:picLocks noChangeAspect="1" noChangeArrowheads="1"/>
          </p:cNvPicPr>
          <p:nvPr/>
        </p:nvPicPr>
        <p:blipFill>
          <a:blip r:embed="rId2" cstate="print">
            <a:lum bright="-18000" contrast="24000"/>
          </a:blip>
          <a:srcRect/>
          <a:stretch>
            <a:fillRect/>
          </a:stretch>
        </p:blipFill>
        <p:spPr bwMode="auto">
          <a:xfrm>
            <a:off x="76200" y="685800"/>
            <a:ext cx="5029200" cy="6172200"/>
          </a:xfrm>
          <a:prstGeom prst="rect">
            <a:avLst/>
          </a:prstGeom>
          <a:noFill/>
        </p:spPr>
      </p:pic>
      <p:sp>
        <p:nvSpPr>
          <p:cNvPr id="419843" name="WordArt 3"/>
          <p:cNvSpPr>
            <a:spLocks noChangeArrowheads="1" noChangeShapeType="1" noTextEdit="1"/>
          </p:cNvSpPr>
          <p:nvPr/>
        </p:nvSpPr>
        <p:spPr bwMode="auto">
          <a:xfrm>
            <a:off x="1143000" y="76200"/>
            <a:ext cx="7010400" cy="457200"/>
          </a:xfrm>
          <a:prstGeom prst="rect">
            <a:avLst/>
          </a:prstGeom>
        </p:spPr>
        <p:txBody>
          <a:bodyPr wrap="none" fromWordArt="1">
            <a:prstTxWarp prst="textCanUp">
              <a:avLst>
                <a:gd name="adj" fmla="val 85713"/>
              </a:avLst>
            </a:prstTxWarp>
          </a:bodyPr>
          <a:lstStyle/>
          <a:p>
            <a:pPr algn="ctr"/>
            <a:r>
              <a:rPr lang="en-US" sz="3600" kern="10">
                <a:ln w="12700">
                  <a:no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7" dist="17961" dir="2700000">
                    <a:srgbClr val="FFFFFF"/>
                  </a:prstShdw>
                </a:effectLst>
                <a:latin typeface="Impact"/>
              </a:rPr>
              <a:t>PURITANS</a:t>
            </a:r>
          </a:p>
        </p:txBody>
      </p:sp>
      <p:pic>
        <p:nvPicPr>
          <p:cNvPr id="419844" name="Picture 4" descr="15859"/>
          <p:cNvPicPr>
            <a:picLocks noChangeAspect="1" noChangeArrowheads="1"/>
          </p:cNvPicPr>
          <p:nvPr/>
        </p:nvPicPr>
        <p:blipFill>
          <a:blip r:embed="rId3" cstate="print">
            <a:lum bright="-12000" contrast="18000"/>
          </a:blip>
          <a:srcRect l="6596" t="1163" r="7143" b="2325"/>
          <a:stretch>
            <a:fillRect/>
          </a:stretch>
        </p:blipFill>
        <p:spPr bwMode="auto">
          <a:xfrm>
            <a:off x="109538" y="685800"/>
            <a:ext cx="5605462" cy="6172200"/>
          </a:xfrm>
          <a:prstGeom prst="rect">
            <a:avLst/>
          </a:prstGeom>
          <a:noFill/>
        </p:spPr>
      </p:pic>
      <p:sp>
        <p:nvSpPr>
          <p:cNvPr id="419845" name="Text Box 5"/>
          <p:cNvSpPr txBox="1">
            <a:spLocks noChangeArrowheads="1"/>
          </p:cNvSpPr>
          <p:nvPr/>
        </p:nvSpPr>
        <p:spPr bwMode="auto">
          <a:xfrm>
            <a:off x="5638800" y="895350"/>
            <a:ext cx="3657600" cy="4576763"/>
          </a:xfrm>
          <a:prstGeom prst="rect">
            <a:avLst/>
          </a:prstGeom>
          <a:noFill/>
          <a:ln w="9525">
            <a:noFill/>
            <a:miter lim="800000"/>
            <a:headEnd/>
            <a:tailEnd/>
          </a:ln>
          <a:effectLst/>
        </p:spPr>
        <p:txBody>
          <a:bodyPr>
            <a:spAutoFit/>
          </a:bodyPr>
          <a:lstStyle/>
          <a:p>
            <a:pPr algn="ctr">
              <a:lnSpc>
                <a:spcPct val="80000"/>
              </a:lnSpc>
              <a:spcBef>
                <a:spcPct val="50000"/>
              </a:spcBef>
              <a:buClr>
                <a:srgbClr val="FFFF66"/>
              </a:buClr>
              <a:buSzPct val="80000"/>
              <a:buFont typeface="Wingdings" pitchFamily="2" charset="2"/>
              <a:buChar char="v"/>
            </a:pPr>
            <a:r>
              <a:rPr lang="en-US" b="1">
                <a:solidFill>
                  <a:srgbClr val="FFFFFF"/>
                </a:solidFill>
                <a:latin typeface="Arial Narrow" pitchFamily="34" charset="0"/>
              </a:rPr>
              <a:t>Pilgrims merge with the Puritans to form Massachusetts Bay Colony</a:t>
            </a:r>
          </a:p>
          <a:p>
            <a:pPr algn="ctr">
              <a:lnSpc>
                <a:spcPct val="80000"/>
              </a:lnSpc>
              <a:spcBef>
                <a:spcPct val="50000"/>
              </a:spcBef>
              <a:buClr>
                <a:srgbClr val="FFFF66"/>
              </a:buClr>
              <a:buSzPct val="80000"/>
              <a:buFont typeface="Wingdings" pitchFamily="2" charset="2"/>
              <a:buChar char="v"/>
            </a:pPr>
            <a:r>
              <a:rPr lang="en-US" b="1">
                <a:solidFill>
                  <a:srgbClr val="FFFFFF"/>
                </a:solidFill>
                <a:latin typeface="Arial Narrow" pitchFamily="34" charset="0"/>
              </a:rPr>
              <a:t>Communities well organized</a:t>
            </a:r>
          </a:p>
          <a:p>
            <a:pPr algn="ctr">
              <a:lnSpc>
                <a:spcPct val="80000"/>
              </a:lnSpc>
              <a:spcBef>
                <a:spcPct val="50000"/>
              </a:spcBef>
              <a:buClr>
                <a:srgbClr val="FFFF66"/>
              </a:buClr>
              <a:buSzPct val="80000"/>
              <a:buFont typeface="Wingdings" pitchFamily="2" charset="2"/>
              <a:buChar char="v"/>
            </a:pPr>
            <a:r>
              <a:rPr lang="en-US" b="1">
                <a:solidFill>
                  <a:srgbClr val="FFFFFF"/>
                </a:solidFill>
                <a:latin typeface="Arial Narrow" pitchFamily="34" charset="0"/>
              </a:rPr>
              <a:t>Established towns</a:t>
            </a:r>
          </a:p>
          <a:p>
            <a:pPr algn="ctr">
              <a:lnSpc>
                <a:spcPct val="80000"/>
              </a:lnSpc>
              <a:spcBef>
                <a:spcPct val="50000"/>
              </a:spcBef>
              <a:buClr>
                <a:srgbClr val="FFFF66"/>
              </a:buClr>
              <a:buSzPct val="80000"/>
              <a:buFont typeface="Wingdings" pitchFamily="2" charset="2"/>
              <a:buChar char="v"/>
            </a:pPr>
            <a:r>
              <a:rPr lang="en-US" b="1">
                <a:solidFill>
                  <a:srgbClr val="FFFFFF"/>
                </a:solidFill>
                <a:latin typeface="Arial Narrow" pitchFamily="34" charset="0"/>
              </a:rPr>
              <a:t>Protestant Work Ethic</a:t>
            </a:r>
          </a:p>
          <a:p>
            <a:pPr algn="ctr">
              <a:lnSpc>
                <a:spcPct val="80000"/>
              </a:lnSpc>
              <a:spcBef>
                <a:spcPct val="50000"/>
              </a:spcBef>
              <a:buClr>
                <a:srgbClr val="FFFF66"/>
              </a:buClr>
              <a:buSzPct val="80000"/>
              <a:buFont typeface="Wingdings" pitchFamily="2" charset="2"/>
              <a:buChar char="v"/>
            </a:pPr>
            <a:r>
              <a:rPr lang="en-US" b="1">
                <a:solidFill>
                  <a:srgbClr val="FFFFFF"/>
                </a:solidFill>
                <a:latin typeface="Arial Narrow" pitchFamily="34" charset="0"/>
              </a:rPr>
              <a:t>Family values</a:t>
            </a:r>
          </a:p>
          <a:p>
            <a:pPr algn="ctr">
              <a:lnSpc>
                <a:spcPct val="80000"/>
              </a:lnSpc>
              <a:spcBef>
                <a:spcPct val="50000"/>
              </a:spcBef>
              <a:buClr>
                <a:srgbClr val="FFFF66"/>
              </a:buClr>
              <a:buSzPct val="80000"/>
              <a:buFont typeface="Wingdings" pitchFamily="2" charset="2"/>
              <a:buChar char="v"/>
            </a:pPr>
            <a:endParaRPr lang="en-US" b="1">
              <a:solidFill>
                <a:srgbClr val="FFFFFF"/>
              </a:solidFill>
              <a:latin typeface="Arial Narrow" pitchFamily="34" charset="0"/>
            </a:endParaRPr>
          </a:p>
        </p:txBody>
      </p:sp>
      <p:sp>
        <p:nvSpPr>
          <p:cNvPr id="419846" name="AutoShape 6">
            <a:hlinkClick r:id="rId4" action="ppaction://hlinksldjump"/>
          </p:cNvPr>
          <p:cNvSpPr>
            <a:spLocks noChangeArrowheads="1"/>
          </p:cNvSpPr>
          <p:nvPr/>
        </p:nvSpPr>
        <p:spPr bwMode="auto">
          <a:xfrm>
            <a:off x="8610600" y="6477000"/>
            <a:ext cx="304800" cy="228600"/>
          </a:xfrm>
          <a:prstGeom prst="irregularSeal2">
            <a:avLst/>
          </a:prstGeom>
          <a:solidFill>
            <a:srgbClr val="FF0000"/>
          </a:solidFill>
          <a:ln w="9525">
            <a:solidFill>
              <a:schemeClr val="tx1"/>
            </a:solidFill>
            <a:miter lim="800000"/>
            <a:headEnd/>
            <a:tailEnd/>
          </a:ln>
          <a:effectLst/>
        </p:spPr>
        <p:txBody>
          <a:bodyPr wrap="none" anchor="ctr"/>
          <a:lstStyle/>
          <a:p>
            <a:endParaRPr lang="en-US"/>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19844"/>
                                        </p:tgtEl>
                                        <p:attrNameLst>
                                          <p:attrName>style.visibility</p:attrName>
                                        </p:attrNameLst>
                                      </p:cBhvr>
                                      <p:to>
                                        <p:strVal val="visible"/>
                                      </p:to>
                                    </p:set>
                                    <p:animEffect transition="in" filter="fade">
                                      <p:cBhvr>
                                        <p:cTn id="7" dur="100"/>
                                        <p:tgtEl>
                                          <p:spTgt spid="419844"/>
                                        </p:tgtEl>
                                      </p:cBhvr>
                                    </p:animEffect>
                                    <p:anim calcmode="lin" valueType="num">
                                      <p:cBhvr>
                                        <p:cTn id="8" dur="400" fill="hold"/>
                                        <p:tgtEl>
                                          <p:spTgt spid="419844"/>
                                        </p:tgtEl>
                                        <p:attrNameLst>
                                          <p:attrName>ppt_x</p:attrName>
                                        </p:attrNameLst>
                                      </p:cBhvr>
                                      <p:tavLst>
                                        <p:tav tm="0">
                                          <p:val>
                                            <p:strVal val="#ppt_x"/>
                                          </p:val>
                                        </p:tav>
                                        <p:tav tm="100000">
                                          <p:val>
                                            <p:strVal val="#ppt_x"/>
                                          </p:val>
                                        </p:tav>
                                      </p:tavLst>
                                    </p:anim>
                                    <p:anim calcmode="lin" valueType="num">
                                      <p:cBhvr>
                                        <p:cTn id="9" dur="400" fill="hold"/>
                                        <p:tgtEl>
                                          <p:spTgt spid="41984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1984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1984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338946" name="Picture 2"/>
          <p:cNvPicPr>
            <a:picLocks noChangeAspect="1" noChangeArrowheads="1"/>
          </p:cNvPicPr>
          <p:nvPr/>
        </p:nvPicPr>
        <p:blipFill>
          <a:blip r:embed="rId2" cstate="print"/>
          <a:srcRect/>
          <a:stretch>
            <a:fillRect/>
          </a:stretch>
        </p:blipFill>
        <p:spPr bwMode="auto">
          <a:xfrm>
            <a:off x="152400" y="228600"/>
            <a:ext cx="5060950" cy="6400800"/>
          </a:xfrm>
          <a:prstGeom prst="rect">
            <a:avLst/>
          </a:prstGeom>
          <a:noFill/>
        </p:spPr>
      </p:pic>
      <p:pic>
        <p:nvPicPr>
          <p:cNvPr id="338947" name="Picture 3"/>
          <p:cNvPicPr>
            <a:picLocks noChangeAspect="1" noChangeArrowheads="1"/>
          </p:cNvPicPr>
          <p:nvPr/>
        </p:nvPicPr>
        <p:blipFill>
          <a:blip r:embed="rId3" cstate="print"/>
          <a:srcRect/>
          <a:stretch>
            <a:fillRect/>
          </a:stretch>
        </p:blipFill>
        <p:spPr bwMode="auto">
          <a:xfrm>
            <a:off x="152400" y="228600"/>
            <a:ext cx="5000625" cy="6400800"/>
          </a:xfrm>
          <a:prstGeom prst="rect">
            <a:avLst/>
          </a:prstGeom>
          <a:noFill/>
        </p:spPr>
      </p:pic>
      <p:sp>
        <p:nvSpPr>
          <p:cNvPr id="338948" name="Text Box 4"/>
          <p:cNvSpPr txBox="1">
            <a:spLocks noChangeArrowheads="1"/>
          </p:cNvSpPr>
          <p:nvPr/>
        </p:nvSpPr>
        <p:spPr bwMode="auto">
          <a:xfrm>
            <a:off x="5486400" y="457200"/>
            <a:ext cx="3352800" cy="4203700"/>
          </a:xfrm>
          <a:prstGeom prst="rect">
            <a:avLst/>
          </a:prstGeom>
          <a:noFill/>
          <a:ln w="9525">
            <a:noFill/>
            <a:miter lim="800000"/>
            <a:headEnd/>
            <a:tailEnd/>
          </a:ln>
          <a:effectLst/>
        </p:spPr>
        <p:txBody>
          <a:bodyPr>
            <a:spAutoFit/>
          </a:bodyPr>
          <a:lstStyle/>
          <a:p>
            <a:pPr marL="336550" indent="-336550" algn="ctr">
              <a:lnSpc>
                <a:spcPct val="150000"/>
              </a:lnSpc>
              <a:spcBef>
                <a:spcPct val="50000"/>
              </a:spcBef>
            </a:pPr>
            <a:r>
              <a:rPr lang="en-US" sz="4000" b="1" u="sng">
                <a:solidFill>
                  <a:schemeClr val="bg1"/>
                </a:solidFill>
                <a:cs typeface="Times New Roman" pitchFamily="18" charset="0"/>
              </a:rPr>
              <a:t>New England</a:t>
            </a:r>
          </a:p>
          <a:p>
            <a:pPr marL="336550" indent="-336550">
              <a:spcBef>
                <a:spcPct val="50000"/>
              </a:spcBef>
              <a:buFontTx/>
              <a:buAutoNum type="arabicPeriod"/>
            </a:pPr>
            <a:endParaRPr lang="en-US" sz="2400" b="1">
              <a:solidFill>
                <a:srgbClr val="FFFF66"/>
              </a:solidFill>
            </a:endParaRPr>
          </a:p>
          <a:p>
            <a:pPr marL="336550" indent="-336550" algn="ctr">
              <a:lnSpc>
                <a:spcPct val="80000"/>
              </a:lnSpc>
              <a:spcBef>
                <a:spcPct val="50000"/>
              </a:spcBef>
            </a:pPr>
            <a:r>
              <a:rPr lang="en-US" b="1">
                <a:solidFill>
                  <a:srgbClr val="FFFF66"/>
                </a:solidFill>
              </a:rPr>
              <a:t>Massachusetts</a:t>
            </a:r>
          </a:p>
          <a:p>
            <a:pPr marL="336550" indent="-336550" algn="ctr">
              <a:lnSpc>
                <a:spcPct val="80000"/>
              </a:lnSpc>
              <a:spcBef>
                <a:spcPct val="50000"/>
              </a:spcBef>
            </a:pPr>
            <a:r>
              <a:rPr lang="en-US" b="1">
                <a:solidFill>
                  <a:srgbClr val="FFFF66"/>
                </a:solidFill>
              </a:rPr>
              <a:t>New Hampshire</a:t>
            </a:r>
          </a:p>
          <a:p>
            <a:pPr marL="336550" indent="-336550" algn="ctr">
              <a:lnSpc>
                <a:spcPct val="80000"/>
              </a:lnSpc>
              <a:spcBef>
                <a:spcPct val="50000"/>
              </a:spcBef>
            </a:pPr>
            <a:r>
              <a:rPr lang="en-US" b="1">
                <a:solidFill>
                  <a:srgbClr val="FFFF66"/>
                </a:solidFill>
              </a:rPr>
              <a:t>Rhode Island</a:t>
            </a:r>
          </a:p>
          <a:p>
            <a:pPr marL="336550" indent="-336550" algn="ctr">
              <a:lnSpc>
                <a:spcPct val="90000"/>
              </a:lnSpc>
              <a:spcBef>
                <a:spcPct val="50000"/>
              </a:spcBef>
            </a:pPr>
            <a:r>
              <a:rPr lang="en-US" b="1">
                <a:solidFill>
                  <a:srgbClr val="FFFF66"/>
                </a:solidFill>
              </a:rPr>
              <a:t>Connecticut</a:t>
            </a:r>
            <a:br>
              <a:rPr lang="en-US" b="1">
                <a:solidFill>
                  <a:srgbClr val="FFFF66"/>
                </a:solidFill>
              </a:rPr>
            </a:br>
            <a:endParaRPr lang="en-US" b="1">
              <a:solidFill>
                <a:srgbClr val="FFFF66"/>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38947"/>
                                        </p:tgtEl>
                                        <p:attrNameLst>
                                          <p:attrName>style.visibility</p:attrName>
                                        </p:attrNameLst>
                                      </p:cBhvr>
                                      <p:to>
                                        <p:strVal val="visible"/>
                                      </p:to>
                                    </p:set>
                                    <p:animEffect transition="in" filter="strips(downLeft)">
                                      <p:cBhvr>
                                        <p:cTn id="7" dur="500"/>
                                        <p:tgtEl>
                                          <p:spTgt spid="338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3425825" y="-1874838"/>
            <a:ext cx="9144000" cy="0"/>
          </a:xfrm>
          <a:prstGeom prst="rect">
            <a:avLst/>
          </a:prstGeom>
          <a:noFill/>
          <a:ln w="9525">
            <a:noFill/>
            <a:miter lim="800000"/>
            <a:headEnd/>
            <a:tailEnd/>
          </a:ln>
          <a:effectLst/>
        </p:spPr>
        <p:txBody>
          <a:bodyPr>
            <a:spAutoFit/>
          </a:bodyPr>
          <a:lstStyle/>
          <a:p>
            <a:endParaRPr lang="en-US"/>
          </a:p>
        </p:txBody>
      </p:sp>
      <p:pic>
        <p:nvPicPr>
          <p:cNvPr id="237571" name="Picture 3" descr="15859"/>
          <p:cNvPicPr>
            <a:picLocks noChangeAspect="1" noChangeArrowheads="1"/>
          </p:cNvPicPr>
          <p:nvPr/>
        </p:nvPicPr>
        <p:blipFill>
          <a:blip r:embed="rId2" cstate="print"/>
          <a:srcRect l="6596" t="1163" r="7143" b="2325"/>
          <a:stretch>
            <a:fillRect/>
          </a:stretch>
        </p:blipFill>
        <p:spPr bwMode="auto">
          <a:xfrm>
            <a:off x="0" y="0"/>
            <a:ext cx="6705600" cy="6858000"/>
          </a:xfrm>
          <a:prstGeom prst="rect">
            <a:avLst/>
          </a:prstGeom>
          <a:noFill/>
        </p:spPr>
      </p:pic>
      <p:pic>
        <p:nvPicPr>
          <p:cNvPr id="237572" name="Picture 4" descr="DIVI036"/>
          <p:cNvPicPr>
            <a:picLocks noChangeAspect="1" noChangeArrowheads="1"/>
          </p:cNvPicPr>
          <p:nvPr/>
        </p:nvPicPr>
        <p:blipFill>
          <a:blip r:embed="rId3" cstate="print">
            <a:lum bright="-12000" contrast="18000"/>
          </a:blip>
          <a:srcRect l="2533" t="1111" r="65823" b="82222"/>
          <a:stretch>
            <a:fillRect/>
          </a:stretch>
        </p:blipFill>
        <p:spPr bwMode="auto">
          <a:xfrm>
            <a:off x="76200" y="609600"/>
            <a:ext cx="2057400" cy="1235075"/>
          </a:xfrm>
          <a:prstGeom prst="rect">
            <a:avLst/>
          </a:prstGeom>
          <a:noFill/>
        </p:spPr>
      </p:pic>
      <p:sp>
        <p:nvSpPr>
          <p:cNvPr id="237575" name="Text Box 7"/>
          <p:cNvSpPr txBox="1">
            <a:spLocks noChangeArrowheads="1"/>
          </p:cNvSpPr>
          <p:nvPr/>
        </p:nvSpPr>
        <p:spPr bwMode="auto">
          <a:xfrm>
            <a:off x="6705600" y="0"/>
            <a:ext cx="2438400" cy="6838950"/>
          </a:xfrm>
          <a:prstGeom prst="rect">
            <a:avLst/>
          </a:prstGeom>
          <a:noFill/>
          <a:ln w="9525">
            <a:noFill/>
            <a:miter lim="800000"/>
            <a:headEnd/>
            <a:tailEnd/>
          </a:ln>
          <a:effectLst/>
        </p:spPr>
        <p:txBody>
          <a:bodyPr>
            <a:spAutoFit/>
          </a:bodyPr>
          <a:lstStyle/>
          <a:p>
            <a:pPr marL="336550" indent="-336550" algn="ctr">
              <a:lnSpc>
                <a:spcPct val="150000"/>
              </a:lnSpc>
              <a:spcBef>
                <a:spcPct val="50000"/>
              </a:spcBef>
            </a:pPr>
            <a:r>
              <a:rPr lang="en-US" b="1" u="sng">
                <a:solidFill>
                  <a:schemeClr val="bg2"/>
                </a:solidFill>
                <a:latin typeface="Franklin Gothic Medium Cond" pitchFamily="34" charset="0"/>
                <a:cs typeface="Times New Roman" pitchFamily="18" charset="0"/>
              </a:rPr>
              <a:t>New England</a:t>
            </a:r>
          </a:p>
          <a:p>
            <a:pPr marL="336550" indent="-336550">
              <a:spcBef>
                <a:spcPct val="50000"/>
              </a:spcBef>
              <a:buFontTx/>
              <a:buAutoNum type="arabicPeriod"/>
            </a:pPr>
            <a:r>
              <a:rPr lang="en-US" sz="1600" b="1">
                <a:solidFill>
                  <a:schemeClr val="bg2"/>
                </a:solidFill>
                <a:latin typeface="Boulder" pitchFamily="2" charset="0"/>
                <a:cs typeface="Times New Roman" pitchFamily="18" charset="0"/>
              </a:rPr>
              <a:t>good harbors</a:t>
            </a:r>
          </a:p>
          <a:p>
            <a:pPr marL="336550" indent="-336550">
              <a:spcBef>
                <a:spcPct val="50000"/>
              </a:spcBef>
              <a:buFontTx/>
              <a:buAutoNum type="arabicPeriod"/>
            </a:pPr>
            <a:r>
              <a:rPr lang="en-US" sz="1600" b="1">
                <a:solidFill>
                  <a:schemeClr val="bg2"/>
                </a:solidFill>
                <a:latin typeface="Boulder" pitchFamily="2" charset="0"/>
                <a:cs typeface="Times New Roman" pitchFamily="18" charset="0"/>
              </a:rPr>
              <a:t>small farms and towns</a:t>
            </a:r>
          </a:p>
          <a:p>
            <a:pPr marL="336550" indent="-336550">
              <a:spcBef>
                <a:spcPct val="50000"/>
              </a:spcBef>
              <a:buFontTx/>
              <a:buAutoNum type="arabicPeriod"/>
            </a:pPr>
            <a:r>
              <a:rPr lang="en-US" sz="1600" b="1">
                <a:solidFill>
                  <a:schemeClr val="bg2"/>
                </a:solidFill>
                <a:latin typeface="Boulder" pitchFamily="2" charset="0"/>
                <a:cs typeface="Times New Roman" pitchFamily="18" charset="0"/>
              </a:rPr>
              <a:t>trade centered around harbors</a:t>
            </a:r>
          </a:p>
          <a:p>
            <a:pPr marL="336550" indent="-336550">
              <a:spcBef>
                <a:spcPct val="50000"/>
              </a:spcBef>
              <a:buFontTx/>
              <a:buAutoNum type="arabicPeriod"/>
            </a:pPr>
            <a:r>
              <a:rPr lang="en-US" sz="1600" b="1">
                <a:solidFill>
                  <a:schemeClr val="bg2"/>
                </a:solidFill>
                <a:latin typeface="Boulder" pitchFamily="2" charset="0"/>
                <a:cs typeface="Times New Roman" pitchFamily="18" charset="0"/>
              </a:rPr>
              <a:t>hilly, forested and shallow soil</a:t>
            </a:r>
          </a:p>
          <a:p>
            <a:pPr marL="336550" indent="-336550">
              <a:spcBef>
                <a:spcPct val="50000"/>
              </a:spcBef>
              <a:buFontTx/>
              <a:buAutoNum type="arabicPeriod"/>
            </a:pPr>
            <a:r>
              <a:rPr lang="en-US" sz="1600" b="1">
                <a:solidFill>
                  <a:schemeClr val="bg2"/>
                </a:solidFill>
                <a:latin typeface="Boulder" pitchFamily="2" charset="0"/>
                <a:cs typeface="Times New Roman" pitchFamily="18" charset="0"/>
              </a:rPr>
              <a:t>cities: Boston</a:t>
            </a:r>
          </a:p>
          <a:p>
            <a:pPr marL="625475" lvl="1" indent="-174625">
              <a:spcBef>
                <a:spcPct val="50000"/>
              </a:spcBef>
              <a:buFontTx/>
              <a:buChar char="•"/>
            </a:pPr>
            <a:r>
              <a:rPr lang="en-US" sz="1600" b="1">
                <a:solidFill>
                  <a:schemeClr val="bg2"/>
                </a:solidFill>
                <a:latin typeface="Boulder" pitchFamily="2" charset="0"/>
                <a:cs typeface="Times New Roman" pitchFamily="18" charset="0"/>
              </a:rPr>
              <a:t>15,000 – 1750</a:t>
            </a:r>
          </a:p>
          <a:p>
            <a:pPr marL="336550" indent="-336550">
              <a:spcBef>
                <a:spcPct val="50000"/>
              </a:spcBef>
              <a:buFontTx/>
              <a:buAutoNum type="arabicPeriod"/>
            </a:pPr>
            <a:r>
              <a:rPr lang="en-US" sz="1600" b="1">
                <a:solidFill>
                  <a:schemeClr val="bg2"/>
                </a:solidFill>
                <a:latin typeface="Boulder" pitchFamily="2" charset="0"/>
                <a:cs typeface="Times New Roman" pitchFamily="18" charset="0"/>
              </a:rPr>
              <a:t>fishing, lumber </a:t>
            </a:r>
            <a:br>
              <a:rPr lang="en-US" sz="1600" b="1">
                <a:solidFill>
                  <a:schemeClr val="bg2"/>
                </a:solidFill>
                <a:latin typeface="Boulder" pitchFamily="2" charset="0"/>
                <a:cs typeface="Times New Roman" pitchFamily="18" charset="0"/>
              </a:rPr>
            </a:br>
            <a:r>
              <a:rPr lang="en-US" sz="1600" b="1">
                <a:solidFill>
                  <a:schemeClr val="bg2"/>
                </a:solidFill>
                <a:latin typeface="Boulder" pitchFamily="2" charset="0"/>
                <a:cs typeface="Times New Roman" pitchFamily="18" charset="0"/>
              </a:rPr>
              <a:t>and trapping</a:t>
            </a:r>
          </a:p>
          <a:p>
            <a:pPr marL="336550" indent="-336550">
              <a:spcBef>
                <a:spcPct val="50000"/>
              </a:spcBef>
              <a:buFontTx/>
              <a:buAutoNum type="arabicPeriod"/>
            </a:pPr>
            <a:r>
              <a:rPr lang="en-US" sz="1600" b="1">
                <a:solidFill>
                  <a:schemeClr val="bg2"/>
                </a:solidFill>
                <a:latin typeface="Boulder" pitchFamily="2" charset="0"/>
                <a:cs typeface="Times New Roman" pitchFamily="18" charset="0"/>
              </a:rPr>
              <a:t>Family, religion and community</a:t>
            </a:r>
            <a:r>
              <a:rPr lang="en-US" sz="1600" b="1">
                <a:solidFill>
                  <a:schemeClr val="bg2"/>
                </a:solidFill>
              </a:rPr>
              <a:t/>
            </a:r>
            <a:br>
              <a:rPr lang="en-US" sz="1600" b="1">
                <a:solidFill>
                  <a:schemeClr val="bg2"/>
                </a:solidFill>
              </a:rPr>
            </a:br>
            <a:endParaRPr lang="en-US" sz="1600" b="1">
              <a:solidFill>
                <a:schemeClr val="bg2"/>
              </a:solidFill>
            </a:endParaRPr>
          </a:p>
          <a:p>
            <a:pPr marL="336550" indent="-336550" algn="ctr">
              <a:lnSpc>
                <a:spcPct val="80000"/>
              </a:lnSpc>
              <a:spcBef>
                <a:spcPct val="50000"/>
              </a:spcBef>
            </a:pPr>
            <a:r>
              <a:rPr lang="en-US" sz="1800" b="1">
                <a:solidFill>
                  <a:srgbClr val="FFFF00"/>
                </a:solidFill>
              </a:rPr>
              <a:t>Massachusetts</a:t>
            </a:r>
          </a:p>
          <a:p>
            <a:pPr marL="336550" indent="-336550" algn="ctr">
              <a:lnSpc>
                <a:spcPct val="80000"/>
              </a:lnSpc>
              <a:spcBef>
                <a:spcPct val="50000"/>
              </a:spcBef>
            </a:pPr>
            <a:r>
              <a:rPr lang="en-US" sz="1800" b="1">
                <a:solidFill>
                  <a:srgbClr val="FFFF00"/>
                </a:solidFill>
              </a:rPr>
              <a:t>New Hampshire</a:t>
            </a:r>
          </a:p>
          <a:p>
            <a:pPr marL="336550" indent="-336550" algn="ctr">
              <a:lnSpc>
                <a:spcPct val="80000"/>
              </a:lnSpc>
              <a:spcBef>
                <a:spcPct val="50000"/>
              </a:spcBef>
            </a:pPr>
            <a:r>
              <a:rPr lang="en-US" sz="1800" b="1">
                <a:solidFill>
                  <a:srgbClr val="FFFF00"/>
                </a:solidFill>
              </a:rPr>
              <a:t>Rhode Island</a:t>
            </a:r>
          </a:p>
          <a:p>
            <a:pPr marL="336550" indent="-336550" algn="ctr">
              <a:lnSpc>
                <a:spcPct val="90000"/>
              </a:lnSpc>
              <a:spcBef>
                <a:spcPct val="50000"/>
              </a:spcBef>
            </a:pPr>
            <a:r>
              <a:rPr lang="en-US" sz="1800" b="1">
                <a:solidFill>
                  <a:srgbClr val="FFFF00"/>
                </a:solidFill>
              </a:rPr>
              <a:t>Connecticut</a:t>
            </a:r>
            <a:br>
              <a:rPr lang="en-US" sz="1800" b="1">
                <a:solidFill>
                  <a:srgbClr val="FFFF00"/>
                </a:solidFill>
              </a:rPr>
            </a:br>
            <a:endParaRPr lang="en-US" sz="1800" b="1">
              <a:solidFill>
                <a:srgbClr val="FFFF00"/>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7575">
                                            <p:txEl>
                                              <p:pRg st="0" end="0"/>
                                            </p:txEl>
                                          </p:spTgt>
                                        </p:tgtEl>
                                        <p:attrNameLst>
                                          <p:attrName>style.visibility</p:attrName>
                                        </p:attrNameLst>
                                      </p:cBhvr>
                                      <p:to>
                                        <p:strVal val="visible"/>
                                      </p:to>
                                    </p:set>
                                    <p:animEffect transition="in" filter="wipe(down)">
                                      <p:cBhvr>
                                        <p:cTn id="7" dur="580">
                                          <p:stCondLst>
                                            <p:cond delay="0"/>
                                          </p:stCondLst>
                                        </p:cTn>
                                        <p:tgtEl>
                                          <p:spTgt spid="237575">
                                            <p:txEl>
                                              <p:pRg st="0" end="0"/>
                                            </p:txEl>
                                          </p:spTgt>
                                        </p:tgtEl>
                                      </p:cBhvr>
                                    </p:animEffect>
                                    <p:anim calcmode="lin" valueType="num">
                                      <p:cBhvr>
                                        <p:cTn id="8" dur="1822" tmFilter="0,0; 0.14,0.36; 0.43,0.73; 0.71,0.91; 1.0,1.0">
                                          <p:stCondLst>
                                            <p:cond delay="0"/>
                                          </p:stCondLst>
                                        </p:cTn>
                                        <p:tgtEl>
                                          <p:spTgt spid="23757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757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757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757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757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37575">
                                            <p:txEl>
                                              <p:pRg st="0" end="0"/>
                                            </p:txEl>
                                          </p:spTgt>
                                        </p:tgtEl>
                                      </p:cBhvr>
                                      <p:to x="100000" y="60000"/>
                                    </p:animScale>
                                    <p:animScale>
                                      <p:cBhvr>
                                        <p:cTn id="14" dur="166" decel="50000">
                                          <p:stCondLst>
                                            <p:cond delay="676"/>
                                          </p:stCondLst>
                                        </p:cTn>
                                        <p:tgtEl>
                                          <p:spTgt spid="237575">
                                            <p:txEl>
                                              <p:pRg st="0" end="0"/>
                                            </p:txEl>
                                          </p:spTgt>
                                        </p:tgtEl>
                                      </p:cBhvr>
                                      <p:to x="100000" y="100000"/>
                                    </p:animScale>
                                    <p:animScale>
                                      <p:cBhvr>
                                        <p:cTn id="15" dur="26">
                                          <p:stCondLst>
                                            <p:cond delay="1312"/>
                                          </p:stCondLst>
                                        </p:cTn>
                                        <p:tgtEl>
                                          <p:spTgt spid="237575">
                                            <p:txEl>
                                              <p:pRg st="0" end="0"/>
                                            </p:txEl>
                                          </p:spTgt>
                                        </p:tgtEl>
                                      </p:cBhvr>
                                      <p:to x="100000" y="80000"/>
                                    </p:animScale>
                                    <p:animScale>
                                      <p:cBhvr>
                                        <p:cTn id="16" dur="166" decel="50000">
                                          <p:stCondLst>
                                            <p:cond delay="1338"/>
                                          </p:stCondLst>
                                        </p:cTn>
                                        <p:tgtEl>
                                          <p:spTgt spid="237575">
                                            <p:txEl>
                                              <p:pRg st="0" end="0"/>
                                            </p:txEl>
                                          </p:spTgt>
                                        </p:tgtEl>
                                      </p:cBhvr>
                                      <p:to x="100000" y="100000"/>
                                    </p:animScale>
                                    <p:animScale>
                                      <p:cBhvr>
                                        <p:cTn id="17" dur="26">
                                          <p:stCondLst>
                                            <p:cond delay="1642"/>
                                          </p:stCondLst>
                                        </p:cTn>
                                        <p:tgtEl>
                                          <p:spTgt spid="237575">
                                            <p:txEl>
                                              <p:pRg st="0" end="0"/>
                                            </p:txEl>
                                          </p:spTgt>
                                        </p:tgtEl>
                                      </p:cBhvr>
                                      <p:to x="100000" y="90000"/>
                                    </p:animScale>
                                    <p:animScale>
                                      <p:cBhvr>
                                        <p:cTn id="18" dur="166" decel="50000">
                                          <p:stCondLst>
                                            <p:cond delay="1668"/>
                                          </p:stCondLst>
                                        </p:cTn>
                                        <p:tgtEl>
                                          <p:spTgt spid="237575">
                                            <p:txEl>
                                              <p:pRg st="0" end="0"/>
                                            </p:txEl>
                                          </p:spTgt>
                                        </p:tgtEl>
                                      </p:cBhvr>
                                      <p:to x="100000" y="100000"/>
                                    </p:animScale>
                                    <p:animScale>
                                      <p:cBhvr>
                                        <p:cTn id="19" dur="26">
                                          <p:stCondLst>
                                            <p:cond delay="1808"/>
                                          </p:stCondLst>
                                        </p:cTn>
                                        <p:tgtEl>
                                          <p:spTgt spid="237575">
                                            <p:txEl>
                                              <p:pRg st="0" end="0"/>
                                            </p:txEl>
                                          </p:spTgt>
                                        </p:tgtEl>
                                      </p:cBhvr>
                                      <p:to x="100000" y="95000"/>
                                    </p:animScale>
                                    <p:animScale>
                                      <p:cBhvr>
                                        <p:cTn id="20" dur="166" decel="50000">
                                          <p:stCondLst>
                                            <p:cond delay="1834"/>
                                          </p:stCondLst>
                                        </p:cTn>
                                        <p:tgtEl>
                                          <p:spTgt spid="23757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37575">
                                            <p:txEl>
                                              <p:pRg st="1" end="1"/>
                                            </p:txEl>
                                          </p:spTgt>
                                        </p:tgtEl>
                                        <p:attrNameLst>
                                          <p:attrName>style.visibility</p:attrName>
                                        </p:attrNameLst>
                                      </p:cBhvr>
                                      <p:to>
                                        <p:strVal val="visible"/>
                                      </p:to>
                                    </p:set>
                                    <p:animEffect transition="in" filter="wipe(down)">
                                      <p:cBhvr>
                                        <p:cTn id="25" dur="580">
                                          <p:stCondLst>
                                            <p:cond delay="0"/>
                                          </p:stCondLst>
                                        </p:cTn>
                                        <p:tgtEl>
                                          <p:spTgt spid="237575">
                                            <p:txEl>
                                              <p:pRg st="1" end="1"/>
                                            </p:txEl>
                                          </p:spTgt>
                                        </p:tgtEl>
                                      </p:cBhvr>
                                    </p:animEffect>
                                    <p:anim calcmode="lin" valueType="num">
                                      <p:cBhvr>
                                        <p:cTn id="26" dur="1822" tmFilter="0,0; 0.14,0.36; 0.43,0.73; 0.71,0.91; 1.0,1.0">
                                          <p:stCondLst>
                                            <p:cond delay="0"/>
                                          </p:stCondLst>
                                        </p:cTn>
                                        <p:tgtEl>
                                          <p:spTgt spid="237575">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37575">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37575">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37575">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37575">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37575">
                                            <p:txEl>
                                              <p:pRg st="1" end="1"/>
                                            </p:txEl>
                                          </p:spTgt>
                                        </p:tgtEl>
                                      </p:cBhvr>
                                      <p:to x="100000" y="60000"/>
                                    </p:animScale>
                                    <p:animScale>
                                      <p:cBhvr>
                                        <p:cTn id="32" dur="166" decel="50000">
                                          <p:stCondLst>
                                            <p:cond delay="676"/>
                                          </p:stCondLst>
                                        </p:cTn>
                                        <p:tgtEl>
                                          <p:spTgt spid="237575">
                                            <p:txEl>
                                              <p:pRg st="1" end="1"/>
                                            </p:txEl>
                                          </p:spTgt>
                                        </p:tgtEl>
                                      </p:cBhvr>
                                      <p:to x="100000" y="100000"/>
                                    </p:animScale>
                                    <p:animScale>
                                      <p:cBhvr>
                                        <p:cTn id="33" dur="26">
                                          <p:stCondLst>
                                            <p:cond delay="1312"/>
                                          </p:stCondLst>
                                        </p:cTn>
                                        <p:tgtEl>
                                          <p:spTgt spid="237575">
                                            <p:txEl>
                                              <p:pRg st="1" end="1"/>
                                            </p:txEl>
                                          </p:spTgt>
                                        </p:tgtEl>
                                      </p:cBhvr>
                                      <p:to x="100000" y="80000"/>
                                    </p:animScale>
                                    <p:animScale>
                                      <p:cBhvr>
                                        <p:cTn id="34" dur="166" decel="50000">
                                          <p:stCondLst>
                                            <p:cond delay="1338"/>
                                          </p:stCondLst>
                                        </p:cTn>
                                        <p:tgtEl>
                                          <p:spTgt spid="237575">
                                            <p:txEl>
                                              <p:pRg st="1" end="1"/>
                                            </p:txEl>
                                          </p:spTgt>
                                        </p:tgtEl>
                                      </p:cBhvr>
                                      <p:to x="100000" y="100000"/>
                                    </p:animScale>
                                    <p:animScale>
                                      <p:cBhvr>
                                        <p:cTn id="35" dur="26">
                                          <p:stCondLst>
                                            <p:cond delay="1642"/>
                                          </p:stCondLst>
                                        </p:cTn>
                                        <p:tgtEl>
                                          <p:spTgt spid="237575">
                                            <p:txEl>
                                              <p:pRg st="1" end="1"/>
                                            </p:txEl>
                                          </p:spTgt>
                                        </p:tgtEl>
                                      </p:cBhvr>
                                      <p:to x="100000" y="90000"/>
                                    </p:animScale>
                                    <p:animScale>
                                      <p:cBhvr>
                                        <p:cTn id="36" dur="166" decel="50000">
                                          <p:stCondLst>
                                            <p:cond delay="1668"/>
                                          </p:stCondLst>
                                        </p:cTn>
                                        <p:tgtEl>
                                          <p:spTgt spid="237575">
                                            <p:txEl>
                                              <p:pRg st="1" end="1"/>
                                            </p:txEl>
                                          </p:spTgt>
                                        </p:tgtEl>
                                      </p:cBhvr>
                                      <p:to x="100000" y="100000"/>
                                    </p:animScale>
                                    <p:animScale>
                                      <p:cBhvr>
                                        <p:cTn id="37" dur="26">
                                          <p:stCondLst>
                                            <p:cond delay="1808"/>
                                          </p:stCondLst>
                                        </p:cTn>
                                        <p:tgtEl>
                                          <p:spTgt spid="237575">
                                            <p:txEl>
                                              <p:pRg st="1" end="1"/>
                                            </p:txEl>
                                          </p:spTgt>
                                        </p:tgtEl>
                                      </p:cBhvr>
                                      <p:to x="100000" y="95000"/>
                                    </p:animScale>
                                    <p:animScale>
                                      <p:cBhvr>
                                        <p:cTn id="38" dur="166" decel="50000">
                                          <p:stCondLst>
                                            <p:cond delay="1834"/>
                                          </p:stCondLst>
                                        </p:cTn>
                                        <p:tgtEl>
                                          <p:spTgt spid="237575">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37575">
                                            <p:txEl>
                                              <p:pRg st="2" end="2"/>
                                            </p:txEl>
                                          </p:spTgt>
                                        </p:tgtEl>
                                        <p:attrNameLst>
                                          <p:attrName>style.visibility</p:attrName>
                                        </p:attrNameLst>
                                      </p:cBhvr>
                                      <p:to>
                                        <p:strVal val="visible"/>
                                      </p:to>
                                    </p:set>
                                    <p:animEffect transition="in" filter="wipe(down)">
                                      <p:cBhvr>
                                        <p:cTn id="43" dur="580">
                                          <p:stCondLst>
                                            <p:cond delay="0"/>
                                          </p:stCondLst>
                                        </p:cTn>
                                        <p:tgtEl>
                                          <p:spTgt spid="237575">
                                            <p:txEl>
                                              <p:pRg st="2" end="2"/>
                                            </p:txEl>
                                          </p:spTgt>
                                        </p:tgtEl>
                                      </p:cBhvr>
                                    </p:animEffect>
                                    <p:anim calcmode="lin" valueType="num">
                                      <p:cBhvr>
                                        <p:cTn id="44" dur="1822" tmFilter="0,0; 0.14,0.36; 0.43,0.73; 0.71,0.91; 1.0,1.0">
                                          <p:stCondLst>
                                            <p:cond delay="0"/>
                                          </p:stCondLst>
                                        </p:cTn>
                                        <p:tgtEl>
                                          <p:spTgt spid="237575">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37575">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37575">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37575">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37575">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37575">
                                            <p:txEl>
                                              <p:pRg st="2" end="2"/>
                                            </p:txEl>
                                          </p:spTgt>
                                        </p:tgtEl>
                                      </p:cBhvr>
                                      <p:to x="100000" y="60000"/>
                                    </p:animScale>
                                    <p:animScale>
                                      <p:cBhvr>
                                        <p:cTn id="50" dur="166" decel="50000">
                                          <p:stCondLst>
                                            <p:cond delay="676"/>
                                          </p:stCondLst>
                                        </p:cTn>
                                        <p:tgtEl>
                                          <p:spTgt spid="237575">
                                            <p:txEl>
                                              <p:pRg st="2" end="2"/>
                                            </p:txEl>
                                          </p:spTgt>
                                        </p:tgtEl>
                                      </p:cBhvr>
                                      <p:to x="100000" y="100000"/>
                                    </p:animScale>
                                    <p:animScale>
                                      <p:cBhvr>
                                        <p:cTn id="51" dur="26">
                                          <p:stCondLst>
                                            <p:cond delay="1312"/>
                                          </p:stCondLst>
                                        </p:cTn>
                                        <p:tgtEl>
                                          <p:spTgt spid="237575">
                                            <p:txEl>
                                              <p:pRg st="2" end="2"/>
                                            </p:txEl>
                                          </p:spTgt>
                                        </p:tgtEl>
                                      </p:cBhvr>
                                      <p:to x="100000" y="80000"/>
                                    </p:animScale>
                                    <p:animScale>
                                      <p:cBhvr>
                                        <p:cTn id="52" dur="166" decel="50000">
                                          <p:stCondLst>
                                            <p:cond delay="1338"/>
                                          </p:stCondLst>
                                        </p:cTn>
                                        <p:tgtEl>
                                          <p:spTgt spid="237575">
                                            <p:txEl>
                                              <p:pRg st="2" end="2"/>
                                            </p:txEl>
                                          </p:spTgt>
                                        </p:tgtEl>
                                      </p:cBhvr>
                                      <p:to x="100000" y="100000"/>
                                    </p:animScale>
                                    <p:animScale>
                                      <p:cBhvr>
                                        <p:cTn id="53" dur="26">
                                          <p:stCondLst>
                                            <p:cond delay="1642"/>
                                          </p:stCondLst>
                                        </p:cTn>
                                        <p:tgtEl>
                                          <p:spTgt spid="237575">
                                            <p:txEl>
                                              <p:pRg st="2" end="2"/>
                                            </p:txEl>
                                          </p:spTgt>
                                        </p:tgtEl>
                                      </p:cBhvr>
                                      <p:to x="100000" y="90000"/>
                                    </p:animScale>
                                    <p:animScale>
                                      <p:cBhvr>
                                        <p:cTn id="54" dur="166" decel="50000">
                                          <p:stCondLst>
                                            <p:cond delay="1668"/>
                                          </p:stCondLst>
                                        </p:cTn>
                                        <p:tgtEl>
                                          <p:spTgt spid="237575">
                                            <p:txEl>
                                              <p:pRg st="2" end="2"/>
                                            </p:txEl>
                                          </p:spTgt>
                                        </p:tgtEl>
                                      </p:cBhvr>
                                      <p:to x="100000" y="100000"/>
                                    </p:animScale>
                                    <p:animScale>
                                      <p:cBhvr>
                                        <p:cTn id="55" dur="26">
                                          <p:stCondLst>
                                            <p:cond delay="1808"/>
                                          </p:stCondLst>
                                        </p:cTn>
                                        <p:tgtEl>
                                          <p:spTgt spid="237575">
                                            <p:txEl>
                                              <p:pRg st="2" end="2"/>
                                            </p:txEl>
                                          </p:spTgt>
                                        </p:tgtEl>
                                      </p:cBhvr>
                                      <p:to x="100000" y="95000"/>
                                    </p:animScale>
                                    <p:animScale>
                                      <p:cBhvr>
                                        <p:cTn id="56" dur="166" decel="50000">
                                          <p:stCondLst>
                                            <p:cond delay="1834"/>
                                          </p:stCondLst>
                                        </p:cTn>
                                        <p:tgtEl>
                                          <p:spTgt spid="237575">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37575">
                                            <p:txEl>
                                              <p:pRg st="3" end="3"/>
                                            </p:txEl>
                                          </p:spTgt>
                                        </p:tgtEl>
                                        <p:attrNameLst>
                                          <p:attrName>style.visibility</p:attrName>
                                        </p:attrNameLst>
                                      </p:cBhvr>
                                      <p:to>
                                        <p:strVal val="visible"/>
                                      </p:to>
                                    </p:set>
                                    <p:animEffect transition="in" filter="wipe(down)">
                                      <p:cBhvr>
                                        <p:cTn id="61" dur="580">
                                          <p:stCondLst>
                                            <p:cond delay="0"/>
                                          </p:stCondLst>
                                        </p:cTn>
                                        <p:tgtEl>
                                          <p:spTgt spid="237575">
                                            <p:txEl>
                                              <p:pRg st="3" end="3"/>
                                            </p:txEl>
                                          </p:spTgt>
                                        </p:tgtEl>
                                      </p:cBhvr>
                                    </p:animEffect>
                                    <p:anim calcmode="lin" valueType="num">
                                      <p:cBhvr>
                                        <p:cTn id="62" dur="1822" tmFilter="0,0; 0.14,0.36; 0.43,0.73; 0.71,0.91; 1.0,1.0">
                                          <p:stCondLst>
                                            <p:cond delay="0"/>
                                          </p:stCondLst>
                                        </p:cTn>
                                        <p:tgtEl>
                                          <p:spTgt spid="237575">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37575">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37575">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37575">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37575">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37575">
                                            <p:txEl>
                                              <p:pRg st="3" end="3"/>
                                            </p:txEl>
                                          </p:spTgt>
                                        </p:tgtEl>
                                      </p:cBhvr>
                                      <p:to x="100000" y="60000"/>
                                    </p:animScale>
                                    <p:animScale>
                                      <p:cBhvr>
                                        <p:cTn id="68" dur="166" decel="50000">
                                          <p:stCondLst>
                                            <p:cond delay="676"/>
                                          </p:stCondLst>
                                        </p:cTn>
                                        <p:tgtEl>
                                          <p:spTgt spid="237575">
                                            <p:txEl>
                                              <p:pRg st="3" end="3"/>
                                            </p:txEl>
                                          </p:spTgt>
                                        </p:tgtEl>
                                      </p:cBhvr>
                                      <p:to x="100000" y="100000"/>
                                    </p:animScale>
                                    <p:animScale>
                                      <p:cBhvr>
                                        <p:cTn id="69" dur="26">
                                          <p:stCondLst>
                                            <p:cond delay="1312"/>
                                          </p:stCondLst>
                                        </p:cTn>
                                        <p:tgtEl>
                                          <p:spTgt spid="237575">
                                            <p:txEl>
                                              <p:pRg st="3" end="3"/>
                                            </p:txEl>
                                          </p:spTgt>
                                        </p:tgtEl>
                                      </p:cBhvr>
                                      <p:to x="100000" y="80000"/>
                                    </p:animScale>
                                    <p:animScale>
                                      <p:cBhvr>
                                        <p:cTn id="70" dur="166" decel="50000">
                                          <p:stCondLst>
                                            <p:cond delay="1338"/>
                                          </p:stCondLst>
                                        </p:cTn>
                                        <p:tgtEl>
                                          <p:spTgt spid="237575">
                                            <p:txEl>
                                              <p:pRg st="3" end="3"/>
                                            </p:txEl>
                                          </p:spTgt>
                                        </p:tgtEl>
                                      </p:cBhvr>
                                      <p:to x="100000" y="100000"/>
                                    </p:animScale>
                                    <p:animScale>
                                      <p:cBhvr>
                                        <p:cTn id="71" dur="26">
                                          <p:stCondLst>
                                            <p:cond delay="1642"/>
                                          </p:stCondLst>
                                        </p:cTn>
                                        <p:tgtEl>
                                          <p:spTgt spid="237575">
                                            <p:txEl>
                                              <p:pRg st="3" end="3"/>
                                            </p:txEl>
                                          </p:spTgt>
                                        </p:tgtEl>
                                      </p:cBhvr>
                                      <p:to x="100000" y="90000"/>
                                    </p:animScale>
                                    <p:animScale>
                                      <p:cBhvr>
                                        <p:cTn id="72" dur="166" decel="50000">
                                          <p:stCondLst>
                                            <p:cond delay="1668"/>
                                          </p:stCondLst>
                                        </p:cTn>
                                        <p:tgtEl>
                                          <p:spTgt spid="237575">
                                            <p:txEl>
                                              <p:pRg st="3" end="3"/>
                                            </p:txEl>
                                          </p:spTgt>
                                        </p:tgtEl>
                                      </p:cBhvr>
                                      <p:to x="100000" y="100000"/>
                                    </p:animScale>
                                    <p:animScale>
                                      <p:cBhvr>
                                        <p:cTn id="73" dur="26">
                                          <p:stCondLst>
                                            <p:cond delay="1808"/>
                                          </p:stCondLst>
                                        </p:cTn>
                                        <p:tgtEl>
                                          <p:spTgt spid="237575">
                                            <p:txEl>
                                              <p:pRg st="3" end="3"/>
                                            </p:txEl>
                                          </p:spTgt>
                                        </p:tgtEl>
                                      </p:cBhvr>
                                      <p:to x="100000" y="95000"/>
                                    </p:animScale>
                                    <p:animScale>
                                      <p:cBhvr>
                                        <p:cTn id="74" dur="166" decel="50000">
                                          <p:stCondLst>
                                            <p:cond delay="1834"/>
                                          </p:stCondLst>
                                        </p:cTn>
                                        <p:tgtEl>
                                          <p:spTgt spid="237575">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237575">
                                            <p:txEl>
                                              <p:pRg st="4" end="4"/>
                                            </p:txEl>
                                          </p:spTgt>
                                        </p:tgtEl>
                                        <p:attrNameLst>
                                          <p:attrName>style.visibility</p:attrName>
                                        </p:attrNameLst>
                                      </p:cBhvr>
                                      <p:to>
                                        <p:strVal val="visible"/>
                                      </p:to>
                                    </p:set>
                                    <p:animEffect transition="in" filter="wipe(down)">
                                      <p:cBhvr>
                                        <p:cTn id="79" dur="580">
                                          <p:stCondLst>
                                            <p:cond delay="0"/>
                                          </p:stCondLst>
                                        </p:cTn>
                                        <p:tgtEl>
                                          <p:spTgt spid="237575">
                                            <p:txEl>
                                              <p:pRg st="4" end="4"/>
                                            </p:txEl>
                                          </p:spTgt>
                                        </p:tgtEl>
                                      </p:cBhvr>
                                    </p:animEffect>
                                    <p:anim calcmode="lin" valueType="num">
                                      <p:cBhvr>
                                        <p:cTn id="80" dur="1822" tmFilter="0,0; 0.14,0.36; 0.43,0.73; 0.71,0.91; 1.0,1.0">
                                          <p:stCondLst>
                                            <p:cond delay="0"/>
                                          </p:stCondLst>
                                        </p:cTn>
                                        <p:tgtEl>
                                          <p:spTgt spid="237575">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37575">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37575">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37575">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37575">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237575">
                                            <p:txEl>
                                              <p:pRg st="4" end="4"/>
                                            </p:txEl>
                                          </p:spTgt>
                                        </p:tgtEl>
                                      </p:cBhvr>
                                      <p:to x="100000" y="60000"/>
                                    </p:animScale>
                                    <p:animScale>
                                      <p:cBhvr>
                                        <p:cTn id="86" dur="166" decel="50000">
                                          <p:stCondLst>
                                            <p:cond delay="676"/>
                                          </p:stCondLst>
                                        </p:cTn>
                                        <p:tgtEl>
                                          <p:spTgt spid="237575">
                                            <p:txEl>
                                              <p:pRg st="4" end="4"/>
                                            </p:txEl>
                                          </p:spTgt>
                                        </p:tgtEl>
                                      </p:cBhvr>
                                      <p:to x="100000" y="100000"/>
                                    </p:animScale>
                                    <p:animScale>
                                      <p:cBhvr>
                                        <p:cTn id="87" dur="26">
                                          <p:stCondLst>
                                            <p:cond delay="1312"/>
                                          </p:stCondLst>
                                        </p:cTn>
                                        <p:tgtEl>
                                          <p:spTgt spid="237575">
                                            <p:txEl>
                                              <p:pRg st="4" end="4"/>
                                            </p:txEl>
                                          </p:spTgt>
                                        </p:tgtEl>
                                      </p:cBhvr>
                                      <p:to x="100000" y="80000"/>
                                    </p:animScale>
                                    <p:animScale>
                                      <p:cBhvr>
                                        <p:cTn id="88" dur="166" decel="50000">
                                          <p:stCondLst>
                                            <p:cond delay="1338"/>
                                          </p:stCondLst>
                                        </p:cTn>
                                        <p:tgtEl>
                                          <p:spTgt spid="237575">
                                            <p:txEl>
                                              <p:pRg st="4" end="4"/>
                                            </p:txEl>
                                          </p:spTgt>
                                        </p:tgtEl>
                                      </p:cBhvr>
                                      <p:to x="100000" y="100000"/>
                                    </p:animScale>
                                    <p:animScale>
                                      <p:cBhvr>
                                        <p:cTn id="89" dur="26">
                                          <p:stCondLst>
                                            <p:cond delay="1642"/>
                                          </p:stCondLst>
                                        </p:cTn>
                                        <p:tgtEl>
                                          <p:spTgt spid="237575">
                                            <p:txEl>
                                              <p:pRg st="4" end="4"/>
                                            </p:txEl>
                                          </p:spTgt>
                                        </p:tgtEl>
                                      </p:cBhvr>
                                      <p:to x="100000" y="90000"/>
                                    </p:animScale>
                                    <p:animScale>
                                      <p:cBhvr>
                                        <p:cTn id="90" dur="166" decel="50000">
                                          <p:stCondLst>
                                            <p:cond delay="1668"/>
                                          </p:stCondLst>
                                        </p:cTn>
                                        <p:tgtEl>
                                          <p:spTgt spid="237575">
                                            <p:txEl>
                                              <p:pRg st="4" end="4"/>
                                            </p:txEl>
                                          </p:spTgt>
                                        </p:tgtEl>
                                      </p:cBhvr>
                                      <p:to x="100000" y="100000"/>
                                    </p:animScale>
                                    <p:animScale>
                                      <p:cBhvr>
                                        <p:cTn id="91" dur="26">
                                          <p:stCondLst>
                                            <p:cond delay="1808"/>
                                          </p:stCondLst>
                                        </p:cTn>
                                        <p:tgtEl>
                                          <p:spTgt spid="237575">
                                            <p:txEl>
                                              <p:pRg st="4" end="4"/>
                                            </p:txEl>
                                          </p:spTgt>
                                        </p:tgtEl>
                                      </p:cBhvr>
                                      <p:to x="100000" y="95000"/>
                                    </p:animScale>
                                    <p:animScale>
                                      <p:cBhvr>
                                        <p:cTn id="92" dur="166" decel="50000">
                                          <p:stCondLst>
                                            <p:cond delay="1834"/>
                                          </p:stCondLst>
                                        </p:cTn>
                                        <p:tgtEl>
                                          <p:spTgt spid="237575">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237575">
                                            <p:txEl>
                                              <p:pRg st="5" end="5"/>
                                            </p:txEl>
                                          </p:spTgt>
                                        </p:tgtEl>
                                        <p:attrNameLst>
                                          <p:attrName>style.visibility</p:attrName>
                                        </p:attrNameLst>
                                      </p:cBhvr>
                                      <p:to>
                                        <p:strVal val="visible"/>
                                      </p:to>
                                    </p:set>
                                    <p:animEffect transition="in" filter="wipe(down)">
                                      <p:cBhvr>
                                        <p:cTn id="97" dur="580">
                                          <p:stCondLst>
                                            <p:cond delay="0"/>
                                          </p:stCondLst>
                                        </p:cTn>
                                        <p:tgtEl>
                                          <p:spTgt spid="237575">
                                            <p:txEl>
                                              <p:pRg st="5" end="5"/>
                                            </p:txEl>
                                          </p:spTgt>
                                        </p:tgtEl>
                                      </p:cBhvr>
                                    </p:animEffect>
                                    <p:anim calcmode="lin" valueType="num">
                                      <p:cBhvr>
                                        <p:cTn id="98" dur="1822" tmFilter="0,0; 0.14,0.36; 0.43,0.73; 0.71,0.91; 1.0,1.0">
                                          <p:stCondLst>
                                            <p:cond delay="0"/>
                                          </p:stCondLst>
                                        </p:cTn>
                                        <p:tgtEl>
                                          <p:spTgt spid="237575">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37575">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37575">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37575">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37575">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237575">
                                            <p:txEl>
                                              <p:pRg st="5" end="5"/>
                                            </p:txEl>
                                          </p:spTgt>
                                        </p:tgtEl>
                                      </p:cBhvr>
                                      <p:to x="100000" y="60000"/>
                                    </p:animScale>
                                    <p:animScale>
                                      <p:cBhvr>
                                        <p:cTn id="104" dur="166" decel="50000">
                                          <p:stCondLst>
                                            <p:cond delay="676"/>
                                          </p:stCondLst>
                                        </p:cTn>
                                        <p:tgtEl>
                                          <p:spTgt spid="237575">
                                            <p:txEl>
                                              <p:pRg st="5" end="5"/>
                                            </p:txEl>
                                          </p:spTgt>
                                        </p:tgtEl>
                                      </p:cBhvr>
                                      <p:to x="100000" y="100000"/>
                                    </p:animScale>
                                    <p:animScale>
                                      <p:cBhvr>
                                        <p:cTn id="105" dur="26">
                                          <p:stCondLst>
                                            <p:cond delay="1312"/>
                                          </p:stCondLst>
                                        </p:cTn>
                                        <p:tgtEl>
                                          <p:spTgt spid="237575">
                                            <p:txEl>
                                              <p:pRg st="5" end="5"/>
                                            </p:txEl>
                                          </p:spTgt>
                                        </p:tgtEl>
                                      </p:cBhvr>
                                      <p:to x="100000" y="80000"/>
                                    </p:animScale>
                                    <p:animScale>
                                      <p:cBhvr>
                                        <p:cTn id="106" dur="166" decel="50000">
                                          <p:stCondLst>
                                            <p:cond delay="1338"/>
                                          </p:stCondLst>
                                        </p:cTn>
                                        <p:tgtEl>
                                          <p:spTgt spid="237575">
                                            <p:txEl>
                                              <p:pRg st="5" end="5"/>
                                            </p:txEl>
                                          </p:spTgt>
                                        </p:tgtEl>
                                      </p:cBhvr>
                                      <p:to x="100000" y="100000"/>
                                    </p:animScale>
                                    <p:animScale>
                                      <p:cBhvr>
                                        <p:cTn id="107" dur="26">
                                          <p:stCondLst>
                                            <p:cond delay="1642"/>
                                          </p:stCondLst>
                                        </p:cTn>
                                        <p:tgtEl>
                                          <p:spTgt spid="237575">
                                            <p:txEl>
                                              <p:pRg st="5" end="5"/>
                                            </p:txEl>
                                          </p:spTgt>
                                        </p:tgtEl>
                                      </p:cBhvr>
                                      <p:to x="100000" y="90000"/>
                                    </p:animScale>
                                    <p:animScale>
                                      <p:cBhvr>
                                        <p:cTn id="108" dur="166" decel="50000">
                                          <p:stCondLst>
                                            <p:cond delay="1668"/>
                                          </p:stCondLst>
                                        </p:cTn>
                                        <p:tgtEl>
                                          <p:spTgt spid="237575">
                                            <p:txEl>
                                              <p:pRg st="5" end="5"/>
                                            </p:txEl>
                                          </p:spTgt>
                                        </p:tgtEl>
                                      </p:cBhvr>
                                      <p:to x="100000" y="100000"/>
                                    </p:animScale>
                                    <p:animScale>
                                      <p:cBhvr>
                                        <p:cTn id="109" dur="26">
                                          <p:stCondLst>
                                            <p:cond delay="1808"/>
                                          </p:stCondLst>
                                        </p:cTn>
                                        <p:tgtEl>
                                          <p:spTgt spid="237575">
                                            <p:txEl>
                                              <p:pRg st="5" end="5"/>
                                            </p:txEl>
                                          </p:spTgt>
                                        </p:tgtEl>
                                      </p:cBhvr>
                                      <p:to x="100000" y="95000"/>
                                    </p:animScale>
                                    <p:animScale>
                                      <p:cBhvr>
                                        <p:cTn id="110" dur="166" decel="50000">
                                          <p:stCondLst>
                                            <p:cond delay="1834"/>
                                          </p:stCondLst>
                                        </p:cTn>
                                        <p:tgtEl>
                                          <p:spTgt spid="237575">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237575">
                                            <p:txEl>
                                              <p:pRg st="6" end="6"/>
                                            </p:txEl>
                                          </p:spTgt>
                                        </p:tgtEl>
                                        <p:attrNameLst>
                                          <p:attrName>style.visibility</p:attrName>
                                        </p:attrNameLst>
                                      </p:cBhvr>
                                      <p:to>
                                        <p:strVal val="visible"/>
                                      </p:to>
                                    </p:set>
                                    <p:animEffect transition="in" filter="wipe(down)">
                                      <p:cBhvr>
                                        <p:cTn id="115" dur="580">
                                          <p:stCondLst>
                                            <p:cond delay="0"/>
                                          </p:stCondLst>
                                        </p:cTn>
                                        <p:tgtEl>
                                          <p:spTgt spid="237575">
                                            <p:txEl>
                                              <p:pRg st="6" end="6"/>
                                            </p:txEl>
                                          </p:spTgt>
                                        </p:tgtEl>
                                      </p:cBhvr>
                                    </p:animEffect>
                                    <p:anim calcmode="lin" valueType="num">
                                      <p:cBhvr>
                                        <p:cTn id="116" dur="1822" tmFilter="0,0; 0.14,0.36; 0.43,0.73; 0.71,0.91; 1.0,1.0">
                                          <p:stCondLst>
                                            <p:cond delay="0"/>
                                          </p:stCondLst>
                                        </p:cTn>
                                        <p:tgtEl>
                                          <p:spTgt spid="237575">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237575">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237575">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237575">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237575">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237575">
                                            <p:txEl>
                                              <p:pRg st="6" end="6"/>
                                            </p:txEl>
                                          </p:spTgt>
                                        </p:tgtEl>
                                      </p:cBhvr>
                                      <p:to x="100000" y="60000"/>
                                    </p:animScale>
                                    <p:animScale>
                                      <p:cBhvr>
                                        <p:cTn id="122" dur="166" decel="50000">
                                          <p:stCondLst>
                                            <p:cond delay="676"/>
                                          </p:stCondLst>
                                        </p:cTn>
                                        <p:tgtEl>
                                          <p:spTgt spid="237575">
                                            <p:txEl>
                                              <p:pRg st="6" end="6"/>
                                            </p:txEl>
                                          </p:spTgt>
                                        </p:tgtEl>
                                      </p:cBhvr>
                                      <p:to x="100000" y="100000"/>
                                    </p:animScale>
                                    <p:animScale>
                                      <p:cBhvr>
                                        <p:cTn id="123" dur="26">
                                          <p:stCondLst>
                                            <p:cond delay="1312"/>
                                          </p:stCondLst>
                                        </p:cTn>
                                        <p:tgtEl>
                                          <p:spTgt spid="237575">
                                            <p:txEl>
                                              <p:pRg st="6" end="6"/>
                                            </p:txEl>
                                          </p:spTgt>
                                        </p:tgtEl>
                                      </p:cBhvr>
                                      <p:to x="100000" y="80000"/>
                                    </p:animScale>
                                    <p:animScale>
                                      <p:cBhvr>
                                        <p:cTn id="124" dur="166" decel="50000">
                                          <p:stCondLst>
                                            <p:cond delay="1338"/>
                                          </p:stCondLst>
                                        </p:cTn>
                                        <p:tgtEl>
                                          <p:spTgt spid="237575">
                                            <p:txEl>
                                              <p:pRg st="6" end="6"/>
                                            </p:txEl>
                                          </p:spTgt>
                                        </p:tgtEl>
                                      </p:cBhvr>
                                      <p:to x="100000" y="100000"/>
                                    </p:animScale>
                                    <p:animScale>
                                      <p:cBhvr>
                                        <p:cTn id="125" dur="26">
                                          <p:stCondLst>
                                            <p:cond delay="1642"/>
                                          </p:stCondLst>
                                        </p:cTn>
                                        <p:tgtEl>
                                          <p:spTgt spid="237575">
                                            <p:txEl>
                                              <p:pRg st="6" end="6"/>
                                            </p:txEl>
                                          </p:spTgt>
                                        </p:tgtEl>
                                      </p:cBhvr>
                                      <p:to x="100000" y="90000"/>
                                    </p:animScale>
                                    <p:animScale>
                                      <p:cBhvr>
                                        <p:cTn id="126" dur="166" decel="50000">
                                          <p:stCondLst>
                                            <p:cond delay="1668"/>
                                          </p:stCondLst>
                                        </p:cTn>
                                        <p:tgtEl>
                                          <p:spTgt spid="237575">
                                            <p:txEl>
                                              <p:pRg st="6" end="6"/>
                                            </p:txEl>
                                          </p:spTgt>
                                        </p:tgtEl>
                                      </p:cBhvr>
                                      <p:to x="100000" y="100000"/>
                                    </p:animScale>
                                    <p:animScale>
                                      <p:cBhvr>
                                        <p:cTn id="127" dur="26">
                                          <p:stCondLst>
                                            <p:cond delay="1808"/>
                                          </p:stCondLst>
                                        </p:cTn>
                                        <p:tgtEl>
                                          <p:spTgt spid="237575">
                                            <p:txEl>
                                              <p:pRg st="6" end="6"/>
                                            </p:txEl>
                                          </p:spTgt>
                                        </p:tgtEl>
                                      </p:cBhvr>
                                      <p:to x="100000" y="95000"/>
                                    </p:animScale>
                                    <p:animScale>
                                      <p:cBhvr>
                                        <p:cTn id="128" dur="166" decel="50000">
                                          <p:stCondLst>
                                            <p:cond delay="1834"/>
                                          </p:stCondLst>
                                        </p:cTn>
                                        <p:tgtEl>
                                          <p:spTgt spid="237575">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237575">
                                            <p:txEl>
                                              <p:pRg st="7" end="7"/>
                                            </p:txEl>
                                          </p:spTgt>
                                        </p:tgtEl>
                                        <p:attrNameLst>
                                          <p:attrName>style.visibility</p:attrName>
                                        </p:attrNameLst>
                                      </p:cBhvr>
                                      <p:to>
                                        <p:strVal val="visible"/>
                                      </p:to>
                                    </p:set>
                                    <p:animEffect transition="in" filter="wipe(down)">
                                      <p:cBhvr>
                                        <p:cTn id="133" dur="580">
                                          <p:stCondLst>
                                            <p:cond delay="0"/>
                                          </p:stCondLst>
                                        </p:cTn>
                                        <p:tgtEl>
                                          <p:spTgt spid="237575">
                                            <p:txEl>
                                              <p:pRg st="7" end="7"/>
                                            </p:txEl>
                                          </p:spTgt>
                                        </p:tgtEl>
                                      </p:cBhvr>
                                    </p:animEffect>
                                    <p:anim calcmode="lin" valueType="num">
                                      <p:cBhvr>
                                        <p:cTn id="134" dur="1822" tmFilter="0,0; 0.14,0.36; 0.43,0.73; 0.71,0.91; 1.0,1.0">
                                          <p:stCondLst>
                                            <p:cond delay="0"/>
                                          </p:stCondLst>
                                        </p:cTn>
                                        <p:tgtEl>
                                          <p:spTgt spid="237575">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237575">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237575">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237575">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237575">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237575">
                                            <p:txEl>
                                              <p:pRg st="7" end="7"/>
                                            </p:txEl>
                                          </p:spTgt>
                                        </p:tgtEl>
                                      </p:cBhvr>
                                      <p:to x="100000" y="60000"/>
                                    </p:animScale>
                                    <p:animScale>
                                      <p:cBhvr>
                                        <p:cTn id="140" dur="166" decel="50000">
                                          <p:stCondLst>
                                            <p:cond delay="676"/>
                                          </p:stCondLst>
                                        </p:cTn>
                                        <p:tgtEl>
                                          <p:spTgt spid="237575">
                                            <p:txEl>
                                              <p:pRg st="7" end="7"/>
                                            </p:txEl>
                                          </p:spTgt>
                                        </p:tgtEl>
                                      </p:cBhvr>
                                      <p:to x="100000" y="100000"/>
                                    </p:animScale>
                                    <p:animScale>
                                      <p:cBhvr>
                                        <p:cTn id="141" dur="26">
                                          <p:stCondLst>
                                            <p:cond delay="1312"/>
                                          </p:stCondLst>
                                        </p:cTn>
                                        <p:tgtEl>
                                          <p:spTgt spid="237575">
                                            <p:txEl>
                                              <p:pRg st="7" end="7"/>
                                            </p:txEl>
                                          </p:spTgt>
                                        </p:tgtEl>
                                      </p:cBhvr>
                                      <p:to x="100000" y="80000"/>
                                    </p:animScale>
                                    <p:animScale>
                                      <p:cBhvr>
                                        <p:cTn id="142" dur="166" decel="50000">
                                          <p:stCondLst>
                                            <p:cond delay="1338"/>
                                          </p:stCondLst>
                                        </p:cTn>
                                        <p:tgtEl>
                                          <p:spTgt spid="237575">
                                            <p:txEl>
                                              <p:pRg st="7" end="7"/>
                                            </p:txEl>
                                          </p:spTgt>
                                        </p:tgtEl>
                                      </p:cBhvr>
                                      <p:to x="100000" y="100000"/>
                                    </p:animScale>
                                    <p:animScale>
                                      <p:cBhvr>
                                        <p:cTn id="143" dur="26">
                                          <p:stCondLst>
                                            <p:cond delay="1642"/>
                                          </p:stCondLst>
                                        </p:cTn>
                                        <p:tgtEl>
                                          <p:spTgt spid="237575">
                                            <p:txEl>
                                              <p:pRg st="7" end="7"/>
                                            </p:txEl>
                                          </p:spTgt>
                                        </p:tgtEl>
                                      </p:cBhvr>
                                      <p:to x="100000" y="90000"/>
                                    </p:animScale>
                                    <p:animScale>
                                      <p:cBhvr>
                                        <p:cTn id="144" dur="166" decel="50000">
                                          <p:stCondLst>
                                            <p:cond delay="1668"/>
                                          </p:stCondLst>
                                        </p:cTn>
                                        <p:tgtEl>
                                          <p:spTgt spid="237575">
                                            <p:txEl>
                                              <p:pRg st="7" end="7"/>
                                            </p:txEl>
                                          </p:spTgt>
                                        </p:tgtEl>
                                      </p:cBhvr>
                                      <p:to x="100000" y="100000"/>
                                    </p:animScale>
                                    <p:animScale>
                                      <p:cBhvr>
                                        <p:cTn id="145" dur="26">
                                          <p:stCondLst>
                                            <p:cond delay="1808"/>
                                          </p:stCondLst>
                                        </p:cTn>
                                        <p:tgtEl>
                                          <p:spTgt spid="237575">
                                            <p:txEl>
                                              <p:pRg st="7" end="7"/>
                                            </p:txEl>
                                          </p:spTgt>
                                        </p:tgtEl>
                                      </p:cBhvr>
                                      <p:to x="100000" y="95000"/>
                                    </p:animScale>
                                    <p:animScale>
                                      <p:cBhvr>
                                        <p:cTn id="146" dur="166" decel="50000">
                                          <p:stCondLst>
                                            <p:cond delay="1834"/>
                                          </p:stCondLst>
                                        </p:cTn>
                                        <p:tgtEl>
                                          <p:spTgt spid="237575">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237575">
                                            <p:txEl>
                                              <p:pRg st="8" end="8"/>
                                            </p:txEl>
                                          </p:spTgt>
                                        </p:tgtEl>
                                        <p:attrNameLst>
                                          <p:attrName>style.visibility</p:attrName>
                                        </p:attrNameLst>
                                      </p:cBhvr>
                                      <p:to>
                                        <p:strVal val="visible"/>
                                      </p:to>
                                    </p:set>
                                    <p:animEffect transition="in" filter="wipe(down)">
                                      <p:cBhvr>
                                        <p:cTn id="151" dur="580">
                                          <p:stCondLst>
                                            <p:cond delay="0"/>
                                          </p:stCondLst>
                                        </p:cTn>
                                        <p:tgtEl>
                                          <p:spTgt spid="237575">
                                            <p:txEl>
                                              <p:pRg st="8" end="8"/>
                                            </p:txEl>
                                          </p:spTgt>
                                        </p:tgtEl>
                                      </p:cBhvr>
                                    </p:animEffect>
                                    <p:anim calcmode="lin" valueType="num">
                                      <p:cBhvr>
                                        <p:cTn id="152" dur="1822" tmFilter="0,0; 0.14,0.36; 0.43,0.73; 0.71,0.91; 1.0,1.0">
                                          <p:stCondLst>
                                            <p:cond delay="0"/>
                                          </p:stCondLst>
                                        </p:cTn>
                                        <p:tgtEl>
                                          <p:spTgt spid="237575">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237575">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237575">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237575">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237575">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237575">
                                            <p:txEl>
                                              <p:pRg st="8" end="8"/>
                                            </p:txEl>
                                          </p:spTgt>
                                        </p:tgtEl>
                                      </p:cBhvr>
                                      <p:to x="100000" y="60000"/>
                                    </p:animScale>
                                    <p:animScale>
                                      <p:cBhvr>
                                        <p:cTn id="158" dur="166" decel="50000">
                                          <p:stCondLst>
                                            <p:cond delay="676"/>
                                          </p:stCondLst>
                                        </p:cTn>
                                        <p:tgtEl>
                                          <p:spTgt spid="237575">
                                            <p:txEl>
                                              <p:pRg st="8" end="8"/>
                                            </p:txEl>
                                          </p:spTgt>
                                        </p:tgtEl>
                                      </p:cBhvr>
                                      <p:to x="100000" y="100000"/>
                                    </p:animScale>
                                    <p:animScale>
                                      <p:cBhvr>
                                        <p:cTn id="159" dur="26">
                                          <p:stCondLst>
                                            <p:cond delay="1312"/>
                                          </p:stCondLst>
                                        </p:cTn>
                                        <p:tgtEl>
                                          <p:spTgt spid="237575">
                                            <p:txEl>
                                              <p:pRg st="8" end="8"/>
                                            </p:txEl>
                                          </p:spTgt>
                                        </p:tgtEl>
                                      </p:cBhvr>
                                      <p:to x="100000" y="80000"/>
                                    </p:animScale>
                                    <p:animScale>
                                      <p:cBhvr>
                                        <p:cTn id="160" dur="166" decel="50000">
                                          <p:stCondLst>
                                            <p:cond delay="1338"/>
                                          </p:stCondLst>
                                        </p:cTn>
                                        <p:tgtEl>
                                          <p:spTgt spid="237575">
                                            <p:txEl>
                                              <p:pRg st="8" end="8"/>
                                            </p:txEl>
                                          </p:spTgt>
                                        </p:tgtEl>
                                      </p:cBhvr>
                                      <p:to x="100000" y="100000"/>
                                    </p:animScale>
                                    <p:animScale>
                                      <p:cBhvr>
                                        <p:cTn id="161" dur="26">
                                          <p:stCondLst>
                                            <p:cond delay="1642"/>
                                          </p:stCondLst>
                                        </p:cTn>
                                        <p:tgtEl>
                                          <p:spTgt spid="237575">
                                            <p:txEl>
                                              <p:pRg st="8" end="8"/>
                                            </p:txEl>
                                          </p:spTgt>
                                        </p:tgtEl>
                                      </p:cBhvr>
                                      <p:to x="100000" y="90000"/>
                                    </p:animScale>
                                    <p:animScale>
                                      <p:cBhvr>
                                        <p:cTn id="162" dur="166" decel="50000">
                                          <p:stCondLst>
                                            <p:cond delay="1668"/>
                                          </p:stCondLst>
                                        </p:cTn>
                                        <p:tgtEl>
                                          <p:spTgt spid="237575">
                                            <p:txEl>
                                              <p:pRg st="8" end="8"/>
                                            </p:txEl>
                                          </p:spTgt>
                                        </p:tgtEl>
                                      </p:cBhvr>
                                      <p:to x="100000" y="100000"/>
                                    </p:animScale>
                                    <p:animScale>
                                      <p:cBhvr>
                                        <p:cTn id="163" dur="26">
                                          <p:stCondLst>
                                            <p:cond delay="1808"/>
                                          </p:stCondLst>
                                        </p:cTn>
                                        <p:tgtEl>
                                          <p:spTgt spid="237575">
                                            <p:txEl>
                                              <p:pRg st="8" end="8"/>
                                            </p:txEl>
                                          </p:spTgt>
                                        </p:tgtEl>
                                      </p:cBhvr>
                                      <p:to x="100000" y="95000"/>
                                    </p:animScale>
                                    <p:animScale>
                                      <p:cBhvr>
                                        <p:cTn id="164" dur="166" decel="50000">
                                          <p:stCondLst>
                                            <p:cond delay="1834"/>
                                          </p:stCondLst>
                                        </p:cTn>
                                        <p:tgtEl>
                                          <p:spTgt spid="237575">
                                            <p:txEl>
                                              <p:pRg st="8" end="8"/>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237575">
                                            <p:txEl>
                                              <p:pRg st="9" end="9"/>
                                            </p:txEl>
                                          </p:spTgt>
                                        </p:tgtEl>
                                        <p:attrNameLst>
                                          <p:attrName>style.visibility</p:attrName>
                                        </p:attrNameLst>
                                      </p:cBhvr>
                                      <p:to>
                                        <p:strVal val="visible"/>
                                      </p:to>
                                    </p:set>
                                    <p:animEffect transition="in" filter="wipe(down)">
                                      <p:cBhvr>
                                        <p:cTn id="169" dur="580">
                                          <p:stCondLst>
                                            <p:cond delay="0"/>
                                          </p:stCondLst>
                                        </p:cTn>
                                        <p:tgtEl>
                                          <p:spTgt spid="237575">
                                            <p:txEl>
                                              <p:pRg st="9" end="9"/>
                                            </p:txEl>
                                          </p:spTgt>
                                        </p:tgtEl>
                                      </p:cBhvr>
                                    </p:animEffect>
                                    <p:anim calcmode="lin" valueType="num">
                                      <p:cBhvr>
                                        <p:cTn id="170" dur="1822" tmFilter="0,0; 0.14,0.36; 0.43,0.73; 0.71,0.91; 1.0,1.0">
                                          <p:stCondLst>
                                            <p:cond delay="0"/>
                                          </p:stCondLst>
                                        </p:cTn>
                                        <p:tgtEl>
                                          <p:spTgt spid="237575">
                                            <p:txEl>
                                              <p:pRg st="9" end="9"/>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237575">
                                            <p:txEl>
                                              <p:pRg st="9" end="9"/>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237575">
                                            <p:txEl>
                                              <p:pRg st="9" end="9"/>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237575">
                                            <p:txEl>
                                              <p:pRg st="9" end="9"/>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237575">
                                            <p:txEl>
                                              <p:pRg st="9" end="9"/>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237575">
                                            <p:txEl>
                                              <p:pRg st="9" end="9"/>
                                            </p:txEl>
                                          </p:spTgt>
                                        </p:tgtEl>
                                      </p:cBhvr>
                                      <p:to x="100000" y="60000"/>
                                    </p:animScale>
                                    <p:animScale>
                                      <p:cBhvr>
                                        <p:cTn id="176" dur="166" decel="50000">
                                          <p:stCondLst>
                                            <p:cond delay="676"/>
                                          </p:stCondLst>
                                        </p:cTn>
                                        <p:tgtEl>
                                          <p:spTgt spid="237575">
                                            <p:txEl>
                                              <p:pRg st="9" end="9"/>
                                            </p:txEl>
                                          </p:spTgt>
                                        </p:tgtEl>
                                      </p:cBhvr>
                                      <p:to x="100000" y="100000"/>
                                    </p:animScale>
                                    <p:animScale>
                                      <p:cBhvr>
                                        <p:cTn id="177" dur="26">
                                          <p:stCondLst>
                                            <p:cond delay="1312"/>
                                          </p:stCondLst>
                                        </p:cTn>
                                        <p:tgtEl>
                                          <p:spTgt spid="237575">
                                            <p:txEl>
                                              <p:pRg st="9" end="9"/>
                                            </p:txEl>
                                          </p:spTgt>
                                        </p:tgtEl>
                                      </p:cBhvr>
                                      <p:to x="100000" y="80000"/>
                                    </p:animScale>
                                    <p:animScale>
                                      <p:cBhvr>
                                        <p:cTn id="178" dur="166" decel="50000">
                                          <p:stCondLst>
                                            <p:cond delay="1338"/>
                                          </p:stCondLst>
                                        </p:cTn>
                                        <p:tgtEl>
                                          <p:spTgt spid="237575">
                                            <p:txEl>
                                              <p:pRg st="9" end="9"/>
                                            </p:txEl>
                                          </p:spTgt>
                                        </p:tgtEl>
                                      </p:cBhvr>
                                      <p:to x="100000" y="100000"/>
                                    </p:animScale>
                                    <p:animScale>
                                      <p:cBhvr>
                                        <p:cTn id="179" dur="26">
                                          <p:stCondLst>
                                            <p:cond delay="1642"/>
                                          </p:stCondLst>
                                        </p:cTn>
                                        <p:tgtEl>
                                          <p:spTgt spid="237575">
                                            <p:txEl>
                                              <p:pRg st="9" end="9"/>
                                            </p:txEl>
                                          </p:spTgt>
                                        </p:tgtEl>
                                      </p:cBhvr>
                                      <p:to x="100000" y="90000"/>
                                    </p:animScale>
                                    <p:animScale>
                                      <p:cBhvr>
                                        <p:cTn id="180" dur="166" decel="50000">
                                          <p:stCondLst>
                                            <p:cond delay="1668"/>
                                          </p:stCondLst>
                                        </p:cTn>
                                        <p:tgtEl>
                                          <p:spTgt spid="237575">
                                            <p:txEl>
                                              <p:pRg st="9" end="9"/>
                                            </p:txEl>
                                          </p:spTgt>
                                        </p:tgtEl>
                                      </p:cBhvr>
                                      <p:to x="100000" y="100000"/>
                                    </p:animScale>
                                    <p:animScale>
                                      <p:cBhvr>
                                        <p:cTn id="181" dur="26">
                                          <p:stCondLst>
                                            <p:cond delay="1808"/>
                                          </p:stCondLst>
                                        </p:cTn>
                                        <p:tgtEl>
                                          <p:spTgt spid="237575">
                                            <p:txEl>
                                              <p:pRg st="9" end="9"/>
                                            </p:txEl>
                                          </p:spTgt>
                                        </p:tgtEl>
                                      </p:cBhvr>
                                      <p:to x="100000" y="95000"/>
                                    </p:animScale>
                                    <p:animScale>
                                      <p:cBhvr>
                                        <p:cTn id="182" dur="166" decel="50000">
                                          <p:stCondLst>
                                            <p:cond delay="1834"/>
                                          </p:stCondLst>
                                        </p:cTn>
                                        <p:tgtEl>
                                          <p:spTgt spid="237575">
                                            <p:txEl>
                                              <p:pRg st="9" end="9"/>
                                            </p:tx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237575">
                                            <p:txEl>
                                              <p:pRg st="10" end="10"/>
                                            </p:txEl>
                                          </p:spTgt>
                                        </p:tgtEl>
                                        <p:attrNameLst>
                                          <p:attrName>style.visibility</p:attrName>
                                        </p:attrNameLst>
                                      </p:cBhvr>
                                      <p:to>
                                        <p:strVal val="visible"/>
                                      </p:to>
                                    </p:set>
                                    <p:animEffect transition="in" filter="wipe(down)">
                                      <p:cBhvr>
                                        <p:cTn id="187" dur="580">
                                          <p:stCondLst>
                                            <p:cond delay="0"/>
                                          </p:stCondLst>
                                        </p:cTn>
                                        <p:tgtEl>
                                          <p:spTgt spid="237575">
                                            <p:txEl>
                                              <p:pRg st="10" end="10"/>
                                            </p:txEl>
                                          </p:spTgt>
                                        </p:tgtEl>
                                      </p:cBhvr>
                                    </p:animEffect>
                                    <p:anim calcmode="lin" valueType="num">
                                      <p:cBhvr>
                                        <p:cTn id="188" dur="1822" tmFilter="0,0; 0.14,0.36; 0.43,0.73; 0.71,0.91; 1.0,1.0">
                                          <p:stCondLst>
                                            <p:cond delay="0"/>
                                          </p:stCondLst>
                                        </p:cTn>
                                        <p:tgtEl>
                                          <p:spTgt spid="237575">
                                            <p:txEl>
                                              <p:pRg st="10" end="10"/>
                                            </p:txEl>
                                          </p:spTgt>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237575">
                                            <p:txEl>
                                              <p:pRg st="10" end="10"/>
                                            </p:txEl>
                                          </p:spTgt>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237575">
                                            <p:txEl>
                                              <p:pRg st="10" end="10"/>
                                            </p:txEl>
                                          </p:spTgt>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237575">
                                            <p:txEl>
                                              <p:pRg st="10" end="10"/>
                                            </p:txEl>
                                          </p:spTgt>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237575">
                                            <p:txEl>
                                              <p:pRg st="10" end="10"/>
                                            </p:txEl>
                                          </p:spTgt>
                                        </p:tgtEl>
                                        <p:attrNameLst>
                                          <p:attrName>ppt_y</p:attrName>
                                        </p:attrNameLst>
                                      </p:cBhvr>
                                      <p:tavLst>
                                        <p:tav tm="0" fmla="#ppt_y-sin(pi*$)/81">
                                          <p:val>
                                            <p:fltVal val="0"/>
                                          </p:val>
                                        </p:tav>
                                        <p:tav tm="100000">
                                          <p:val>
                                            <p:fltVal val="1"/>
                                          </p:val>
                                        </p:tav>
                                      </p:tavLst>
                                    </p:anim>
                                    <p:animScale>
                                      <p:cBhvr>
                                        <p:cTn id="193" dur="26">
                                          <p:stCondLst>
                                            <p:cond delay="650"/>
                                          </p:stCondLst>
                                        </p:cTn>
                                        <p:tgtEl>
                                          <p:spTgt spid="237575">
                                            <p:txEl>
                                              <p:pRg st="10" end="10"/>
                                            </p:txEl>
                                          </p:spTgt>
                                        </p:tgtEl>
                                      </p:cBhvr>
                                      <p:to x="100000" y="60000"/>
                                    </p:animScale>
                                    <p:animScale>
                                      <p:cBhvr>
                                        <p:cTn id="194" dur="166" decel="50000">
                                          <p:stCondLst>
                                            <p:cond delay="676"/>
                                          </p:stCondLst>
                                        </p:cTn>
                                        <p:tgtEl>
                                          <p:spTgt spid="237575">
                                            <p:txEl>
                                              <p:pRg st="10" end="10"/>
                                            </p:txEl>
                                          </p:spTgt>
                                        </p:tgtEl>
                                      </p:cBhvr>
                                      <p:to x="100000" y="100000"/>
                                    </p:animScale>
                                    <p:animScale>
                                      <p:cBhvr>
                                        <p:cTn id="195" dur="26">
                                          <p:stCondLst>
                                            <p:cond delay="1312"/>
                                          </p:stCondLst>
                                        </p:cTn>
                                        <p:tgtEl>
                                          <p:spTgt spid="237575">
                                            <p:txEl>
                                              <p:pRg st="10" end="10"/>
                                            </p:txEl>
                                          </p:spTgt>
                                        </p:tgtEl>
                                      </p:cBhvr>
                                      <p:to x="100000" y="80000"/>
                                    </p:animScale>
                                    <p:animScale>
                                      <p:cBhvr>
                                        <p:cTn id="196" dur="166" decel="50000">
                                          <p:stCondLst>
                                            <p:cond delay="1338"/>
                                          </p:stCondLst>
                                        </p:cTn>
                                        <p:tgtEl>
                                          <p:spTgt spid="237575">
                                            <p:txEl>
                                              <p:pRg st="10" end="10"/>
                                            </p:txEl>
                                          </p:spTgt>
                                        </p:tgtEl>
                                      </p:cBhvr>
                                      <p:to x="100000" y="100000"/>
                                    </p:animScale>
                                    <p:animScale>
                                      <p:cBhvr>
                                        <p:cTn id="197" dur="26">
                                          <p:stCondLst>
                                            <p:cond delay="1642"/>
                                          </p:stCondLst>
                                        </p:cTn>
                                        <p:tgtEl>
                                          <p:spTgt spid="237575">
                                            <p:txEl>
                                              <p:pRg st="10" end="10"/>
                                            </p:txEl>
                                          </p:spTgt>
                                        </p:tgtEl>
                                      </p:cBhvr>
                                      <p:to x="100000" y="90000"/>
                                    </p:animScale>
                                    <p:animScale>
                                      <p:cBhvr>
                                        <p:cTn id="198" dur="166" decel="50000">
                                          <p:stCondLst>
                                            <p:cond delay="1668"/>
                                          </p:stCondLst>
                                        </p:cTn>
                                        <p:tgtEl>
                                          <p:spTgt spid="237575">
                                            <p:txEl>
                                              <p:pRg st="10" end="10"/>
                                            </p:txEl>
                                          </p:spTgt>
                                        </p:tgtEl>
                                      </p:cBhvr>
                                      <p:to x="100000" y="100000"/>
                                    </p:animScale>
                                    <p:animScale>
                                      <p:cBhvr>
                                        <p:cTn id="199" dur="26">
                                          <p:stCondLst>
                                            <p:cond delay="1808"/>
                                          </p:stCondLst>
                                        </p:cTn>
                                        <p:tgtEl>
                                          <p:spTgt spid="237575">
                                            <p:txEl>
                                              <p:pRg st="10" end="10"/>
                                            </p:txEl>
                                          </p:spTgt>
                                        </p:tgtEl>
                                      </p:cBhvr>
                                      <p:to x="100000" y="95000"/>
                                    </p:animScale>
                                    <p:animScale>
                                      <p:cBhvr>
                                        <p:cTn id="200" dur="166" decel="50000">
                                          <p:stCondLst>
                                            <p:cond delay="1834"/>
                                          </p:stCondLst>
                                        </p:cTn>
                                        <p:tgtEl>
                                          <p:spTgt spid="237575">
                                            <p:txEl>
                                              <p:pRg st="10" end="10"/>
                                            </p:txEl>
                                          </p:spTgt>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grpId="0" nodeType="clickEffect">
                                  <p:stCondLst>
                                    <p:cond delay="0"/>
                                  </p:stCondLst>
                                  <p:childTnLst>
                                    <p:set>
                                      <p:cBhvr>
                                        <p:cTn id="204" dur="1" fill="hold">
                                          <p:stCondLst>
                                            <p:cond delay="0"/>
                                          </p:stCondLst>
                                        </p:cTn>
                                        <p:tgtEl>
                                          <p:spTgt spid="237575">
                                            <p:txEl>
                                              <p:pRg st="11" end="11"/>
                                            </p:txEl>
                                          </p:spTgt>
                                        </p:tgtEl>
                                        <p:attrNameLst>
                                          <p:attrName>style.visibility</p:attrName>
                                        </p:attrNameLst>
                                      </p:cBhvr>
                                      <p:to>
                                        <p:strVal val="visible"/>
                                      </p:to>
                                    </p:set>
                                    <p:animEffect transition="in" filter="wipe(down)">
                                      <p:cBhvr>
                                        <p:cTn id="205" dur="580">
                                          <p:stCondLst>
                                            <p:cond delay="0"/>
                                          </p:stCondLst>
                                        </p:cTn>
                                        <p:tgtEl>
                                          <p:spTgt spid="237575">
                                            <p:txEl>
                                              <p:pRg st="11" end="11"/>
                                            </p:txEl>
                                          </p:spTgt>
                                        </p:tgtEl>
                                      </p:cBhvr>
                                    </p:animEffect>
                                    <p:anim calcmode="lin" valueType="num">
                                      <p:cBhvr>
                                        <p:cTn id="206" dur="1822" tmFilter="0,0; 0.14,0.36; 0.43,0.73; 0.71,0.91; 1.0,1.0">
                                          <p:stCondLst>
                                            <p:cond delay="0"/>
                                          </p:stCondLst>
                                        </p:cTn>
                                        <p:tgtEl>
                                          <p:spTgt spid="237575">
                                            <p:txEl>
                                              <p:pRg st="11" end="11"/>
                                            </p:txEl>
                                          </p:spTgt>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237575">
                                            <p:txEl>
                                              <p:pRg st="11" end="11"/>
                                            </p:txEl>
                                          </p:spTgt>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237575">
                                            <p:txEl>
                                              <p:pRg st="11" end="11"/>
                                            </p:txEl>
                                          </p:spTgt>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237575">
                                            <p:txEl>
                                              <p:pRg st="11" end="11"/>
                                            </p:txEl>
                                          </p:spTgt>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237575">
                                            <p:txEl>
                                              <p:pRg st="11" end="11"/>
                                            </p:txEl>
                                          </p:spTgt>
                                        </p:tgtEl>
                                        <p:attrNameLst>
                                          <p:attrName>ppt_y</p:attrName>
                                        </p:attrNameLst>
                                      </p:cBhvr>
                                      <p:tavLst>
                                        <p:tav tm="0" fmla="#ppt_y-sin(pi*$)/81">
                                          <p:val>
                                            <p:fltVal val="0"/>
                                          </p:val>
                                        </p:tav>
                                        <p:tav tm="100000">
                                          <p:val>
                                            <p:fltVal val="1"/>
                                          </p:val>
                                        </p:tav>
                                      </p:tavLst>
                                    </p:anim>
                                    <p:animScale>
                                      <p:cBhvr>
                                        <p:cTn id="211" dur="26">
                                          <p:stCondLst>
                                            <p:cond delay="650"/>
                                          </p:stCondLst>
                                        </p:cTn>
                                        <p:tgtEl>
                                          <p:spTgt spid="237575">
                                            <p:txEl>
                                              <p:pRg st="11" end="11"/>
                                            </p:txEl>
                                          </p:spTgt>
                                        </p:tgtEl>
                                      </p:cBhvr>
                                      <p:to x="100000" y="60000"/>
                                    </p:animScale>
                                    <p:animScale>
                                      <p:cBhvr>
                                        <p:cTn id="212" dur="166" decel="50000">
                                          <p:stCondLst>
                                            <p:cond delay="676"/>
                                          </p:stCondLst>
                                        </p:cTn>
                                        <p:tgtEl>
                                          <p:spTgt spid="237575">
                                            <p:txEl>
                                              <p:pRg st="11" end="11"/>
                                            </p:txEl>
                                          </p:spTgt>
                                        </p:tgtEl>
                                      </p:cBhvr>
                                      <p:to x="100000" y="100000"/>
                                    </p:animScale>
                                    <p:animScale>
                                      <p:cBhvr>
                                        <p:cTn id="213" dur="26">
                                          <p:stCondLst>
                                            <p:cond delay="1312"/>
                                          </p:stCondLst>
                                        </p:cTn>
                                        <p:tgtEl>
                                          <p:spTgt spid="237575">
                                            <p:txEl>
                                              <p:pRg st="11" end="11"/>
                                            </p:txEl>
                                          </p:spTgt>
                                        </p:tgtEl>
                                      </p:cBhvr>
                                      <p:to x="100000" y="80000"/>
                                    </p:animScale>
                                    <p:animScale>
                                      <p:cBhvr>
                                        <p:cTn id="214" dur="166" decel="50000">
                                          <p:stCondLst>
                                            <p:cond delay="1338"/>
                                          </p:stCondLst>
                                        </p:cTn>
                                        <p:tgtEl>
                                          <p:spTgt spid="237575">
                                            <p:txEl>
                                              <p:pRg st="11" end="11"/>
                                            </p:txEl>
                                          </p:spTgt>
                                        </p:tgtEl>
                                      </p:cBhvr>
                                      <p:to x="100000" y="100000"/>
                                    </p:animScale>
                                    <p:animScale>
                                      <p:cBhvr>
                                        <p:cTn id="215" dur="26">
                                          <p:stCondLst>
                                            <p:cond delay="1642"/>
                                          </p:stCondLst>
                                        </p:cTn>
                                        <p:tgtEl>
                                          <p:spTgt spid="237575">
                                            <p:txEl>
                                              <p:pRg st="11" end="11"/>
                                            </p:txEl>
                                          </p:spTgt>
                                        </p:tgtEl>
                                      </p:cBhvr>
                                      <p:to x="100000" y="90000"/>
                                    </p:animScale>
                                    <p:animScale>
                                      <p:cBhvr>
                                        <p:cTn id="216" dur="166" decel="50000">
                                          <p:stCondLst>
                                            <p:cond delay="1668"/>
                                          </p:stCondLst>
                                        </p:cTn>
                                        <p:tgtEl>
                                          <p:spTgt spid="237575">
                                            <p:txEl>
                                              <p:pRg st="11" end="11"/>
                                            </p:txEl>
                                          </p:spTgt>
                                        </p:tgtEl>
                                      </p:cBhvr>
                                      <p:to x="100000" y="100000"/>
                                    </p:animScale>
                                    <p:animScale>
                                      <p:cBhvr>
                                        <p:cTn id="217" dur="26">
                                          <p:stCondLst>
                                            <p:cond delay="1808"/>
                                          </p:stCondLst>
                                        </p:cTn>
                                        <p:tgtEl>
                                          <p:spTgt spid="237575">
                                            <p:txEl>
                                              <p:pRg st="11" end="11"/>
                                            </p:txEl>
                                          </p:spTgt>
                                        </p:tgtEl>
                                      </p:cBhvr>
                                      <p:to x="100000" y="95000"/>
                                    </p:animScale>
                                    <p:animScale>
                                      <p:cBhvr>
                                        <p:cTn id="218" dur="166" decel="50000">
                                          <p:stCondLst>
                                            <p:cond delay="1834"/>
                                          </p:stCondLst>
                                        </p:cTn>
                                        <p:tgtEl>
                                          <p:spTgt spid="237575">
                                            <p:txEl>
                                              <p:pRg st="11" end="11"/>
                                            </p:txEl>
                                          </p:spTgt>
                                        </p:tgtEl>
                                      </p:cBhvr>
                                      <p:to x="100000" y="100000"/>
                                    </p:animScale>
                                  </p:childTnLst>
                                </p:cTn>
                              </p:par>
                            </p:childTnLst>
                          </p:cTn>
                        </p:par>
                      </p:childTnLst>
                    </p:cTn>
                  </p:par>
                  <p:par>
                    <p:cTn id="219" fill="hold">
                      <p:stCondLst>
                        <p:cond delay="indefinite"/>
                      </p:stCondLst>
                      <p:childTnLst>
                        <p:par>
                          <p:cTn id="220" fill="hold">
                            <p:stCondLst>
                              <p:cond delay="0"/>
                            </p:stCondLst>
                            <p:childTnLst>
                              <p:par>
                                <p:cTn id="221" presetID="26" presetClass="entr" presetSubtype="0" fill="hold" grpId="0" nodeType="clickEffect">
                                  <p:stCondLst>
                                    <p:cond delay="0"/>
                                  </p:stCondLst>
                                  <p:childTnLst>
                                    <p:set>
                                      <p:cBhvr>
                                        <p:cTn id="222" dur="1" fill="hold">
                                          <p:stCondLst>
                                            <p:cond delay="0"/>
                                          </p:stCondLst>
                                        </p:cTn>
                                        <p:tgtEl>
                                          <p:spTgt spid="237575">
                                            <p:txEl>
                                              <p:pRg st="12" end="12"/>
                                            </p:txEl>
                                          </p:spTgt>
                                        </p:tgtEl>
                                        <p:attrNameLst>
                                          <p:attrName>style.visibility</p:attrName>
                                        </p:attrNameLst>
                                      </p:cBhvr>
                                      <p:to>
                                        <p:strVal val="visible"/>
                                      </p:to>
                                    </p:set>
                                    <p:animEffect transition="in" filter="wipe(down)">
                                      <p:cBhvr>
                                        <p:cTn id="223" dur="580">
                                          <p:stCondLst>
                                            <p:cond delay="0"/>
                                          </p:stCondLst>
                                        </p:cTn>
                                        <p:tgtEl>
                                          <p:spTgt spid="237575">
                                            <p:txEl>
                                              <p:pRg st="12" end="12"/>
                                            </p:txEl>
                                          </p:spTgt>
                                        </p:tgtEl>
                                      </p:cBhvr>
                                    </p:animEffect>
                                    <p:anim calcmode="lin" valueType="num">
                                      <p:cBhvr>
                                        <p:cTn id="224" dur="1822" tmFilter="0,0; 0.14,0.36; 0.43,0.73; 0.71,0.91; 1.0,1.0">
                                          <p:stCondLst>
                                            <p:cond delay="0"/>
                                          </p:stCondLst>
                                        </p:cTn>
                                        <p:tgtEl>
                                          <p:spTgt spid="237575">
                                            <p:txEl>
                                              <p:pRg st="12" end="12"/>
                                            </p:txEl>
                                          </p:spTgt>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237575">
                                            <p:txEl>
                                              <p:pRg st="12" end="12"/>
                                            </p:txEl>
                                          </p:spTgt>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237575">
                                            <p:txEl>
                                              <p:pRg st="12" end="12"/>
                                            </p:txEl>
                                          </p:spTgt>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237575">
                                            <p:txEl>
                                              <p:pRg st="12" end="12"/>
                                            </p:txEl>
                                          </p:spTgt>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237575">
                                            <p:txEl>
                                              <p:pRg st="12" end="12"/>
                                            </p:txEl>
                                          </p:spTgt>
                                        </p:tgtEl>
                                        <p:attrNameLst>
                                          <p:attrName>ppt_y</p:attrName>
                                        </p:attrNameLst>
                                      </p:cBhvr>
                                      <p:tavLst>
                                        <p:tav tm="0" fmla="#ppt_y-sin(pi*$)/81">
                                          <p:val>
                                            <p:fltVal val="0"/>
                                          </p:val>
                                        </p:tav>
                                        <p:tav tm="100000">
                                          <p:val>
                                            <p:fltVal val="1"/>
                                          </p:val>
                                        </p:tav>
                                      </p:tavLst>
                                    </p:anim>
                                    <p:animScale>
                                      <p:cBhvr>
                                        <p:cTn id="229" dur="26">
                                          <p:stCondLst>
                                            <p:cond delay="650"/>
                                          </p:stCondLst>
                                        </p:cTn>
                                        <p:tgtEl>
                                          <p:spTgt spid="237575">
                                            <p:txEl>
                                              <p:pRg st="12" end="12"/>
                                            </p:txEl>
                                          </p:spTgt>
                                        </p:tgtEl>
                                      </p:cBhvr>
                                      <p:to x="100000" y="60000"/>
                                    </p:animScale>
                                    <p:animScale>
                                      <p:cBhvr>
                                        <p:cTn id="230" dur="166" decel="50000">
                                          <p:stCondLst>
                                            <p:cond delay="676"/>
                                          </p:stCondLst>
                                        </p:cTn>
                                        <p:tgtEl>
                                          <p:spTgt spid="237575">
                                            <p:txEl>
                                              <p:pRg st="12" end="12"/>
                                            </p:txEl>
                                          </p:spTgt>
                                        </p:tgtEl>
                                      </p:cBhvr>
                                      <p:to x="100000" y="100000"/>
                                    </p:animScale>
                                    <p:animScale>
                                      <p:cBhvr>
                                        <p:cTn id="231" dur="26">
                                          <p:stCondLst>
                                            <p:cond delay="1312"/>
                                          </p:stCondLst>
                                        </p:cTn>
                                        <p:tgtEl>
                                          <p:spTgt spid="237575">
                                            <p:txEl>
                                              <p:pRg st="12" end="12"/>
                                            </p:txEl>
                                          </p:spTgt>
                                        </p:tgtEl>
                                      </p:cBhvr>
                                      <p:to x="100000" y="80000"/>
                                    </p:animScale>
                                    <p:animScale>
                                      <p:cBhvr>
                                        <p:cTn id="232" dur="166" decel="50000">
                                          <p:stCondLst>
                                            <p:cond delay="1338"/>
                                          </p:stCondLst>
                                        </p:cTn>
                                        <p:tgtEl>
                                          <p:spTgt spid="237575">
                                            <p:txEl>
                                              <p:pRg st="12" end="12"/>
                                            </p:txEl>
                                          </p:spTgt>
                                        </p:tgtEl>
                                      </p:cBhvr>
                                      <p:to x="100000" y="100000"/>
                                    </p:animScale>
                                    <p:animScale>
                                      <p:cBhvr>
                                        <p:cTn id="233" dur="26">
                                          <p:stCondLst>
                                            <p:cond delay="1642"/>
                                          </p:stCondLst>
                                        </p:cTn>
                                        <p:tgtEl>
                                          <p:spTgt spid="237575">
                                            <p:txEl>
                                              <p:pRg st="12" end="12"/>
                                            </p:txEl>
                                          </p:spTgt>
                                        </p:tgtEl>
                                      </p:cBhvr>
                                      <p:to x="100000" y="90000"/>
                                    </p:animScale>
                                    <p:animScale>
                                      <p:cBhvr>
                                        <p:cTn id="234" dur="166" decel="50000">
                                          <p:stCondLst>
                                            <p:cond delay="1668"/>
                                          </p:stCondLst>
                                        </p:cTn>
                                        <p:tgtEl>
                                          <p:spTgt spid="237575">
                                            <p:txEl>
                                              <p:pRg st="12" end="12"/>
                                            </p:txEl>
                                          </p:spTgt>
                                        </p:tgtEl>
                                      </p:cBhvr>
                                      <p:to x="100000" y="100000"/>
                                    </p:animScale>
                                    <p:animScale>
                                      <p:cBhvr>
                                        <p:cTn id="235" dur="26">
                                          <p:stCondLst>
                                            <p:cond delay="1808"/>
                                          </p:stCondLst>
                                        </p:cTn>
                                        <p:tgtEl>
                                          <p:spTgt spid="237575">
                                            <p:txEl>
                                              <p:pRg st="12" end="12"/>
                                            </p:txEl>
                                          </p:spTgt>
                                        </p:tgtEl>
                                      </p:cBhvr>
                                      <p:to x="100000" y="95000"/>
                                    </p:animScale>
                                    <p:animScale>
                                      <p:cBhvr>
                                        <p:cTn id="236" dur="166" decel="50000">
                                          <p:stCondLst>
                                            <p:cond delay="1834"/>
                                          </p:stCondLst>
                                        </p:cTn>
                                        <p:tgtEl>
                                          <p:spTgt spid="237575">
                                            <p:txEl>
                                              <p:pRg st="12" end="1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5"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1170" name="Picture 2"/>
          <p:cNvPicPr>
            <a:picLocks noChangeAspect="1" noChangeArrowheads="1"/>
          </p:cNvPicPr>
          <p:nvPr/>
        </p:nvPicPr>
        <p:blipFill>
          <a:blip r:embed="rId2" cstate="print"/>
          <a:srcRect/>
          <a:stretch>
            <a:fillRect/>
          </a:stretch>
        </p:blipFill>
        <p:spPr bwMode="auto">
          <a:xfrm>
            <a:off x="165100" y="152400"/>
            <a:ext cx="3873500" cy="6553200"/>
          </a:xfrm>
          <a:prstGeom prst="rect">
            <a:avLst/>
          </a:prstGeom>
          <a:noFill/>
          <a:ln w="76200" cmpd="tri">
            <a:solidFill>
              <a:schemeClr val="tx1"/>
            </a:solidFill>
            <a:miter lim="800000"/>
            <a:headEnd/>
            <a:tailEnd/>
          </a:ln>
          <a:effectLst/>
        </p:spPr>
      </p:pic>
    </p:spTree>
  </p:cSld>
  <p:clrMapOvr>
    <a:masterClrMapping/>
  </p:clrMapOvr>
  <p:transition spd="med">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2562" name="Text Box 2"/>
          <p:cNvSpPr txBox="1">
            <a:spLocks noChangeArrowheads="1"/>
          </p:cNvSpPr>
          <p:nvPr/>
        </p:nvSpPr>
        <p:spPr bwMode="auto">
          <a:xfrm>
            <a:off x="990600" y="142875"/>
            <a:ext cx="8153400" cy="695325"/>
          </a:xfrm>
          <a:prstGeom prst="rect">
            <a:avLst/>
          </a:prstGeom>
          <a:noFill/>
          <a:ln w="9525">
            <a:noFill/>
            <a:miter lim="800000"/>
            <a:headEnd/>
            <a:tailEnd/>
          </a:ln>
          <a:effectLst/>
        </p:spPr>
        <p:txBody>
          <a:bodyPr>
            <a:spAutoFit/>
          </a:bodyPr>
          <a:lstStyle/>
          <a:p>
            <a:pPr algn="ctr">
              <a:lnSpc>
                <a:spcPct val="90000"/>
              </a:lnSpc>
              <a:spcBef>
                <a:spcPct val="50000"/>
              </a:spcBef>
            </a:pPr>
            <a:r>
              <a:rPr lang="en-US" sz="4400" b="1" u="sng"/>
              <a:t>Analyzing Documents</a:t>
            </a:r>
            <a:endParaRPr lang="en-US" sz="2400" b="1" u="sng"/>
          </a:p>
        </p:txBody>
      </p:sp>
      <p:sp>
        <p:nvSpPr>
          <p:cNvPr id="322563" name="Text Box 3"/>
          <p:cNvSpPr txBox="1">
            <a:spLocks noChangeArrowheads="1"/>
          </p:cNvSpPr>
          <p:nvPr/>
        </p:nvSpPr>
        <p:spPr bwMode="auto">
          <a:xfrm>
            <a:off x="914400" y="1143000"/>
            <a:ext cx="8229600" cy="5514975"/>
          </a:xfrm>
          <a:prstGeom prst="rect">
            <a:avLst/>
          </a:prstGeom>
          <a:noFill/>
          <a:ln w="9525">
            <a:noFill/>
            <a:miter lim="800000"/>
            <a:headEnd/>
            <a:tailEnd/>
          </a:ln>
          <a:effectLst/>
        </p:spPr>
        <p:txBody>
          <a:bodyPr>
            <a:spAutoFit/>
          </a:bodyPr>
          <a:lstStyle/>
          <a:p>
            <a:pPr>
              <a:lnSpc>
                <a:spcPct val="90000"/>
              </a:lnSpc>
              <a:spcBef>
                <a:spcPct val="50000"/>
              </a:spcBef>
            </a:pPr>
            <a:r>
              <a:rPr lang="en-US" b="1" i="1" u="sng">
                <a:solidFill>
                  <a:srgbClr val="0000CC"/>
                </a:solidFill>
                <a:effectLst>
                  <a:outerShdw blurRad="38100" dist="38100" dir="2700000" algn="tl">
                    <a:srgbClr val="000000"/>
                  </a:outerShdw>
                </a:effectLst>
              </a:rPr>
              <a:t>INSTRUCTIONS</a:t>
            </a:r>
            <a:r>
              <a:rPr lang="en-US" b="1" u="sng">
                <a:solidFill>
                  <a:srgbClr val="0000CC"/>
                </a:solidFill>
                <a:effectLst>
                  <a:outerShdw blurRad="38100" dist="38100" dir="2700000" algn="tl">
                    <a:srgbClr val="000000"/>
                  </a:outerShdw>
                </a:effectLst>
              </a:rPr>
              <a:t>:</a:t>
            </a:r>
            <a:r>
              <a:rPr lang="en-US" sz="2400" b="1"/>
              <a:t>  You should have 2 documents, Doc. B and Doc. C… Analyze, interpret and draw inferences from the following questions and be prepared to discuss them…..</a:t>
            </a:r>
          </a:p>
          <a:p>
            <a:pPr>
              <a:lnSpc>
                <a:spcPct val="90000"/>
              </a:lnSpc>
              <a:spcBef>
                <a:spcPct val="50000"/>
              </a:spcBef>
            </a:pPr>
            <a:r>
              <a:rPr lang="en-US" sz="2400" b="1"/>
              <a:t>1. From both documents, note the Source and date……How could this information be important?</a:t>
            </a:r>
          </a:p>
          <a:p>
            <a:pPr>
              <a:lnSpc>
                <a:spcPct val="90000"/>
              </a:lnSpc>
              <a:spcBef>
                <a:spcPct val="50000"/>
              </a:spcBef>
            </a:pPr>
            <a:r>
              <a:rPr lang="en-US" sz="2400" b="1"/>
              <a:t>2. What kind of people who came to America?  How can you tell?</a:t>
            </a:r>
          </a:p>
          <a:p>
            <a:pPr lvl="1">
              <a:lnSpc>
                <a:spcPct val="90000"/>
              </a:lnSpc>
              <a:spcBef>
                <a:spcPct val="50000"/>
              </a:spcBef>
              <a:buFontTx/>
              <a:buChar char="•"/>
            </a:pPr>
            <a:r>
              <a:rPr lang="en-US" sz="2400" b="1"/>
              <a:t>New England and Virginia</a:t>
            </a:r>
          </a:p>
          <a:p>
            <a:pPr>
              <a:lnSpc>
                <a:spcPct val="90000"/>
              </a:lnSpc>
              <a:spcBef>
                <a:spcPct val="50000"/>
              </a:spcBef>
            </a:pPr>
            <a:r>
              <a:rPr lang="en-US" sz="2400" b="1"/>
              <a:t>3. From your knowledge and the information from the documents, even though these settlers are Englishmen, </a:t>
            </a:r>
          </a:p>
          <a:p>
            <a:pPr lvl="1">
              <a:lnSpc>
                <a:spcPct val="90000"/>
              </a:lnSpc>
              <a:spcBef>
                <a:spcPct val="50000"/>
              </a:spcBef>
              <a:buFontTx/>
              <a:buChar char="•"/>
            </a:pPr>
            <a:r>
              <a:rPr lang="en-US" sz="2400" b="1"/>
              <a:t>Which settlement seems more prepared, stable and able to withstand challenges?  Why?</a:t>
            </a:r>
          </a:p>
          <a:p>
            <a:pPr lvl="1">
              <a:lnSpc>
                <a:spcPct val="90000"/>
              </a:lnSpc>
              <a:spcBef>
                <a:spcPct val="50000"/>
              </a:spcBef>
              <a:buFontTx/>
              <a:buChar char="•"/>
            </a:pPr>
            <a:r>
              <a:rPr lang="en-US" sz="2400" b="1"/>
              <a:t>How are the settlements similar but yet different? Why?</a:t>
            </a: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2563">
                                            <p:txEl>
                                              <p:pRg st="0" end="0"/>
                                            </p:txEl>
                                          </p:spTgt>
                                        </p:tgtEl>
                                        <p:attrNameLst>
                                          <p:attrName>style.visibility</p:attrName>
                                        </p:attrNameLst>
                                      </p:cBhvr>
                                      <p:to>
                                        <p:strVal val="visible"/>
                                      </p:to>
                                    </p:set>
                                    <p:animEffect transition="in" filter="checkerboard(across)">
                                      <p:cBhvr>
                                        <p:cTn id="7" dur="500"/>
                                        <p:tgtEl>
                                          <p:spTgt spid="322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2563">
                                            <p:txEl>
                                              <p:pRg st="1" end="1"/>
                                            </p:txEl>
                                          </p:spTgt>
                                        </p:tgtEl>
                                        <p:attrNameLst>
                                          <p:attrName>style.visibility</p:attrName>
                                        </p:attrNameLst>
                                      </p:cBhvr>
                                      <p:to>
                                        <p:strVal val="visible"/>
                                      </p:to>
                                    </p:set>
                                    <p:animEffect transition="in" filter="checkerboard(across)">
                                      <p:cBhvr>
                                        <p:cTn id="12" dur="500"/>
                                        <p:tgtEl>
                                          <p:spTgt spid="322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22563">
                                            <p:txEl>
                                              <p:pRg st="2" end="2"/>
                                            </p:txEl>
                                          </p:spTgt>
                                        </p:tgtEl>
                                        <p:attrNameLst>
                                          <p:attrName>style.visibility</p:attrName>
                                        </p:attrNameLst>
                                      </p:cBhvr>
                                      <p:to>
                                        <p:strVal val="visible"/>
                                      </p:to>
                                    </p:set>
                                    <p:animEffect transition="in" filter="checkerboard(across)">
                                      <p:cBhvr>
                                        <p:cTn id="17" dur="500"/>
                                        <p:tgtEl>
                                          <p:spTgt spid="3225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22563">
                                            <p:txEl>
                                              <p:pRg st="3" end="3"/>
                                            </p:txEl>
                                          </p:spTgt>
                                        </p:tgtEl>
                                        <p:attrNameLst>
                                          <p:attrName>style.visibility</p:attrName>
                                        </p:attrNameLst>
                                      </p:cBhvr>
                                      <p:to>
                                        <p:strVal val="visible"/>
                                      </p:to>
                                    </p:set>
                                    <p:animEffect transition="in" filter="checkerboard(across)">
                                      <p:cBhvr>
                                        <p:cTn id="22" dur="500"/>
                                        <p:tgtEl>
                                          <p:spTgt spid="3225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22563">
                                            <p:txEl>
                                              <p:pRg st="4" end="4"/>
                                            </p:txEl>
                                          </p:spTgt>
                                        </p:tgtEl>
                                        <p:attrNameLst>
                                          <p:attrName>style.visibility</p:attrName>
                                        </p:attrNameLst>
                                      </p:cBhvr>
                                      <p:to>
                                        <p:strVal val="visible"/>
                                      </p:to>
                                    </p:set>
                                    <p:animEffect transition="in" filter="checkerboard(across)">
                                      <p:cBhvr>
                                        <p:cTn id="27" dur="500"/>
                                        <p:tgtEl>
                                          <p:spTgt spid="3225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22563">
                                            <p:txEl>
                                              <p:pRg st="5" end="5"/>
                                            </p:txEl>
                                          </p:spTgt>
                                        </p:tgtEl>
                                        <p:attrNameLst>
                                          <p:attrName>style.visibility</p:attrName>
                                        </p:attrNameLst>
                                      </p:cBhvr>
                                      <p:to>
                                        <p:strVal val="visible"/>
                                      </p:to>
                                    </p:set>
                                    <p:animEffect transition="in" filter="checkerboard(across)">
                                      <p:cBhvr>
                                        <p:cTn id="32" dur="500"/>
                                        <p:tgtEl>
                                          <p:spTgt spid="3225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22563">
                                            <p:txEl>
                                              <p:pRg st="6" end="6"/>
                                            </p:txEl>
                                          </p:spTgt>
                                        </p:tgtEl>
                                        <p:attrNameLst>
                                          <p:attrName>style.visibility</p:attrName>
                                        </p:attrNameLst>
                                      </p:cBhvr>
                                      <p:to>
                                        <p:strVal val="visible"/>
                                      </p:to>
                                    </p:set>
                                    <p:animEffect transition="in" filter="checkerboard(across)">
                                      <p:cBhvr>
                                        <p:cTn id="37" dur="500"/>
                                        <p:tgtEl>
                                          <p:spTgt spid="3225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3"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275" name="Group 83"/>
          <p:cNvGraphicFramePr>
            <a:graphicFrameLocks noGrp="1"/>
          </p:cNvGraphicFramePr>
          <p:nvPr/>
        </p:nvGraphicFramePr>
        <p:xfrm>
          <a:off x="0" y="1058863"/>
          <a:ext cx="9144000" cy="5853177"/>
        </p:xfrm>
        <a:graphic>
          <a:graphicData uri="http://schemas.openxmlformats.org/drawingml/2006/table">
            <a:tbl>
              <a:tblPr/>
              <a:tblGrid>
                <a:gridCol w="2286000"/>
                <a:gridCol w="2286000"/>
                <a:gridCol w="2362200"/>
                <a:gridCol w="2209800"/>
              </a:tblGrid>
              <a:tr h="1658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smtClean="0">
                          <a:ln>
                            <a:noFill/>
                          </a:ln>
                          <a:solidFill>
                            <a:schemeClr val="tx1"/>
                          </a:solidFill>
                          <a:effectLst>
                            <a:outerShdw blurRad="38100" dist="38100" dir="2700000" algn="tl">
                              <a:srgbClr val="FFFFFF"/>
                            </a:outerShdw>
                          </a:effectLst>
                          <a:latin typeface="Impact" pitchFamily="34" charset="0"/>
                        </a:rPr>
                        <a:t>Massachusetts</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Black" pitchFamily="34" charset="0"/>
                        </a:rPr>
                        <a:t>1621—Pilgrims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Plymouth Colony</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Black" pitchFamily="34" charset="0"/>
                        </a:rPr>
                        <a:t>1630---Puritans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Mass. Bay Colony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outerShdw blurRad="38100" dist="38100" dir="2700000" algn="tl">
                              <a:srgbClr val="FFFFFF"/>
                            </a:outerShdw>
                          </a:effectLst>
                          <a:latin typeface="Arial Black" pitchFamily="34" charset="0"/>
                        </a:rPr>
                        <a:t>William Bradford</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Black" pitchFamily="34" charset="0"/>
                        </a:rPr>
                        <a:t>Pilgrims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John Winthrop</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Black" pitchFamily="34" charset="0"/>
                        </a:rPr>
                        <a:t>Puritans</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Black" pitchFamily="34" charset="0"/>
                        </a:rPr>
                        <a:t>Plymouth merges with Mass. 1691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Religious freedom, avoid religious persecution, to start a “city upon a hill”, and to begin a new life.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Mayflower Compact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Theocracy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General Court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Royal Colony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1377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smtClean="0">
                          <a:ln>
                            <a:noFill/>
                          </a:ln>
                          <a:solidFill>
                            <a:schemeClr val="tx1"/>
                          </a:solidFill>
                          <a:effectLst>
                            <a:outerShdw blurRad="38100" dist="38100" dir="2700000" algn="tl">
                              <a:srgbClr val="FFFFFF"/>
                            </a:outerShdw>
                          </a:effectLst>
                          <a:latin typeface="Impact" pitchFamily="34" charset="0"/>
                        </a:rPr>
                        <a:t>Rhode Island</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Impact" pitchFamily="34" charset="0"/>
                      </a:endParaRP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Black" pitchFamily="34" charset="0"/>
                        </a:rPr>
                        <a:t>1644</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Black" pitchFamily="34" charset="0"/>
                        </a:rPr>
                        <a:t>Formed from Mass.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outerShdw blurRad="38100" dist="38100" dir="2700000" algn="tl">
                              <a:srgbClr val="FFFFFF"/>
                            </a:outerShdw>
                          </a:effectLst>
                          <a:latin typeface="Arial Black" pitchFamily="34" charset="0"/>
                        </a:rPr>
                        <a:t>Roger Williams</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Black" pitchFamily="34" charset="0"/>
                        </a:rPr>
                        <a:t>Exiled from Mass.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Anne Hutchison</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Black" pitchFamily="34" charset="0"/>
                        </a:rPr>
                        <a:t>Exiled from Mass.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Black" pitchFamily="34" charset="0"/>
                        </a:rPr>
                        <a:t>Dissatisfied with Mass. Bay Colony</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Black" pitchFamily="34" charset="0"/>
                        </a:rPr>
                        <a:t>Religious freedom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Black" pitchFamily="34" charset="0"/>
                        </a:rPr>
                        <a:t>Consent of the governed</a:t>
                      </a:r>
                    </a:p>
                    <a:p>
                      <a:pPr marL="0" marR="0" lvl="0" indent="0" algn="ctr" defTabSz="914400" rtl="0" eaLnBrk="1" fontAlgn="base" latinLnBrk="0" hangingPunct="1">
                        <a:lnSpc>
                          <a:spcPct val="100000"/>
                        </a:lnSpc>
                        <a:spcBef>
                          <a:spcPct val="2000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Black" pitchFamily="34" charset="0"/>
                      </a:endParaRP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Black" pitchFamily="34" charset="0"/>
                        </a:rPr>
                        <a:t>Self-governing colony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1382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smtClean="0">
                          <a:ln>
                            <a:noFill/>
                          </a:ln>
                          <a:solidFill>
                            <a:schemeClr val="tx1"/>
                          </a:solidFill>
                          <a:effectLst>
                            <a:outerShdw blurRad="38100" dist="38100" dir="2700000" algn="tl">
                              <a:srgbClr val="FFFFFF"/>
                            </a:outerShdw>
                          </a:effectLst>
                          <a:latin typeface="Impact" pitchFamily="34" charset="0"/>
                        </a:rPr>
                        <a:t>Connecticut</a:t>
                      </a:r>
                      <a:endParaRPr kumimoji="0" lang="en-US" sz="2000" b="0" i="0" u="none" strike="noStrike" cap="none" normalizeH="0" baseline="0" smtClean="0">
                        <a:ln>
                          <a:noFill/>
                        </a:ln>
                        <a:solidFill>
                          <a:schemeClr val="tx1"/>
                        </a:solidFill>
                        <a:effectLst>
                          <a:outerShdw blurRad="38100" dist="38100" dir="2700000" algn="tl">
                            <a:srgbClr val="FFFFFF"/>
                          </a:outerShdw>
                        </a:effectLst>
                        <a:latin typeface="Impact" pitchFamily="34" charset="0"/>
                      </a:endParaRP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Black" pitchFamily="34" charset="0"/>
                        </a:rPr>
                        <a:t>1662</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Black" pitchFamily="34" charset="0"/>
                        </a:rPr>
                        <a:t>Formed from Mass.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Black"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Black" pitchFamily="34" charset="0"/>
                        </a:rPr>
                        <a:t>Rev. Thomas Hooker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Religious freedom, exploring the frontier and settling new areas.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Fundamental Orders of Connecticut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Black"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Self-governing colony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1379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smtClean="0">
                          <a:ln>
                            <a:noFill/>
                          </a:ln>
                          <a:solidFill>
                            <a:schemeClr val="tx1"/>
                          </a:solidFill>
                          <a:effectLst/>
                          <a:latin typeface="Impact" pitchFamily="34" charset="0"/>
                        </a:rPr>
                        <a:t>New Hampshire</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Black" pitchFamily="34" charset="0"/>
                        </a:rPr>
                        <a:t>1679</a:t>
                      </a:r>
                    </a:p>
                    <a:p>
                      <a:pPr marL="0" marR="0" lvl="0" indent="0" algn="ctr" defTabSz="914400" rtl="0" eaLnBrk="1" fontAlgn="base" latinLnBrk="0" hangingPunct="1">
                        <a:lnSpc>
                          <a:spcPct val="100000"/>
                        </a:lnSpc>
                        <a:spcBef>
                          <a:spcPct val="2000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Black" pitchFamily="34" charset="0"/>
                        </a:rPr>
                        <a:t>Formed from Mass.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Black" pitchFamily="34" charset="0"/>
                        </a:rPr>
                        <a:t>John Mason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Black" pitchFamily="34" charset="0"/>
                        </a:rPr>
                        <a:t>Sir Ferdinando Gorges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Part of Mass. Bay Colony and set up for greater opportunity in frontier---trade goods, fur, fishing &amp; lumber industry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Black"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Royal Colony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r>
            </a:tbl>
          </a:graphicData>
        </a:graphic>
      </p:graphicFrame>
      <p:sp>
        <p:nvSpPr>
          <p:cNvPr id="136221" name="Text Box 29"/>
          <p:cNvSpPr txBox="1">
            <a:spLocks noChangeArrowheads="1"/>
          </p:cNvSpPr>
          <p:nvPr/>
        </p:nvSpPr>
        <p:spPr bwMode="auto">
          <a:xfrm>
            <a:off x="0" y="228600"/>
            <a:ext cx="9144000" cy="457200"/>
          </a:xfrm>
          <a:prstGeom prst="rect">
            <a:avLst/>
          </a:prstGeom>
          <a:noFill/>
          <a:ln w="9525">
            <a:noFill/>
            <a:miter lim="800000"/>
            <a:headEnd/>
            <a:tailEnd/>
          </a:ln>
          <a:effectLst/>
        </p:spPr>
        <p:txBody>
          <a:bodyPr>
            <a:spAutoFit/>
          </a:bodyPr>
          <a:lstStyle/>
          <a:p>
            <a:pPr>
              <a:spcBef>
                <a:spcPct val="50000"/>
              </a:spcBef>
            </a:pPr>
            <a:endParaRPr lang="en-US" sz="2400"/>
          </a:p>
        </p:txBody>
      </p:sp>
      <p:sp>
        <p:nvSpPr>
          <p:cNvPr id="136222" name="WordArt 30"/>
          <p:cNvSpPr>
            <a:spLocks noChangeArrowheads="1" noChangeShapeType="1" noTextEdit="1"/>
          </p:cNvSpPr>
          <p:nvPr/>
        </p:nvSpPr>
        <p:spPr bwMode="auto">
          <a:xfrm>
            <a:off x="762000" y="76200"/>
            <a:ext cx="7696200" cy="381000"/>
          </a:xfrm>
          <a:prstGeom prst="rect">
            <a:avLst/>
          </a:prstGeom>
        </p:spPr>
        <p:txBody>
          <a:bodyPr wrap="none" fromWordArt="1">
            <a:prstTxWarp prst="textCanUp">
              <a:avLst>
                <a:gd name="adj" fmla="val 85713"/>
              </a:avLst>
            </a:prstTxWarp>
          </a:bodyPr>
          <a:lstStyle/>
          <a:p>
            <a:pPr algn="ctr"/>
            <a:r>
              <a:rPr lang="en-US" sz="3600" b="1" kern="10">
                <a:ln w="9525">
                  <a:solidFill>
                    <a:srgbClr val="000000"/>
                  </a:solidFill>
                  <a:round/>
                  <a:headEnd/>
                  <a:tailEnd/>
                </a:ln>
                <a:solidFill>
                  <a:srgbClr val="000000"/>
                </a:solidFill>
                <a:latin typeface="Arial Black"/>
              </a:rPr>
              <a:t>CHART:  THIRTEEN COLONIES</a:t>
            </a:r>
          </a:p>
        </p:txBody>
      </p:sp>
      <p:sp>
        <p:nvSpPr>
          <p:cNvPr id="136223" name="Text Box 31"/>
          <p:cNvSpPr txBox="1">
            <a:spLocks noChangeArrowheads="1"/>
          </p:cNvSpPr>
          <p:nvPr/>
        </p:nvSpPr>
        <p:spPr bwMode="auto">
          <a:xfrm>
            <a:off x="0" y="609600"/>
            <a:ext cx="9144000" cy="396875"/>
          </a:xfrm>
          <a:prstGeom prst="rect">
            <a:avLst/>
          </a:prstGeom>
          <a:noFill/>
          <a:ln w="9525">
            <a:noFill/>
            <a:miter lim="800000"/>
            <a:headEnd/>
            <a:tailEnd/>
          </a:ln>
          <a:effectLst/>
        </p:spPr>
        <p:txBody>
          <a:bodyPr>
            <a:spAutoFit/>
          </a:bodyPr>
          <a:lstStyle/>
          <a:p>
            <a:pPr>
              <a:spcBef>
                <a:spcPct val="50000"/>
              </a:spcBef>
            </a:pPr>
            <a:r>
              <a:rPr lang="en-US" sz="2000">
                <a:solidFill>
                  <a:srgbClr val="CC0000"/>
                </a:solidFill>
                <a:effectLst>
                  <a:outerShdw blurRad="38100" dist="38100" dir="2700000" algn="tl">
                    <a:srgbClr val="C0C0C0"/>
                  </a:outerShdw>
                </a:effectLst>
                <a:latin typeface="Impact" pitchFamily="34" charset="0"/>
              </a:rPr>
              <a:t>      </a:t>
            </a:r>
            <a:r>
              <a:rPr lang="en-US" sz="2000" u="sng">
                <a:solidFill>
                  <a:srgbClr val="CC0000"/>
                </a:solidFill>
                <a:effectLst>
                  <a:outerShdw blurRad="38100" dist="38100" dir="2700000" algn="tl">
                    <a:srgbClr val="C0C0C0"/>
                  </a:outerShdw>
                </a:effectLst>
                <a:latin typeface="Impact" pitchFamily="34" charset="0"/>
              </a:rPr>
              <a:t>Colony/Date</a:t>
            </a:r>
            <a:r>
              <a:rPr lang="en-US" sz="2000">
                <a:solidFill>
                  <a:srgbClr val="CC0000"/>
                </a:solidFill>
                <a:effectLst>
                  <a:outerShdw blurRad="38100" dist="38100" dir="2700000" algn="tl">
                    <a:srgbClr val="C0C0C0"/>
                  </a:outerShdw>
                </a:effectLst>
                <a:latin typeface="Impact" pitchFamily="34" charset="0"/>
              </a:rPr>
              <a:t>	           </a:t>
            </a:r>
            <a:r>
              <a:rPr lang="en-US" sz="2000" u="sng">
                <a:solidFill>
                  <a:srgbClr val="CC0000"/>
                </a:solidFill>
                <a:effectLst>
                  <a:outerShdw blurRad="38100" dist="38100" dir="2700000" algn="tl">
                    <a:srgbClr val="C0C0C0"/>
                  </a:outerShdw>
                </a:effectLst>
                <a:latin typeface="Impact" pitchFamily="34" charset="0"/>
              </a:rPr>
              <a:t>Person Responsible</a:t>
            </a:r>
            <a:r>
              <a:rPr lang="en-US" sz="2000">
                <a:solidFill>
                  <a:srgbClr val="CC0000"/>
                </a:solidFill>
                <a:effectLst>
                  <a:outerShdw blurRad="38100" dist="38100" dir="2700000" algn="tl">
                    <a:srgbClr val="C0C0C0"/>
                  </a:outerShdw>
                </a:effectLst>
                <a:latin typeface="Impact" pitchFamily="34" charset="0"/>
              </a:rPr>
              <a:t>           </a:t>
            </a:r>
            <a:r>
              <a:rPr lang="en-US" sz="2000" u="sng">
                <a:solidFill>
                  <a:srgbClr val="CC0000"/>
                </a:solidFill>
                <a:effectLst>
                  <a:outerShdw blurRad="38100" dist="38100" dir="2700000" algn="tl">
                    <a:srgbClr val="C0C0C0"/>
                  </a:outerShdw>
                </a:effectLst>
                <a:latin typeface="Impact" pitchFamily="34" charset="0"/>
              </a:rPr>
              <a:t>Why Founded</a:t>
            </a:r>
            <a:r>
              <a:rPr lang="en-US" sz="2000">
                <a:solidFill>
                  <a:srgbClr val="CC0000"/>
                </a:solidFill>
                <a:effectLst>
                  <a:outerShdw blurRad="38100" dist="38100" dir="2700000" algn="tl">
                    <a:srgbClr val="C0C0C0"/>
                  </a:outerShdw>
                </a:effectLst>
                <a:latin typeface="Impact" pitchFamily="34" charset="0"/>
              </a:rPr>
              <a:t>	            </a:t>
            </a:r>
            <a:r>
              <a:rPr lang="en-US" sz="2000" u="sng">
                <a:solidFill>
                  <a:srgbClr val="CC0000"/>
                </a:solidFill>
                <a:effectLst>
                  <a:outerShdw blurRad="38100" dist="38100" dir="2700000" algn="tl">
                    <a:srgbClr val="C0C0C0"/>
                  </a:outerShdw>
                </a:effectLst>
                <a:latin typeface="Impact" pitchFamily="34" charset="0"/>
              </a:rPr>
              <a:t>Governed/Owner</a:t>
            </a: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nodeType="clickEffect">
                                  <p:stCondLst>
                                    <p:cond delay="0"/>
                                  </p:stCondLst>
                                  <p:childTnLst>
                                    <p:set>
                                      <p:cBhvr>
                                        <p:cTn id="6" dur="1" fill="hold">
                                          <p:stCondLst>
                                            <p:cond delay="0"/>
                                          </p:stCondLst>
                                        </p:cTn>
                                        <p:tgtEl>
                                          <p:spTgt spid="136275"/>
                                        </p:tgtEl>
                                        <p:attrNameLst>
                                          <p:attrName>style.visibility</p:attrName>
                                        </p:attrNameLst>
                                      </p:cBhvr>
                                      <p:to>
                                        <p:strVal val="visible"/>
                                      </p:to>
                                    </p:set>
                                    <p:anim calcmode="lin" valueType="num">
                                      <p:cBhvr additive="base">
                                        <p:cTn id="7" dur="5000" fill="hold"/>
                                        <p:tgtEl>
                                          <p:spTgt spid="136275"/>
                                        </p:tgtEl>
                                        <p:attrNameLst>
                                          <p:attrName>ppt_x</p:attrName>
                                        </p:attrNameLst>
                                      </p:cBhvr>
                                      <p:tavLst>
                                        <p:tav tm="0">
                                          <p:val>
                                            <p:strVal val="#ppt_x"/>
                                          </p:val>
                                        </p:tav>
                                        <p:tav tm="100000">
                                          <p:val>
                                            <p:strVal val="#ppt_x"/>
                                          </p:val>
                                        </p:tav>
                                      </p:tavLst>
                                    </p:anim>
                                    <p:anim calcmode="lin" valueType="num">
                                      <p:cBhvr additive="base">
                                        <p:cTn id="8" dur="5000" fill="hold"/>
                                        <p:tgtEl>
                                          <p:spTgt spid="1362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990600" y="533400"/>
            <a:ext cx="7086600" cy="1143000"/>
          </a:xfrm>
        </p:spPr>
        <p:txBody>
          <a:bodyPr/>
          <a:lstStyle/>
          <a:p>
            <a:r>
              <a:rPr lang="en-US" sz="4200"/>
              <a:t>Building the Bay Colony</a:t>
            </a:r>
            <a:endParaRPr lang="en-US"/>
          </a:p>
        </p:txBody>
      </p:sp>
      <p:sp>
        <p:nvSpPr>
          <p:cNvPr id="278531" name="Rectangle 3"/>
          <p:cNvSpPr>
            <a:spLocks noGrp="1" noChangeArrowheads="1"/>
          </p:cNvSpPr>
          <p:nvPr>
            <p:ph type="body" idx="1"/>
          </p:nvPr>
        </p:nvSpPr>
        <p:spPr>
          <a:xfrm>
            <a:off x="381000" y="1600200"/>
            <a:ext cx="8305800" cy="4743450"/>
          </a:xfrm>
        </p:spPr>
        <p:txBody>
          <a:bodyPr/>
          <a:lstStyle/>
          <a:p>
            <a:pPr marL="466725" indent="-466725">
              <a:lnSpc>
                <a:spcPct val="95000"/>
              </a:lnSpc>
              <a:spcBef>
                <a:spcPct val="15000"/>
              </a:spcBef>
            </a:pPr>
            <a:r>
              <a:rPr lang="en-US" sz="2900"/>
              <a:t>Franchise (right to vote) extended to “freemen” – adult Puritan men of Congregational church (about 40% of men in the colony ~ higher percentage than in England)</a:t>
            </a:r>
            <a:endParaRPr lang="en-US" sz="2800"/>
          </a:p>
          <a:p>
            <a:pPr marL="466725" indent="-466725">
              <a:lnSpc>
                <a:spcPct val="95000"/>
              </a:lnSpc>
              <a:spcBef>
                <a:spcPct val="15000"/>
              </a:spcBef>
            </a:pPr>
            <a:r>
              <a:rPr lang="en-US" sz="2900"/>
              <a:t>However, in town government, all property-owning males could vote in </a:t>
            </a:r>
            <a:r>
              <a:rPr lang="en-US" sz="2900" b="1" i="1" u="sng">
                <a:solidFill>
                  <a:srgbClr val="CC0000"/>
                </a:solidFill>
                <a:effectLst>
                  <a:outerShdw blurRad="38100" dist="38100" dir="2700000" algn="tl">
                    <a:srgbClr val="000000"/>
                  </a:outerShdw>
                </a:effectLst>
              </a:rPr>
              <a:t>town meetings</a:t>
            </a:r>
          </a:p>
          <a:p>
            <a:pPr marL="866775" lvl="1">
              <a:lnSpc>
                <a:spcPct val="95000"/>
              </a:lnSpc>
              <a:spcBef>
                <a:spcPct val="15000"/>
              </a:spcBef>
            </a:pPr>
            <a:r>
              <a:rPr lang="en-US" sz="2500">
                <a:solidFill>
                  <a:schemeClr val="tx2"/>
                </a:solidFill>
                <a:effectLst>
                  <a:outerShdw blurRad="38100" dist="38100" dir="2700000" algn="tl">
                    <a:srgbClr val="000000"/>
                  </a:outerShdw>
                </a:effectLst>
              </a:rPr>
              <a:t>Direct democracy----self government</a:t>
            </a:r>
          </a:p>
          <a:p>
            <a:pPr marL="466725" indent="-466725">
              <a:lnSpc>
                <a:spcPct val="95000"/>
              </a:lnSpc>
              <a:spcBef>
                <a:spcPct val="15000"/>
              </a:spcBef>
            </a:pPr>
            <a:r>
              <a:rPr lang="en-US" sz="2900"/>
              <a:t>Since idea of government was to enforce God’s laws, religious leaders (e.g. John Cotton) were very influential</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Effect transition="in" filter="wipe(left)">
                                      <p:cBhvr>
                                        <p:cTn id="7" dur="1000"/>
                                        <p:tgtEl>
                                          <p:spTgt spid="278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8531">
                                            <p:txEl>
                                              <p:pRg st="1" end="1"/>
                                            </p:txEl>
                                          </p:spTgt>
                                        </p:tgtEl>
                                        <p:attrNameLst>
                                          <p:attrName>style.visibility</p:attrName>
                                        </p:attrNameLst>
                                      </p:cBhvr>
                                      <p:to>
                                        <p:strVal val="visible"/>
                                      </p:to>
                                    </p:set>
                                    <p:animEffect transition="in" filter="wipe(left)">
                                      <p:cBhvr>
                                        <p:cTn id="12" dur="1000"/>
                                        <p:tgtEl>
                                          <p:spTgt spid="27853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78531">
                                            <p:txEl>
                                              <p:pRg st="2" end="2"/>
                                            </p:txEl>
                                          </p:spTgt>
                                        </p:tgtEl>
                                        <p:attrNameLst>
                                          <p:attrName>style.visibility</p:attrName>
                                        </p:attrNameLst>
                                      </p:cBhvr>
                                      <p:to>
                                        <p:strVal val="visible"/>
                                      </p:to>
                                    </p:set>
                                    <p:animEffect transition="in" filter="wipe(left)">
                                      <p:cBhvr>
                                        <p:cTn id="15" dur="1000"/>
                                        <p:tgtEl>
                                          <p:spTgt spid="27853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78531">
                                            <p:txEl>
                                              <p:pRg st="3" end="3"/>
                                            </p:txEl>
                                          </p:spTgt>
                                        </p:tgtEl>
                                        <p:attrNameLst>
                                          <p:attrName>style.visibility</p:attrName>
                                        </p:attrNameLst>
                                      </p:cBhvr>
                                      <p:to>
                                        <p:strVal val="visible"/>
                                      </p:to>
                                    </p:set>
                                    <p:animEffect transition="in" filter="wipe(left)">
                                      <p:cBhvr>
                                        <p:cTn id="20" dur="1000"/>
                                        <p:tgtEl>
                                          <p:spTgt spid="278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1066800" y="0"/>
            <a:ext cx="7543800" cy="1431925"/>
          </a:xfrm>
        </p:spPr>
        <p:txBody>
          <a:bodyPr/>
          <a:lstStyle/>
          <a:p>
            <a:r>
              <a:rPr lang="en-US" sz="4200"/>
              <a:t>Building the Bay Colony</a:t>
            </a:r>
            <a:endParaRPr lang="en-US"/>
          </a:p>
        </p:txBody>
      </p:sp>
      <p:sp>
        <p:nvSpPr>
          <p:cNvPr id="279555" name="Rectangle 3"/>
          <p:cNvSpPr>
            <a:spLocks noGrp="1" noChangeArrowheads="1"/>
          </p:cNvSpPr>
          <p:nvPr>
            <p:ph type="body" sz="half" idx="1"/>
          </p:nvPr>
        </p:nvSpPr>
        <p:spPr>
          <a:xfrm>
            <a:off x="457200" y="1752600"/>
            <a:ext cx="8382000" cy="2514600"/>
          </a:xfrm>
        </p:spPr>
        <p:txBody>
          <a:bodyPr/>
          <a:lstStyle/>
          <a:p>
            <a:pPr marL="466725" indent="-466725">
              <a:lnSpc>
                <a:spcPct val="95000"/>
              </a:lnSpc>
              <a:spcBef>
                <a:spcPct val="15000"/>
              </a:spcBef>
            </a:pPr>
            <a:r>
              <a:rPr lang="en-US" sz="2800"/>
              <a:t>Clergy were barred from formal political office – early “church/state separation”</a:t>
            </a:r>
          </a:p>
          <a:p>
            <a:pPr marL="466725" indent="-466725">
              <a:lnSpc>
                <a:spcPct val="95000"/>
              </a:lnSpc>
              <a:spcBef>
                <a:spcPct val="15000"/>
              </a:spcBef>
            </a:pPr>
            <a:r>
              <a:rPr lang="en-US" sz="2800"/>
              <a:t>Puritan ideas: “calling” to God’s work, Protestant work ethic, limited worldly pleasures, fear of hell</a:t>
            </a:r>
          </a:p>
        </p:txBody>
      </p:sp>
      <p:pic>
        <p:nvPicPr>
          <p:cNvPr id="279556" name="Picture 4" descr="anne_huchinson"/>
          <p:cNvPicPr>
            <a:picLocks noChangeAspect="1" noChangeArrowheads="1"/>
          </p:cNvPicPr>
          <p:nvPr>
            <p:ph sz="half" idx="2"/>
          </p:nvPr>
        </p:nvPicPr>
        <p:blipFill>
          <a:blip r:embed="rId2" cstate="print"/>
          <a:srcRect/>
          <a:stretch>
            <a:fillRect/>
          </a:stretch>
        </p:blipFill>
        <p:spPr>
          <a:xfrm>
            <a:off x="2238375" y="3733800"/>
            <a:ext cx="4667250" cy="2865438"/>
          </a:xfrm>
          <a:noFill/>
          <a:ln w="76200" cmpd="tri">
            <a:solidFill>
              <a:srgbClr val="000000"/>
            </a:solid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animEffect transition="in" filter="wipe(left)">
                                      <p:cBhvr>
                                        <p:cTn id="7" dur="1000"/>
                                        <p:tgtEl>
                                          <p:spTgt spid="279555">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9555">
                                            <p:txEl>
                                              <p:pRg st="1" end="1"/>
                                            </p:txEl>
                                          </p:spTgt>
                                        </p:tgtEl>
                                        <p:attrNameLst>
                                          <p:attrName>style.visibility</p:attrName>
                                        </p:attrNameLst>
                                      </p:cBhvr>
                                      <p:to>
                                        <p:strVal val="visible"/>
                                      </p:to>
                                    </p:set>
                                    <p:animEffect transition="in" filter="wipe(left)">
                                      <p:cBhvr>
                                        <p:cTn id="11" dur="1000"/>
                                        <p:tgtEl>
                                          <p:spTgt spid="279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sz="4200"/>
              <a:t>Trouble in Bible Colony</a:t>
            </a:r>
            <a:br>
              <a:rPr lang="en-US" sz="4200"/>
            </a:br>
            <a:r>
              <a:rPr lang="en-US" sz="5000">
                <a:solidFill>
                  <a:srgbClr val="CC0000"/>
                </a:solidFill>
                <a:latin typeface="Monotype Corsiva" pitchFamily="66" charset="0"/>
              </a:rPr>
              <a:t>(Puritan Rebels)</a:t>
            </a:r>
            <a:endParaRPr lang="en-US" sz="5400">
              <a:solidFill>
                <a:srgbClr val="CC0000"/>
              </a:solidFill>
              <a:latin typeface="Monotype Corsiva" pitchFamily="66" charset="0"/>
            </a:endParaRPr>
          </a:p>
        </p:txBody>
      </p:sp>
      <p:sp>
        <p:nvSpPr>
          <p:cNvPr id="280579" name="Rectangle 3"/>
          <p:cNvSpPr>
            <a:spLocks noGrp="1" noChangeArrowheads="1"/>
          </p:cNvSpPr>
          <p:nvPr>
            <p:ph type="body" sz="half" idx="1"/>
          </p:nvPr>
        </p:nvSpPr>
        <p:spPr>
          <a:xfrm>
            <a:off x="228600" y="1981200"/>
            <a:ext cx="5486400" cy="4114800"/>
          </a:xfrm>
        </p:spPr>
        <p:txBody>
          <a:bodyPr/>
          <a:lstStyle/>
          <a:p>
            <a:pPr marL="466725" indent="-466725">
              <a:lnSpc>
                <a:spcPct val="80000"/>
              </a:lnSpc>
              <a:spcBef>
                <a:spcPct val="40000"/>
              </a:spcBef>
            </a:pPr>
            <a:r>
              <a:rPr lang="en-US" sz="2400"/>
              <a:t>Social harmony when only Puritans, but that didn’t last</a:t>
            </a:r>
          </a:p>
          <a:p>
            <a:pPr marL="466725" indent="-466725">
              <a:lnSpc>
                <a:spcPct val="80000"/>
              </a:lnSpc>
              <a:spcBef>
                <a:spcPct val="40000"/>
              </a:spcBef>
            </a:pPr>
            <a:r>
              <a:rPr lang="en-US" sz="2400"/>
              <a:t>Quakers: fines, floggings, banishments, executions</a:t>
            </a:r>
          </a:p>
          <a:p>
            <a:pPr marL="466725" indent="-466725">
              <a:lnSpc>
                <a:spcPct val="80000"/>
              </a:lnSpc>
              <a:spcBef>
                <a:spcPct val="40000"/>
              </a:spcBef>
            </a:pPr>
            <a:r>
              <a:rPr lang="en-US" sz="2400"/>
              <a:t>Anne Hutchinson: truly saved don’t need to obey  (“</a:t>
            </a:r>
            <a:r>
              <a:rPr lang="en-US" sz="2400" b="1" u="sng">
                <a:solidFill>
                  <a:srgbClr val="990000"/>
                </a:solidFill>
                <a:effectLst>
                  <a:outerShdw blurRad="38100" dist="38100" dir="2700000" algn="tl">
                    <a:srgbClr val="000000"/>
                  </a:outerShdw>
                </a:effectLst>
              </a:rPr>
              <a:t>antinomianism</a:t>
            </a:r>
            <a:r>
              <a:rPr lang="en-US" sz="2400"/>
              <a:t>” the theological doctrine that by faith and God's grace a Christian is freed from all laws (including the moral standards of the culture) </a:t>
            </a:r>
          </a:p>
          <a:p>
            <a:pPr marL="866775" lvl="1">
              <a:lnSpc>
                <a:spcPct val="80000"/>
              </a:lnSpc>
              <a:spcBef>
                <a:spcPct val="40000"/>
              </a:spcBef>
            </a:pPr>
            <a:r>
              <a:rPr lang="en-US" sz="2000"/>
              <a:t>Banished from Mass. Bay</a:t>
            </a:r>
          </a:p>
          <a:p>
            <a:pPr marL="866775" lvl="1">
              <a:lnSpc>
                <a:spcPct val="80000"/>
              </a:lnSpc>
              <a:spcBef>
                <a:spcPct val="40000"/>
              </a:spcBef>
            </a:pPr>
            <a:r>
              <a:rPr lang="en-US" sz="2000"/>
              <a:t>Travels to Rhode Island with her children and helps organize this settlement</a:t>
            </a:r>
          </a:p>
        </p:txBody>
      </p:sp>
      <p:pic>
        <p:nvPicPr>
          <p:cNvPr id="280581" name="Picture 5" descr="Anne Hutchinson"/>
          <p:cNvPicPr>
            <a:picLocks noChangeAspect="1" noChangeArrowheads="1"/>
          </p:cNvPicPr>
          <p:nvPr/>
        </p:nvPicPr>
        <p:blipFill>
          <a:blip r:embed="rId2" cstate="print">
            <a:lum contrast="6000"/>
          </a:blip>
          <a:srcRect/>
          <a:stretch>
            <a:fillRect/>
          </a:stretch>
        </p:blipFill>
        <p:spPr bwMode="auto">
          <a:xfrm>
            <a:off x="5638800" y="1981200"/>
            <a:ext cx="3124200" cy="4267200"/>
          </a:xfrm>
          <a:prstGeom prst="rect">
            <a:avLst/>
          </a:prstGeom>
          <a:noFill/>
        </p:spPr>
      </p:pic>
      <p:sp>
        <p:nvSpPr>
          <p:cNvPr id="280582" name="Rectangle 6"/>
          <p:cNvSpPr>
            <a:spLocks noGrp="1" noChangeArrowheads="1"/>
          </p:cNvSpPr>
          <p:nvPr>
            <p:ph sz="half" idx="2"/>
          </p:nvPr>
        </p:nvSpPr>
        <p:spPr>
          <a:xfrm>
            <a:off x="5105400" y="1828800"/>
            <a:ext cx="3695700" cy="4114800"/>
          </a:xfrm>
        </p:spPr>
        <p:txBody>
          <a:bodyPr/>
          <a:lstStyle/>
          <a:p>
            <a:endParaRPr lang="en-US" sz="2800"/>
          </a:p>
        </p:txBody>
      </p:sp>
      <p:pic>
        <p:nvPicPr>
          <p:cNvPr id="280583" name="Picture 7" descr="hutchinson"/>
          <p:cNvPicPr>
            <a:picLocks noChangeAspect="1" noChangeArrowheads="1"/>
          </p:cNvPicPr>
          <p:nvPr/>
        </p:nvPicPr>
        <p:blipFill>
          <a:blip r:embed="rId3" cstate="print"/>
          <a:srcRect/>
          <a:stretch>
            <a:fillRect/>
          </a:stretch>
        </p:blipFill>
        <p:spPr bwMode="auto">
          <a:xfrm>
            <a:off x="5715000" y="2057400"/>
            <a:ext cx="2949575" cy="4114800"/>
          </a:xfrm>
          <a:prstGeom prst="rect">
            <a:avLst/>
          </a:prstGeom>
          <a:noFill/>
          <a:ln w="76200" cmpd="tri">
            <a:solidFill>
              <a:srgbClr val="000000"/>
            </a:solidFill>
            <a:miter lim="800000"/>
            <a:headEnd/>
            <a:tailEnd/>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0579">
                                            <p:txEl>
                                              <p:pRg st="0" end="0"/>
                                            </p:txEl>
                                          </p:spTgt>
                                        </p:tgtEl>
                                        <p:attrNameLst>
                                          <p:attrName>style.visibility</p:attrName>
                                        </p:attrNameLst>
                                      </p:cBhvr>
                                      <p:to>
                                        <p:strVal val="visible"/>
                                      </p:to>
                                    </p:set>
                                    <p:animEffect transition="in" filter="wipe(left)">
                                      <p:cBhvr>
                                        <p:cTn id="7" dur="1000"/>
                                        <p:tgtEl>
                                          <p:spTgt spid="280579">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0579">
                                            <p:txEl>
                                              <p:pRg st="1" end="1"/>
                                            </p:txEl>
                                          </p:spTgt>
                                        </p:tgtEl>
                                        <p:attrNameLst>
                                          <p:attrName>style.visibility</p:attrName>
                                        </p:attrNameLst>
                                      </p:cBhvr>
                                      <p:to>
                                        <p:strVal val="visible"/>
                                      </p:to>
                                    </p:set>
                                    <p:animEffect transition="in" filter="wipe(left)">
                                      <p:cBhvr>
                                        <p:cTn id="11" dur="1000"/>
                                        <p:tgtEl>
                                          <p:spTgt spid="280579">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80579">
                                            <p:txEl>
                                              <p:pRg st="2" end="2"/>
                                            </p:txEl>
                                          </p:spTgt>
                                        </p:tgtEl>
                                        <p:attrNameLst>
                                          <p:attrName>style.visibility</p:attrName>
                                        </p:attrNameLst>
                                      </p:cBhvr>
                                      <p:to>
                                        <p:strVal val="visible"/>
                                      </p:to>
                                    </p:set>
                                    <p:animEffect transition="in" filter="wipe(left)">
                                      <p:cBhvr>
                                        <p:cTn id="15" dur="1000"/>
                                        <p:tgtEl>
                                          <p:spTgt spid="280579">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80579">
                                            <p:txEl>
                                              <p:pRg st="3" end="3"/>
                                            </p:txEl>
                                          </p:spTgt>
                                        </p:tgtEl>
                                        <p:attrNameLst>
                                          <p:attrName>style.visibility</p:attrName>
                                        </p:attrNameLst>
                                      </p:cBhvr>
                                      <p:to>
                                        <p:strVal val="visible"/>
                                      </p:to>
                                    </p:set>
                                    <p:animEffect transition="in" filter="wipe(left)">
                                      <p:cBhvr>
                                        <p:cTn id="18" dur="1000"/>
                                        <p:tgtEl>
                                          <p:spTgt spid="280579">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80579">
                                            <p:txEl>
                                              <p:pRg st="4" end="4"/>
                                            </p:txEl>
                                          </p:spTgt>
                                        </p:tgtEl>
                                        <p:attrNameLst>
                                          <p:attrName>style.visibility</p:attrName>
                                        </p:attrNameLst>
                                      </p:cBhvr>
                                      <p:to>
                                        <p:strVal val="visible"/>
                                      </p:to>
                                    </p:set>
                                    <p:animEffect transition="in" filter="wipe(left)">
                                      <p:cBhvr>
                                        <p:cTn id="21" dur="1000"/>
                                        <p:tgtEl>
                                          <p:spTgt spid="280579">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280581"/>
                                        </p:tgtEl>
                                        <p:attrNameLst>
                                          <p:attrName>style.visibility</p:attrName>
                                        </p:attrNameLst>
                                      </p:cBhvr>
                                      <p:to>
                                        <p:strVal val="visible"/>
                                      </p:to>
                                    </p:set>
                                    <p:animEffect transition="in" filter="dissolve">
                                      <p:cBhvr>
                                        <p:cTn id="24" dur="2000"/>
                                        <p:tgtEl>
                                          <p:spTgt spid="280581"/>
                                        </p:tgtEl>
                                      </p:cBhvr>
                                    </p:animEffect>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nodeType="clickEffect">
                                  <p:stCondLst>
                                    <p:cond delay="0"/>
                                  </p:stCondLst>
                                  <p:childTnLst>
                                    <p:set>
                                      <p:cBhvr>
                                        <p:cTn id="28" dur="1" fill="hold">
                                          <p:stCondLst>
                                            <p:cond delay="0"/>
                                          </p:stCondLst>
                                        </p:cTn>
                                        <p:tgtEl>
                                          <p:spTgt spid="280583"/>
                                        </p:tgtEl>
                                        <p:attrNameLst>
                                          <p:attrName>style.visibility</p:attrName>
                                        </p:attrNameLst>
                                      </p:cBhvr>
                                      <p:to>
                                        <p:strVal val="visible"/>
                                      </p:to>
                                    </p:set>
                                    <p:anim from="(-#ppt_w/2)" to="(#ppt_x)" calcmode="lin" valueType="num">
                                      <p:cBhvr>
                                        <p:cTn id="29" dur="300" fill="hold">
                                          <p:stCondLst>
                                            <p:cond delay="0"/>
                                          </p:stCondLst>
                                        </p:cTn>
                                        <p:tgtEl>
                                          <p:spTgt spid="280583"/>
                                        </p:tgtEl>
                                        <p:attrNameLst>
                                          <p:attrName>ppt_x</p:attrName>
                                        </p:attrNameLst>
                                      </p:cBhvr>
                                    </p:anim>
                                    <p:anim from="0" to="-1.0" calcmode="lin" valueType="num">
                                      <p:cBhvr>
                                        <p:cTn id="30" dur="100" decel="50000" autoRev="1" fill="hold">
                                          <p:stCondLst>
                                            <p:cond delay="300"/>
                                          </p:stCondLst>
                                        </p:cTn>
                                        <p:tgtEl>
                                          <p:spTgt spid="280583"/>
                                        </p:tgtEl>
                                        <p:attrNameLst>
                                          <p:attrName>xshear</p:attrName>
                                        </p:attrNameLst>
                                      </p:cBhvr>
                                    </p:anim>
                                    <p:animScale>
                                      <p:cBhvr>
                                        <p:cTn id="31" dur="100" decel="100000" autoRev="1" fill="hold">
                                          <p:stCondLst>
                                            <p:cond delay="300"/>
                                          </p:stCondLst>
                                        </p:cTn>
                                        <p:tgtEl>
                                          <p:spTgt spid="280583"/>
                                        </p:tgtEl>
                                      </p:cBhvr>
                                      <p:from x="100000" y="100000"/>
                                      <p:to x="80000" y="100000"/>
                                    </p:animScale>
                                    <p:anim by="(#ppt_h/3+#ppt_w*0.1)" calcmode="lin" valueType="num">
                                      <p:cBhvr additive="sum">
                                        <p:cTn id="32" dur="100" decel="100000" autoRev="1" fill="hold">
                                          <p:stCondLst>
                                            <p:cond delay="300"/>
                                          </p:stCondLst>
                                        </p:cTn>
                                        <p:tgtEl>
                                          <p:spTgt spid="28058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066800" y="304800"/>
            <a:ext cx="7848600" cy="1431925"/>
          </a:xfrm>
        </p:spPr>
        <p:txBody>
          <a:bodyPr/>
          <a:lstStyle/>
          <a:p>
            <a:r>
              <a:rPr lang="en-US" sz="4200"/>
              <a:t>Trouble in Bible Colony</a:t>
            </a:r>
            <a:br>
              <a:rPr lang="en-US" sz="4200"/>
            </a:br>
            <a:r>
              <a:rPr lang="en-US" sz="4200"/>
              <a:t> </a:t>
            </a:r>
            <a:r>
              <a:rPr lang="en-US" sz="5000">
                <a:solidFill>
                  <a:srgbClr val="CC0000"/>
                </a:solidFill>
                <a:latin typeface="Monotype Corsiva" pitchFamily="66" charset="0"/>
              </a:rPr>
              <a:t>(Puritan Rebels)</a:t>
            </a:r>
          </a:p>
        </p:txBody>
      </p:sp>
      <p:sp>
        <p:nvSpPr>
          <p:cNvPr id="281603" name="Rectangle 3"/>
          <p:cNvSpPr>
            <a:spLocks noGrp="1" noChangeArrowheads="1"/>
          </p:cNvSpPr>
          <p:nvPr>
            <p:ph type="body" sz="half" idx="1"/>
          </p:nvPr>
        </p:nvSpPr>
        <p:spPr>
          <a:xfrm>
            <a:off x="3352800" y="1828800"/>
            <a:ext cx="5791200" cy="4114800"/>
          </a:xfrm>
        </p:spPr>
        <p:txBody>
          <a:bodyPr/>
          <a:lstStyle/>
          <a:p>
            <a:pPr marL="466725" indent="-466725">
              <a:lnSpc>
                <a:spcPct val="80000"/>
              </a:lnSpc>
              <a:spcBef>
                <a:spcPct val="35000"/>
              </a:spcBef>
            </a:pPr>
            <a:r>
              <a:rPr lang="en-US" sz="2800"/>
              <a:t>Roger Williams: extreme Separatist, denied right of civil government to govern religious behavior, challenged charter for illegally taking land from Indians</a:t>
            </a:r>
          </a:p>
          <a:p>
            <a:pPr marL="466725" indent="-466725">
              <a:lnSpc>
                <a:spcPct val="80000"/>
              </a:lnSpc>
              <a:spcBef>
                <a:spcPct val="35000"/>
              </a:spcBef>
            </a:pPr>
            <a:r>
              <a:rPr lang="en-US" sz="2800"/>
              <a:t>Avoided exile to England by fleeing to Rhode Island where in 1636, aided by Indians, he started a colony in the Providence area</a:t>
            </a:r>
          </a:p>
          <a:p>
            <a:pPr marL="466725" indent="-466725">
              <a:lnSpc>
                <a:spcPct val="80000"/>
              </a:lnSpc>
              <a:spcBef>
                <a:spcPct val="35000"/>
              </a:spcBef>
            </a:pPr>
            <a:r>
              <a:rPr lang="en-US" sz="2800"/>
              <a:t>Started the first Baptist church</a:t>
            </a:r>
          </a:p>
          <a:p>
            <a:pPr marL="466725" indent="-466725">
              <a:lnSpc>
                <a:spcPct val="80000"/>
              </a:lnSpc>
              <a:spcBef>
                <a:spcPct val="35000"/>
              </a:spcBef>
            </a:pPr>
            <a:r>
              <a:rPr lang="en-US" sz="2800"/>
              <a:t>Allowed complete freedom of religion</a:t>
            </a:r>
          </a:p>
        </p:txBody>
      </p:sp>
      <p:sp>
        <p:nvSpPr>
          <p:cNvPr id="281605" name="Text Box 5"/>
          <p:cNvSpPr txBox="1">
            <a:spLocks noChangeArrowheads="1"/>
          </p:cNvSpPr>
          <p:nvPr/>
        </p:nvSpPr>
        <p:spPr bwMode="auto">
          <a:xfrm>
            <a:off x="7827963" y="1539875"/>
            <a:ext cx="1184275" cy="274638"/>
          </a:xfrm>
          <a:prstGeom prst="rect">
            <a:avLst/>
          </a:prstGeom>
          <a:noFill/>
          <a:ln w="12700" cap="sq">
            <a:noFill/>
            <a:miter lim="800000"/>
            <a:headEnd type="none" w="sm" len="sm"/>
            <a:tailEnd type="none" w="sm" len="sm"/>
          </a:ln>
          <a:effectLst/>
        </p:spPr>
        <p:txBody>
          <a:bodyPr wrap="none">
            <a:spAutoFit/>
          </a:bodyPr>
          <a:lstStyle/>
          <a:p>
            <a:pPr eaLnBrk="0" hangingPunct="0"/>
            <a:r>
              <a:rPr lang="en-US" sz="1200">
                <a:latin typeface="Tahoma" pitchFamily="34" charset="0"/>
              </a:rPr>
              <a:t>Roger Williams</a:t>
            </a:r>
          </a:p>
        </p:txBody>
      </p:sp>
      <p:pic>
        <p:nvPicPr>
          <p:cNvPr id="281606" name="Picture 6" descr="Roger Williams"/>
          <p:cNvPicPr>
            <a:picLocks noChangeAspect="1" noChangeArrowheads="1"/>
          </p:cNvPicPr>
          <p:nvPr/>
        </p:nvPicPr>
        <p:blipFill>
          <a:blip r:embed="rId2" cstate="print">
            <a:lum bright="-6000" contrast="18000"/>
          </a:blip>
          <a:srcRect/>
          <a:stretch>
            <a:fillRect/>
          </a:stretch>
        </p:blipFill>
        <p:spPr bwMode="auto">
          <a:xfrm>
            <a:off x="990600" y="1905000"/>
            <a:ext cx="2284413" cy="2819400"/>
          </a:xfrm>
          <a:prstGeom prst="rect">
            <a:avLst/>
          </a:prstGeom>
          <a:noFill/>
          <a:ln w="9525">
            <a:solidFill>
              <a:schemeClr val="tx1"/>
            </a:solidFill>
            <a:miter lim="800000"/>
            <a:headEnd/>
            <a:tailEnd/>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Effect transition="in" filter="wipe(left)">
                                      <p:cBhvr>
                                        <p:cTn id="7" dur="1000"/>
                                        <p:tgtEl>
                                          <p:spTgt spid="281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1603">
                                            <p:txEl>
                                              <p:pRg st="1" end="1"/>
                                            </p:txEl>
                                          </p:spTgt>
                                        </p:tgtEl>
                                        <p:attrNameLst>
                                          <p:attrName>style.visibility</p:attrName>
                                        </p:attrNameLst>
                                      </p:cBhvr>
                                      <p:to>
                                        <p:strVal val="visible"/>
                                      </p:to>
                                    </p:set>
                                    <p:animEffect transition="in" filter="wipe(left)">
                                      <p:cBhvr>
                                        <p:cTn id="12" dur="1000"/>
                                        <p:tgtEl>
                                          <p:spTgt spid="281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1603">
                                            <p:txEl>
                                              <p:pRg st="2" end="2"/>
                                            </p:txEl>
                                          </p:spTgt>
                                        </p:tgtEl>
                                        <p:attrNameLst>
                                          <p:attrName>style.visibility</p:attrName>
                                        </p:attrNameLst>
                                      </p:cBhvr>
                                      <p:to>
                                        <p:strVal val="visible"/>
                                      </p:to>
                                    </p:set>
                                    <p:animEffect transition="in" filter="wipe(left)">
                                      <p:cBhvr>
                                        <p:cTn id="17" dur="1000"/>
                                        <p:tgtEl>
                                          <p:spTgt spid="281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1603">
                                            <p:txEl>
                                              <p:pRg st="3" end="3"/>
                                            </p:txEl>
                                          </p:spTgt>
                                        </p:tgtEl>
                                        <p:attrNameLst>
                                          <p:attrName>style.visibility</p:attrName>
                                        </p:attrNameLst>
                                      </p:cBhvr>
                                      <p:to>
                                        <p:strVal val="visible"/>
                                      </p:to>
                                    </p:set>
                                    <p:animEffect transition="in" filter="wipe(left)">
                                      <p:cBhvr>
                                        <p:cTn id="22" dur="1000"/>
                                        <p:tgtEl>
                                          <p:spTgt spid="281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685800" y="533400"/>
            <a:ext cx="7772400" cy="1143000"/>
          </a:xfrm>
        </p:spPr>
        <p:txBody>
          <a:bodyPr/>
          <a:lstStyle/>
          <a:p>
            <a:r>
              <a:rPr lang="en-US" sz="4200"/>
              <a:t>New England Spreads Out</a:t>
            </a:r>
            <a:endParaRPr lang="en-US"/>
          </a:p>
        </p:txBody>
      </p:sp>
      <p:sp>
        <p:nvSpPr>
          <p:cNvPr id="282627" name="Rectangle 3"/>
          <p:cNvSpPr>
            <a:spLocks noGrp="1" noChangeArrowheads="1"/>
          </p:cNvSpPr>
          <p:nvPr>
            <p:ph type="body" idx="1"/>
          </p:nvPr>
        </p:nvSpPr>
        <p:spPr>
          <a:xfrm>
            <a:off x="381000" y="1828800"/>
            <a:ext cx="8763000" cy="5029200"/>
          </a:xfrm>
        </p:spPr>
        <p:txBody>
          <a:bodyPr/>
          <a:lstStyle/>
          <a:p>
            <a:pPr marL="466725" indent="-466725">
              <a:lnSpc>
                <a:spcPct val="80000"/>
              </a:lnSpc>
              <a:spcBef>
                <a:spcPct val="40000"/>
              </a:spcBef>
            </a:pPr>
            <a:r>
              <a:rPr lang="en-US" sz="3000"/>
              <a:t>1635: Hartford (Conn.) founded by Dutch/English settlers.  Some Puritans moved westward to Connecticut with Rev. Thomas Hooker</a:t>
            </a:r>
          </a:p>
          <a:p>
            <a:pPr marL="466725" indent="-466725">
              <a:lnSpc>
                <a:spcPct val="80000"/>
              </a:lnSpc>
              <a:spcBef>
                <a:spcPct val="40000"/>
              </a:spcBef>
            </a:pPr>
            <a:r>
              <a:rPr lang="en-US" sz="3000"/>
              <a:t>1639: Fundamental Orders – modern constitution established democratic government</a:t>
            </a:r>
          </a:p>
          <a:p>
            <a:pPr marL="466725" indent="-466725">
              <a:lnSpc>
                <a:spcPct val="80000"/>
              </a:lnSpc>
              <a:spcBef>
                <a:spcPct val="40000"/>
              </a:spcBef>
            </a:pPr>
            <a:r>
              <a:rPr lang="en-US" sz="3000"/>
              <a:t>1641: New Hampshire taken over by overly aggressive Bay Colony</a:t>
            </a:r>
          </a:p>
          <a:p>
            <a:pPr marL="466725" indent="-466725">
              <a:lnSpc>
                <a:spcPct val="80000"/>
              </a:lnSpc>
              <a:spcBef>
                <a:spcPct val="40000"/>
              </a:spcBef>
            </a:pPr>
            <a:r>
              <a:rPr lang="en-US" sz="3000"/>
              <a:t>1679: Annoyed by greed of Bay Colony, king arbitrarily separates it, becomes royal colony</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2627">
                                            <p:txEl>
                                              <p:pRg st="0" end="0"/>
                                            </p:txEl>
                                          </p:spTgt>
                                        </p:tgtEl>
                                        <p:attrNameLst>
                                          <p:attrName>style.visibility</p:attrName>
                                        </p:attrNameLst>
                                      </p:cBhvr>
                                      <p:to>
                                        <p:strVal val="visible"/>
                                      </p:to>
                                    </p:set>
                                    <p:animEffect transition="in" filter="wipe(left)">
                                      <p:cBhvr>
                                        <p:cTn id="7" dur="1000"/>
                                        <p:tgtEl>
                                          <p:spTgt spid="282627">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2627">
                                            <p:txEl>
                                              <p:pRg st="1" end="1"/>
                                            </p:txEl>
                                          </p:spTgt>
                                        </p:tgtEl>
                                        <p:attrNameLst>
                                          <p:attrName>style.visibility</p:attrName>
                                        </p:attrNameLst>
                                      </p:cBhvr>
                                      <p:to>
                                        <p:strVal val="visible"/>
                                      </p:to>
                                    </p:set>
                                    <p:animEffect transition="in" filter="wipe(left)">
                                      <p:cBhvr>
                                        <p:cTn id="11" dur="1000"/>
                                        <p:tgtEl>
                                          <p:spTgt spid="282627">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82627">
                                            <p:txEl>
                                              <p:pRg st="2" end="2"/>
                                            </p:txEl>
                                          </p:spTgt>
                                        </p:tgtEl>
                                        <p:attrNameLst>
                                          <p:attrName>style.visibility</p:attrName>
                                        </p:attrNameLst>
                                      </p:cBhvr>
                                      <p:to>
                                        <p:strVal val="visible"/>
                                      </p:to>
                                    </p:set>
                                    <p:animEffect transition="in" filter="wipe(left)">
                                      <p:cBhvr>
                                        <p:cTn id="15" dur="1000"/>
                                        <p:tgtEl>
                                          <p:spTgt spid="282627">
                                            <p:txEl>
                                              <p:pRg st="2" end="2"/>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82627">
                                            <p:txEl>
                                              <p:pRg st="3" end="3"/>
                                            </p:txEl>
                                          </p:spTgt>
                                        </p:tgtEl>
                                        <p:attrNameLst>
                                          <p:attrName>style.visibility</p:attrName>
                                        </p:attrNameLst>
                                      </p:cBhvr>
                                      <p:to>
                                        <p:strVal val="visible"/>
                                      </p:to>
                                    </p:set>
                                    <p:animEffect transition="in" filter="wipe(left)">
                                      <p:cBhvr>
                                        <p:cTn id="19" dur="1000"/>
                                        <p:tgtEl>
                                          <p:spTgt spid="282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990600" y="533400"/>
            <a:ext cx="7467600" cy="1143000"/>
          </a:xfrm>
        </p:spPr>
        <p:txBody>
          <a:bodyPr/>
          <a:lstStyle/>
          <a:p>
            <a:r>
              <a:rPr lang="en-US" altLang="en-US" sz="4600"/>
              <a:t>Half-Way Covenant</a:t>
            </a:r>
            <a:endParaRPr lang="en-US" altLang="en-US" sz="4800"/>
          </a:p>
        </p:txBody>
      </p:sp>
      <p:sp>
        <p:nvSpPr>
          <p:cNvPr id="283651" name="Rectangle 3"/>
          <p:cNvSpPr>
            <a:spLocks noGrp="1" noChangeArrowheads="1"/>
          </p:cNvSpPr>
          <p:nvPr>
            <p:ph type="body" idx="1"/>
          </p:nvPr>
        </p:nvSpPr>
        <p:spPr>
          <a:xfrm>
            <a:off x="457200" y="1828800"/>
            <a:ext cx="8686800" cy="4267200"/>
          </a:xfrm>
        </p:spPr>
        <p:txBody>
          <a:bodyPr/>
          <a:lstStyle/>
          <a:p>
            <a:pPr marL="466725" indent="-466725">
              <a:lnSpc>
                <a:spcPct val="95000"/>
              </a:lnSpc>
              <a:spcBef>
                <a:spcPct val="10000"/>
              </a:spcBef>
            </a:pPr>
            <a:r>
              <a:rPr lang="en-US" altLang="en-US"/>
              <a:t>1st generation’s Puritan zeal diluted over time</a:t>
            </a:r>
          </a:p>
          <a:p>
            <a:pPr marL="466725" indent="-466725">
              <a:lnSpc>
                <a:spcPct val="95000"/>
              </a:lnSpc>
              <a:spcBef>
                <a:spcPct val="10000"/>
              </a:spcBef>
            </a:pPr>
            <a:r>
              <a:rPr lang="en-US" altLang="en-US"/>
              <a:t>Problem of declining church membership</a:t>
            </a:r>
          </a:p>
          <a:p>
            <a:pPr marL="466725" indent="-466725">
              <a:lnSpc>
                <a:spcPct val="95000"/>
              </a:lnSpc>
              <a:spcBef>
                <a:spcPct val="10000"/>
              </a:spcBef>
            </a:pPr>
            <a:r>
              <a:rPr lang="en-US" altLang="en-US"/>
              <a:t>1662: Half-Way Covenant – partial membership to those not yet converted (usually children/ grandchildren of members)</a:t>
            </a:r>
          </a:p>
          <a:p>
            <a:pPr marL="466725" indent="-466725">
              <a:lnSpc>
                <a:spcPct val="95000"/>
              </a:lnSpc>
              <a:spcBef>
                <a:spcPct val="10000"/>
              </a:spcBef>
            </a:pPr>
            <a:r>
              <a:rPr lang="en-US" altLang="en-US"/>
              <a:t>Eventually all welcomed to church, erased distinction of “elect”</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Effect transition="in" filter="wipe(left)">
                                      <p:cBhvr>
                                        <p:cTn id="7" dur="1000"/>
                                        <p:tgtEl>
                                          <p:spTgt spid="283651">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3651">
                                            <p:txEl>
                                              <p:pRg st="1" end="1"/>
                                            </p:txEl>
                                          </p:spTgt>
                                        </p:tgtEl>
                                        <p:attrNameLst>
                                          <p:attrName>style.visibility</p:attrName>
                                        </p:attrNameLst>
                                      </p:cBhvr>
                                      <p:to>
                                        <p:strVal val="visible"/>
                                      </p:to>
                                    </p:set>
                                    <p:animEffect transition="in" filter="wipe(left)">
                                      <p:cBhvr>
                                        <p:cTn id="11" dur="1000"/>
                                        <p:tgtEl>
                                          <p:spTgt spid="283651">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83651">
                                            <p:txEl>
                                              <p:pRg st="2" end="2"/>
                                            </p:txEl>
                                          </p:spTgt>
                                        </p:tgtEl>
                                        <p:attrNameLst>
                                          <p:attrName>style.visibility</p:attrName>
                                        </p:attrNameLst>
                                      </p:cBhvr>
                                      <p:to>
                                        <p:strVal val="visible"/>
                                      </p:to>
                                    </p:set>
                                    <p:animEffect transition="in" filter="wipe(left)">
                                      <p:cBhvr>
                                        <p:cTn id="15" dur="1000"/>
                                        <p:tgtEl>
                                          <p:spTgt spid="283651">
                                            <p:txEl>
                                              <p:pRg st="2" end="2"/>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83651">
                                            <p:txEl>
                                              <p:pRg st="3" end="3"/>
                                            </p:txEl>
                                          </p:spTgt>
                                        </p:tgtEl>
                                        <p:attrNameLst>
                                          <p:attrName>style.visibility</p:attrName>
                                        </p:attrNameLst>
                                      </p:cBhvr>
                                      <p:to>
                                        <p:strVal val="visible"/>
                                      </p:to>
                                    </p:set>
                                    <p:animEffect transition="in" filter="wipe(left)">
                                      <p:cBhvr>
                                        <p:cTn id="19" dur="1000"/>
                                        <p:tgtEl>
                                          <p:spTgt spid="283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Text Box 2"/>
          <p:cNvSpPr txBox="1">
            <a:spLocks noChangeArrowheads="1"/>
          </p:cNvSpPr>
          <p:nvPr/>
        </p:nvSpPr>
        <p:spPr bwMode="auto">
          <a:xfrm>
            <a:off x="1600200" y="212725"/>
            <a:ext cx="7467600" cy="1311275"/>
          </a:xfrm>
          <a:prstGeom prst="rect">
            <a:avLst/>
          </a:prstGeom>
          <a:noFill/>
          <a:ln w="12700">
            <a:noFill/>
            <a:miter lim="800000"/>
            <a:headEnd/>
            <a:tailEnd/>
          </a:ln>
          <a:effectLst>
            <a:outerShdw dist="35921" dir="2700000" algn="ctr" rotWithShape="0">
              <a:schemeClr val="tx1"/>
            </a:outerShdw>
          </a:effectLst>
        </p:spPr>
        <p:txBody>
          <a:bodyPr>
            <a:spAutoFit/>
          </a:bodyPr>
          <a:lstStyle/>
          <a:p>
            <a:pPr algn="ctr">
              <a:spcBef>
                <a:spcPct val="50000"/>
              </a:spcBef>
            </a:pPr>
            <a:r>
              <a:rPr lang="en-US" sz="4000" b="1">
                <a:solidFill>
                  <a:srgbClr val="D47E00"/>
                </a:solidFill>
                <a:latin typeface="QuillPerpendicularRegular" pitchFamily="18" charset="0"/>
              </a:rPr>
              <a:t>Population of the New England Colonies</a:t>
            </a:r>
          </a:p>
        </p:txBody>
      </p:sp>
      <p:pic>
        <p:nvPicPr>
          <p:cNvPr id="330755" name="Picture 3" descr="ch03_07"/>
          <p:cNvPicPr>
            <a:picLocks noChangeAspect="1" noChangeArrowheads="1"/>
          </p:cNvPicPr>
          <p:nvPr/>
        </p:nvPicPr>
        <p:blipFill>
          <a:blip r:embed="rId2" cstate="print">
            <a:lum contrast="6000"/>
          </a:blip>
          <a:srcRect t="26923"/>
          <a:stretch>
            <a:fillRect/>
          </a:stretch>
        </p:blipFill>
        <p:spPr bwMode="auto">
          <a:xfrm>
            <a:off x="2667000" y="1674813"/>
            <a:ext cx="5562600" cy="487838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Text Box 2"/>
          <p:cNvSpPr txBox="1">
            <a:spLocks noChangeArrowheads="1"/>
          </p:cNvSpPr>
          <p:nvPr/>
        </p:nvSpPr>
        <p:spPr bwMode="auto">
          <a:xfrm>
            <a:off x="1600200" y="288925"/>
            <a:ext cx="7467600" cy="701675"/>
          </a:xfrm>
          <a:prstGeom prst="rect">
            <a:avLst/>
          </a:prstGeom>
          <a:noFill/>
          <a:ln w="12700">
            <a:noFill/>
            <a:miter lim="800000"/>
            <a:headEnd/>
            <a:tailEnd/>
          </a:ln>
          <a:effectLst>
            <a:outerShdw dist="35921" dir="2700000" algn="ctr" rotWithShape="0">
              <a:schemeClr val="tx1"/>
            </a:outerShdw>
          </a:effectLst>
        </p:spPr>
        <p:txBody>
          <a:bodyPr>
            <a:spAutoFit/>
          </a:bodyPr>
          <a:lstStyle/>
          <a:p>
            <a:pPr algn="ctr">
              <a:spcBef>
                <a:spcPct val="50000"/>
              </a:spcBef>
            </a:pPr>
            <a:r>
              <a:rPr lang="en-US" sz="4000" b="1">
                <a:solidFill>
                  <a:srgbClr val="D47E00"/>
                </a:solidFill>
                <a:latin typeface="QuillPerpendicularRegular" pitchFamily="18" charset="0"/>
              </a:rPr>
              <a:t>Growth of the Colonies:  </a:t>
            </a:r>
            <a:r>
              <a:rPr lang="en-US" sz="3200" b="1">
                <a:solidFill>
                  <a:srgbClr val="D47E00"/>
                </a:solidFill>
                <a:latin typeface="QuillPerpendicularRegular" pitchFamily="18" charset="0"/>
              </a:rPr>
              <a:t>1690</a:t>
            </a:r>
          </a:p>
        </p:txBody>
      </p:sp>
      <p:pic>
        <p:nvPicPr>
          <p:cNvPr id="331779" name="Picture 3" descr="pwp_settlement1690 copy"/>
          <p:cNvPicPr>
            <a:picLocks noChangeAspect="1" noChangeArrowheads="1"/>
          </p:cNvPicPr>
          <p:nvPr/>
        </p:nvPicPr>
        <p:blipFill>
          <a:blip r:embed="rId2" cstate="print">
            <a:lum bright="-6000" contrast="6000"/>
          </a:blip>
          <a:srcRect l="865" t="1338" r="3326" b="5696"/>
          <a:stretch>
            <a:fillRect/>
          </a:stretch>
        </p:blipFill>
        <p:spPr bwMode="auto">
          <a:xfrm>
            <a:off x="1981200" y="1295400"/>
            <a:ext cx="6858000" cy="51816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ext Box 2"/>
          <p:cNvSpPr txBox="1">
            <a:spLocks noChangeArrowheads="1"/>
          </p:cNvSpPr>
          <p:nvPr/>
        </p:nvSpPr>
        <p:spPr bwMode="auto">
          <a:xfrm>
            <a:off x="1752600" y="257175"/>
            <a:ext cx="7239000" cy="1190625"/>
          </a:xfrm>
          <a:prstGeom prst="rect">
            <a:avLst/>
          </a:prstGeom>
          <a:noFill/>
          <a:ln w="12700">
            <a:noFill/>
            <a:miter lim="800000"/>
            <a:headEnd/>
            <a:tailEnd/>
          </a:ln>
          <a:effectLst>
            <a:outerShdw dist="35921" dir="2700000" algn="ctr" rotWithShape="0">
              <a:schemeClr val="tx1"/>
            </a:outerShdw>
          </a:effectLst>
        </p:spPr>
        <p:txBody>
          <a:bodyPr>
            <a:spAutoFit/>
          </a:bodyPr>
          <a:lstStyle/>
          <a:p>
            <a:pPr algn="ctr">
              <a:spcBef>
                <a:spcPct val="50000"/>
              </a:spcBef>
            </a:pPr>
            <a:r>
              <a:rPr lang="en-US" sz="3600" b="1">
                <a:solidFill>
                  <a:srgbClr val="D47E00"/>
                </a:solidFill>
                <a:latin typeface="QuillPerpendicularRegular" pitchFamily="18" charset="0"/>
              </a:rPr>
              <a:t>Population Comparisons:</a:t>
            </a:r>
            <a:br>
              <a:rPr lang="en-US" sz="3600" b="1">
                <a:solidFill>
                  <a:srgbClr val="D47E00"/>
                </a:solidFill>
                <a:latin typeface="QuillPerpendicularRegular" pitchFamily="18" charset="0"/>
              </a:rPr>
            </a:br>
            <a:r>
              <a:rPr lang="en-US" sz="3600" b="1">
                <a:solidFill>
                  <a:srgbClr val="D47E00"/>
                </a:solidFill>
                <a:latin typeface="QuillPerpendicularRegular" pitchFamily="18" charset="0"/>
              </a:rPr>
              <a:t>New England v. the Chesapeake</a:t>
            </a:r>
          </a:p>
        </p:txBody>
      </p:sp>
      <p:pic>
        <p:nvPicPr>
          <p:cNvPr id="332803" name="Picture 3" descr="MART"/>
          <p:cNvPicPr>
            <a:picLocks noChangeAspect="1" noChangeArrowheads="1"/>
          </p:cNvPicPr>
          <p:nvPr/>
        </p:nvPicPr>
        <p:blipFill>
          <a:blip r:embed="rId2" cstate="print">
            <a:lum bright="-12000" contrast="18000"/>
          </a:blip>
          <a:srcRect l="46629" b="41818"/>
          <a:stretch>
            <a:fillRect/>
          </a:stretch>
        </p:blipFill>
        <p:spPr bwMode="auto">
          <a:xfrm>
            <a:off x="3638550" y="1600200"/>
            <a:ext cx="3752850" cy="49530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Text Box 2"/>
          <p:cNvSpPr txBox="1">
            <a:spLocks noChangeArrowheads="1"/>
          </p:cNvSpPr>
          <p:nvPr/>
        </p:nvSpPr>
        <p:spPr bwMode="auto">
          <a:xfrm>
            <a:off x="0" y="762000"/>
            <a:ext cx="9144000" cy="3700463"/>
          </a:xfrm>
          <a:prstGeom prst="rect">
            <a:avLst/>
          </a:prstGeom>
          <a:noFill/>
          <a:ln w="9525">
            <a:noFill/>
            <a:miter lim="800000"/>
            <a:headEnd/>
            <a:tailEnd/>
          </a:ln>
          <a:effectLst/>
        </p:spPr>
        <p:txBody>
          <a:bodyPr>
            <a:spAutoFit/>
          </a:bodyPr>
          <a:lstStyle/>
          <a:p>
            <a:pPr marL="457200" indent="-457200">
              <a:lnSpc>
                <a:spcPct val="85000"/>
              </a:lnSpc>
              <a:spcBef>
                <a:spcPct val="5000"/>
              </a:spcBef>
            </a:pPr>
            <a:r>
              <a:rPr lang="en-US" b="1">
                <a:latin typeface="Tahoma" pitchFamily="34" charset="0"/>
              </a:rPr>
              <a:t>4. England’s First Settlements</a:t>
            </a:r>
          </a:p>
          <a:p>
            <a:pPr marL="457200" indent="-457200">
              <a:lnSpc>
                <a:spcPct val="85000"/>
              </a:lnSpc>
              <a:spcBef>
                <a:spcPct val="5000"/>
              </a:spcBef>
              <a:buFontTx/>
              <a:buChar char="•"/>
            </a:pPr>
            <a:r>
              <a:rPr lang="en-US" b="1">
                <a:latin typeface="Tahoma" pitchFamily="34" charset="0"/>
              </a:rPr>
              <a:t>Causes</a:t>
            </a:r>
          </a:p>
          <a:p>
            <a:pPr marL="457200" indent="-457200">
              <a:lnSpc>
                <a:spcPct val="85000"/>
              </a:lnSpc>
              <a:spcBef>
                <a:spcPct val="5000"/>
              </a:spcBef>
              <a:buFontTx/>
              <a:buChar char="•"/>
            </a:pPr>
            <a:r>
              <a:rPr lang="en-US" b="1">
                <a:latin typeface="Tahoma" pitchFamily="34" charset="0"/>
              </a:rPr>
              <a:t>Roanoke</a:t>
            </a:r>
          </a:p>
          <a:p>
            <a:pPr marL="457200" indent="-457200">
              <a:lnSpc>
                <a:spcPct val="85000"/>
              </a:lnSpc>
              <a:spcBef>
                <a:spcPct val="5000"/>
              </a:spcBef>
              <a:buFontTx/>
              <a:buChar char="•"/>
            </a:pPr>
            <a:r>
              <a:rPr lang="en-US" b="1">
                <a:latin typeface="Tahoma" pitchFamily="34" charset="0"/>
              </a:rPr>
              <a:t>Jamestown</a:t>
            </a:r>
          </a:p>
          <a:p>
            <a:pPr marL="457200" indent="-457200">
              <a:lnSpc>
                <a:spcPct val="85000"/>
              </a:lnSpc>
              <a:spcBef>
                <a:spcPct val="5000"/>
              </a:spcBef>
            </a:pPr>
            <a:endParaRPr lang="en-US" b="1">
              <a:latin typeface="Tahoma" pitchFamily="34" charset="0"/>
            </a:endParaRPr>
          </a:p>
          <a:p>
            <a:pPr marL="457200" indent="-457200">
              <a:lnSpc>
                <a:spcPct val="85000"/>
              </a:lnSpc>
              <a:spcBef>
                <a:spcPct val="5000"/>
              </a:spcBef>
            </a:pPr>
            <a:r>
              <a:rPr lang="en-US" b="1">
                <a:latin typeface="Tahoma" pitchFamily="34" charset="0"/>
              </a:rPr>
              <a:t>5. Contributions of Jamestown</a:t>
            </a:r>
          </a:p>
          <a:p>
            <a:pPr marL="457200" indent="-457200">
              <a:lnSpc>
                <a:spcPct val="85000"/>
              </a:lnSpc>
              <a:spcBef>
                <a:spcPct val="5000"/>
              </a:spcBef>
            </a:pPr>
            <a:endParaRPr lang="en-US" b="1">
              <a:latin typeface="Tahoma" pitchFamily="34" charset="0"/>
            </a:endParaRPr>
          </a:p>
          <a:p>
            <a:pPr marL="457200" indent="-457200">
              <a:lnSpc>
                <a:spcPct val="85000"/>
              </a:lnSpc>
              <a:spcBef>
                <a:spcPct val="25000"/>
              </a:spcBef>
            </a:pPr>
            <a:r>
              <a:rPr lang="en-US" b="1">
                <a:latin typeface="Tahoma" pitchFamily="34" charset="0"/>
              </a:rPr>
              <a:t>6. </a:t>
            </a:r>
            <a:r>
              <a:rPr lang="en-US" b="1" u="sng">
                <a:solidFill>
                  <a:srgbClr val="000000"/>
                </a:solidFill>
                <a:latin typeface="Tahoma" pitchFamily="34" charset="0"/>
              </a:rPr>
              <a:t>Pilgrims = </a:t>
            </a:r>
            <a:r>
              <a:rPr lang="en-US" b="1" u="sng">
                <a:solidFill>
                  <a:srgbClr val="000066"/>
                </a:solidFill>
                <a:latin typeface="Tahoma" pitchFamily="34" charset="0"/>
              </a:rPr>
              <a:t>Separatists</a:t>
            </a:r>
            <a:r>
              <a:rPr lang="en-US" b="1">
                <a:solidFill>
                  <a:srgbClr val="000000"/>
                </a:solidFill>
                <a:latin typeface="Tahoma" pitchFamily="34" charset="0"/>
              </a:rPr>
              <a:t>:  1620</a:t>
            </a:r>
          </a:p>
          <a:p>
            <a:pPr marL="457200" indent="-457200">
              <a:lnSpc>
                <a:spcPct val="85000"/>
              </a:lnSpc>
              <a:spcBef>
                <a:spcPct val="25000"/>
              </a:spcBef>
            </a:pPr>
            <a:endParaRPr lang="en-US" b="1">
              <a:solidFill>
                <a:srgbClr val="000000"/>
              </a:solidFill>
              <a:latin typeface="Tahoma" pitchFamily="34" charset="0"/>
            </a:endParaRPr>
          </a:p>
        </p:txBody>
      </p:sp>
      <p:sp>
        <p:nvSpPr>
          <p:cNvPr id="406531" name="WordArt 3"/>
          <p:cNvSpPr>
            <a:spLocks noChangeArrowheads="1" noChangeShapeType="1" noTextEdit="1"/>
          </p:cNvSpPr>
          <p:nvPr/>
        </p:nvSpPr>
        <p:spPr bwMode="auto">
          <a:xfrm>
            <a:off x="457200" y="76200"/>
            <a:ext cx="8153400" cy="457200"/>
          </a:xfrm>
          <a:prstGeom prst="rect">
            <a:avLst/>
          </a:prstGeom>
        </p:spPr>
        <p:txBody>
          <a:bodyPr wrap="none" fromWordArt="1">
            <a:prstTxWarp prst="textCanUp">
              <a:avLst>
                <a:gd name="adj" fmla="val 85713"/>
              </a:avLst>
            </a:prstTxWarp>
          </a:bodyPr>
          <a:lstStyle/>
          <a:p>
            <a:pPr algn="ctr"/>
            <a:r>
              <a:rPr lang="en-US" sz="3600" b="1" kern="10" normalizeH="1">
                <a:ln w="19050">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chemeClr val="tx1"/>
                  </a:outerShdw>
                </a:effectLst>
                <a:latin typeface="Impact"/>
              </a:rPr>
              <a:t>DISCOVERY OF A NEW WORLD</a:t>
            </a:r>
          </a:p>
        </p:txBody>
      </p:sp>
      <p:sp>
        <p:nvSpPr>
          <p:cNvPr id="406532" name="Rectangle 4"/>
          <p:cNvSpPr>
            <a:spLocks noGrp="1" noChangeArrowheads="1"/>
          </p:cNvSpPr>
          <p:nvPr>
            <p:ph type="title" idx="4294967295"/>
          </p:nvPr>
        </p:nvSpPr>
        <p:spPr>
          <a:xfrm>
            <a:off x="609600" y="6477000"/>
            <a:ext cx="7772400" cy="228600"/>
          </a:xfrm>
        </p:spPr>
        <p:txBody>
          <a:bodyPr/>
          <a:lstStyle/>
          <a:p>
            <a:r>
              <a:rPr lang="en-US" sz="500"/>
              <a:t>notes</a:t>
            </a: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6530">
                                            <p:txEl>
                                              <p:pRg st="0" end="0"/>
                                            </p:txEl>
                                          </p:spTgt>
                                        </p:tgtEl>
                                        <p:attrNameLst>
                                          <p:attrName>style.visibility</p:attrName>
                                        </p:attrNameLst>
                                      </p:cBhvr>
                                      <p:to>
                                        <p:strVal val="visible"/>
                                      </p:to>
                                    </p:set>
                                    <p:anim calcmode="lin" valueType="num">
                                      <p:cBhvr additive="base">
                                        <p:cTn id="7" dur="500" fill="hold"/>
                                        <p:tgtEl>
                                          <p:spTgt spid="40653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6530">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6530">
                                            <p:txEl>
                                              <p:pRg st="0" end="0"/>
                                            </p:txEl>
                                          </p:spTgt>
                                        </p:tgtEl>
                                        <p:attrNameLst>
                                          <p:attrName>ppt_c</p:attrName>
                                        </p:attrNameLst>
                                      </p:cBhvr>
                                      <p:to>
                                        <a:schemeClr val="accent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6530">
                                            <p:txEl>
                                              <p:pRg st="1" end="1"/>
                                            </p:txEl>
                                          </p:spTgt>
                                        </p:tgtEl>
                                        <p:attrNameLst>
                                          <p:attrName>style.visibility</p:attrName>
                                        </p:attrNameLst>
                                      </p:cBhvr>
                                      <p:to>
                                        <p:strVal val="visible"/>
                                      </p:to>
                                    </p:set>
                                    <p:anim calcmode="lin" valueType="num">
                                      <p:cBhvr additive="base">
                                        <p:cTn id="13" dur="500" fill="hold"/>
                                        <p:tgtEl>
                                          <p:spTgt spid="40653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6530">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6530">
                                            <p:txEl>
                                              <p:pRg st="1" end="1"/>
                                            </p:txEl>
                                          </p:spTgt>
                                        </p:tgtEl>
                                        <p:attrNameLst>
                                          <p:attrName>ppt_c</p:attrName>
                                        </p:attrNameLst>
                                      </p:cBhvr>
                                      <p:to>
                                        <a:schemeClr val="accent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6530">
                                            <p:txEl>
                                              <p:pRg st="2" end="2"/>
                                            </p:txEl>
                                          </p:spTgt>
                                        </p:tgtEl>
                                        <p:attrNameLst>
                                          <p:attrName>style.visibility</p:attrName>
                                        </p:attrNameLst>
                                      </p:cBhvr>
                                      <p:to>
                                        <p:strVal val="visible"/>
                                      </p:to>
                                    </p:set>
                                    <p:anim calcmode="lin" valueType="num">
                                      <p:cBhvr additive="base">
                                        <p:cTn id="19" dur="500" fill="hold"/>
                                        <p:tgtEl>
                                          <p:spTgt spid="40653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6530">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6530">
                                            <p:txEl>
                                              <p:pRg st="2" end="2"/>
                                            </p:txEl>
                                          </p:spTgt>
                                        </p:tgtEl>
                                        <p:attrNameLst>
                                          <p:attrName>ppt_c</p:attrName>
                                        </p:attrNameLst>
                                      </p:cBhvr>
                                      <p:to>
                                        <a:schemeClr val="accent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6530">
                                            <p:txEl>
                                              <p:pRg st="3" end="3"/>
                                            </p:txEl>
                                          </p:spTgt>
                                        </p:tgtEl>
                                        <p:attrNameLst>
                                          <p:attrName>style.visibility</p:attrName>
                                        </p:attrNameLst>
                                      </p:cBhvr>
                                      <p:to>
                                        <p:strVal val="visible"/>
                                      </p:to>
                                    </p:set>
                                    <p:anim calcmode="lin" valueType="num">
                                      <p:cBhvr additive="base">
                                        <p:cTn id="25" dur="500" fill="hold"/>
                                        <p:tgtEl>
                                          <p:spTgt spid="40653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6530">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6530">
                                            <p:txEl>
                                              <p:pRg st="3" end="3"/>
                                            </p:txEl>
                                          </p:spTgt>
                                        </p:tgtEl>
                                        <p:attrNameLst>
                                          <p:attrName>ppt_c</p:attrName>
                                        </p:attrNameLst>
                                      </p:cBhvr>
                                      <p:to>
                                        <a:schemeClr val="accent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6530">
                                            <p:txEl>
                                              <p:pRg st="5" end="5"/>
                                            </p:txEl>
                                          </p:spTgt>
                                        </p:tgtEl>
                                        <p:attrNameLst>
                                          <p:attrName>style.visibility</p:attrName>
                                        </p:attrNameLst>
                                      </p:cBhvr>
                                      <p:to>
                                        <p:strVal val="visible"/>
                                      </p:to>
                                    </p:set>
                                    <p:anim calcmode="lin" valueType="num">
                                      <p:cBhvr additive="base">
                                        <p:cTn id="31" dur="500" fill="hold"/>
                                        <p:tgtEl>
                                          <p:spTgt spid="406530">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6530">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6530">
                                            <p:txEl>
                                              <p:pRg st="5" end="5"/>
                                            </p:txEl>
                                          </p:spTgt>
                                        </p:tgtEl>
                                        <p:attrNameLst>
                                          <p:attrName>ppt_c</p:attrName>
                                        </p:attrNameLst>
                                      </p:cBhvr>
                                      <p:to>
                                        <a:schemeClr val="accent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6530">
                                            <p:txEl>
                                              <p:pRg st="7" end="7"/>
                                            </p:txEl>
                                          </p:spTgt>
                                        </p:tgtEl>
                                        <p:attrNameLst>
                                          <p:attrName>style.visibility</p:attrName>
                                        </p:attrNameLst>
                                      </p:cBhvr>
                                      <p:to>
                                        <p:strVal val="visible"/>
                                      </p:to>
                                    </p:set>
                                    <p:anim calcmode="lin" valueType="num">
                                      <p:cBhvr additive="base">
                                        <p:cTn id="37" dur="500" fill="hold"/>
                                        <p:tgtEl>
                                          <p:spTgt spid="406530">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6530">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06530">
                                            <p:txEl>
                                              <p:pRg st="7" end="7"/>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0" grpId="0" build="p" bldLvl="5"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0" y="0"/>
            <a:ext cx="1828800" cy="6870700"/>
          </a:xfrm>
          <a:prstGeom prst="rect">
            <a:avLst/>
          </a:prstGeom>
          <a:solidFill>
            <a:srgbClr val="CCFFCC"/>
          </a:solidFill>
          <a:ln w="9525">
            <a:noFill/>
            <a:miter lim="800000"/>
            <a:headEnd/>
            <a:tailEnd/>
          </a:ln>
          <a:effectLst/>
        </p:spPr>
        <p:txBody>
          <a:bodyPr>
            <a:spAutoFit/>
          </a:bodyPr>
          <a:lstStyle/>
          <a:p>
            <a:pPr>
              <a:lnSpc>
                <a:spcPct val="110000"/>
              </a:lnSpc>
              <a:spcBef>
                <a:spcPct val="50000"/>
              </a:spcBef>
            </a:pPr>
            <a:r>
              <a:rPr lang="en-US" sz="1800" b="1">
                <a:effectLst>
                  <a:outerShdw blurRad="38100" dist="38100" dir="2700000" algn="tl">
                    <a:srgbClr val="FFFFFF"/>
                  </a:outerShdw>
                </a:effectLst>
              </a:rPr>
              <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A </a:t>
            </a:r>
          </a:p>
          <a:p>
            <a:pPr>
              <a:lnSpc>
                <a:spcPct val="80000"/>
              </a:lnSpc>
              <a:spcBef>
                <a:spcPct val="50000"/>
              </a:spcBef>
            </a:pPr>
            <a:r>
              <a:rPr lang="en-US" sz="1800" b="1">
                <a:effectLst>
                  <a:outerShdw blurRad="38100" dist="38100" dir="2700000" algn="tl">
                    <a:srgbClr val="FFFFFF"/>
                  </a:outerShdw>
                </a:effectLst>
              </a:rPr>
              <a:t>In ADAM'S Fall</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We sinned all. </a:t>
            </a:r>
          </a:p>
          <a:p>
            <a:pPr>
              <a:lnSpc>
                <a:spcPct val="80000"/>
              </a:lnSpc>
              <a:spcBef>
                <a:spcPct val="50000"/>
              </a:spcBef>
            </a:pPr>
            <a:r>
              <a:rPr lang="en-US" sz="1800" b="1">
                <a:effectLst>
                  <a:outerShdw blurRad="38100" dist="38100" dir="2700000" algn="tl">
                    <a:srgbClr val="FFFFFF"/>
                  </a:outerShdw>
                </a:effectLst>
              </a:rPr>
              <a:t>B </a:t>
            </a:r>
          </a:p>
          <a:p>
            <a:pPr>
              <a:lnSpc>
                <a:spcPct val="80000"/>
              </a:lnSpc>
              <a:spcBef>
                <a:spcPct val="50000"/>
              </a:spcBef>
            </a:pPr>
            <a:r>
              <a:rPr lang="en-US" sz="1800" b="1">
                <a:effectLst>
                  <a:outerShdw blurRad="38100" dist="38100" dir="2700000" algn="tl">
                    <a:srgbClr val="FFFFFF"/>
                  </a:outerShdw>
                </a:effectLst>
              </a:rPr>
              <a:t>Heaven to find;</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The Bible Mind. </a:t>
            </a:r>
          </a:p>
          <a:p>
            <a:pPr>
              <a:lnSpc>
                <a:spcPct val="80000"/>
              </a:lnSpc>
              <a:spcBef>
                <a:spcPct val="50000"/>
              </a:spcBef>
            </a:pPr>
            <a:r>
              <a:rPr lang="en-US" sz="1800" b="1">
                <a:effectLst>
                  <a:outerShdw blurRad="38100" dist="38100" dir="2700000" algn="tl">
                    <a:srgbClr val="FFFFFF"/>
                  </a:outerShdw>
                </a:effectLst>
              </a:rPr>
              <a:t>C </a:t>
            </a:r>
          </a:p>
          <a:p>
            <a:pPr>
              <a:lnSpc>
                <a:spcPct val="80000"/>
              </a:lnSpc>
              <a:spcBef>
                <a:spcPct val="50000"/>
              </a:spcBef>
            </a:pPr>
            <a:r>
              <a:rPr lang="en-US" sz="1800" b="1">
                <a:effectLst>
                  <a:outerShdw blurRad="38100" dist="38100" dir="2700000" algn="tl">
                    <a:srgbClr val="FFFFFF"/>
                  </a:outerShdw>
                </a:effectLst>
              </a:rPr>
              <a:t>Christ crucify'd</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For sinners dy'd. </a:t>
            </a:r>
          </a:p>
          <a:p>
            <a:pPr>
              <a:lnSpc>
                <a:spcPct val="80000"/>
              </a:lnSpc>
              <a:spcBef>
                <a:spcPct val="50000"/>
              </a:spcBef>
            </a:pPr>
            <a:r>
              <a:rPr lang="en-US" sz="1800" b="1">
                <a:effectLst>
                  <a:outerShdw blurRad="38100" dist="38100" dir="2700000" algn="tl">
                    <a:srgbClr val="FFFFFF"/>
                  </a:outerShdw>
                </a:effectLst>
              </a:rPr>
              <a:t>D </a:t>
            </a:r>
          </a:p>
          <a:p>
            <a:pPr>
              <a:lnSpc>
                <a:spcPct val="80000"/>
              </a:lnSpc>
              <a:spcBef>
                <a:spcPct val="50000"/>
              </a:spcBef>
            </a:pPr>
            <a:r>
              <a:rPr lang="en-US" sz="1800" b="1">
                <a:effectLst>
                  <a:outerShdw blurRad="38100" dist="38100" dir="2700000" algn="tl">
                    <a:srgbClr val="FFFFFF"/>
                  </a:outerShdw>
                </a:effectLst>
              </a:rPr>
              <a:t>The Deluge drown'd</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The Earth around. </a:t>
            </a:r>
          </a:p>
          <a:p>
            <a:pPr>
              <a:spcBef>
                <a:spcPct val="50000"/>
              </a:spcBef>
            </a:pPr>
            <a:r>
              <a:rPr lang="en-US" sz="1800" b="1">
                <a:effectLst>
                  <a:outerShdw blurRad="38100" dist="38100" dir="2700000" algn="tl">
                    <a:srgbClr val="FFFFFF"/>
                  </a:outerShdw>
                </a:effectLst>
              </a:rPr>
              <a:t>E </a:t>
            </a:r>
          </a:p>
          <a:p>
            <a:pPr>
              <a:lnSpc>
                <a:spcPct val="80000"/>
              </a:lnSpc>
              <a:spcBef>
                <a:spcPct val="50000"/>
              </a:spcBef>
            </a:pPr>
            <a:r>
              <a:rPr lang="en-US" sz="1800" b="1">
                <a:effectLst>
                  <a:outerShdw blurRad="38100" dist="38100" dir="2700000" algn="tl">
                    <a:srgbClr val="FFFFFF"/>
                  </a:outerShdw>
                </a:effectLst>
              </a:rPr>
              <a:t>ELIJAH hid</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By Ravens fed. </a:t>
            </a:r>
          </a:p>
          <a:p>
            <a:pPr>
              <a:lnSpc>
                <a:spcPct val="80000"/>
              </a:lnSpc>
              <a:spcBef>
                <a:spcPct val="50000"/>
              </a:spcBef>
            </a:pPr>
            <a:r>
              <a:rPr lang="en-US" sz="1800" b="1">
                <a:effectLst>
                  <a:outerShdw blurRad="38100" dist="38100" dir="2700000" algn="tl">
                    <a:srgbClr val="FFFFFF"/>
                  </a:outerShdw>
                </a:effectLst>
              </a:rPr>
              <a:t>F </a:t>
            </a:r>
          </a:p>
          <a:p>
            <a:pPr>
              <a:lnSpc>
                <a:spcPct val="80000"/>
              </a:lnSpc>
              <a:spcBef>
                <a:spcPct val="50000"/>
              </a:spcBef>
            </a:pPr>
            <a:r>
              <a:rPr lang="en-US" sz="1800" b="1">
                <a:effectLst>
                  <a:outerShdw blurRad="38100" dist="38100" dir="2700000" algn="tl">
                    <a:srgbClr val="FFFFFF"/>
                  </a:outerShdw>
                </a:effectLst>
              </a:rPr>
              <a:t>The judgment made</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FELIX afraid. </a:t>
            </a:r>
          </a:p>
        </p:txBody>
      </p:sp>
      <p:sp>
        <p:nvSpPr>
          <p:cNvPr id="59395" name="Text Box 3"/>
          <p:cNvSpPr txBox="1">
            <a:spLocks noChangeArrowheads="1"/>
          </p:cNvSpPr>
          <p:nvPr/>
        </p:nvSpPr>
        <p:spPr bwMode="auto">
          <a:xfrm>
            <a:off x="1828800" y="0"/>
            <a:ext cx="2438400" cy="6861175"/>
          </a:xfrm>
          <a:prstGeom prst="rect">
            <a:avLst/>
          </a:prstGeom>
          <a:solidFill>
            <a:srgbClr val="FFE5FF"/>
          </a:solidFill>
          <a:ln w="9525">
            <a:noFill/>
            <a:miter lim="800000"/>
            <a:headEnd/>
            <a:tailEnd/>
          </a:ln>
          <a:effectLst/>
        </p:spPr>
        <p:txBody>
          <a:bodyPr>
            <a:spAutoFit/>
          </a:bodyPr>
          <a:lstStyle/>
          <a:p>
            <a:pPr>
              <a:spcBef>
                <a:spcPct val="50000"/>
              </a:spcBef>
            </a:pPr>
            <a:r>
              <a:rPr lang="en-US" sz="1800" b="1">
                <a:effectLst>
                  <a:outerShdw blurRad="38100" dist="38100" dir="2700000" algn="tl">
                    <a:srgbClr val="FFFFFF"/>
                  </a:outerShdw>
                </a:effectLst>
              </a:rPr>
              <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G </a:t>
            </a:r>
          </a:p>
          <a:p>
            <a:pPr>
              <a:lnSpc>
                <a:spcPct val="90000"/>
              </a:lnSpc>
              <a:spcBef>
                <a:spcPct val="50000"/>
              </a:spcBef>
            </a:pPr>
            <a:r>
              <a:rPr lang="en-US" sz="1800" b="1">
                <a:effectLst>
                  <a:outerShdw blurRad="38100" dist="38100" dir="2700000" algn="tl">
                    <a:srgbClr val="FFFFFF"/>
                  </a:outerShdw>
                </a:effectLst>
              </a:rPr>
              <a:t>As runs the Glass,</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Our Life doth pass. </a:t>
            </a:r>
          </a:p>
          <a:p>
            <a:pPr>
              <a:lnSpc>
                <a:spcPct val="90000"/>
              </a:lnSpc>
              <a:spcBef>
                <a:spcPct val="50000"/>
              </a:spcBef>
            </a:pPr>
            <a:r>
              <a:rPr lang="en-US" sz="1800" b="1">
                <a:effectLst>
                  <a:outerShdw blurRad="38100" dist="38100" dir="2700000" algn="tl">
                    <a:srgbClr val="FFFFFF"/>
                  </a:outerShdw>
                </a:effectLst>
              </a:rPr>
              <a:t>H </a:t>
            </a:r>
          </a:p>
          <a:p>
            <a:pPr>
              <a:lnSpc>
                <a:spcPct val="90000"/>
              </a:lnSpc>
              <a:spcBef>
                <a:spcPct val="50000"/>
              </a:spcBef>
            </a:pPr>
            <a:r>
              <a:rPr lang="en-US" sz="1800" b="1">
                <a:effectLst>
                  <a:outerShdw blurRad="38100" dist="38100" dir="2700000" algn="tl">
                    <a:srgbClr val="FFFFFF"/>
                  </a:outerShdw>
                </a:effectLst>
              </a:rPr>
              <a:t>My Book and Heart</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Must never part. </a:t>
            </a:r>
          </a:p>
          <a:p>
            <a:pPr>
              <a:lnSpc>
                <a:spcPct val="90000"/>
              </a:lnSpc>
              <a:spcBef>
                <a:spcPct val="50000"/>
              </a:spcBef>
            </a:pPr>
            <a:r>
              <a:rPr lang="en-US" sz="1800" b="1">
                <a:effectLst>
                  <a:outerShdw blurRad="38100" dist="38100" dir="2700000" algn="tl">
                    <a:srgbClr val="FFFFFF"/>
                  </a:outerShdw>
                </a:effectLst>
              </a:rPr>
              <a:t>J </a:t>
            </a:r>
          </a:p>
          <a:p>
            <a:pPr>
              <a:lnSpc>
                <a:spcPct val="90000"/>
              </a:lnSpc>
              <a:spcBef>
                <a:spcPct val="50000"/>
              </a:spcBef>
            </a:pPr>
            <a:r>
              <a:rPr lang="en-US" sz="1800" b="1">
                <a:effectLst>
                  <a:outerShdw blurRad="38100" dist="38100" dir="2700000" algn="tl">
                    <a:srgbClr val="FFFFFF"/>
                  </a:outerShdw>
                </a:effectLst>
              </a:rPr>
              <a:t>JOB feels the Rod,--</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Yet blesses GOD. </a:t>
            </a:r>
          </a:p>
          <a:p>
            <a:pPr>
              <a:lnSpc>
                <a:spcPct val="90000"/>
              </a:lnSpc>
              <a:spcBef>
                <a:spcPct val="50000"/>
              </a:spcBef>
            </a:pPr>
            <a:r>
              <a:rPr lang="en-US" sz="1800" b="1">
                <a:effectLst>
                  <a:outerShdw blurRad="38100" dist="38100" dir="2700000" algn="tl">
                    <a:srgbClr val="FFFFFF"/>
                  </a:outerShdw>
                </a:effectLst>
              </a:rPr>
              <a:t>K </a:t>
            </a:r>
          </a:p>
          <a:p>
            <a:pPr>
              <a:lnSpc>
                <a:spcPct val="90000"/>
              </a:lnSpc>
              <a:spcBef>
                <a:spcPct val="50000"/>
              </a:spcBef>
            </a:pPr>
            <a:r>
              <a:rPr lang="en-US" sz="1800" b="1">
                <a:effectLst>
                  <a:outerShdw blurRad="38100" dist="38100" dir="2700000" algn="tl">
                    <a:srgbClr val="FFFFFF"/>
                  </a:outerShdw>
                </a:effectLst>
              </a:rPr>
              <a:t>Proud Korah's troop</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Was swallowed up </a:t>
            </a:r>
          </a:p>
          <a:p>
            <a:pPr>
              <a:lnSpc>
                <a:spcPct val="90000"/>
              </a:lnSpc>
              <a:spcBef>
                <a:spcPct val="50000"/>
              </a:spcBef>
            </a:pPr>
            <a:r>
              <a:rPr lang="en-US" sz="1800" b="1">
                <a:effectLst>
                  <a:outerShdw blurRad="38100" dist="38100" dir="2700000" algn="tl">
                    <a:srgbClr val="FFFFFF"/>
                  </a:outerShdw>
                </a:effectLst>
              </a:rPr>
              <a:t>L </a:t>
            </a:r>
          </a:p>
          <a:p>
            <a:pPr>
              <a:spcBef>
                <a:spcPct val="50000"/>
              </a:spcBef>
            </a:pPr>
            <a:r>
              <a:rPr lang="en-US" sz="1800" b="1">
                <a:effectLst>
                  <a:outerShdw blurRad="38100" dist="38100" dir="2700000" algn="tl">
                    <a:srgbClr val="FFFFFF"/>
                  </a:outerShdw>
                </a:effectLst>
              </a:rPr>
              <a:t>LOT fled to </a:t>
            </a:r>
            <a:r>
              <a:rPr lang="en-US" sz="1800" b="1" i="1">
                <a:effectLst>
                  <a:outerShdw blurRad="38100" dist="38100" dir="2700000" algn="tl">
                    <a:srgbClr val="FFFFFF"/>
                  </a:outerShdw>
                </a:effectLst>
              </a:rPr>
              <a:t>Zoar,</a:t>
            </a:r>
            <a:r>
              <a:rPr lang="en-US" sz="1800" b="1">
                <a:effectLst>
                  <a:outerShdw blurRad="38100" dist="38100" dir="2700000" algn="tl">
                    <a:srgbClr val="FFFFFF"/>
                  </a:outerShdw>
                </a:effectLst>
              </a:rPr>
              <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Saw fiery Shower</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On </a:t>
            </a:r>
            <a:r>
              <a:rPr lang="en-US" sz="1800" b="1" i="1">
                <a:effectLst>
                  <a:outerShdw blurRad="38100" dist="38100" dir="2700000" algn="tl">
                    <a:srgbClr val="FFFFFF"/>
                  </a:outerShdw>
                </a:effectLst>
              </a:rPr>
              <a:t>Sodom</a:t>
            </a:r>
            <a:r>
              <a:rPr lang="en-US" sz="1800" b="1">
                <a:effectLst>
                  <a:outerShdw blurRad="38100" dist="38100" dir="2700000" algn="tl">
                    <a:srgbClr val="FFFFFF"/>
                  </a:outerShdw>
                </a:effectLst>
              </a:rPr>
              <a:t> pour. </a:t>
            </a:r>
          </a:p>
          <a:p>
            <a:pPr>
              <a:lnSpc>
                <a:spcPct val="90000"/>
              </a:lnSpc>
              <a:spcBef>
                <a:spcPct val="50000"/>
              </a:spcBef>
            </a:pPr>
            <a:r>
              <a:rPr lang="en-US" sz="1800" b="1">
                <a:effectLst>
                  <a:outerShdw blurRad="38100" dist="38100" dir="2700000" algn="tl">
                    <a:srgbClr val="FFFFFF"/>
                  </a:outerShdw>
                </a:effectLst>
              </a:rPr>
              <a:t>M </a:t>
            </a:r>
          </a:p>
          <a:p>
            <a:pPr>
              <a:lnSpc>
                <a:spcPct val="80000"/>
              </a:lnSpc>
              <a:spcBef>
                <a:spcPct val="50000"/>
              </a:spcBef>
            </a:pPr>
            <a:r>
              <a:rPr lang="en-US" sz="1800" b="1">
                <a:effectLst>
                  <a:outerShdw blurRad="38100" dist="38100" dir="2700000" algn="tl">
                    <a:srgbClr val="FFFFFF"/>
                  </a:outerShdw>
                </a:effectLst>
              </a:rPr>
              <a:t>MOSES was he</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Who </a:t>
            </a:r>
            <a:r>
              <a:rPr lang="en-US" sz="1800" b="1" i="1">
                <a:effectLst>
                  <a:outerShdw blurRad="38100" dist="38100" dir="2700000" algn="tl">
                    <a:srgbClr val="FFFFFF"/>
                  </a:outerShdw>
                </a:effectLst>
              </a:rPr>
              <a:t>Israel's</a:t>
            </a:r>
            <a:r>
              <a:rPr lang="en-US" sz="1800" b="1">
                <a:effectLst>
                  <a:outerShdw blurRad="38100" dist="38100" dir="2700000" algn="tl">
                    <a:srgbClr val="FFFFFF"/>
                  </a:outerShdw>
                </a:effectLst>
              </a:rPr>
              <a:t> Host</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Led thro' the Sea </a:t>
            </a:r>
            <a:endParaRPr lang="en-US" sz="2400">
              <a:effectLst>
                <a:outerShdw blurRad="38100" dist="38100" dir="2700000" algn="tl">
                  <a:srgbClr val="FFFFFF"/>
                </a:outerShdw>
              </a:effectLst>
            </a:endParaRPr>
          </a:p>
        </p:txBody>
      </p:sp>
      <p:sp>
        <p:nvSpPr>
          <p:cNvPr id="59396" name="Text Box 4"/>
          <p:cNvSpPr txBox="1">
            <a:spLocks noChangeArrowheads="1"/>
          </p:cNvSpPr>
          <p:nvPr/>
        </p:nvSpPr>
        <p:spPr bwMode="auto">
          <a:xfrm>
            <a:off x="4267200" y="0"/>
            <a:ext cx="2286000" cy="6865938"/>
          </a:xfrm>
          <a:prstGeom prst="rect">
            <a:avLst/>
          </a:prstGeom>
          <a:solidFill>
            <a:srgbClr val="CCFFFF"/>
          </a:solidFill>
          <a:ln w="9525">
            <a:noFill/>
            <a:miter lim="800000"/>
            <a:headEnd/>
            <a:tailEnd/>
          </a:ln>
          <a:effectLst/>
        </p:spPr>
        <p:txBody>
          <a:bodyPr>
            <a:spAutoFit/>
          </a:bodyPr>
          <a:lstStyle/>
          <a:p>
            <a:pPr>
              <a:lnSpc>
                <a:spcPct val="90000"/>
              </a:lnSpc>
              <a:spcBef>
                <a:spcPct val="50000"/>
              </a:spcBef>
            </a:pPr>
            <a:r>
              <a:rPr lang="en-US" sz="1800" b="1">
                <a:effectLst>
                  <a:outerShdw blurRad="38100" dist="38100" dir="2700000" algn="tl">
                    <a:srgbClr val="FFFFFF"/>
                  </a:outerShdw>
                </a:effectLst>
              </a:rPr>
              <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N </a:t>
            </a:r>
          </a:p>
          <a:p>
            <a:pPr>
              <a:lnSpc>
                <a:spcPct val="90000"/>
              </a:lnSpc>
              <a:spcBef>
                <a:spcPct val="50000"/>
              </a:spcBef>
            </a:pPr>
            <a:r>
              <a:rPr lang="en-US" sz="1800" b="1">
                <a:effectLst>
                  <a:outerShdw blurRad="38100" dist="38100" dir="2700000" algn="tl">
                    <a:srgbClr val="FFFFFF"/>
                  </a:outerShdw>
                </a:effectLst>
              </a:rPr>
              <a:t>NOAH did view</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The old world &amp; new. </a:t>
            </a:r>
          </a:p>
          <a:p>
            <a:pPr>
              <a:lnSpc>
                <a:spcPct val="90000"/>
              </a:lnSpc>
              <a:spcBef>
                <a:spcPct val="50000"/>
              </a:spcBef>
            </a:pPr>
            <a:r>
              <a:rPr lang="en-US" sz="1800" b="1">
                <a:effectLst>
                  <a:outerShdw blurRad="38100" dist="38100" dir="2700000" algn="tl">
                    <a:srgbClr val="FFFFFF"/>
                  </a:outerShdw>
                </a:effectLst>
              </a:rPr>
              <a:t>O </a:t>
            </a:r>
          </a:p>
          <a:p>
            <a:pPr>
              <a:lnSpc>
                <a:spcPct val="90000"/>
              </a:lnSpc>
              <a:spcBef>
                <a:spcPct val="50000"/>
              </a:spcBef>
            </a:pPr>
            <a:r>
              <a:rPr lang="en-US" sz="1800" b="1">
                <a:effectLst>
                  <a:outerShdw blurRad="38100" dist="38100" dir="2700000" algn="tl">
                    <a:srgbClr val="FFFFFF"/>
                  </a:outerShdw>
                </a:effectLst>
              </a:rPr>
              <a:t>Young OBADIAS,</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DAVID, JOSIAS,</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All were pious. </a:t>
            </a:r>
          </a:p>
          <a:p>
            <a:pPr>
              <a:lnSpc>
                <a:spcPct val="90000"/>
              </a:lnSpc>
              <a:spcBef>
                <a:spcPct val="50000"/>
              </a:spcBef>
            </a:pPr>
            <a:r>
              <a:rPr lang="en-US" sz="1800" b="1">
                <a:effectLst>
                  <a:outerShdw blurRad="38100" dist="38100" dir="2700000" algn="tl">
                    <a:srgbClr val="FFFFFF"/>
                  </a:outerShdw>
                </a:effectLst>
              </a:rPr>
              <a:t>P </a:t>
            </a:r>
          </a:p>
          <a:p>
            <a:pPr>
              <a:lnSpc>
                <a:spcPct val="90000"/>
              </a:lnSpc>
              <a:spcBef>
                <a:spcPct val="50000"/>
              </a:spcBef>
            </a:pPr>
            <a:r>
              <a:rPr lang="en-US" sz="1800" b="1">
                <a:effectLst>
                  <a:outerShdw blurRad="38100" dist="38100" dir="2700000" algn="tl">
                    <a:srgbClr val="FFFFFF"/>
                  </a:outerShdw>
                </a:effectLst>
              </a:rPr>
              <a:t>PETER deny'd</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His Lord and cry'd. </a:t>
            </a:r>
          </a:p>
          <a:p>
            <a:pPr>
              <a:lnSpc>
                <a:spcPct val="90000"/>
              </a:lnSpc>
              <a:spcBef>
                <a:spcPct val="50000"/>
              </a:spcBef>
            </a:pPr>
            <a:r>
              <a:rPr lang="en-US" sz="1800" b="1">
                <a:effectLst>
                  <a:outerShdw blurRad="38100" dist="38100" dir="2700000" algn="tl">
                    <a:srgbClr val="FFFFFF"/>
                  </a:outerShdw>
                </a:effectLst>
              </a:rPr>
              <a:t>Q </a:t>
            </a:r>
          </a:p>
          <a:p>
            <a:pPr>
              <a:lnSpc>
                <a:spcPct val="90000"/>
              </a:lnSpc>
              <a:spcBef>
                <a:spcPct val="50000"/>
              </a:spcBef>
            </a:pPr>
            <a:r>
              <a:rPr lang="en-US" sz="1800" b="1">
                <a:effectLst>
                  <a:outerShdw blurRad="38100" dist="38100" dir="2700000" algn="tl">
                    <a:srgbClr val="FFFFFF"/>
                  </a:outerShdw>
                </a:effectLst>
              </a:rPr>
              <a:t>Queen ESTHER sues</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And saves the Jews. </a:t>
            </a:r>
          </a:p>
          <a:p>
            <a:pPr>
              <a:lnSpc>
                <a:spcPct val="90000"/>
              </a:lnSpc>
              <a:spcBef>
                <a:spcPct val="50000"/>
              </a:spcBef>
            </a:pPr>
            <a:r>
              <a:rPr lang="en-US" sz="1800" b="1">
                <a:effectLst>
                  <a:outerShdw blurRad="38100" dist="38100" dir="2700000" algn="tl">
                    <a:srgbClr val="FFFFFF"/>
                  </a:outerShdw>
                </a:effectLst>
              </a:rPr>
              <a:t>R </a:t>
            </a:r>
          </a:p>
          <a:p>
            <a:pPr>
              <a:lnSpc>
                <a:spcPct val="90000"/>
              </a:lnSpc>
              <a:spcBef>
                <a:spcPct val="50000"/>
              </a:spcBef>
            </a:pPr>
            <a:r>
              <a:rPr lang="en-US" sz="1800" b="1">
                <a:effectLst>
                  <a:outerShdw blurRad="38100" dist="38100" dir="2700000" algn="tl">
                    <a:srgbClr val="FFFFFF"/>
                  </a:outerShdw>
                </a:effectLst>
              </a:rPr>
              <a:t>Young pious RUTH,</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Left all for Truth. </a:t>
            </a:r>
          </a:p>
          <a:p>
            <a:pPr>
              <a:lnSpc>
                <a:spcPct val="110000"/>
              </a:lnSpc>
              <a:spcBef>
                <a:spcPct val="50000"/>
              </a:spcBef>
            </a:pPr>
            <a:r>
              <a:rPr lang="en-US" sz="1800" b="1">
                <a:effectLst>
                  <a:outerShdw blurRad="38100" dist="38100" dir="2700000" algn="tl">
                    <a:srgbClr val="FFFFFF"/>
                  </a:outerShdw>
                </a:effectLst>
              </a:rPr>
              <a:t>S </a:t>
            </a:r>
          </a:p>
          <a:p>
            <a:pPr>
              <a:lnSpc>
                <a:spcPct val="90000"/>
              </a:lnSpc>
              <a:spcBef>
                <a:spcPct val="50000"/>
              </a:spcBef>
            </a:pPr>
            <a:r>
              <a:rPr lang="en-US" sz="1800" b="1">
                <a:effectLst>
                  <a:outerShdw blurRad="38100" dist="38100" dir="2700000" algn="tl">
                    <a:srgbClr val="FFFFFF"/>
                  </a:outerShdw>
                </a:effectLst>
              </a:rPr>
              <a:t>Young SAM'L dear,</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The Lord did fear. </a:t>
            </a:r>
            <a:endParaRPr lang="en-US" b="1">
              <a:effectLst>
                <a:outerShdw blurRad="38100" dist="38100" dir="2700000" algn="tl">
                  <a:srgbClr val="FFFFFF"/>
                </a:outerShdw>
              </a:effectLst>
            </a:endParaRPr>
          </a:p>
        </p:txBody>
      </p:sp>
      <p:sp>
        <p:nvSpPr>
          <p:cNvPr id="59397" name="Text Box 5"/>
          <p:cNvSpPr txBox="1">
            <a:spLocks noChangeArrowheads="1"/>
          </p:cNvSpPr>
          <p:nvPr/>
        </p:nvSpPr>
        <p:spPr bwMode="auto">
          <a:xfrm>
            <a:off x="6553200" y="0"/>
            <a:ext cx="2590800" cy="6837363"/>
          </a:xfrm>
          <a:prstGeom prst="rect">
            <a:avLst/>
          </a:prstGeom>
          <a:solidFill>
            <a:srgbClr val="FFFFCC"/>
          </a:solidFill>
          <a:ln w="9525">
            <a:noFill/>
            <a:miter lim="800000"/>
            <a:headEnd/>
            <a:tailEnd/>
          </a:ln>
          <a:effectLst/>
        </p:spPr>
        <p:txBody>
          <a:bodyPr>
            <a:spAutoFit/>
          </a:bodyPr>
          <a:lstStyle/>
          <a:p>
            <a:pPr>
              <a:lnSpc>
                <a:spcPct val="70000"/>
              </a:lnSpc>
              <a:spcBef>
                <a:spcPct val="50000"/>
              </a:spcBef>
            </a:pPr>
            <a:r>
              <a:rPr lang="en-US" sz="1800" b="1">
                <a:effectLst>
                  <a:outerShdw blurRad="38100" dist="38100" dir="2700000" algn="tl">
                    <a:srgbClr val="FFFFFF"/>
                  </a:outerShdw>
                </a:effectLst>
              </a:rPr>
              <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T </a:t>
            </a:r>
          </a:p>
          <a:p>
            <a:pPr>
              <a:lnSpc>
                <a:spcPct val="90000"/>
              </a:lnSpc>
              <a:spcBef>
                <a:spcPct val="50000"/>
              </a:spcBef>
            </a:pPr>
            <a:r>
              <a:rPr lang="en-US" sz="1800" b="1">
                <a:effectLst>
                  <a:outerShdw blurRad="38100" dist="38100" dir="2700000" algn="tl">
                    <a:srgbClr val="FFFFFF"/>
                  </a:outerShdw>
                </a:effectLst>
              </a:rPr>
              <a:t>Young TIMOTHY</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Learnt sin to fly. </a:t>
            </a:r>
          </a:p>
          <a:p>
            <a:pPr>
              <a:lnSpc>
                <a:spcPct val="90000"/>
              </a:lnSpc>
              <a:spcBef>
                <a:spcPct val="50000"/>
              </a:spcBef>
            </a:pPr>
            <a:r>
              <a:rPr lang="en-US" sz="1800" b="1">
                <a:effectLst>
                  <a:outerShdw blurRad="38100" dist="38100" dir="2700000" algn="tl">
                    <a:srgbClr val="FFFFFF"/>
                  </a:outerShdw>
                </a:effectLst>
              </a:rPr>
              <a:t>V </a:t>
            </a:r>
          </a:p>
          <a:p>
            <a:pPr>
              <a:lnSpc>
                <a:spcPct val="90000"/>
              </a:lnSpc>
              <a:spcBef>
                <a:spcPct val="50000"/>
              </a:spcBef>
            </a:pPr>
            <a:r>
              <a:rPr lang="en-US" sz="1800" b="1">
                <a:effectLst>
                  <a:outerShdw blurRad="38100" dist="38100" dir="2700000" algn="tl">
                    <a:srgbClr val="FFFFFF"/>
                  </a:outerShdw>
                </a:effectLst>
              </a:rPr>
              <a:t>VASHTI for Pride</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Was set aside. </a:t>
            </a:r>
          </a:p>
          <a:p>
            <a:pPr>
              <a:lnSpc>
                <a:spcPct val="90000"/>
              </a:lnSpc>
              <a:spcBef>
                <a:spcPct val="50000"/>
              </a:spcBef>
            </a:pPr>
            <a:r>
              <a:rPr lang="en-US" sz="1800" b="1">
                <a:effectLst>
                  <a:outerShdw blurRad="38100" dist="38100" dir="2700000" algn="tl">
                    <a:srgbClr val="FFFFFF"/>
                  </a:outerShdw>
                </a:effectLst>
              </a:rPr>
              <a:t>W </a:t>
            </a:r>
          </a:p>
          <a:p>
            <a:pPr>
              <a:lnSpc>
                <a:spcPct val="90000"/>
              </a:lnSpc>
              <a:spcBef>
                <a:spcPct val="50000"/>
              </a:spcBef>
            </a:pPr>
            <a:r>
              <a:rPr lang="en-US" sz="1800" b="1">
                <a:effectLst>
                  <a:outerShdw blurRad="38100" dist="38100" dir="2700000" algn="tl">
                    <a:srgbClr val="FFFFFF"/>
                  </a:outerShdw>
                </a:effectLst>
              </a:rPr>
              <a:t>Whales in the Sea,</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GOD's Voice obey. </a:t>
            </a:r>
          </a:p>
          <a:p>
            <a:pPr>
              <a:lnSpc>
                <a:spcPct val="90000"/>
              </a:lnSpc>
              <a:spcBef>
                <a:spcPct val="50000"/>
              </a:spcBef>
            </a:pPr>
            <a:r>
              <a:rPr lang="en-US" sz="1800" b="1">
                <a:effectLst>
                  <a:outerShdw blurRad="38100" dist="38100" dir="2700000" algn="tl">
                    <a:srgbClr val="FFFFFF"/>
                  </a:outerShdw>
                </a:effectLst>
              </a:rPr>
              <a:t>X </a:t>
            </a:r>
          </a:p>
          <a:p>
            <a:pPr>
              <a:lnSpc>
                <a:spcPct val="90000"/>
              </a:lnSpc>
              <a:spcBef>
                <a:spcPct val="50000"/>
              </a:spcBef>
            </a:pPr>
            <a:r>
              <a:rPr lang="en-US" sz="1800" b="1">
                <a:effectLst>
                  <a:outerShdw blurRad="38100" dist="38100" dir="2700000" algn="tl">
                    <a:srgbClr val="FFFFFF"/>
                  </a:outerShdw>
                </a:effectLst>
              </a:rPr>
              <a:t>XERXES did die,</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And so must I. </a:t>
            </a:r>
          </a:p>
          <a:p>
            <a:pPr>
              <a:lnSpc>
                <a:spcPct val="90000"/>
              </a:lnSpc>
              <a:spcBef>
                <a:spcPct val="50000"/>
              </a:spcBef>
            </a:pPr>
            <a:r>
              <a:rPr lang="en-US" sz="1800" b="1">
                <a:effectLst>
                  <a:outerShdw blurRad="38100" dist="38100" dir="2700000" algn="tl">
                    <a:srgbClr val="FFFFFF"/>
                  </a:outerShdw>
                </a:effectLst>
              </a:rPr>
              <a:t>Y </a:t>
            </a:r>
          </a:p>
          <a:p>
            <a:pPr>
              <a:lnSpc>
                <a:spcPct val="90000"/>
              </a:lnSpc>
              <a:spcBef>
                <a:spcPct val="50000"/>
              </a:spcBef>
            </a:pPr>
            <a:r>
              <a:rPr lang="en-US" sz="1800" b="1">
                <a:effectLst>
                  <a:outerShdw blurRad="38100" dist="38100" dir="2700000" algn="tl">
                    <a:srgbClr val="FFFFFF"/>
                  </a:outerShdw>
                </a:effectLst>
              </a:rPr>
              <a:t>While youth do cheer</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Death may be near. </a:t>
            </a:r>
          </a:p>
          <a:p>
            <a:pPr>
              <a:lnSpc>
                <a:spcPct val="90000"/>
              </a:lnSpc>
              <a:spcBef>
                <a:spcPct val="50000"/>
              </a:spcBef>
            </a:pPr>
            <a:r>
              <a:rPr lang="en-US" sz="1800" b="1">
                <a:effectLst>
                  <a:outerShdw blurRad="38100" dist="38100" dir="2700000" algn="tl">
                    <a:srgbClr val="FFFFFF"/>
                  </a:outerShdw>
                </a:effectLst>
              </a:rPr>
              <a:t>Z </a:t>
            </a:r>
          </a:p>
          <a:p>
            <a:pPr>
              <a:lnSpc>
                <a:spcPct val="90000"/>
              </a:lnSpc>
              <a:spcBef>
                <a:spcPct val="50000"/>
              </a:spcBef>
            </a:pPr>
            <a:r>
              <a:rPr lang="en-US" sz="1800" b="1">
                <a:effectLst>
                  <a:outerShdw blurRad="38100" dist="38100" dir="2700000" algn="tl">
                    <a:srgbClr val="FFFFFF"/>
                  </a:outerShdw>
                </a:effectLst>
              </a:rPr>
              <a:t>ZACCHEUS he</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Did climb the Tree</a:t>
            </a:r>
            <a:br>
              <a:rPr lang="en-US" sz="1800" b="1">
                <a:effectLst>
                  <a:outerShdw blurRad="38100" dist="38100" dir="2700000" algn="tl">
                    <a:srgbClr val="FFFFFF"/>
                  </a:outerShdw>
                </a:effectLst>
              </a:rPr>
            </a:br>
            <a:r>
              <a:rPr lang="en-US" sz="1800" b="1">
                <a:effectLst>
                  <a:outerShdw blurRad="38100" dist="38100" dir="2700000" algn="tl">
                    <a:srgbClr val="FFFFFF"/>
                  </a:outerShdw>
                </a:effectLst>
              </a:rPr>
              <a:t>Our Lord to see. </a:t>
            </a:r>
            <a:br>
              <a:rPr lang="en-US" sz="1800" b="1">
                <a:effectLst>
                  <a:outerShdw blurRad="38100" dist="38100" dir="2700000" algn="tl">
                    <a:srgbClr val="FFFFFF"/>
                  </a:outerShdw>
                </a:effectLst>
              </a:rPr>
            </a:br>
            <a:endParaRPr lang="en-US" b="1">
              <a:effectLst>
                <a:outerShdw blurRad="38100" dist="38100" dir="2700000" algn="tl">
                  <a:srgbClr val="FFFFFF"/>
                </a:outerShdw>
              </a:effectLst>
            </a:endParaRPr>
          </a:p>
        </p:txBody>
      </p:sp>
      <p:sp>
        <p:nvSpPr>
          <p:cNvPr id="59398" name="AutoShape 6">
            <a:hlinkClick r:id="rId2" action="ppaction://hlinksldjump"/>
          </p:cNvPr>
          <p:cNvSpPr>
            <a:spLocks noChangeArrowheads="1"/>
          </p:cNvSpPr>
          <p:nvPr/>
        </p:nvSpPr>
        <p:spPr bwMode="auto">
          <a:xfrm>
            <a:off x="8763000" y="6553200"/>
            <a:ext cx="228600" cy="228600"/>
          </a:xfrm>
          <a:prstGeom prst="irregularSeal1">
            <a:avLst/>
          </a:prstGeom>
          <a:solidFill>
            <a:srgbClr val="FF0000"/>
          </a:solidFill>
          <a:ln w="28575">
            <a:solidFill>
              <a:schemeClr val="tx1"/>
            </a:solidFill>
            <a:miter lim="800000"/>
            <a:headEnd/>
            <a:tailEnd/>
          </a:ln>
          <a:effectLst/>
        </p:spPr>
        <p:txBody>
          <a:bodyPr wrap="none" anchor="ctr"/>
          <a:lstStyle/>
          <a:p>
            <a:endParaRPr lang="en-US"/>
          </a:p>
        </p:txBody>
      </p:sp>
      <p:sp>
        <p:nvSpPr>
          <p:cNvPr id="59399" name="AutoShape 7">
            <a:hlinkClick r:id="rId3" action="ppaction://hlinksldjump"/>
          </p:cNvPr>
          <p:cNvSpPr>
            <a:spLocks noChangeArrowheads="1"/>
          </p:cNvSpPr>
          <p:nvPr/>
        </p:nvSpPr>
        <p:spPr bwMode="auto">
          <a:xfrm>
            <a:off x="8229600" y="6553200"/>
            <a:ext cx="228600" cy="228600"/>
          </a:xfrm>
          <a:prstGeom prst="irregularSeal1">
            <a:avLst/>
          </a:prstGeom>
          <a:solidFill>
            <a:srgbClr val="0000CC"/>
          </a:solidFill>
          <a:ln w="28575">
            <a:solidFill>
              <a:schemeClr val="tx1"/>
            </a:solidFill>
            <a:miter lim="800000"/>
            <a:headEnd/>
            <a:tailEnd/>
          </a:ln>
          <a:effectLst/>
        </p:spPr>
        <p:txBody>
          <a:bodyPr wrap="none" anchor="ctr"/>
          <a:lstStyle/>
          <a:p>
            <a:endParaRPr lang="en-US"/>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500" fill="hold"/>
                                        <p:tgtEl>
                                          <p:spTgt spid="59394"/>
                                        </p:tgtEl>
                                        <p:attrNameLst>
                                          <p:attrName>ppt_x</p:attrName>
                                        </p:attrNameLst>
                                      </p:cBhvr>
                                      <p:tavLst>
                                        <p:tav tm="0">
                                          <p:val>
                                            <p:strVal val="0-#ppt_w/2"/>
                                          </p:val>
                                        </p:tav>
                                        <p:tav tm="100000">
                                          <p:val>
                                            <p:strVal val="#ppt_x"/>
                                          </p:val>
                                        </p:tav>
                                      </p:tavLst>
                                    </p:anim>
                                    <p:anim calcmode="lin" valueType="num">
                                      <p:cBhvr additive="base">
                                        <p:cTn id="8" dur="500" fill="hold"/>
                                        <p:tgtEl>
                                          <p:spTgt spid="593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395"/>
                                        </p:tgtEl>
                                        <p:attrNameLst>
                                          <p:attrName>style.visibility</p:attrName>
                                        </p:attrNameLst>
                                      </p:cBhvr>
                                      <p:to>
                                        <p:strVal val="visible"/>
                                      </p:to>
                                    </p:set>
                                    <p:anim calcmode="lin" valueType="num">
                                      <p:cBhvr additive="base">
                                        <p:cTn id="13" dur="500" fill="hold"/>
                                        <p:tgtEl>
                                          <p:spTgt spid="59395"/>
                                        </p:tgtEl>
                                        <p:attrNameLst>
                                          <p:attrName>ppt_x</p:attrName>
                                        </p:attrNameLst>
                                      </p:cBhvr>
                                      <p:tavLst>
                                        <p:tav tm="0">
                                          <p:val>
                                            <p:strVal val="#ppt_x"/>
                                          </p:val>
                                        </p:tav>
                                        <p:tav tm="100000">
                                          <p:val>
                                            <p:strVal val="#ppt_x"/>
                                          </p:val>
                                        </p:tav>
                                      </p:tavLst>
                                    </p:anim>
                                    <p:anim calcmode="lin" valueType="num">
                                      <p:cBhvr additive="base">
                                        <p:cTn id="14" dur="500" fill="hold"/>
                                        <p:tgtEl>
                                          <p:spTgt spid="5939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9396"/>
                                        </p:tgtEl>
                                        <p:attrNameLst>
                                          <p:attrName>style.visibility</p:attrName>
                                        </p:attrNameLst>
                                      </p:cBhvr>
                                      <p:to>
                                        <p:strVal val="visible"/>
                                      </p:to>
                                    </p:set>
                                    <p:anim calcmode="lin" valueType="num">
                                      <p:cBhvr additive="base">
                                        <p:cTn id="19" dur="500" fill="hold"/>
                                        <p:tgtEl>
                                          <p:spTgt spid="59396"/>
                                        </p:tgtEl>
                                        <p:attrNameLst>
                                          <p:attrName>ppt_x</p:attrName>
                                        </p:attrNameLst>
                                      </p:cBhvr>
                                      <p:tavLst>
                                        <p:tav tm="0">
                                          <p:val>
                                            <p:strVal val="#ppt_x"/>
                                          </p:val>
                                        </p:tav>
                                        <p:tav tm="100000">
                                          <p:val>
                                            <p:strVal val="#ppt_x"/>
                                          </p:val>
                                        </p:tav>
                                      </p:tavLst>
                                    </p:anim>
                                    <p:anim calcmode="lin" valueType="num">
                                      <p:cBhvr additive="base">
                                        <p:cTn id="20" dur="500" fill="hold"/>
                                        <p:tgtEl>
                                          <p:spTgt spid="5939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9397"/>
                                        </p:tgtEl>
                                        <p:attrNameLst>
                                          <p:attrName>style.visibility</p:attrName>
                                        </p:attrNameLst>
                                      </p:cBhvr>
                                      <p:to>
                                        <p:strVal val="visible"/>
                                      </p:to>
                                    </p:set>
                                    <p:anim calcmode="lin" valueType="num">
                                      <p:cBhvr additive="base">
                                        <p:cTn id="25" dur="500" fill="hold"/>
                                        <p:tgtEl>
                                          <p:spTgt spid="59397"/>
                                        </p:tgtEl>
                                        <p:attrNameLst>
                                          <p:attrName>ppt_x</p:attrName>
                                        </p:attrNameLst>
                                      </p:cBhvr>
                                      <p:tavLst>
                                        <p:tav tm="0">
                                          <p:val>
                                            <p:strVal val="0-#ppt_w/2"/>
                                          </p:val>
                                        </p:tav>
                                        <p:tav tm="100000">
                                          <p:val>
                                            <p:strVal val="#ppt_x"/>
                                          </p:val>
                                        </p:tav>
                                      </p:tavLst>
                                    </p:anim>
                                    <p:anim calcmode="lin" valueType="num">
                                      <p:cBhvr additive="base">
                                        <p:cTn id="26" dur="500" fill="hold"/>
                                        <p:tgtEl>
                                          <p:spTgt spid="593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autoUpdateAnimBg="0"/>
      <p:bldP spid="59395" grpId="0" animBg="1" autoUpdateAnimBg="0"/>
      <p:bldP spid="59396" grpId="0" animBg="1" autoUpdateAnimBg="0"/>
      <p:bldP spid="59397"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738188" y="-2332038"/>
            <a:ext cx="9144001" cy="0"/>
          </a:xfrm>
          <a:prstGeom prst="rect">
            <a:avLst/>
          </a:prstGeom>
          <a:noFill/>
          <a:ln w="9525">
            <a:noFill/>
            <a:miter lim="800000"/>
            <a:headEnd/>
            <a:tailEnd/>
          </a:ln>
          <a:effectLst/>
        </p:spPr>
        <p:txBody>
          <a:bodyPr>
            <a:spAutoFit/>
          </a:bodyPr>
          <a:lstStyle/>
          <a:p>
            <a:endParaRPr lang="en-US"/>
          </a:p>
        </p:txBody>
      </p:sp>
      <p:pic>
        <p:nvPicPr>
          <p:cNvPr id="185348" name="Picture 4" descr="2027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med">
    <p:cover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pic>
        <p:nvPicPr>
          <p:cNvPr id="354306" name="Picture 2"/>
          <p:cNvPicPr>
            <a:picLocks noChangeAspect="1" noChangeArrowheads="1"/>
          </p:cNvPicPr>
          <p:nvPr/>
        </p:nvPicPr>
        <p:blipFill>
          <a:blip r:embed="rId2" cstate="print"/>
          <a:srcRect/>
          <a:stretch>
            <a:fillRect/>
          </a:stretch>
        </p:blipFill>
        <p:spPr bwMode="auto">
          <a:xfrm>
            <a:off x="152400" y="228600"/>
            <a:ext cx="5060950" cy="6400800"/>
          </a:xfrm>
          <a:prstGeom prst="rect">
            <a:avLst/>
          </a:prstGeom>
          <a:noFill/>
        </p:spPr>
      </p:pic>
      <p:pic>
        <p:nvPicPr>
          <p:cNvPr id="354307" name="Picture 3"/>
          <p:cNvPicPr>
            <a:picLocks noChangeAspect="1" noChangeArrowheads="1"/>
          </p:cNvPicPr>
          <p:nvPr/>
        </p:nvPicPr>
        <p:blipFill>
          <a:blip r:embed="rId3" cstate="print"/>
          <a:srcRect/>
          <a:stretch>
            <a:fillRect/>
          </a:stretch>
        </p:blipFill>
        <p:spPr bwMode="auto">
          <a:xfrm>
            <a:off x="152400" y="228600"/>
            <a:ext cx="5060950" cy="6400800"/>
          </a:xfrm>
          <a:prstGeom prst="rect">
            <a:avLst/>
          </a:prstGeom>
          <a:noFill/>
        </p:spPr>
      </p:pic>
      <p:sp>
        <p:nvSpPr>
          <p:cNvPr id="354308" name="Text Box 4"/>
          <p:cNvSpPr txBox="1">
            <a:spLocks noChangeArrowheads="1"/>
          </p:cNvSpPr>
          <p:nvPr/>
        </p:nvSpPr>
        <p:spPr bwMode="auto">
          <a:xfrm>
            <a:off x="5334000" y="315913"/>
            <a:ext cx="3657600" cy="4204228"/>
          </a:xfrm>
          <a:prstGeom prst="rect">
            <a:avLst/>
          </a:prstGeom>
          <a:noFill/>
          <a:ln w="9525">
            <a:noFill/>
            <a:miter lim="800000"/>
            <a:headEnd/>
            <a:tailEnd/>
          </a:ln>
          <a:effectLst/>
        </p:spPr>
        <p:txBody>
          <a:bodyPr>
            <a:spAutoFit/>
          </a:bodyPr>
          <a:lstStyle/>
          <a:p>
            <a:pPr marL="457200" indent="-457200" algn="ctr">
              <a:spcBef>
                <a:spcPct val="50000"/>
              </a:spcBef>
            </a:pPr>
            <a:r>
              <a:rPr lang="en-US" sz="3600" b="1" u="sng" dirty="0">
                <a:solidFill>
                  <a:schemeClr val="bg1"/>
                </a:solidFill>
                <a:cs typeface="Times New Roman" pitchFamily="18" charset="0"/>
              </a:rPr>
              <a:t>Middle Colonies</a:t>
            </a:r>
            <a:r>
              <a:rPr lang="en-US" sz="3200" b="1" dirty="0">
                <a:solidFill>
                  <a:schemeClr val="bg1"/>
                </a:solidFill>
                <a:cs typeface="Times New Roman" pitchFamily="18" charset="0"/>
              </a:rPr>
              <a:t> </a:t>
            </a:r>
          </a:p>
          <a:p>
            <a:pPr marL="457200" indent="-457200">
              <a:lnSpc>
                <a:spcPct val="90000"/>
              </a:lnSpc>
              <a:spcBef>
                <a:spcPct val="50000"/>
              </a:spcBef>
            </a:pPr>
            <a:endParaRPr lang="en-US" b="1" dirty="0">
              <a:solidFill>
                <a:srgbClr val="FFFF99"/>
              </a:solidFill>
              <a:cs typeface="Times New Roman" pitchFamily="18" charset="0"/>
            </a:endParaRPr>
          </a:p>
          <a:p>
            <a:pPr marL="457200" indent="-457200" algn="ctr">
              <a:lnSpc>
                <a:spcPct val="40000"/>
              </a:lnSpc>
              <a:spcBef>
                <a:spcPct val="50000"/>
              </a:spcBef>
            </a:pPr>
            <a:r>
              <a:rPr lang="en-US" sz="3200" b="1" dirty="0">
                <a:solidFill>
                  <a:srgbClr val="FFFF99"/>
                </a:solidFill>
                <a:cs typeface="Times New Roman" pitchFamily="18" charset="0"/>
              </a:rPr>
              <a:t>New York</a:t>
            </a:r>
          </a:p>
          <a:p>
            <a:pPr marL="457200" indent="-457200" algn="ctr">
              <a:lnSpc>
                <a:spcPct val="40000"/>
              </a:lnSpc>
              <a:spcBef>
                <a:spcPct val="50000"/>
              </a:spcBef>
            </a:pPr>
            <a:r>
              <a:rPr lang="en-US" sz="3200" b="1" dirty="0">
                <a:solidFill>
                  <a:srgbClr val="FFFF99"/>
                </a:solidFill>
                <a:cs typeface="Times New Roman" pitchFamily="18" charset="0"/>
              </a:rPr>
              <a:t>Pennsylvania</a:t>
            </a:r>
          </a:p>
          <a:p>
            <a:pPr marL="457200" indent="-457200" algn="ctr">
              <a:lnSpc>
                <a:spcPct val="40000"/>
              </a:lnSpc>
              <a:spcBef>
                <a:spcPct val="50000"/>
              </a:spcBef>
            </a:pPr>
            <a:r>
              <a:rPr lang="en-US" sz="3200" b="1" dirty="0">
                <a:solidFill>
                  <a:srgbClr val="FFFF99"/>
                </a:solidFill>
                <a:cs typeface="Times New Roman" pitchFamily="18" charset="0"/>
              </a:rPr>
              <a:t>New Jersey</a:t>
            </a:r>
          </a:p>
          <a:p>
            <a:pPr marL="457200" indent="-457200" algn="ctr">
              <a:lnSpc>
                <a:spcPct val="40000"/>
              </a:lnSpc>
              <a:spcBef>
                <a:spcPct val="50000"/>
              </a:spcBef>
            </a:pPr>
            <a:r>
              <a:rPr lang="en-US" sz="3200" b="1" dirty="0" smtClean="0">
                <a:solidFill>
                  <a:srgbClr val="FFFF99"/>
                </a:solidFill>
                <a:cs typeface="Times New Roman" pitchFamily="18" charset="0"/>
              </a:rPr>
              <a:t>Delaware</a:t>
            </a:r>
          </a:p>
          <a:p>
            <a:pPr marL="457200" indent="-457200" algn="ctr">
              <a:lnSpc>
                <a:spcPct val="40000"/>
              </a:lnSpc>
              <a:spcBef>
                <a:spcPct val="50000"/>
              </a:spcBef>
            </a:pPr>
            <a:r>
              <a:rPr lang="en-US" sz="3200" b="1" dirty="0" smtClean="0">
                <a:solidFill>
                  <a:srgbClr val="FFFF99"/>
                </a:solidFill>
                <a:cs typeface="Times New Roman" pitchFamily="18" charset="0"/>
              </a:rPr>
              <a:t>Maryland</a:t>
            </a:r>
            <a:endParaRPr lang="en-US" sz="3200" b="1" dirty="0">
              <a:solidFill>
                <a:srgbClr val="FFFF99"/>
              </a:solidFill>
              <a:cs typeface="Times New Roman" pitchFamily="18" charset="0"/>
            </a:endParaRPr>
          </a:p>
          <a:p>
            <a:pPr marL="457200" indent="-457200">
              <a:spcBef>
                <a:spcPct val="50000"/>
              </a:spcBef>
            </a:pPr>
            <a:endParaRPr lang="en-US" sz="3200" b="1" dirty="0">
              <a:solidFill>
                <a:srgbClr val="FFFF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54307"/>
                                        </p:tgtEl>
                                        <p:attrNameLst>
                                          <p:attrName>style.visibility</p:attrName>
                                        </p:attrNameLst>
                                      </p:cBhvr>
                                      <p:to>
                                        <p:strVal val="visible"/>
                                      </p:to>
                                    </p:set>
                                    <p:animEffect transition="in" filter="wipe(down)">
                                      <p:cBhvr>
                                        <p:cTn id="7" dur="580">
                                          <p:stCondLst>
                                            <p:cond delay="0"/>
                                          </p:stCondLst>
                                        </p:cTn>
                                        <p:tgtEl>
                                          <p:spTgt spid="354307"/>
                                        </p:tgtEl>
                                      </p:cBhvr>
                                    </p:animEffect>
                                    <p:anim calcmode="lin" valueType="num">
                                      <p:cBhvr>
                                        <p:cTn id="8" dur="1822" tmFilter="0,0; 0.14,0.36; 0.43,0.73; 0.71,0.91; 1.0,1.0">
                                          <p:stCondLst>
                                            <p:cond delay="0"/>
                                          </p:stCondLst>
                                        </p:cTn>
                                        <p:tgtEl>
                                          <p:spTgt spid="35430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430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430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430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4307"/>
                                        </p:tgtEl>
                                        <p:attrNameLst>
                                          <p:attrName>ppt_y</p:attrName>
                                        </p:attrNameLst>
                                      </p:cBhvr>
                                      <p:tavLst>
                                        <p:tav tm="0" fmla="#ppt_y-sin(pi*$)/81">
                                          <p:val>
                                            <p:fltVal val="0"/>
                                          </p:val>
                                        </p:tav>
                                        <p:tav tm="100000">
                                          <p:val>
                                            <p:fltVal val="1"/>
                                          </p:val>
                                        </p:tav>
                                      </p:tavLst>
                                    </p:anim>
                                    <p:animScale>
                                      <p:cBhvr>
                                        <p:cTn id="13" dur="26">
                                          <p:stCondLst>
                                            <p:cond delay="650"/>
                                          </p:stCondLst>
                                        </p:cTn>
                                        <p:tgtEl>
                                          <p:spTgt spid="354307"/>
                                        </p:tgtEl>
                                      </p:cBhvr>
                                      <p:to x="100000" y="60000"/>
                                    </p:animScale>
                                    <p:animScale>
                                      <p:cBhvr>
                                        <p:cTn id="14" dur="166" decel="50000">
                                          <p:stCondLst>
                                            <p:cond delay="676"/>
                                          </p:stCondLst>
                                        </p:cTn>
                                        <p:tgtEl>
                                          <p:spTgt spid="354307"/>
                                        </p:tgtEl>
                                      </p:cBhvr>
                                      <p:to x="100000" y="100000"/>
                                    </p:animScale>
                                    <p:animScale>
                                      <p:cBhvr>
                                        <p:cTn id="15" dur="26">
                                          <p:stCondLst>
                                            <p:cond delay="1312"/>
                                          </p:stCondLst>
                                        </p:cTn>
                                        <p:tgtEl>
                                          <p:spTgt spid="354307"/>
                                        </p:tgtEl>
                                      </p:cBhvr>
                                      <p:to x="100000" y="80000"/>
                                    </p:animScale>
                                    <p:animScale>
                                      <p:cBhvr>
                                        <p:cTn id="16" dur="166" decel="50000">
                                          <p:stCondLst>
                                            <p:cond delay="1338"/>
                                          </p:stCondLst>
                                        </p:cTn>
                                        <p:tgtEl>
                                          <p:spTgt spid="354307"/>
                                        </p:tgtEl>
                                      </p:cBhvr>
                                      <p:to x="100000" y="100000"/>
                                    </p:animScale>
                                    <p:animScale>
                                      <p:cBhvr>
                                        <p:cTn id="17" dur="26">
                                          <p:stCondLst>
                                            <p:cond delay="1642"/>
                                          </p:stCondLst>
                                        </p:cTn>
                                        <p:tgtEl>
                                          <p:spTgt spid="354307"/>
                                        </p:tgtEl>
                                      </p:cBhvr>
                                      <p:to x="100000" y="90000"/>
                                    </p:animScale>
                                    <p:animScale>
                                      <p:cBhvr>
                                        <p:cTn id="18" dur="166" decel="50000">
                                          <p:stCondLst>
                                            <p:cond delay="1668"/>
                                          </p:stCondLst>
                                        </p:cTn>
                                        <p:tgtEl>
                                          <p:spTgt spid="354307"/>
                                        </p:tgtEl>
                                      </p:cBhvr>
                                      <p:to x="100000" y="100000"/>
                                    </p:animScale>
                                    <p:animScale>
                                      <p:cBhvr>
                                        <p:cTn id="19" dur="26">
                                          <p:stCondLst>
                                            <p:cond delay="1808"/>
                                          </p:stCondLst>
                                        </p:cTn>
                                        <p:tgtEl>
                                          <p:spTgt spid="354307"/>
                                        </p:tgtEl>
                                      </p:cBhvr>
                                      <p:to x="100000" y="95000"/>
                                    </p:animScale>
                                    <p:animScale>
                                      <p:cBhvr>
                                        <p:cTn id="20" dur="166" decel="50000">
                                          <p:stCondLst>
                                            <p:cond delay="1834"/>
                                          </p:stCondLst>
                                        </p:cTn>
                                        <p:tgtEl>
                                          <p:spTgt spid="35430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355330" name="Rectangle 2"/>
          <p:cNvSpPr>
            <a:spLocks noChangeArrowheads="1"/>
          </p:cNvSpPr>
          <p:nvPr/>
        </p:nvSpPr>
        <p:spPr bwMode="auto">
          <a:xfrm>
            <a:off x="-1720850" y="-2206625"/>
            <a:ext cx="9144000" cy="0"/>
          </a:xfrm>
          <a:prstGeom prst="rect">
            <a:avLst/>
          </a:prstGeom>
          <a:noFill/>
          <a:ln w="9525">
            <a:noFill/>
            <a:miter lim="800000"/>
            <a:headEnd/>
            <a:tailEnd/>
          </a:ln>
          <a:effectLst/>
        </p:spPr>
        <p:txBody>
          <a:bodyPr>
            <a:spAutoFit/>
          </a:bodyPr>
          <a:lstStyle/>
          <a:p>
            <a:endParaRPr lang="en-US"/>
          </a:p>
        </p:txBody>
      </p:sp>
      <p:pic>
        <p:nvPicPr>
          <p:cNvPr id="355331" name="Picture 3" descr="15861"/>
          <p:cNvPicPr>
            <a:picLocks noChangeAspect="1" noChangeArrowheads="1"/>
          </p:cNvPicPr>
          <p:nvPr/>
        </p:nvPicPr>
        <p:blipFill>
          <a:blip r:embed="rId2" cstate="print"/>
          <a:srcRect/>
          <a:stretch>
            <a:fillRect/>
          </a:stretch>
        </p:blipFill>
        <p:spPr bwMode="auto">
          <a:xfrm>
            <a:off x="228600" y="381000"/>
            <a:ext cx="5970588" cy="6248400"/>
          </a:xfrm>
          <a:prstGeom prst="rect">
            <a:avLst/>
          </a:prstGeom>
          <a:noFill/>
        </p:spPr>
      </p:pic>
      <p:sp>
        <p:nvSpPr>
          <p:cNvPr id="355332" name="Text Box 4"/>
          <p:cNvSpPr txBox="1">
            <a:spLocks noChangeArrowheads="1"/>
          </p:cNvSpPr>
          <p:nvPr/>
        </p:nvSpPr>
        <p:spPr bwMode="auto">
          <a:xfrm>
            <a:off x="6248400" y="0"/>
            <a:ext cx="2895600" cy="7018338"/>
          </a:xfrm>
          <a:prstGeom prst="rect">
            <a:avLst/>
          </a:prstGeom>
          <a:noFill/>
          <a:ln w="9525">
            <a:noFill/>
            <a:miter lim="800000"/>
            <a:headEnd/>
            <a:tailEnd/>
          </a:ln>
          <a:effectLst/>
        </p:spPr>
        <p:txBody>
          <a:bodyPr>
            <a:spAutoFit/>
          </a:bodyPr>
          <a:lstStyle/>
          <a:p>
            <a:pPr marL="457200" indent="-457200" algn="ctr">
              <a:spcBef>
                <a:spcPct val="50000"/>
              </a:spcBef>
            </a:pPr>
            <a:r>
              <a:rPr lang="en-US" b="1" u="sng">
                <a:solidFill>
                  <a:schemeClr val="bg1"/>
                </a:solidFill>
                <a:cs typeface="Times New Roman" pitchFamily="18" charset="0"/>
              </a:rPr>
              <a:t>Middle Colonies</a:t>
            </a:r>
            <a:r>
              <a:rPr lang="en-US" sz="2400" b="1">
                <a:solidFill>
                  <a:schemeClr val="bg1"/>
                </a:solidFill>
                <a:cs typeface="Times New Roman" pitchFamily="18" charset="0"/>
              </a:rPr>
              <a:t> </a:t>
            </a:r>
          </a:p>
          <a:p>
            <a:pPr marL="457200" indent="-457200">
              <a:lnSpc>
                <a:spcPct val="90000"/>
              </a:lnSpc>
              <a:spcBef>
                <a:spcPct val="50000"/>
              </a:spcBef>
              <a:buFontTx/>
              <a:buAutoNum type="arabicPeriod"/>
            </a:pPr>
            <a:r>
              <a:rPr lang="en-US" sz="2000" b="1">
                <a:solidFill>
                  <a:srgbClr val="FFFF99"/>
                </a:solidFill>
                <a:cs typeface="Times New Roman" pitchFamily="18" charset="0"/>
              </a:rPr>
              <a:t>River systems </a:t>
            </a:r>
          </a:p>
          <a:p>
            <a:pPr marL="457200" indent="-457200">
              <a:lnSpc>
                <a:spcPct val="90000"/>
              </a:lnSpc>
              <a:spcBef>
                <a:spcPct val="50000"/>
              </a:spcBef>
              <a:buFontTx/>
              <a:buAutoNum type="arabicPeriod"/>
            </a:pPr>
            <a:r>
              <a:rPr lang="en-US" sz="2000" b="1">
                <a:solidFill>
                  <a:srgbClr val="FFFF99"/>
                </a:solidFill>
                <a:cs typeface="Times New Roman" pitchFamily="18" charset="0"/>
              </a:rPr>
              <a:t>Valleys – fertile soil</a:t>
            </a:r>
          </a:p>
          <a:p>
            <a:pPr marL="457200" indent="-457200">
              <a:lnSpc>
                <a:spcPct val="90000"/>
              </a:lnSpc>
              <a:spcBef>
                <a:spcPct val="50000"/>
              </a:spcBef>
              <a:buFontTx/>
              <a:buAutoNum type="arabicPeriod"/>
            </a:pPr>
            <a:r>
              <a:rPr lang="en-US" sz="2000" b="1">
                <a:solidFill>
                  <a:srgbClr val="FFFF99"/>
                </a:solidFill>
                <a:cs typeface="Times New Roman" pitchFamily="18" charset="0"/>
              </a:rPr>
              <a:t>."bread basket" large farms - surplus food </a:t>
            </a:r>
          </a:p>
          <a:p>
            <a:pPr marL="457200" indent="-457200">
              <a:lnSpc>
                <a:spcPct val="90000"/>
              </a:lnSpc>
              <a:spcBef>
                <a:spcPct val="50000"/>
              </a:spcBef>
              <a:buFontTx/>
              <a:buAutoNum type="arabicPeriod"/>
            </a:pPr>
            <a:r>
              <a:rPr lang="en-US" sz="2000" b="1">
                <a:solidFill>
                  <a:srgbClr val="FFFF99"/>
                </a:solidFill>
                <a:cs typeface="Times New Roman" pitchFamily="18" charset="0"/>
              </a:rPr>
              <a:t>diverse population</a:t>
            </a:r>
          </a:p>
          <a:p>
            <a:pPr marL="457200" indent="-457200">
              <a:lnSpc>
                <a:spcPct val="90000"/>
              </a:lnSpc>
              <a:spcBef>
                <a:spcPct val="50000"/>
              </a:spcBef>
              <a:buFontTx/>
              <a:buAutoNum type="arabicPeriod"/>
            </a:pPr>
            <a:r>
              <a:rPr lang="en-US" sz="2000" b="1">
                <a:solidFill>
                  <a:srgbClr val="FFFF99"/>
                </a:solidFill>
                <a:cs typeface="Times New Roman" pitchFamily="18" charset="0"/>
              </a:rPr>
              <a:t>manufacturing </a:t>
            </a:r>
          </a:p>
          <a:p>
            <a:pPr marL="457200" indent="-457200">
              <a:lnSpc>
                <a:spcPct val="90000"/>
              </a:lnSpc>
              <a:spcBef>
                <a:spcPct val="50000"/>
              </a:spcBef>
              <a:buFontTx/>
              <a:buAutoNum type="arabicPeriod"/>
            </a:pPr>
            <a:r>
              <a:rPr lang="en-US" sz="2000" b="1">
                <a:solidFill>
                  <a:srgbClr val="FFFF99"/>
                </a:solidFill>
                <a:cs typeface="Times New Roman" pitchFamily="18" charset="0"/>
              </a:rPr>
              <a:t>iron mines, glass, shipyards, and paper  </a:t>
            </a:r>
          </a:p>
          <a:p>
            <a:pPr marL="457200" indent="-457200">
              <a:lnSpc>
                <a:spcPct val="90000"/>
              </a:lnSpc>
              <a:spcBef>
                <a:spcPct val="50000"/>
              </a:spcBef>
              <a:buFontTx/>
              <a:buAutoNum type="arabicPeriod"/>
            </a:pPr>
            <a:r>
              <a:rPr lang="en-US" sz="2000" b="1">
                <a:solidFill>
                  <a:srgbClr val="FFFF99"/>
                </a:solidFill>
                <a:cs typeface="Times New Roman" pitchFamily="18" charset="0"/>
              </a:rPr>
              <a:t>Cities: New York and Philadelphia </a:t>
            </a:r>
            <a:br>
              <a:rPr lang="en-US" sz="2000" b="1">
                <a:solidFill>
                  <a:srgbClr val="FFFF99"/>
                </a:solidFill>
                <a:cs typeface="Times New Roman" pitchFamily="18" charset="0"/>
              </a:rPr>
            </a:br>
            <a:endParaRPr lang="en-US" sz="2000" b="1">
              <a:solidFill>
                <a:srgbClr val="FFFF99"/>
              </a:solidFill>
              <a:cs typeface="Times New Roman" pitchFamily="18" charset="0"/>
            </a:endParaRPr>
          </a:p>
          <a:p>
            <a:pPr marL="457200" indent="-457200" algn="ctr">
              <a:lnSpc>
                <a:spcPct val="40000"/>
              </a:lnSpc>
              <a:spcBef>
                <a:spcPct val="50000"/>
              </a:spcBef>
            </a:pPr>
            <a:r>
              <a:rPr lang="en-US" sz="2400" b="1">
                <a:solidFill>
                  <a:srgbClr val="FFFF99"/>
                </a:solidFill>
                <a:cs typeface="Times New Roman" pitchFamily="18" charset="0"/>
              </a:rPr>
              <a:t>New York</a:t>
            </a:r>
          </a:p>
          <a:p>
            <a:pPr marL="457200" indent="-457200" algn="ctr">
              <a:lnSpc>
                <a:spcPct val="40000"/>
              </a:lnSpc>
              <a:spcBef>
                <a:spcPct val="50000"/>
              </a:spcBef>
            </a:pPr>
            <a:r>
              <a:rPr lang="en-US" sz="2400" b="1">
                <a:solidFill>
                  <a:srgbClr val="FFFF99"/>
                </a:solidFill>
                <a:cs typeface="Times New Roman" pitchFamily="18" charset="0"/>
              </a:rPr>
              <a:t>Pennsylvania</a:t>
            </a:r>
          </a:p>
          <a:p>
            <a:pPr marL="457200" indent="-457200" algn="ctr">
              <a:lnSpc>
                <a:spcPct val="40000"/>
              </a:lnSpc>
              <a:spcBef>
                <a:spcPct val="50000"/>
              </a:spcBef>
            </a:pPr>
            <a:r>
              <a:rPr lang="en-US" sz="2400" b="1">
                <a:solidFill>
                  <a:srgbClr val="FFFF99"/>
                </a:solidFill>
                <a:cs typeface="Times New Roman" pitchFamily="18" charset="0"/>
              </a:rPr>
              <a:t>New Jersey</a:t>
            </a:r>
          </a:p>
          <a:p>
            <a:pPr marL="457200" indent="-457200" algn="ctr">
              <a:lnSpc>
                <a:spcPct val="40000"/>
              </a:lnSpc>
              <a:spcBef>
                <a:spcPct val="50000"/>
              </a:spcBef>
            </a:pPr>
            <a:r>
              <a:rPr lang="en-US" sz="2400" b="1">
                <a:solidFill>
                  <a:srgbClr val="FFFF99"/>
                </a:solidFill>
                <a:cs typeface="Times New Roman" pitchFamily="18" charset="0"/>
              </a:rPr>
              <a:t>Delaware</a:t>
            </a:r>
          </a:p>
          <a:p>
            <a:pPr marL="457200" indent="-457200">
              <a:spcBef>
                <a:spcPct val="50000"/>
              </a:spcBef>
            </a:pPr>
            <a:endParaRPr lang="en-US" sz="2400" b="1">
              <a:solidFill>
                <a:srgbClr val="FFFF99"/>
              </a:solidFill>
            </a:endParaRPr>
          </a:p>
        </p:txBody>
      </p:sp>
      <p:sp>
        <p:nvSpPr>
          <p:cNvPr id="355333" name="Rectangle 5"/>
          <p:cNvSpPr>
            <a:spLocks noGrp="1" noChangeArrowheads="1"/>
          </p:cNvSpPr>
          <p:nvPr>
            <p:ph type="title" idx="4294967295"/>
          </p:nvPr>
        </p:nvSpPr>
        <p:spPr>
          <a:xfrm>
            <a:off x="7010400" y="6400800"/>
            <a:ext cx="1905000" cy="76200"/>
          </a:xfrm>
        </p:spPr>
        <p:txBody>
          <a:bodyPr/>
          <a:lstStyle/>
          <a:p>
            <a:r>
              <a:rPr lang="en-US" sz="1600"/>
              <a:t>Middle Colonies</a:t>
            </a:r>
          </a:p>
        </p:txBody>
      </p:sp>
      <p:sp>
        <p:nvSpPr>
          <p:cNvPr id="355334" name="AutoShape 6">
            <a:hlinkClick r:id="rId3" action="ppaction://hlinksldjump"/>
          </p:cNvPr>
          <p:cNvSpPr>
            <a:spLocks noChangeArrowheads="1"/>
          </p:cNvSpPr>
          <p:nvPr/>
        </p:nvSpPr>
        <p:spPr bwMode="auto">
          <a:xfrm>
            <a:off x="8534400" y="6553200"/>
            <a:ext cx="228600" cy="228600"/>
          </a:xfrm>
          <a:prstGeom prst="irregularSeal2">
            <a:avLst/>
          </a:prstGeom>
          <a:solidFill>
            <a:srgbClr val="CC0000"/>
          </a:solidFill>
          <a:ln w="12700">
            <a:solidFill>
              <a:schemeClr val="bg1"/>
            </a:solidFill>
            <a:miter lim="800000"/>
            <a:headEnd/>
            <a:tailEnd/>
          </a:ln>
          <a:effectLst/>
        </p:spPr>
        <p:txBody>
          <a:bodyPr wrap="none" anchor="ctr"/>
          <a:lstStyle/>
          <a:p>
            <a:endParaRPr lang="en-US"/>
          </a:p>
        </p:txBody>
      </p:sp>
      <p:pic>
        <p:nvPicPr>
          <p:cNvPr id="355335" name="Picture 7"/>
          <p:cNvPicPr>
            <a:picLocks noChangeAspect="1" noChangeArrowheads="1"/>
          </p:cNvPicPr>
          <p:nvPr/>
        </p:nvPicPr>
        <p:blipFill>
          <a:blip r:embed="rId4" cstate="print"/>
          <a:srcRect l="6061" t="1222" r="62122" b="85335"/>
          <a:stretch>
            <a:fillRect/>
          </a:stretch>
        </p:blipFill>
        <p:spPr bwMode="auto">
          <a:xfrm>
            <a:off x="381000" y="5715000"/>
            <a:ext cx="1524000" cy="838200"/>
          </a:xfrm>
          <a:prstGeom prst="rect">
            <a:avLst/>
          </a:prstGeom>
          <a:noFill/>
          <a:ln w="9525">
            <a:noFill/>
            <a:miter lim="800000"/>
            <a:headEnd/>
            <a:tailEnd/>
          </a:ln>
          <a:effectLst/>
        </p:spPr>
      </p:pic>
    </p:spTree>
  </p:cSld>
  <p:clrMapOvr>
    <a:masterClrMapping/>
  </p:clrMapOvr>
  <p:transition spd="med">
    <p:cover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0147" name="AutoShape 3">
            <a:hlinkClick r:id="rId2" action="ppaction://hlinksldjump"/>
          </p:cNvPr>
          <p:cNvSpPr>
            <a:spLocks noChangeArrowheads="1"/>
          </p:cNvSpPr>
          <p:nvPr/>
        </p:nvSpPr>
        <p:spPr bwMode="auto">
          <a:xfrm>
            <a:off x="8001000" y="6324600"/>
            <a:ext cx="228600" cy="228600"/>
          </a:xfrm>
          <a:prstGeom prst="irregularSeal2">
            <a:avLst/>
          </a:prstGeom>
          <a:solidFill>
            <a:srgbClr val="FFFF99"/>
          </a:solidFill>
          <a:ln w="28575">
            <a:solidFill>
              <a:schemeClr val="tx1"/>
            </a:solidFill>
            <a:miter lim="800000"/>
            <a:headEnd/>
            <a:tailEnd/>
          </a:ln>
          <a:effectLst/>
        </p:spPr>
        <p:txBody>
          <a:bodyPr wrap="none" anchor="ctr"/>
          <a:lstStyle/>
          <a:p>
            <a:endParaRPr lang="en-US"/>
          </a:p>
        </p:txBody>
      </p:sp>
      <p:sp>
        <p:nvSpPr>
          <p:cNvPr id="390148" name="Text Box 4"/>
          <p:cNvSpPr txBox="1">
            <a:spLocks noChangeArrowheads="1"/>
          </p:cNvSpPr>
          <p:nvPr/>
        </p:nvSpPr>
        <p:spPr bwMode="auto">
          <a:xfrm>
            <a:off x="6781800" y="2133600"/>
            <a:ext cx="2362200" cy="1554163"/>
          </a:xfrm>
          <a:prstGeom prst="rect">
            <a:avLst/>
          </a:prstGeom>
          <a:noFill/>
          <a:ln w="9525">
            <a:noFill/>
            <a:miter lim="800000"/>
            <a:headEnd/>
            <a:tailEnd/>
          </a:ln>
          <a:effectLst/>
        </p:spPr>
        <p:txBody>
          <a:bodyPr>
            <a:spAutoFit/>
          </a:bodyPr>
          <a:lstStyle/>
          <a:p>
            <a:pPr algn="ctr">
              <a:spcBef>
                <a:spcPct val="50000"/>
              </a:spcBef>
            </a:pPr>
            <a:r>
              <a:rPr lang="en-US" sz="3200" b="1">
                <a:solidFill>
                  <a:srgbClr val="FFFF66"/>
                </a:solidFill>
              </a:rPr>
              <a:t>America, a “melting pot”</a:t>
            </a:r>
          </a:p>
        </p:txBody>
      </p:sp>
      <p:sp>
        <p:nvSpPr>
          <p:cNvPr id="390149" name="Rectangle 5"/>
          <p:cNvSpPr>
            <a:spLocks noChangeArrowheads="1"/>
          </p:cNvSpPr>
          <p:nvPr/>
        </p:nvSpPr>
        <p:spPr bwMode="auto">
          <a:xfrm>
            <a:off x="-504825" y="-2332038"/>
            <a:ext cx="9144000" cy="0"/>
          </a:xfrm>
          <a:prstGeom prst="rect">
            <a:avLst/>
          </a:prstGeom>
          <a:noFill/>
          <a:ln w="9525">
            <a:noFill/>
            <a:miter lim="800000"/>
            <a:headEnd/>
            <a:tailEnd/>
          </a:ln>
          <a:effectLst/>
        </p:spPr>
        <p:txBody>
          <a:bodyPr>
            <a:spAutoFit/>
          </a:bodyPr>
          <a:lstStyle/>
          <a:p>
            <a:endParaRPr lang="en-US"/>
          </a:p>
        </p:txBody>
      </p:sp>
      <p:pic>
        <p:nvPicPr>
          <p:cNvPr id="390151" name="Picture 7" descr="20278"/>
          <p:cNvPicPr>
            <a:picLocks noChangeAspect="1" noChangeArrowheads="1"/>
          </p:cNvPicPr>
          <p:nvPr/>
        </p:nvPicPr>
        <p:blipFill>
          <a:blip r:embed="rId3" cstate="print">
            <a:lum bright="-12000" contrast="12000"/>
          </a:blip>
          <a:srcRect/>
          <a:stretch>
            <a:fillRect/>
          </a:stretch>
        </p:blipFill>
        <p:spPr bwMode="auto">
          <a:xfrm>
            <a:off x="0" y="0"/>
            <a:ext cx="6553200" cy="6858000"/>
          </a:xfrm>
          <a:prstGeom prst="rect">
            <a:avLst/>
          </a:prstGeom>
          <a:noFill/>
        </p:spPr>
      </p:pic>
    </p:spTree>
  </p:cSld>
  <p:clrMapOvr>
    <a:masterClrMapping/>
  </p:clrMapOvr>
  <p:transition spd="med">
    <p:cover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56391" name="Group 39"/>
          <p:cNvGraphicFramePr>
            <a:graphicFrameLocks noGrp="1"/>
          </p:cNvGraphicFramePr>
          <p:nvPr/>
        </p:nvGraphicFramePr>
        <p:xfrm>
          <a:off x="0" y="1058863"/>
          <a:ext cx="9144000" cy="5914327"/>
        </p:xfrm>
        <a:graphic>
          <a:graphicData uri="http://schemas.openxmlformats.org/drawingml/2006/table">
            <a:tbl>
              <a:tblPr/>
              <a:tblGrid>
                <a:gridCol w="2286000"/>
                <a:gridCol w="2286000"/>
                <a:gridCol w="2362200"/>
                <a:gridCol w="2209800"/>
              </a:tblGrid>
              <a:tr h="1487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sng" strike="noStrike" cap="none" normalizeH="0" baseline="0" smtClean="0">
                          <a:ln>
                            <a:noFill/>
                          </a:ln>
                          <a:solidFill>
                            <a:schemeClr val="tx1"/>
                          </a:solidFill>
                          <a:effectLst/>
                          <a:latin typeface="Arial Black" pitchFamily="34" charset="0"/>
                        </a:rPr>
                        <a:t>New Netherland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In1609--Dutch</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Black"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New York—1664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England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Henry Hudson for Netherlands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Black"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Duke of York of England names it New York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5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English fleet takes New Amsterdam from Dutch in 1664 and becomes New York City---Good harbor for trade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New Netherlands was an autocracy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1689---English Bill of Rights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Representative Govt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Royal Colony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1377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sng" strike="noStrike" cap="none" normalizeH="0" baseline="0" smtClean="0">
                        <a:ln>
                          <a:noFill/>
                        </a:ln>
                        <a:solidFill>
                          <a:schemeClr val="tx1"/>
                        </a:solidFill>
                        <a:effectLst/>
                        <a:latin typeface="Arial Black"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sng" strike="noStrike" cap="none" normalizeH="0" baseline="0" smtClean="0">
                          <a:ln>
                            <a:noFill/>
                          </a:ln>
                          <a:solidFill>
                            <a:schemeClr val="tx1"/>
                          </a:solidFill>
                          <a:effectLst/>
                          <a:latin typeface="Arial Black" pitchFamily="34" charset="0"/>
                        </a:rPr>
                        <a:t>New Jersey</a:t>
                      </a:r>
                      <a:r>
                        <a:rPr kumimoji="0" lang="en-US" sz="1400" b="0" i="0" u="none" strike="noStrike" cap="none" normalizeH="0" baseline="0" smtClean="0">
                          <a:ln>
                            <a:noFill/>
                          </a:ln>
                          <a:solidFill>
                            <a:schemeClr val="tx1"/>
                          </a:solidFill>
                          <a:effectLst/>
                          <a:latin typeface="Arial Black" pitchFamily="34" charset="0"/>
                        </a:rPr>
                        <a:t>---1702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Indian land---Dutch and Swedish gift from King Charles II to brother James---gives to his friends Lord John Berkeley &amp; Sir George Carteret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5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Black"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Attract new settlers for Dutch and Swedish colonists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Black" pitchFamily="34" charset="0"/>
                      </a:endParaRPr>
                    </a:p>
                    <a:p>
                      <a:pPr marL="0" marR="0" lvl="0" indent="0" algn="ctr" defTabSz="914400" rtl="0" eaLnBrk="1" fontAlgn="base" latinLnBrk="0" hangingPunct="1">
                        <a:lnSpc>
                          <a:spcPct val="100000"/>
                        </a:lnSpc>
                        <a:spcBef>
                          <a:spcPct val="2000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Black"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Royal Colony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1273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Black"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sng" strike="noStrike" cap="none" normalizeH="0" baseline="0" smtClean="0">
                          <a:ln>
                            <a:noFill/>
                          </a:ln>
                          <a:solidFill>
                            <a:schemeClr val="tx1"/>
                          </a:solidFill>
                          <a:effectLst/>
                          <a:latin typeface="Arial Black" pitchFamily="34" charset="0"/>
                        </a:rPr>
                        <a:t>Pennsylvania</a:t>
                      </a:r>
                      <a:r>
                        <a:rPr kumimoji="0" lang="en-US" sz="1400" b="0" i="0" u="none" strike="noStrike" cap="none" normalizeH="0" baseline="0" smtClean="0">
                          <a:ln>
                            <a:noFill/>
                          </a:ln>
                          <a:solidFill>
                            <a:schemeClr val="tx1"/>
                          </a:solidFill>
                          <a:effectLst/>
                          <a:latin typeface="Arial Black" pitchFamily="34" charset="0"/>
                        </a:rPr>
                        <a:t>—1681</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Black"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sng" strike="noStrike" cap="none" normalizeH="0" baseline="0" smtClean="0">
                          <a:ln>
                            <a:noFill/>
                          </a:ln>
                          <a:solidFill>
                            <a:schemeClr val="tx1"/>
                          </a:solidFill>
                          <a:effectLst/>
                          <a:latin typeface="Arial Black" pitchFamily="34" charset="0"/>
                        </a:rPr>
                        <a:t>Delaware</a:t>
                      </a:r>
                      <a:r>
                        <a:rPr kumimoji="0" lang="en-US" sz="1400" b="0" i="0" u="none" strike="noStrike" cap="none" normalizeH="0" baseline="0" smtClean="0">
                          <a:ln>
                            <a:noFill/>
                          </a:ln>
                          <a:solidFill>
                            <a:schemeClr val="tx1"/>
                          </a:solidFill>
                          <a:effectLst/>
                          <a:latin typeface="Arial Black" pitchFamily="34" charset="0"/>
                        </a:rPr>
                        <a:t>--1682</a:t>
                      </a:r>
                      <a:endParaRPr kumimoji="0" lang="en-US" sz="1400" b="0" i="0" u="sng" strike="noStrike" cap="none" normalizeH="0" baseline="0" smtClean="0">
                        <a:ln>
                          <a:noFill/>
                        </a:ln>
                        <a:solidFill>
                          <a:schemeClr val="tx1"/>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Black"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William Penn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Swedes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5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Penn founded for religious freedom for the Quakers---Holy Experiment—invited all people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Representative govt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Black"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Royal Colony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Black"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1287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Black"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sng" strike="noStrike" cap="none" normalizeH="0" baseline="0" smtClean="0">
                          <a:ln>
                            <a:noFill/>
                          </a:ln>
                          <a:solidFill>
                            <a:schemeClr val="tx1"/>
                          </a:solidFill>
                          <a:effectLst/>
                          <a:latin typeface="Arial Black" pitchFamily="34" charset="0"/>
                        </a:rPr>
                        <a:t>Maryland</a:t>
                      </a:r>
                      <a:r>
                        <a:rPr kumimoji="0" lang="en-US" sz="1400" b="0" i="0" u="none" strike="noStrike" cap="none" normalizeH="0" baseline="0" smtClean="0">
                          <a:ln>
                            <a:noFill/>
                          </a:ln>
                          <a:solidFill>
                            <a:schemeClr val="tx1"/>
                          </a:solidFill>
                          <a:effectLst/>
                          <a:latin typeface="Arial Black" pitchFamily="34" charset="0"/>
                        </a:rPr>
                        <a:t>--1634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Black"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Lord Baltimore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5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Religious toleration—those who believed in Christ---allowed persecuted Catholics to settle in Maryland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Representative govt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Black"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Black" pitchFamily="34" charset="0"/>
                        </a:rPr>
                        <a:t>Proprietary Colony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r>
            </a:tbl>
          </a:graphicData>
        </a:graphic>
      </p:graphicFrame>
      <p:sp>
        <p:nvSpPr>
          <p:cNvPr id="356381" name="Text Box 29"/>
          <p:cNvSpPr txBox="1">
            <a:spLocks noChangeArrowheads="1"/>
          </p:cNvSpPr>
          <p:nvPr/>
        </p:nvSpPr>
        <p:spPr bwMode="auto">
          <a:xfrm>
            <a:off x="0" y="228600"/>
            <a:ext cx="9144000" cy="457200"/>
          </a:xfrm>
          <a:prstGeom prst="rect">
            <a:avLst/>
          </a:prstGeom>
          <a:noFill/>
          <a:ln w="9525">
            <a:noFill/>
            <a:miter lim="800000"/>
            <a:headEnd/>
            <a:tailEnd/>
          </a:ln>
          <a:effectLst/>
        </p:spPr>
        <p:txBody>
          <a:bodyPr>
            <a:spAutoFit/>
          </a:bodyPr>
          <a:lstStyle/>
          <a:p>
            <a:pPr>
              <a:spcBef>
                <a:spcPct val="50000"/>
              </a:spcBef>
            </a:pPr>
            <a:endParaRPr lang="en-US" sz="2400"/>
          </a:p>
        </p:txBody>
      </p:sp>
      <p:sp>
        <p:nvSpPr>
          <p:cNvPr id="356382" name="WordArt 30"/>
          <p:cNvSpPr>
            <a:spLocks noChangeArrowheads="1" noChangeShapeType="1" noTextEdit="1"/>
          </p:cNvSpPr>
          <p:nvPr/>
        </p:nvSpPr>
        <p:spPr bwMode="auto">
          <a:xfrm>
            <a:off x="762000" y="304800"/>
            <a:ext cx="7696200" cy="381000"/>
          </a:xfrm>
          <a:prstGeom prst="rect">
            <a:avLst/>
          </a:prstGeom>
        </p:spPr>
        <p:txBody>
          <a:bodyPr spcFirstLastPara="1" wrap="none" fromWordArt="1">
            <a:prstTxWarp prst="textArchUp">
              <a:avLst>
                <a:gd name="adj" fmla="val 10800000"/>
              </a:avLst>
            </a:prstTxWarp>
          </a:bodyPr>
          <a:lstStyle/>
          <a:p>
            <a:pPr algn="ctr"/>
            <a:r>
              <a:rPr lang="en-US" sz="3600" b="1" kern="10">
                <a:ln w="9525">
                  <a:solidFill>
                    <a:srgbClr val="000000"/>
                  </a:solidFill>
                  <a:round/>
                  <a:headEnd/>
                  <a:tailEnd/>
                </a:ln>
                <a:solidFill>
                  <a:srgbClr val="000000"/>
                </a:solidFill>
                <a:latin typeface="Arial Black"/>
              </a:rPr>
              <a:t>CHART:  THIRTEEN COLONIES</a:t>
            </a:r>
          </a:p>
        </p:txBody>
      </p:sp>
      <p:sp>
        <p:nvSpPr>
          <p:cNvPr id="356383" name="Text Box 31"/>
          <p:cNvSpPr txBox="1">
            <a:spLocks noChangeArrowheads="1"/>
          </p:cNvSpPr>
          <p:nvPr/>
        </p:nvSpPr>
        <p:spPr bwMode="auto">
          <a:xfrm>
            <a:off x="0" y="609600"/>
            <a:ext cx="9144000" cy="396875"/>
          </a:xfrm>
          <a:prstGeom prst="rect">
            <a:avLst/>
          </a:prstGeom>
          <a:noFill/>
          <a:ln w="9525">
            <a:noFill/>
            <a:miter lim="800000"/>
            <a:headEnd/>
            <a:tailEnd/>
          </a:ln>
          <a:effectLst/>
        </p:spPr>
        <p:txBody>
          <a:bodyPr>
            <a:spAutoFit/>
          </a:bodyPr>
          <a:lstStyle/>
          <a:p>
            <a:pPr>
              <a:spcBef>
                <a:spcPct val="50000"/>
              </a:spcBef>
            </a:pPr>
            <a:r>
              <a:rPr lang="en-US" sz="2000" b="1"/>
              <a:t>      </a:t>
            </a:r>
            <a:r>
              <a:rPr lang="en-US" sz="1800" b="1" u="sng"/>
              <a:t>Colony/Date</a:t>
            </a:r>
            <a:r>
              <a:rPr lang="en-US" sz="1800" b="1"/>
              <a:t>	           </a:t>
            </a:r>
            <a:r>
              <a:rPr lang="en-US" sz="1800" b="1" u="sng"/>
              <a:t>Person Responsible</a:t>
            </a:r>
            <a:r>
              <a:rPr lang="en-US" sz="1800" b="1"/>
              <a:t>           </a:t>
            </a:r>
            <a:r>
              <a:rPr lang="en-US" sz="1800" b="1" u="sng"/>
              <a:t>Why Founded</a:t>
            </a:r>
            <a:r>
              <a:rPr lang="en-US" sz="1800" b="1"/>
              <a:t>	           </a:t>
            </a:r>
            <a:r>
              <a:rPr lang="en-US" sz="1800" b="1" u="sng"/>
              <a:t>Governed/Owner</a:t>
            </a:r>
          </a:p>
        </p:txBody>
      </p:sp>
      <p:sp>
        <p:nvSpPr>
          <p:cNvPr id="356384" name="Rectangle 32"/>
          <p:cNvSpPr>
            <a:spLocks noGrp="1" noChangeArrowheads="1"/>
          </p:cNvSpPr>
          <p:nvPr>
            <p:ph type="title" idx="4294967295"/>
          </p:nvPr>
        </p:nvSpPr>
        <p:spPr>
          <a:xfrm>
            <a:off x="685800" y="457200"/>
            <a:ext cx="7772400" cy="228600"/>
          </a:xfrm>
        </p:spPr>
        <p:txBody>
          <a:bodyPr/>
          <a:lstStyle/>
          <a:p>
            <a:r>
              <a:rPr lang="en-US" sz="1200"/>
              <a:t>Chart 13a</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2590800" y="304800"/>
            <a:ext cx="5867400" cy="1431925"/>
          </a:xfrm>
        </p:spPr>
        <p:txBody>
          <a:bodyPr/>
          <a:lstStyle/>
          <a:p>
            <a:r>
              <a:rPr lang="en-US"/>
              <a:t>New Netherland (New York)</a:t>
            </a:r>
          </a:p>
        </p:txBody>
      </p:sp>
      <p:sp>
        <p:nvSpPr>
          <p:cNvPr id="377859" name="Rectangle 3"/>
          <p:cNvSpPr>
            <a:spLocks noGrp="1" noChangeArrowheads="1"/>
          </p:cNvSpPr>
          <p:nvPr>
            <p:ph type="body" sz="half" idx="1"/>
          </p:nvPr>
        </p:nvSpPr>
        <p:spPr>
          <a:xfrm>
            <a:off x="0" y="3124200"/>
            <a:ext cx="8839200" cy="3505200"/>
          </a:xfrm>
        </p:spPr>
        <p:txBody>
          <a:bodyPr/>
          <a:lstStyle/>
          <a:p>
            <a:pPr marL="466725" indent="-466725">
              <a:lnSpc>
                <a:spcPct val="80000"/>
              </a:lnSpc>
              <a:spcBef>
                <a:spcPct val="30000"/>
              </a:spcBef>
            </a:pPr>
            <a:r>
              <a:rPr lang="en-US" sz="2800"/>
              <a:t>1609: Henry Hudson sailing for Dutch East India Company sails into Hudson river looking for passage through continent ~  claims area for Dutch</a:t>
            </a:r>
          </a:p>
          <a:p>
            <a:pPr marL="466725" indent="-466725">
              <a:lnSpc>
                <a:spcPct val="80000"/>
              </a:lnSpc>
              <a:spcBef>
                <a:spcPct val="30000"/>
              </a:spcBef>
            </a:pPr>
            <a:r>
              <a:rPr lang="en-US" sz="2800"/>
              <a:t>1623-24: Dutch </a:t>
            </a:r>
            <a:r>
              <a:rPr lang="en-US" sz="2800" u="sng"/>
              <a:t>West</a:t>
            </a:r>
            <a:r>
              <a:rPr lang="en-US" sz="2800"/>
              <a:t> India Company establishes New Netherland</a:t>
            </a:r>
          </a:p>
          <a:p>
            <a:pPr marL="466725" indent="-466725">
              <a:lnSpc>
                <a:spcPct val="80000"/>
              </a:lnSpc>
              <a:spcBef>
                <a:spcPct val="30000"/>
              </a:spcBef>
            </a:pPr>
            <a:r>
              <a:rPr lang="en-US" sz="2800"/>
              <a:t>Goal: quick-profit fur trade</a:t>
            </a:r>
          </a:p>
          <a:p>
            <a:pPr marL="466725" indent="-466725">
              <a:lnSpc>
                <a:spcPct val="80000"/>
              </a:lnSpc>
              <a:spcBef>
                <a:spcPct val="30000"/>
              </a:spcBef>
            </a:pPr>
            <a:r>
              <a:rPr lang="en-US" sz="2800"/>
              <a:t>“Bought” Manhattan from Indians</a:t>
            </a:r>
          </a:p>
          <a:p>
            <a:pPr marL="466725" indent="-466725">
              <a:lnSpc>
                <a:spcPct val="80000"/>
              </a:lnSpc>
              <a:spcBef>
                <a:spcPct val="30000"/>
              </a:spcBef>
            </a:pPr>
            <a:r>
              <a:rPr lang="en-US" sz="2800"/>
              <a:t>Company town: no religious tolerance or free speech, harsh governors</a:t>
            </a:r>
          </a:p>
        </p:txBody>
      </p:sp>
      <p:pic>
        <p:nvPicPr>
          <p:cNvPr id="377860" name="Picture 4" descr="fx03_map_image_nyc_1766"/>
          <p:cNvPicPr>
            <a:picLocks noChangeAspect="1" noChangeArrowheads="1"/>
          </p:cNvPicPr>
          <p:nvPr>
            <p:ph sz="half" idx="2"/>
          </p:nvPr>
        </p:nvPicPr>
        <p:blipFill>
          <a:blip r:embed="rId2" cstate="print"/>
          <a:srcRect/>
          <a:stretch>
            <a:fillRect/>
          </a:stretch>
        </p:blipFill>
        <p:spPr>
          <a:xfrm>
            <a:off x="76200" y="76200"/>
            <a:ext cx="2309813" cy="2971800"/>
          </a:xfrm>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Effect transition="in" filter="wipe(left)">
                                      <p:cBhvr>
                                        <p:cTn id="7" dur="1000"/>
                                        <p:tgtEl>
                                          <p:spTgt spid="377859">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77859">
                                            <p:txEl>
                                              <p:pRg st="1" end="1"/>
                                            </p:txEl>
                                          </p:spTgt>
                                        </p:tgtEl>
                                        <p:attrNameLst>
                                          <p:attrName>style.visibility</p:attrName>
                                        </p:attrNameLst>
                                      </p:cBhvr>
                                      <p:to>
                                        <p:strVal val="visible"/>
                                      </p:to>
                                    </p:set>
                                    <p:animEffect transition="in" filter="wipe(left)">
                                      <p:cBhvr>
                                        <p:cTn id="11" dur="1000"/>
                                        <p:tgtEl>
                                          <p:spTgt spid="377859">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77859">
                                            <p:txEl>
                                              <p:pRg st="2" end="2"/>
                                            </p:txEl>
                                          </p:spTgt>
                                        </p:tgtEl>
                                        <p:attrNameLst>
                                          <p:attrName>style.visibility</p:attrName>
                                        </p:attrNameLst>
                                      </p:cBhvr>
                                      <p:to>
                                        <p:strVal val="visible"/>
                                      </p:to>
                                    </p:set>
                                    <p:animEffect transition="in" filter="wipe(left)">
                                      <p:cBhvr>
                                        <p:cTn id="15" dur="1000"/>
                                        <p:tgtEl>
                                          <p:spTgt spid="377859">
                                            <p:txEl>
                                              <p:pRg st="2" end="2"/>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77859">
                                            <p:txEl>
                                              <p:pRg st="3" end="3"/>
                                            </p:txEl>
                                          </p:spTgt>
                                        </p:tgtEl>
                                        <p:attrNameLst>
                                          <p:attrName>style.visibility</p:attrName>
                                        </p:attrNameLst>
                                      </p:cBhvr>
                                      <p:to>
                                        <p:strVal val="visible"/>
                                      </p:to>
                                    </p:set>
                                    <p:animEffect transition="in" filter="wipe(left)">
                                      <p:cBhvr>
                                        <p:cTn id="19" dur="1000"/>
                                        <p:tgtEl>
                                          <p:spTgt spid="377859">
                                            <p:txEl>
                                              <p:pRg st="3" end="3"/>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377859">
                                            <p:txEl>
                                              <p:pRg st="4" end="4"/>
                                            </p:txEl>
                                          </p:spTgt>
                                        </p:tgtEl>
                                        <p:attrNameLst>
                                          <p:attrName>style.visibility</p:attrName>
                                        </p:attrNameLst>
                                      </p:cBhvr>
                                      <p:to>
                                        <p:strVal val="visible"/>
                                      </p:to>
                                    </p:set>
                                    <p:animEffect transition="in" filter="wipe(left)">
                                      <p:cBhvr>
                                        <p:cTn id="23" dur="1000"/>
                                        <p:tgtEl>
                                          <p:spTgt spid="3778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Text Box 2"/>
          <p:cNvSpPr txBox="1">
            <a:spLocks noChangeArrowheads="1"/>
          </p:cNvSpPr>
          <p:nvPr/>
        </p:nvSpPr>
        <p:spPr bwMode="auto">
          <a:xfrm>
            <a:off x="6172200" y="76200"/>
            <a:ext cx="2971800" cy="2409825"/>
          </a:xfrm>
          <a:prstGeom prst="rect">
            <a:avLst/>
          </a:prstGeom>
          <a:noFill/>
          <a:ln w="12700">
            <a:noFill/>
            <a:miter lim="800000"/>
            <a:headEnd/>
            <a:tailEnd/>
          </a:ln>
          <a:effectLst>
            <a:outerShdw dist="35921" dir="2700000" algn="ctr" rotWithShape="0">
              <a:schemeClr val="tx1"/>
            </a:outerShdw>
          </a:effectLst>
        </p:spPr>
        <p:txBody>
          <a:bodyPr>
            <a:spAutoFit/>
          </a:bodyPr>
          <a:lstStyle/>
          <a:p>
            <a:pPr algn="ctr">
              <a:spcBef>
                <a:spcPct val="50000"/>
              </a:spcBef>
            </a:pPr>
            <a:r>
              <a:rPr lang="en-US" sz="3800" b="1">
                <a:solidFill>
                  <a:schemeClr val="accent2"/>
                </a:solidFill>
                <a:effectLst>
                  <a:outerShdw blurRad="38100" dist="38100" dir="2700000" algn="tl">
                    <a:srgbClr val="000000"/>
                  </a:outerShdw>
                </a:effectLst>
                <a:latin typeface="Lombardic Narrow" pitchFamily="2" charset="0"/>
              </a:rPr>
              <a:t>New Netherlands  &amp;</a:t>
            </a:r>
            <a:br>
              <a:rPr lang="en-US" sz="3800" b="1">
                <a:solidFill>
                  <a:schemeClr val="accent2"/>
                </a:solidFill>
                <a:effectLst>
                  <a:outerShdw blurRad="38100" dist="38100" dir="2700000" algn="tl">
                    <a:srgbClr val="000000"/>
                  </a:outerShdw>
                </a:effectLst>
                <a:latin typeface="Lombardic Narrow" pitchFamily="2" charset="0"/>
              </a:rPr>
            </a:br>
            <a:r>
              <a:rPr lang="en-US" sz="3800" b="1">
                <a:solidFill>
                  <a:schemeClr val="accent2"/>
                </a:solidFill>
                <a:effectLst>
                  <a:outerShdw blurRad="38100" dist="38100" dir="2700000" algn="tl">
                    <a:srgbClr val="000000"/>
                  </a:outerShdw>
                </a:effectLst>
                <a:latin typeface="Lombardic Narrow" pitchFamily="2" charset="0"/>
              </a:rPr>
              <a:t>New Sweden</a:t>
            </a:r>
          </a:p>
        </p:txBody>
      </p:sp>
      <p:pic>
        <p:nvPicPr>
          <p:cNvPr id="445443" name="Picture 3"/>
          <p:cNvPicPr>
            <a:picLocks noChangeAspect="1" noChangeArrowheads="1"/>
          </p:cNvPicPr>
          <p:nvPr/>
        </p:nvPicPr>
        <p:blipFill>
          <a:blip r:embed="rId2" cstate="print">
            <a:lum contrast="12000"/>
          </a:blip>
          <a:srcRect/>
          <a:stretch>
            <a:fillRect/>
          </a:stretch>
        </p:blipFill>
        <p:spPr bwMode="auto">
          <a:xfrm>
            <a:off x="0" y="0"/>
            <a:ext cx="6159500" cy="6858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Text Box 2"/>
          <p:cNvSpPr txBox="1">
            <a:spLocks noChangeArrowheads="1"/>
          </p:cNvSpPr>
          <p:nvPr/>
        </p:nvSpPr>
        <p:spPr bwMode="auto">
          <a:xfrm>
            <a:off x="1981200" y="212725"/>
            <a:ext cx="6858000" cy="1311275"/>
          </a:xfrm>
          <a:prstGeom prst="rect">
            <a:avLst/>
          </a:prstGeom>
          <a:noFill/>
          <a:ln w="12700">
            <a:noFill/>
            <a:miter lim="800000"/>
            <a:headEnd/>
            <a:tailEnd/>
          </a:ln>
          <a:effectLst>
            <a:outerShdw dist="35921" dir="2700000" algn="ctr" rotWithShape="0">
              <a:schemeClr val="tx1"/>
            </a:outerShdw>
          </a:effectLst>
        </p:spPr>
        <p:txBody>
          <a:bodyPr>
            <a:spAutoFit/>
          </a:bodyPr>
          <a:lstStyle/>
          <a:p>
            <a:pPr algn="ctr">
              <a:spcBef>
                <a:spcPct val="50000"/>
              </a:spcBef>
            </a:pPr>
            <a:r>
              <a:rPr lang="en-US" sz="4400" b="1">
                <a:solidFill>
                  <a:schemeClr val="accent2"/>
                </a:solidFill>
                <a:effectLst>
                  <a:outerShdw blurRad="38100" dist="38100" dir="2700000" algn="tl">
                    <a:srgbClr val="000000"/>
                  </a:outerShdw>
                </a:effectLst>
                <a:latin typeface="Lombardic Narrow" pitchFamily="2" charset="0"/>
              </a:rPr>
              <a:t>Urban Population Growth</a:t>
            </a:r>
            <a:br>
              <a:rPr lang="en-US" sz="4400" b="1">
                <a:solidFill>
                  <a:schemeClr val="accent2"/>
                </a:solidFill>
                <a:effectLst>
                  <a:outerShdw blurRad="38100" dist="38100" dir="2700000" algn="tl">
                    <a:srgbClr val="000000"/>
                  </a:outerShdw>
                </a:effectLst>
                <a:latin typeface="Lombardic Narrow" pitchFamily="2" charset="0"/>
              </a:rPr>
            </a:br>
            <a:r>
              <a:rPr lang="en-US" sz="3600" b="1">
                <a:solidFill>
                  <a:schemeClr val="accent2"/>
                </a:solidFill>
                <a:effectLst>
                  <a:outerShdw blurRad="38100" dist="38100" dir="2700000" algn="tl">
                    <a:srgbClr val="000000"/>
                  </a:outerShdw>
                </a:effectLst>
                <a:latin typeface="Lombardic Narrow" pitchFamily="2" charset="0"/>
              </a:rPr>
              <a:t>1650 - 1775</a:t>
            </a:r>
          </a:p>
        </p:txBody>
      </p:sp>
      <p:pic>
        <p:nvPicPr>
          <p:cNvPr id="446467" name="Picture 3" descr="ch04_08"/>
          <p:cNvPicPr>
            <a:picLocks noChangeAspect="1" noChangeArrowheads="1"/>
          </p:cNvPicPr>
          <p:nvPr/>
        </p:nvPicPr>
        <p:blipFill>
          <a:blip r:embed="rId2" cstate="print">
            <a:lum bright="-6000" contrast="18000"/>
          </a:blip>
          <a:srcRect t="23810"/>
          <a:stretch>
            <a:fillRect/>
          </a:stretch>
        </p:blipFill>
        <p:spPr bwMode="auto">
          <a:xfrm>
            <a:off x="3159125" y="1676400"/>
            <a:ext cx="4460875"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685800" y="533400"/>
            <a:ext cx="7772400" cy="1143000"/>
          </a:xfrm>
        </p:spPr>
        <p:txBody>
          <a:bodyPr/>
          <a:lstStyle/>
          <a:p>
            <a:r>
              <a:rPr lang="en-US"/>
              <a:t>New Netherland</a:t>
            </a:r>
          </a:p>
        </p:txBody>
      </p:sp>
      <p:sp>
        <p:nvSpPr>
          <p:cNvPr id="378883" name="Rectangle 3"/>
          <p:cNvSpPr>
            <a:spLocks noGrp="1" noChangeArrowheads="1"/>
          </p:cNvSpPr>
          <p:nvPr>
            <p:ph type="body" idx="1"/>
          </p:nvPr>
        </p:nvSpPr>
        <p:spPr>
          <a:xfrm>
            <a:off x="457200" y="1828800"/>
            <a:ext cx="8382000" cy="3962400"/>
          </a:xfrm>
        </p:spPr>
        <p:txBody>
          <a:bodyPr/>
          <a:lstStyle/>
          <a:p>
            <a:pPr marL="466725" indent="-466725">
              <a:lnSpc>
                <a:spcPct val="80000"/>
              </a:lnSpc>
              <a:spcBef>
                <a:spcPct val="40000"/>
              </a:spcBef>
            </a:pPr>
            <a:r>
              <a:rPr lang="en-US" sz="3600"/>
              <a:t>Colony had aristocratic influence (</a:t>
            </a:r>
            <a:r>
              <a:rPr lang="en-US" sz="3600">
                <a:solidFill>
                  <a:srgbClr val="0000CC"/>
                </a:solidFill>
                <a:effectLst>
                  <a:outerShdw blurRad="38100" dist="38100" dir="2700000" algn="tl">
                    <a:srgbClr val="000000"/>
                  </a:outerShdw>
                </a:effectLst>
              </a:rPr>
              <a:t>a member of a ruling class or of the nobility</a:t>
            </a:r>
            <a:r>
              <a:rPr lang="en-US" sz="3600"/>
              <a:t>) with large feudal estates (“patroonships” – one larger than Rhode Island)</a:t>
            </a:r>
          </a:p>
          <a:p>
            <a:pPr marL="466725" indent="-466725">
              <a:lnSpc>
                <a:spcPct val="80000"/>
              </a:lnSpc>
              <a:spcBef>
                <a:spcPct val="40000"/>
              </a:spcBef>
            </a:pPr>
            <a:r>
              <a:rPr lang="en-US" sz="3600"/>
              <a:t>Very diverse population: in 1640s missionary observed 18 languages</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8883">
                                            <p:txEl>
                                              <p:pRg st="0" end="0"/>
                                            </p:txEl>
                                          </p:spTgt>
                                        </p:tgtEl>
                                        <p:attrNameLst>
                                          <p:attrName>style.visibility</p:attrName>
                                        </p:attrNameLst>
                                      </p:cBhvr>
                                      <p:to>
                                        <p:strVal val="visible"/>
                                      </p:to>
                                    </p:set>
                                    <p:animEffect transition="in" filter="wipe(left)">
                                      <p:cBhvr>
                                        <p:cTn id="7" dur="1000"/>
                                        <p:tgtEl>
                                          <p:spTgt spid="378883">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78883">
                                            <p:txEl>
                                              <p:pRg st="1" end="1"/>
                                            </p:txEl>
                                          </p:spTgt>
                                        </p:tgtEl>
                                        <p:attrNameLst>
                                          <p:attrName>style.visibility</p:attrName>
                                        </p:attrNameLst>
                                      </p:cBhvr>
                                      <p:to>
                                        <p:strVal val="visible"/>
                                      </p:to>
                                    </p:set>
                                    <p:animEffect transition="in" filter="wipe(left)">
                                      <p:cBhvr>
                                        <p:cTn id="11" dur="1000"/>
                                        <p:tgtEl>
                                          <p:spTgt spid="3788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07554" name="Picture 2" descr="bradhead.JPG (58502 bytes)"/>
          <p:cNvPicPr>
            <a:picLocks noChangeAspect="1" noChangeArrowheads="1"/>
          </p:cNvPicPr>
          <p:nvPr/>
        </p:nvPicPr>
        <p:blipFill>
          <a:blip r:embed="rId2" cstate="print">
            <a:lum bright="18000" contrast="12000"/>
          </a:blip>
          <a:srcRect/>
          <a:stretch>
            <a:fillRect/>
          </a:stretch>
        </p:blipFill>
        <p:spPr bwMode="auto">
          <a:xfrm>
            <a:off x="3657600" y="990600"/>
            <a:ext cx="1828800" cy="1755775"/>
          </a:xfrm>
          <a:prstGeom prst="rect">
            <a:avLst/>
          </a:prstGeom>
          <a:noFill/>
          <a:ln w="57150" cmpd="thickThin">
            <a:solidFill>
              <a:srgbClr val="FFFF99"/>
            </a:solidFill>
            <a:miter lim="800000"/>
            <a:headEnd/>
            <a:tailEnd/>
          </a:ln>
        </p:spPr>
      </p:pic>
      <p:pic>
        <p:nvPicPr>
          <p:cNvPr id="407555" name="Picture 3" descr="brownesc2.JPG (56688 bytes)"/>
          <p:cNvPicPr>
            <a:picLocks noChangeAspect="1" noChangeArrowheads="1"/>
          </p:cNvPicPr>
          <p:nvPr/>
        </p:nvPicPr>
        <p:blipFill>
          <a:blip r:embed="rId3" cstate="print"/>
          <a:srcRect/>
          <a:stretch>
            <a:fillRect/>
          </a:stretch>
        </p:blipFill>
        <p:spPr bwMode="auto">
          <a:xfrm>
            <a:off x="6172200" y="914400"/>
            <a:ext cx="2819400" cy="1874838"/>
          </a:xfrm>
          <a:prstGeom prst="rect">
            <a:avLst/>
          </a:prstGeom>
          <a:noFill/>
        </p:spPr>
      </p:pic>
      <p:pic>
        <p:nvPicPr>
          <p:cNvPr id="407556" name="Picture 4" descr="baconl.JPG (60600 bytes)"/>
          <p:cNvPicPr>
            <a:picLocks noChangeAspect="1" noChangeArrowheads="1"/>
          </p:cNvPicPr>
          <p:nvPr/>
        </p:nvPicPr>
        <p:blipFill>
          <a:blip r:embed="rId4" cstate="print"/>
          <a:srcRect/>
          <a:stretch>
            <a:fillRect/>
          </a:stretch>
        </p:blipFill>
        <p:spPr bwMode="auto">
          <a:xfrm>
            <a:off x="152400" y="914400"/>
            <a:ext cx="2819400" cy="1905000"/>
          </a:xfrm>
          <a:prstGeom prst="rect">
            <a:avLst/>
          </a:prstGeom>
          <a:noFill/>
        </p:spPr>
      </p:pic>
      <p:sp>
        <p:nvSpPr>
          <p:cNvPr id="407557" name="WordArt 5"/>
          <p:cNvSpPr>
            <a:spLocks noChangeArrowheads="1" noChangeShapeType="1" noTextEdit="1"/>
          </p:cNvSpPr>
          <p:nvPr/>
        </p:nvSpPr>
        <p:spPr bwMode="auto">
          <a:xfrm>
            <a:off x="1143000" y="152400"/>
            <a:ext cx="7010400" cy="479425"/>
          </a:xfrm>
          <a:prstGeom prst="rect">
            <a:avLst/>
          </a:prstGeom>
        </p:spPr>
        <p:txBody>
          <a:bodyPr wrap="none" fromWordArt="1">
            <a:prstTxWarp prst="textDeflateBottom">
              <a:avLst>
                <a:gd name="adj" fmla="val 53125"/>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PILGRIMS</a:t>
            </a:r>
          </a:p>
        </p:txBody>
      </p:sp>
      <p:sp>
        <p:nvSpPr>
          <p:cNvPr id="407558" name="Text Box 6"/>
          <p:cNvSpPr txBox="1">
            <a:spLocks noChangeArrowheads="1"/>
          </p:cNvSpPr>
          <p:nvPr/>
        </p:nvSpPr>
        <p:spPr bwMode="auto">
          <a:xfrm>
            <a:off x="0" y="3017838"/>
            <a:ext cx="9144000" cy="4830762"/>
          </a:xfrm>
          <a:prstGeom prst="rect">
            <a:avLst/>
          </a:prstGeom>
          <a:noFill/>
          <a:ln w="9525">
            <a:noFill/>
            <a:miter lim="800000"/>
            <a:headEnd/>
            <a:tailEnd/>
          </a:ln>
          <a:effectLst/>
        </p:spPr>
        <p:txBody>
          <a:bodyPr>
            <a:spAutoFit/>
          </a:bodyPr>
          <a:lstStyle/>
          <a:p>
            <a:pPr lvl="1" algn="ctr">
              <a:lnSpc>
                <a:spcPct val="85000"/>
              </a:lnSpc>
              <a:spcBef>
                <a:spcPct val="25000"/>
              </a:spcBef>
              <a:buFontTx/>
              <a:buChar char="•"/>
            </a:pPr>
            <a:r>
              <a:rPr lang="en-US" sz="3200" b="1">
                <a:solidFill>
                  <a:schemeClr val="bg1"/>
                </a:solidFill>
              </a:rPr>
              <a:t>Difficult winter (44 out of 102 survived)….</a:t>
            </a:r>
          </a:p>
          <a:p>
            <a:pPr lvl="1" algn="ctr">
              <a:lnSpc>
                <a:spcPct val="85000"/>
              </a:lnSpc>
              <a:spcBef>
                <a:spcPct val="30000"/>
              </a:spcBef>
              <a:buFontTx/>
              <a:buChar char="•"/>
            </a:pPr>
            <a:r>
              <a:rPr lang="en-US" sz="3200" b="1">
                <a:solidFill>
                  <a:srgbClr val="FFFF00"/>
                </a:solidFill>
              </a:rPr>
              <a:t>First year went through a “starving time”</a:t>
            </a:r>
          </a:p>
          <a:p>
            <a:pPr lvl="1" algn="ctr">
              <a:lnSpc>
                <a:spcPct val="85000"/>
              </a:lnSpc>
              <a:spcBef>
                <a:spcPct val="30000"/>
              </a:spcBef>
              <a:buFontTx/>
              <a:buChar char="•"/>
            </a:pPr>
            <a:r>
              <a:rPr lang="en-US" sz="3200" b="1">
                <a:solidFill>
                  <a:schemeClr val="bg1"/>
                </a:solidFill>
              </a:rPr>
              <a:t>Developed friendly relations with Indian tribes</a:t>
            </a:r>
          </a:p>
          <a:p>
            <a:pPr lvl="1" algn="ctr">
              <a:lnSpc>
                <a:spcPct val="85000"/>
              </a:lnSpc>
              <a:spcBef>
                <a:spcPct val="30000"/>
              </a:spcBef>
              <a:buFontTx/>
              <a:buChar char="•"/>
            </a:pPr>
            <a:r>
              <a:rPr lang="en-US" sz="3200" b="1">
                <a:solidFill>
                  <a:srgbClr val="FFFF00"/>
                </a:solidFill>
              </a:rPr>
              <a:t>Squanto befriended settlement</a:t>
            </a:r>
          </a:p>
          <a:p>
            <a:pPr lvl="1" algn="ctr">
              <a:lnSpc>
                <a:spcPct val="85000"/>
              </a:lnSpc>
              <a:spcBef>
                <a:spcPct val="30000"/>
              </a:spcBef>
              <a:buFontTx/>
              <a:buChar char="•"/>
            </a:pPr>
            <a:r>
              <a:rPr lang="en-US" sz="3200" b="1">
                <a:solidFill>
                  <a:schemeClr val="bg1"/>
                </a:solidFill>
              </a:rPr>
              <a:t>Plymouth settlement survived under the leadership of Gov. William Bradford</a:t>
            </a:r>
          </a:p>
          <a:p>
            <a:pPr lvl="1" algn="ctr">
              <a:lnSpc>
                <a:spcPct val="85000"/>
              </a:lnSpc>
              <a:spcBef>
                <a:spcPct val="30000"/>
              </a:spcBef>
              <a:buFontTx/>
              <a:buChar char="•"/>
            </a:pPr>
            <a:r>
              <a:rPr lang="en-US" sz="3200" b="1">
                <a:solidFill>
                  <a:srgbClr val="FFFF00"/>
                </a:solidFill>
              </a:rPr>
              <a:t>First Thanksgiving</a:t>
            </a:r>
          </a:p>
          <a:p>
            <a:pPr lvl="1" algn="ctr">
              <a:lnSpc>
                <a:spcPct val="85000"/>
              </a:lnSpc>
              <a:spcBef>
                <a:spcPct val="30000"/>
              </a:spcBef>
              <a:buFontTx/>
              <a:buChar char="•"/>
            </a:pPr>
            <a:endParaRPr lang="en-US" sz="3200" b="1">
              <a:solidFill>
                <a:srgbClr val="FFFF00"/>
              </a:solidFill>
            </a:endParaRPr>
          </a:p>
          <a:p>
            <a:pPr algn="ctr">
              <a:spcBef>
                <a:spcPct val="50000"/>
              </a:spcBef>
            </a:pPr>
            <a:endParaRPr lang="en-US" sz="2400">
              <a:solidFill>
                <a:schemeClr val="bg1"/>
              </a:solidFill>
            </a:endParaRPr>
          </a:p>
        </p:txBody>
      </p:sp>
      <p:sp>
        <p:nvSpPr>
          <p:cNvPr id="407559" name="AutoShape 7">
            <a:hlinkClick r:id="rId5" action="ppaction://hlinksldjump"/>
          </p:cNvPr>
          <p:cNvSpPr>
            <a:spLocks noChangeArrowheads="1"/>
          </p:cNvSpPr>
          <p:nvPr/>
        </p:nvSpPr>
        <p:spPr bwMode="auto">
          <a:xfrm>
            <a:off x="7467600" y="6400800"/>
            <a:ext cx="304800" cy="228600"/>
          </a:xfrm>
          <a:prstGeom prst="irregularSeal2">
            <a:avLst/>
          </a:prstGeom>
          <a:solidFill>
            <a:srgbClr val="CC0000"/>
          </a:solidFill>
          <a:ln w="28575">
            <a:solidFill>
              <a:schemeClr val="bg1"/>
            </a:solidFill>
            <a:miter lim="800000"/>
            <a:headEnd/>
            <a:tailEnd/>
          </a:ln>
          <a:effectLst/>
        </p:spPr>
        <p:txBody>
          <a:bodyPr wrap="none" anchor="ctr"/>
          <a:lstStyle/>
          <a:p>
            <a:endParaRPr lang="en-US"/>
          </a:p>
        </p:txBody>
      </p:sp>
      <p:sp>
        <p:nvSpPr>
          <p:cNvPr id="407560" name="AutoShape 8">
            <a:hlinkClick r:id="rId6" action="ppaction://hlinksldjump"/>
          </p:cNvPr>
          <p:cNvSpPr>
            <a:spLocks noChangeArrowheads="1"/>
          </p:cNvSpPr>
          <p:nvPr/>
        </p:nvSpPr>
        <p:spPr bwMode="auto">
          <a:xfrm>
            <a:off x="8458200" y="6400800"/>
            <a:ext cx="304800" cy="228600"/>
          </a:xfrm>
          <a:prstGeom prst="irregularSeal2">
            <a:avLst/>
          </a:prstGeom>
          <a:solidFill>
            <a:srgbClr val="FFFF00"/>
          </a:solidFill>
          <a:ln w="28575">
            <a:solidFill>
              <a:schemeClr val="bg1"/>
            </a:solidFill>
            <a:miter lim="800000"/>
            <a:headEnd/>
            <a:tailEnd/>
          </a:ln>
          <a:effectLst/>
        </p:spPr>
        <p:txBody>
          <a:bodyPr wrap="none" anchor="ctr"/>
          <a:lstStyle/>
          <a:p>
            <a:endParaRPr lang="en-US"/>
          </a:p>
        </p:txBody>
      </p:sp>
    </p:spTree>
  </p:cSld>
  <p:clrMapOvr>
    <a:masterClrMapping/>
  </p:clrMapOvr>
  <p:transition spd="med">
    <p:cover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Text Box 2"/>
          <p:cNvSpPr txBox="1">
            <a:spLocks noChangeArrowheads="1"/>
          </p:cNvSpPr>
          <p:nvPr/>
        </p:nvSpPr>
        <p:spPr bwMode="auto">
          <a:xfrm>
            <a:off x="4495800" y="457200"/>
            <a:ext cx="3505200" cy="4556125"/>
          </a:xfrm>
          <a:prstGeom prst="rect">
            <a:avLst/>
          </a:prstGeom>
          <a:noFill/>
          <a:ln w="12700">
            <a:noFill/>
            <a:miter lim="800000"/>
            <a:headEnd/>
            <a:tailEnd/>
          </a:ln>
          <a:effectLst/>
        </p:spPr>
        <p:txBody>
          <a:bodyPr>
            <a:spAutoFit/>
          </a:bodyPr>
          <a:lstStyle/>
          <a:p>
            <a:pPr algn="ctr">
              <a:spcBef>
                <a:spcPct val="50000"/>
              </a:spcBef>
            </a:pPr>
            <a:r>
              <a:rPr lang="en-US" sz="4000" b="1">
                <a:solidFill>
                  <a:schemeClr val="accent2"/>
                </a:solidFill>
                <a:effectLst>
                  <a:outerShdw blurRad="38100" dist="38100" dir="2700000" algn="tl">
                    <a:srgbClr val="000000"/>
                  </a:outerShdw>
                </a:effectLst>
                <a:latin typeface="Lombardic Narrow" pitchFamily="2" charset="0"/>
              </a:rPr>
              <a:t>New York</a:t>
            </a:r>
          </a:p>
          <a:p>
            <a:pPr algn="ctr">
              <a:spcBef>
                <a:spcPct val="50000"/>
              </a:spcBef>
            </a:pPr>
            <a:r>
              <a:rPr lang="en-US" sz="4000" b="1">
                <a:solidFill>
                  <a:schemeClr val="accent2"/>
                </a:solidFill>
                <a:effectLst>
                  <a:outerShdw blurRad="38100" dist="38100" dir="2700000" algn="tl">
                    <a:srgbClr val="000000"/>
                  </a:outerShdw>
                </a:effectLst>
                <a:latin typeface="Lombardic Narrow" pitchFamily="2" charset="0"/>
              </a:rPr>
              <a:t>Manors &amp;</a:t>
            </a:r>
          </a:p>
          <a:p>
            <a:pPr algn="ctr">
              <a:lnSpc>
                <a:spcPct val="90000"/>
              </a:lnSpc>
              <a:spcBef>
                <a:spcPct val="50000"/>
              </a:spcBef>
            </a:pPr>
            <a:r>
              <a:rPr lang="en-US" sz="4000" b="1">
                <a:solidFill>
                  <a:schemeClr val="accent2"/>
                </a:solidFill>
                <a:effectLst>
                  <a:outerShdw blurRad="38100" dist="38100" dir="2700000" algn="tl">
                    <a:srgbClr val="000000"/>
                  </a:outerShdw>
                </a:effectLst>
                <a:latin typeface="Lombardic Narrow" pitchFamily="2" charset="0"/>
              </a:rPr>
              <a:t>Land Grants</a:t>
            </a:r>
            <a:br>
              <a:rPr lang="en-US" sz="4000" b="1">
                <a:solidFill>
                  <a:schemeClr val="accent2"/>
                </a:solidFill>
                <a:effectLst>
                  <a:outerShdw blurRad="38100" dist="38100" dir="2700000" algn="tl">
                    <a:srgbClr val="000000"/>
                  </a:outerShdw>
                </a:effectLst>
                <a:latin typeface="Lombardic Narrow" pitchFamily="2" charset="0"/>
              </a:rPr>
            </a:br>
            <a:r>
              <a:rPr lang="en-US" sz="4000" b="1">
                <a:solidFill>
                  <a:schemeClr val="accent2"/>
                </a:solidFill>
                <a:effectLst>
                  <a:outerShdw blurRad="38100" dist="38100" dir="2700000" algn="tl">
                    <a:srgbClr val="000000"/>
                  </a:outerShdw>
                </a:effectLst>
                <a:latin typeface="Lombardic Narrow" pitchFamily="2" charset="0"/>
              </a:rPr>
              <a:t/>
            </a:r>
            <a:br>
              <a:rPr lang="en-US" sz="4000" b="1">
                <a:solidFill>
                  <a:schemeClr val="accent2"/>
                </a:solidFill>
                <a:effectLst>
                  <a:outerShdw blurRad="38100" dist="38100" dir="2700000" algn="tl">
                    <a:srgbClr val="000000"/>
                  </a:outerShdw>
                </a:effectLst>
                <a:latin typeface="Lombardic Narrow" pitchFamily="2" charset="0"/>
              </a:rPr>
            </a:br>
            <a:r>
              <a:rPr lang="en-US" sz="4000" b="1">
                <a:solidFill>
                  <a:srgbClr val="CC0000"/>
                </a:solidFill>
                <a:effectLst>
                  <a:outerShdw blurRad="38100" dist="38100" dir="2700000" algn="tl">
                    <a:srgbClr val="000000"/>
                  </a:outerShdw>
                </a:effectLst>
                <a:latin typeface="Lombardic Narrow" pitchFamily="2" charset="0"/>
              </a:rPr>
              <a:t>Patroonships</a:t>
            </a:r>
            <a:br>
              <a:rPr lang="en-US" sz="4000" b="1">
                <a:solidFill>
                  <a:srgbClr val="CC0000"/>
                </a:solidFill>
                <a:effectLst>
                  <a:outerShdw blurRad="38100" dist="38100" dir="2700000" algn="tl">
                    <a:srgbClr val="000000"/>
                  </a:outerShdw>
                </a:effectLst>
                <a:latin typeface="Lombardic Narrow" pitchFamily="2" charset="0"/>
              </a:rPr>
            </a:br>
            <a:r>
              <a:rPr lang="en-US" sz="3600" b="1">
                <a:solidFill>
                  <a:srgbClr val="CC0000"/>
                </a:solidFill>
                <a:effectLst>
                  <a:outerShdw blurRad="38100" dist="38100" dir="2700000" algn="tl">
                    <a:srgbClr val="000000"/>
                  </a:outerShdw>
                </a:effectLst>
                <a:latin typeface="Lombardic Narrow" pitchFamily="2" charset="0"/>
              </a:rPr>
              <a:t>similar to the fedual system</a:t>
            </a:r>
            <a:endParaRPr lang="en-US" sz="2400" b="1">
              <a:latin typeface="Lombardic Narrow" pitchFamily="2" charset="0"/>
            </a:endParaRPr>
          </a:p>
        </p:txBody>
      </p:sp>
      <p:pic>
        <p:nvPicPr>
          <p:cNvPr id="436227" name="Picture 3" descr="map-Hudson River Manors"/>
          <p:cNvPicPr>
            <a:picLocks noChangeAspect="1" noChangeArrowheads="1"/>
          </p:cNvPicPr>
          <p:nvPr/>
        </p:nvPicPr>
        <p:blipFill>
          <a:blip r:embed="rId2" cstate="print">
            <a:lum bright="-6000" contrast="18000"/>
          </a:blip>
          <a:srcRect/>
          <a:stretch>
            <a:fillRect/>
          </a:stretch>
        </p:blipFill>
        <p:spPr bwMode="auto">
          <a:xfrm>
            <a:off x="0" y="0"/>
            <a:ext cx="3987800" cy="68580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Text Box 2"/>
          <p:cNvSpPr txBox="1">
            <a:spLocks noChangeArrowheads="1"/>
          </p:cNvSpPr>
          <p:nvPr/>
        </p:nvSpPr>
        <p:spPr bwMode="auto">
          <a:xfrm>
            <a:off x="1981200" y="609600"/>
            <a:ext cx="6858000" cy="762000"/>
          </a:xfrm>
          <a:prstGeom prst="rect">
            <a:avLst/>
          </a:prstGeom>
          <a:noFill/>
          <a:ln w="12700">
            <a:noFill/>
            <a:miter lim="800000"/>
            <a:headEnd/>
            <a:tailEnd/>
          </a:ln>
          <a:effectLst>
            <a:outerShdw dist="35921" dir="2700000" algn="ctr" rotWithShape="0">
              <a:schemeClr val="tx1"/>
            </a:outerShdw>
          </a:effectLst>
        </p:spPr>
        <p:txBody>
          <a:bodyPr>
            <a:spAutoFit/>
          </a:bodyPr>
          <a:lstStyle/>
          <a:p>
            <a:pPr algn="ctr">
              <a:spcBef>
                <a:spcPct val="50000"/>
              </a:spcBef>
            </a:pPr>
            <a:r>
              <a:rPr lang="en-US" sz="4400" b="1">
                <a:solidFill>
                  <a:schemeClr val="accent2"/>
                </a:solidFill>
                <a:effectLst>
                  <a:outerShdw blurRad="38100" dist="38100" dir="2700000" algn="tl">
                    <a:srgbClr val="000000"/>
                  </a:outerShdw>
                </a:effectLst>
                <a:latin typeface="Lombardic Narrow" pitchFamily="2" charset="0"/>
              </a:rPr>
              <a:t>New York Harbor, 1639</a:t>
            </a:r>
          </a:p>
        </p:txBody>
      </p:sp>
      <p:pic>
        <p:nvPicPr>
          <p:cNvPr id="437251" name="Picture 3" descr="New York Harbor - 1639"/>
          <p:cNvPicPr>
            <a:picLocks noChangeAspect="1" noChangeArrowheads="1"/>
          </p:cNvPicPr>
          <p:nvPr/>
        </p:nvPicPr>
        <p:blipFill>
          <a:blip r:embed="rId2" cstate="print">
            <a:lum contrast="12000"/>
          </a:blip>
          <a:srcRect/>
          <a:stretch>
            <a:fillRect/>
          </a:stretch>
        </p:blipFill>
        <p:spPr bwMode="auto">
          <a:xfrm>
            <a:off x="2209800" y="1914525"/>
            <a:ext cx="6553200" cy="40100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Text Box 2"/>
          <p:cNvSpPr txBox="1">
            <a:spLocks noChangeArrowheads="1"/>
          </p:cNvSpPr>
          <p:nvPr/>
        </p:nvSpPr>
        <p:spPr bwMode="auto">
          <a:xfrm>
            <a:off x="1981200" y="381000"/>
            <a:ext cx="6858000" cy="762000"/>
          </a:xfrm>
          <a:prstGeom prst="rect">
            <a:avLst/>
          </a:prstGeom>
          <a:noFill/>
          <a:ln w="12700">
            <a:noFill/>
            <a:miter lim="800000"/>
            <a:headEnd/>
            <a:tailEnd/>
          </a:ln>
          <a:effectLst>
            <a:outerShdw dist="35921" dir="2700000" algn="ctr" rotWithShape="0">
              <a:schemeClr val="tx1"/>
            </a:outerShdw>
          </a:effectLst>
        </p:spPr>
        <p:txBody>
          <a:bodyPr>
            <a:spAutoFit/>
          </a:bodyPr>
          <a:lstStyle/>
          <a:p>
            <a:pPr algn="ctr">
              <a:spcBef>
                <a:spcPct val="50000"/>
              </a:spcBef>
            </a:pPr>
            <a:r>
              <a:rPr lang="en-US" sz="4400" b="1">
                <a:solidFill>
                  <a:schemeClr val="accent2"/>
                </a:solidFill>
                <a:effectLst>
                  <a:outerShdw blurRad="38100" dist="38100" dir="2700000" algn="tl">
                    <a:srgbClr val="000000"/>
                  </a:outerShdw>
                </a:effectLst>
                <a:latin typeface="Lombardic Narrow" pitchFamily="2" charset="0"/>
              </a:rPr>
              <a:t>New Amsterdam</a:t>
            </a:r>
          </a:p>
        </p:txBody>
      </p:sp>
      <p:pic>
        <p:nvPicPr>
          <p:cNvPr id="438275" name="Picture 3" descr="map-New Amsterdam-1"/>
          <p:cNvPicPr>
            <a:picLocks noChangeAspect="1" noChangeArrowheads="1"/>
          </p:cNvPicPr>
          <p:nvPr/>
        </p:nvPicPr>
        <p:blipFill>
          <a:blip r:embed="rId2" cstate="print">
            <a:lum bright="-6000" contrast="12000"/>
          </a:blip>
          <a:srcRect/>
          <a:stretch>
            <a:fillRect/>
          </a:stretch>
        </p:blipFill>
        <p:spPr bwMode="auto">
          <a:xfrm>
            <a:off x="2794000" y="1676400"/>
            <a:ext cx="5435600" cy="43084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0" y="533400"/>
            <a:ext cx="9144000" cy="1143000"/>
          </a:xfrm>
        </p:spPr>
        <p:txBody>
          <a:bodyPr/>
          <a:lstStyle/>
          <a:p>
            <a:r>
              <a:rPr lang="en-US" sz="4800"/>
              <a:t>Dutch Conflicts</a:t>
            </a:r>
          </a:p>
        </p:txBody>
      </p:sp>
      <p:sp>
        <p:nvSpPr>
          <p:cNvPr id="379907" name="Rectangle 3"/>
          <p:cNvSpPr>
            <a:spLocks noGrp="1" noChangeArrowheads="1"/>
          </p:cNvSpPr>
          <p:nvPr>
            <p:ph type="body" idx="1"/>
          </p:nvPr>
        </p:nvSpPr>
        <p:spPr>
          <a:xfrm>
            <a:off x="685800" y="2133600"/>
            <a:ext cx="8382000" cy="3962400"/>
          </a:xfrm>
        </p:spPr>
        <p:txBody>
          <a:bodyPr/>
          <a:lstStyle/>
          <a:p>
            <a:pPr marL="466725" indent="-466725">
              <a:lnSpc>
                <a:spcPct val="95000"/>
              </a:lnSpc>
              <a:spcBef>
                <a:spcPct val="15000"/>
              </a:spcBef>
            </a:pPr>
            <a:r>
              <a:rPr lang="en-US" sz="4400" b="1">
                <a:latin typeface="Arial Narrow" pitchFamily="34" charset="0"/>
              </a:rPr>
              <a:t>Dutch cruelties to Indians brought retaliatory massacres – Dutch built wall (Wall Street)</a:t>
            </a:r>
          </a:p>
          <a:p>
            <a:pPr marL="466725" indent="-466725">
              <a:lnSpc>
                <a:spcPct val="95000"/>
              </a:lnSpc>
              <a:spcBef>
                <a:spcPct val="15000"/>
              </a:spcBef>
            </a:pPr>
            <a:r>
              <a:rPr lang="en-US" sz="4400" b="1">
                <a:latin typeface="Arial Narrow" pitchFamily="34" charset="0"/>
              </a:rPr>
              <a:t>Connecticut rejected Dutch settlers</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9907">
                                            <p:txEl>
                                              <p:pRg st="0" end="0"/>
                                            </p:txEl>
                                          </p:spTgt>
                                        </p:tgtEl>
                                        <p:attrNameLst>
                                          <p:attrName>style.visibility</p:attrName>
                                        </p:attrNameLst>
                                      </p:cBhvr>
                                      <p:to>
                                        <p:strVal val="visible"/>
                                      </p:to>
                                    </p:set>
                                    <p:animEffect transition="in" filter="wipe(left)">
                                      <p:cBhvr>
                                        <p:cTn id="7" dur="1000"/>
                                        <p:tgtEl>
                                          <p:spTgt spid="379907">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79907">
                                            <p:txEl>
                                              <p:pRg st="1" end="1"/>
                                            </p:txEl>
                                          </p:spTgt>
                                        </p:tgtEl>
                                        <p:attrNameLst>
                                          <p:attrName>style.visibility</p:attrName>
                                        </p:attrNameLst>
                                      </p:cBhvr>
                                      <p:to>
                                        <p:strVal val="visible"/>
                                      </p:to>
                                    </p:set>
                                    <p:animEffect transition="in" filter="wipe(left)">
                                      <p:cBhvr>
                                        <p:cTn id="11" dur="1000"/>
                                        <p:tgtEl>
                                          <p:spTgt spid="3799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152400" y="304800"/>
            <a:ext cx="5029200" cy="1524000"/>
          </a:xfrm>
        </p:spPr>
        <p:txBody>
          <a:bodyPr/>
          <a:lstStyle/>
          <a:p>
            <a:r>
              <a:rPr lang="en-US"/>
              <a:t>Dutch in New York</a:t>
            </a:r>
          </a:p>
        </p:txBody>
      </p:sp>
      <p:sp>
        <p:nvSpPr>
          <p:cNvPr id="380931" name="Rectangle 3"/>
          <p:cNvSpPr>
            <a:spLocks noGrp="1" noChangeArrowheads="1"/>
          </p:cNvSpPr>
          <p:nvPr>
            <p:ph type="body" idx="1"/>
          </p:nvPr>
        </p:nvSpPr>
        <p:spPr>
          <a:xfrm>
            <a:off x="3048000" y="2895600"/>
            <a:ext cx="6096000" cy="3962400"/>
          </a:xfrm>
        </p:spPr>
        <p:txBody>
          <a:bodyPr/>
          <a:lstStyle/>
          <a:p>
            <a:pPr marL="466725" indent="-466725">
              <a:lnSpc>
                <a:spcPct val="80000"/>
              </a:lnSpc>
              <a:spcBef>
                <a:spcPct val="25000"/>
              </a:spcBef>
            </a:pPr>
            <a:r>
              <a:rPr lang="en-US" sz="2800" b="1">
                <a:latin typeface="Arial Narrow" pitchFamily="34" charset="0"/>
              </a:rPr>
              <a:t>English immigration to New Netherland resulted in 1/2 total population - English regarded Dutch as intruders</a:t>
            </a:r>
          </a:p>
          <a:p>
            <a:pPr marL="466725" indent="-466725">
              <a:lnSpc>
                <a:spcPct val="80000"/>
              </a:lnSpc>
              <a:spcBef>
                <a:spcPct val="25000"/>
              </a:spcBef>
            </a:pPr>
            <a:r>
              <a:rPr lang="en-US" sz="2800" b="1">
                <a:latin typeface="Arial Narrow" pitchFamily="34" charset="0"/>
              </a:rPr>
              <a:t>Charles II brazenly granted area to his brother (Duke of York)</a:t>
            </a:r>
          </a:p>
          <a:p>
            <a:pPr marL="466725" indent="-466725">
              <a:lnSpc>
                <a:spcPct val="80000"/>
              </a:lnSpc>
              <a:spcBef>
                <a:spcPct val="25000"/>
              </a:spcBef>
            </a:pPr>
            <a:r>
              <a:rPr lang="en-US" sz="2800" b="1">
                <a:latin typeface="Arial Narrow" pitchFamily="34" charset="0"/>
              </a:rPr>
              <a:t>English squadron comes, New Netherland leader, Peter Stuyvesant, governor of New York had no defense; surrendered, renamed New York</a:t>
            </a:r>
          </a:p>
        </p:txBody>
      </p:sp>
      <p:pic>
        <p:nvPicPr>
          <p:cNvPr id="380933" name="Picture 5" descr="Stuyvesant_wrath"/>
          <p:cNvPicPr>
            <a:picLocks noChangeAspect="1" noChangeArrowheads="1"/>
          </p:cNvPicPr>
          <p:nvPr/>
        </p:nvPicPr>
        <p:blipFill>
          <a:blip r:embed="rId2" cstate="print"/>
          <a:srcRect/>
          <a:stretch>
            <a:fillRect/>
          </a:stretch>
        </p:blipFill>
        <p:spPr bwMode="auto">
          <a:xfrm>
            <a:off x="5715000" y="133350"/>
            <a:ext cx="3276600" cy="2533650"/>
          </a:xfrm>
          <a:prstGeom prst="rect">
            <a:avLst/>
          </a:prstGeom>
          <a:noFill/>
        </p:spPr>
      </p:pic>
      <p:sp>
        <p:nvSpPr>
          <p:cNvPr id="380935" name="Text Box 7"/>
          <p:cNvSpPr txBox="1">
            <a:spLocks noChangeArrowheads="1"/>
          </p:cNvSpPr>
          <p:nvPr/>
        </p:nvSpPr>
        <p:spPr bwMode="auto">
          <a:xfrm>
            <a:off x="5943600" y="2254250"/>
            <a:ext cx="2927350" cy="336550"/>
          </a:xfrm>
          <a:prstGeom prst="rect">
            <a:avLst/>
          </a:prstGeom>
          <a:noFill/>
          <a:ln w="12700" cap="sq">
            <a:noFill/>
            <a:miter lim="800000"/>
            <a:headEnd type="none" w="sm" len="sm"/>
            <a:tailEnd type="none" w="sm" len="sm"/>
          </a:ln>
          <a:effectLst/>
        </p:spPr>
        <p:txBody>
          <a:bodyPr wrap="none">
            <a:spAutoFit/>
          </a:bodyPr>
          <a:lstStyle/>
          <a:p>
            <a:pPr eaLnBrk="0" hangingPunct="0"/>
            <a:r>
              <a:rPr lang="en-US" sz="1600" b="1">
                <a:solidFill>
                  <a:schemeClr val="bg2"/>
                </a:solidFill>
                <a:latin typeface="Tahoma" pitchFamily="34" charset="0"/>
              </a:rPr>
              <a:t>An Angry Peter Stuyvesant</a:t>
            </a:r>
          </a:p>
        </p:txBody>
      </p:sp>
      <p:pic>
        <p:nvPicPr>
          <p:cNvPr id="380936" name="Picture 8" descr="peter_stuyvesant-1"/>
          <p:cNvPicPr>
            <a:picLocks noChangeAspect="1" noChangeArrowheads="1"/>
          </p:cNvPicPr>
          <p:nvPr/>
        </p:nvPicPr>
        <p:blipFill>
          <a:blip r:embed="rId3" cstate="print">
            <a:lum bright="12000" contrast="6000"/>
          </a:blip>
          <a:srcRect/>
          <a:stretch>
            <a:fillRect/>
          </a:stretch>
        </p:blipFill>
        <p:spPr bwMode="auto">
          <a:xfrm>
            <a:off x="152400" y="2209800"/>
            <a:ext cx="2863850" cy="3657600"/>
          </a:xfrm>
          <a:prstGeom prst="rect">
            <a:avLst/>
          </a:prstGeom>
          <a:noFill/>
          <a:ln w="9525">
            <a:solidFill>
              <a:schemeClr val="tx1"/>
            </a:solidFill>
            <a:miter lim="800000"/>
            <a:headEnd/>
            <a:tailEnd/>
          </a:ln>
        </p:spPr>
      </p:pic>
      <p:pic>
        <p:nvPicPr>
          <p:cNvPr id="380937" name="Picture 9" descr="duke-of-york-james I"/>
          <p:cNvPicPr>
            <a:picLocks noChangeAspect="1" noChangeArrowheads="1"/>
          </p:cNvPicPr>
          <p:nvPr/>
        </p:nvPicPr>
        <p:blipFill>
          <a:blip r:embed="rId4" cstate="print"/>
          <a:srcRect/>
          <a:stretch>
            <a:fillRect/>
          </a:stretch>
        </p:blipFill>
        <p:spPr bwMode="auto">
          <a:xfrm>
            <a:off x="304800" y="2209800"/>
            <a:ext cx="2559050" cy="3581400"/>
          </a:xfrm>
          <a:prstGeom prst="rect">
            <a:avLst/>
          </a:prstGeom>
          <a:noFill/>
        </p:spPr>
      </p:pic>
      <p:sp>
        <p:nvSpPr>
          <p:cNvPr id="380938" name="Text Box 10"/>
          <p:cNvSpPr txBox="1">
            <a:spLocks noChangeArrowheads="1"/>
          </p:cNvSpPr>
          <p:nvPr/>
        </p:nvSpPr>
        <p:spPr bwMode="auto">
          <a:xfrm>
            <a:off x="823913" y="5394325"/>
            <a:ext cx="1462087" cy="396875"/>
          </a:xfrm>
          <a:prstGeom prst="rect">
            <a:avLst/>
          </a:prstGeom>
          <a:noFill/>
          <a:ln w="12700" cap="sq">
            <a:noFill/>
            <a:miter lim="800000"/>
            <a:headEnd type="none" w="sm" len="sm"/>
            <a:tailEnd type="none" w="sm" len="sm"/>
          </a:ln>
          <a:effectLst/>
        </p:spPr>
        <p:txBody>
          <a:bodyPr wrap="none">
            <a:spAutoFit/>
          </a:bodyPr>
          <a:lstStyle/>
          <a:p>
            <a:pPr eaLnBrk="0" hangingPunct="0"/>
            <a:r>
              <a:rPr lang="en-US" sz="2000">
                <a:latin typeface="Impact" pitchFamily="34" charset="0"/>
              </a:rPr>
              <a:t>Duke of York</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80931">
                                            <p:txEl>
                                              <p:pRg st="0" end="0"/>
                                            </p:txEl>
                                          </p:spTgt>
                                        </p:tgtEl>
                                        <p:attrNameLst>
                                          <p:attrName>style.visibility</p:attrName>
                                        </p:attrNameLst>
                                      </p:cBhvr>
                                      <p:to>
                                        <p:strVal val="visible"/>
                                      </p:to>
                                    </p:set>
                                    <p:animEffect transition="in" filter="fade">
                                      <p:cBhvr>
                                        <p:cTn id="7" dur="100"/>
                                        <p:tgtEl>
                                          <p:spTgt spid="380931">
                                            <p:txEl>
                                              <p:pRg st="0" end="0"/>
                                            </p:txEl>
                                          </p:spTgt>
                                        </p:tgtEl>
                                      </p:cBhvr>
                                    </p:animEffect>
                                    <p:anim calcmode="lin" valueType="num">
                                      <p:cBhvr>
                                        <p:cTn id="8" dur="400" fill="hold"/>
                                        <p:tgtEl>
                                          <p:spTgt spid="380931">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80931">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8093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8093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80931">
                                            <p:txEl>
                                              <p:pRg st="1" end="1"/>
                                            </p:txEl>
                                          </p:spTgt>
                                        </p:tgtEl>
                                        <p:attrNameLst>
                                          <p:attrName>style.visibility</p:attrName>
                                        </p:attrNameLst>
                                      </p:cBhvr>
                                      <p:to>
                                        <p:strVal val="visible"/>
                                      </p:to>
                                    </p:set>
                                    <p:animEffect transition="in" filter="fade">
                                      <p:cBhvr>
                                        <p:cTn id="16" dur="100"/>
                                        <p:tgtEl>
                                          <p:spTgt spid="380931">
                                            <p:txEl>
                                              <p:pRg st="1" end="1"/>
                                            </p:txEl>
                                          </p:spTgt>
                                        </p:tgtEl>
                                      </p:cBhvr>
                                    </p:animEffect>
                                    <p:anim calcmode="lin" valueType="num">
                                      <p:cBhvr>
                                        <p:cTn id="17" dur="400" fill="hold"/>
                                        <p:tgtEl>
                                          <p:spTgt spid="380931">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80931">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80931">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80931">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80931">
                                            <p:txEl>
                                              <p:pRg st="2" end="2"/>
                                            </p:txEl>
                                          </p:spTgt>
                                        </p:tgtEl>
                                        <p:attrNameLst>
                                          <p:attrName>style.visibility</p:attrName>
                                        </p:attrNameLst>
                                      </p:cBhvr>
                                      <p:to>
                                        <p:strVal val="visible"/>
                                      </p:to>
                                    </p:set>
                                    <p:animEffect transition="in" filter="fade">
                                      <p:cBhvr>
                                        <p:cTn id="25" dur="100"/>
                                        <p:tgtEl>
                                          <p:spTgt spid="380931">
                                            <p:txEl>
                                              <p:pRg st="2" end="2"/>
                                            </p:txEl>
                                          </p:spTgt>
                                        </p:tgtEl>
                                      </p:cBhvr>
                                    </p:animEffect>
                                    <p:anim calcmode="lin" valueType="num">
                                      <p:cBhvr>
                                        <p:cTn id="26" dur="400" fill="hold"/>
                                        <p:tgtEl>
                                          <p:spTgt spid="380931">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380931">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80931">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80931">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4" presetClass="entr" presetSubtype="0" fill="hold" nodeType="clickEffect">
                                  <p:stCondLst>
                                    <p:cond delay="0"/>
                                  </p:stCondLst>
                                  <p:childTnLst>
                                    <p:set>
                                      <p:cBhvr>
                                        <p:cTn id="33" dur="1" fill="hold">
                                          <p:stCondLst>
                                            <p:cond delay="0"/>
                                          </p:stCondLst>
                                        </p:cTn>
                                        <p:tgtEl>
                                          <p:spTgt spid="380933"/>
                                        </p:tgtEl>
                                        <p:attrNameLst>
                                          <p:attrName>style.visibility</p:attrName>
                                        </p:attrNameLst>
                                      </p:cBhvr>
                                      <p:to>
                                        <p:strVal val="visible"/>
                                      </p:to>
                                    </p:set>
                                    <p:anim from="(-#ppt_w/2)" to="(#ppt_x)" calcmode="lin" valueType="num">
                                      <p:cBhvr>
                                        <p:cTn id="34" dur="300" fill="hold">
                                          <p:stCondLst>
                                            <p:cond delay="0"/>
                                          </p:stCondLst>
                                        </p:cTn>
                                        <p:tgtEl>
                                          <p:spTgt spid="380933"/>
                                        </p:tgtEl>
                                        <p:attrNameLst>
                                          <p:attrName>ppt_x</p:attrName>
                                        </p:attrNameLst>
                                      </p:cBhvr>
                                    </p:anim>
                                    <p:anim from="0" to="-1.0" calcmode="lin" valueType="num">
                                      <p:cBhvr>
                                        <p:cTn id="35" dur="100" decel="50000" autoRev="1" fill="hold">
                                          <p:stCondLst>
                                            <p:cond delay="300"/>
                                          </p:stCondLst>
                                        </p:cTn>
                                        <p:tgtEl>
                                          <p:spTgt spid="380933"/>
                                        </p:tgtEl>
                                        <p:attrNameLst>
                                          <p:attrName>xshear</p:attrName>
                                        </p:attrNameLst>
                                      </p:cBhvr>
                                    </p:anim>
                                    <p:animScale>
                                      <p:cBhvr>
                                        <p:cTn id="36" dur="100" decel="100000" autoRev="1" fill="hold">
                                          <p:stCondLst>
                                            <p:cond delay="300"/>
                                          </p:stCondLst>
                                        </p:cTn>
                                        <p:tgtEl>
                                          <p:spTgt spid="380933"/>
                                        </p:tgtEl>
                                      </p:cBhvr>
                                      <p:from x="100000" y="100000"/>
                                      <p:to x="80000" y="100000"/>
                                    </p:animScale>
                                    <p:anim by="(#ppt_h/3+#ppt_w*0.1)" calcmode="lin" valueType="num">
                                      <p:cBhvr additive="sum">
                                        <p:cTn id="37" dur="100" decel="100000" autoRev="1" fill="hold">
                                          <p:stCondLst>
                                            <p:cond delay="300"/>
                                          </p:stCondLst>
                                        </p:cTn>
                                        <p:tgtEl>
                                          <p:spTgt spid="380933"/>
                                        </p:tgtEl>
                                        <p:attrNameLst>
                                          <p:attrName>ppt_x</p:attrName>
                                        </p:attrNameLst>
                                      </p:cBhvr>
                                    </p:anim>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380935"/>
                                        </p:tgtEl>
                                        <p:attrNameLst>
                                          <p:attrName>style.visibility</p:attrName>
                                        </p:attrNameLst>
                                      </p:cBhvr>
                                      <p:to>
                                        <p:strVal val="visible"/>
                                      </p:to>
                                    </p:set>
                                    <p:anim calcmode="lin" valueType="num">
                                      <p:cBhvr>
                                        <p:cTn id="42" dur="500" fill="hold"/>
                                        <p:tgtEl>
                                          <p:spTgt spid="380935"/>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380935"/>
                                        </p:tgtEl>
                                        <p:attrNameLst>
                                          <p:attrName>ppt_y</p:attrName>
                                        </p:attrNameLst>
                                      </p:cBhvr>
                                      <p:tavLst>
                                        <p:tav tm="0">
                                          <p:val>
                                            <p:strVal val="#ppt_y"/>
                                          </p:val>
                                        </p:tav>
                                        <p:tav tm="100000">
                                          <p:val>
                                            <p:strVal val="#ppt_y"/>
                                          </p:val>
                                        </p:tav>
                                      </p:tavLst>
                                    </p:anim>
                                    <p:anim calcmode="lin" valueType="num">
                                      <p:cBhvr>
                                        <p:cTn id="44" dur="500" fill="hold"/>
                                        <p:tgtEl>
                                          <p:spTgt spid="380935"/>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380935"/>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380935"/>
                                        </p:tgtEl>
                                      </p:cBhvr>
                                    </p:animEffect>
                                  </p:childTnLst>
                                </p:cTn>
                              </p:par>
                            </p:childTnLst>
                          </p:cTn>
                        </p:par>
                      </p:childTnLst>
                    </p:cTn>
                  </p:par>
                  <p:par>
                    <p:cTn id="47" fill="hold">
                      <p:stCondLst>
                        <p:cond delay="indefinite"/>
                      </p:stCondLst>
                      <p:childTnLst>
                        <p:par>
                          <p:cTn id="48" fill="hold">
                            <p:stCondLst>
                              <p:cond delay="0"/>
                            </p:stCondLst>
                            <p:childTnLst>
                              <p:par>
                                <p:cTn id="49" presetID="52" presetClass="entr" presetSubtype="0" fill="hold" nodeType="clickEffect">
                                  <p:stCondLst>
                                    <p:cond delay="0"/>
                                  </p:stCondLst>
                                  <p:childTnLst>
                                    <p:set>
                                      <p:cBhvr>
                                        <p:cTn id="50" dur="1" fill="hold">
                                          <p:stCondLst>
                                            <p:cond delay="0"/>
                                          </p:stCondLst>
                                        </p:cTn>
                                        <p:tgtEl>
                                          <p:spTgt spid="380937"/>
                                        </p:tgtEl>
                                        <p:attrNameLst>
                                          <p:attrName>style.visibility</p:attrName>
                                        </p:attrNameLst>
                                      </p:cBhvr>
                                      <p:to>
                                        <p:strVal val="visible"/>
                                      </p:to>
                                    </p:set>
                                    <p:animScale>
                                      <p:cBhvr>
                                        <p:cTn id="51" dur="1000" decel="50000" fill="hold">
                                          <p:stCondLst>
                                            <p:cond delay="0"/>
                                          </p:stCondLst>
                                        </p:cTn>
                                        <p:tgtEl>
                                          <p:spTgt spid="3809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380937"/>
                                        </p:tgtEl>
                                        <p:attrNameLst>
                                          <p:attrName>ppt_x</p:attrName>
                                          <p:attrName>ppt_y</p:attrName>
                                        </p:attrNameLst>
                                      </p:cBhvr>
                                    </p:animMotion>
                                    <p:animEffect transition="in" filter="fade">
                                      <p:cBhvr>
                                        <p:cTn id="53" dur="1000"/>
                                        <p:tgtEl>
                                          <p:spTgt spid="380937"/>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380938"/>
                                        </p:tgtEl>
                                        <p:attrNameLst>
                                          <p:attrName>style.visibility</p:attrName>
                                        </p:attrNameLst>
                                      </p:cBhvr>
                                      <p:to>
                                        <p:strVal val="visible"/>
                                      </p:to>
                                    </p:set>
                                    <p:animEffect transition="in" filter="dissolve">
                                      <p:cBhvr>
                                        <p:cTn id="58" dur="500"/>
                                        <p:tgtEl>
                                          <p:spTgt spid="380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1" grpId="0" build="p"/>
      <p:bldP spid="380935" grpId="0"/>
      <p:bldP spid="38093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en-US"/>
              <a:t>New Jersey</a:t>
            </a:r>
          </a:p>
        </p:txBody>
      </p:sp>
      <p:sp>
        <p:nvSpPr>
          <p:cNvPr id="381955" name="Rectangle 3"/>
          <p:cNvSpPr>
            <a:spLocks noGrp="1" noChangeArrowheads="1"/>
          </p:cNvSpPr>
          <p:nvPr>
            <p:ph type="body" idx="1"/>
          </p:nvPr>
        </p:nvSpPr>
        <p:spPr>
          <a:xfrm>
            <a:off x="493713" y="2438400"/>
            <a:ext cx="8345487" cy="4114800"/>
          </a:xfrm>
        </p:spPr>
        <p:txBody>
          <a:bodyPr/>
          <a:lstStyle/>
          <a:p>
            <a:r>
              <a:rPr lang="en-US" sz="2800" b="1"/>
              <a:t>James gave 2 friends, Lord John Berkeley and Sir George Carteret, the section of New York located between the Hudson River and Delaware Bay in 1664</a:t>
            </a:r>
            <a:endParaRPr lang="en-US" sz="2800" b="1">
              <a:sym typeface="Symbol" pitchFamily="18" charset="2"/>
            </a:endParaRPr>
          </a:p>
          <a:p>
            <a:pPr lvl="1"/>
            <a:r>
              <a:rPr lang="en-US" b="1">
                <a:solidFill>
                  <a:schemeClr val="tx2"/>
                </a:solidFill>
                <a:effectLst>
                  <a:outerShdw blurRad="38100" dist="38100" dir="2700000" algn="tl">
                    <a:srgbClr val="000000"/>
                  </a:outerShdw>
                </a:effectLst>
              </a:rPr>
              <a:t>He felt the territory of New York was too large to administer</a:t>
            </a:r>
          </a:p>
          <a:p>
            <a:r>
              <a:rPr lang="en-US" sz="2800" b="1"/>
              <a:t>Both proprietors allowed religious freedom and an assembly in addition to giving generous land offers to attract settlers </a:t>
            </a:r>
          </a:p>
        </p:txBody>
      </p:sp>
      <p:pic>
        <p:nvPicPr>
          <p:cNvPr id="381956" name="Picture 4" descr="Ch2WilliamBerkeley"/>
          <p:cNvPicPr>
            <a:picLocks noChangeAspect="1" noChangeArrowheads="1"/>
          </p:cNvPicPr>
          <p:nvPr/>
        </p:nvPicPr>
        <p:blipFill>
          <a:blip r:embed="rId2" cstate="print"/>
          <a:srcRect/>
          <a:stretch>
            <a:fillRect/>
          </a:stretch>
        </p:blipFill>
        <p:spPr bwMode="auto">
          <a:xfrm>
            <a:off x="7208838" y="0"/>
            <a:ext cx="1935162" cy="2362200"/>
          </a:xfrm>
          <a:prstGeom prst="rect">
            <a:avLst/>
          </a:prstGeom>
          <a:noFill/>
        </p:spPr>
      </p:pic>
      <p:sp>
        <p:nvSpPr>
          <p:cNvPr id="381957" name="Text Box 5"/>
          <p:cNvSpPr txBox="1">
            <a:spLocks noChangeArrowheads="1"/>
          </p:cNvSpPr>
          <p:nvPr/>
        </p:nvSpPr>
        <p:spPr bwMode="auto">
          <a:xfrm>
            <a:off x="7239000" y="2057400"/>
            <a:ext cx="1905000" cy="336550"/>
          </a:xfrm>
          <a:prstGeom prst="rect">
            <a:avLst/>
          </a:prstGeom>
          <a:noFill/>
          <a:ln w="12700" cap="sq">
            <a:noFill/>
            <a:miter lim="800000"/>
            <a:headEnd type="none" w="sm" len="sm"/>
            <a:tailEnd type="none" w="sm" len="sm"/>
          </a:ln>
          <a:effectLst/>
        </p:spPr>
        <p:txBody>
          <a:bodyPr>
            <a:spAutoFit/>
          </a:bodyPr>
          <a:lstStyle/>
          <a:p>
            <a:pPr eaLnBrk="0" hangingPunct="0"/>
            <a:r>
              <a:rPr lang="en-US" sz="1600">
                <a:solidFill>
                  <a:srgbClr val="CCECFF"/>
                </a:solidFill>
                <a:latin typeface="Tahoma" pitchFamily="34" charset="0"/>
              </a:rPr>
              <a:t>Lord John Berkeley</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1955">
                                            <p:txEl>
                                              <p:pRg st="0" end="0"/>
                                            </p:txEl>
                                          </p:spTgt>
                                        </p:tgtEl>
                                        <p:attrNameLst>
                                          <p:attrName>style.visibility</p:attrName>
                                        </p:attrNameLst>
                                      </p:cBhvr>
                                      <p:to>
                                        <p:strVal val="visible"/>
                                      </p:to>
                                    </p:set>
                                    <p:animEffect transition="in" filter="wipe(left)">
                                      <p:cBhvr>
                                        <p:cTn id="7" dur="1000"/>
                                        <p:tgtEl>
                                          <p:spTgt spid="381955">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81955">
                                            <p:txEl>
                                              <p:pRg st="1" end="1"/>
                                            </p:txEl>
                                          </p:spTgt>
                                        </p:tgtEl>
                                        <p:attrNameLst>
                                          <p:attrName>style.visibility</p:attrName>
                                        </p:attrNameLst>
                                      </p:cBhvr>
                                      <p:to>
                                        <p:strVal val="visible"/>
                                      </p:to>
                                    </p:set>
                                    <p:animEffect transition="in" filter="wipe(left)">
                                      <p:cBhvr>
                                        <p:cTn id="11" dur="1000"/>
                                        <p:tgtEl>
                                          <p:spTgt spid="381955">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81955">
                                            <p:txEl>
                                              <p:pRg st="2" end="2"/>
                                            </p:txEl>
                                          </p:spTgt>
                                        </p:tgtEl>
                                        <p:attrNameLst>
                                          <p:attrName>style.visibility</p:attrName>
                                        </p:attrNameLst>
                                      </p:cBhvr>
                                      <p:to>
                                        <p:strVal val="visible"/>
                                      </p:to>
                                    </p:set>
                                    <p:animEffect transition="in" filter="wipe(left)">
                                      <p:cBhvr>
                                        <p:cTn id="15" dur="1000"/>
                                        <p:tgtEl>
                                          <p:spTgt spid="3819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1106" name="Rectangle 2"/>
          <p:cNvSpPr>
            <a:spLocks noGrp="1" noChangeArrowheads="1"/>
          </p:cNvSpPr>
          <p:nvPr>
            <p:ph type="body" idx="1"/>
          </p:nvPr>
        </p:nvSpPr>
        <p:spPr>
          <a:xfrm>
            <a:off x="4114800" y="838200"/>
            <a:ext cx="4876800" cy="3505200"/>
          </a:xfrm>
        </p:spPr>
        <p:txBody>
          <a:bodyPr/>
          <a:lstStyle/>
          <a:p>
            <a:pPr marL="466725" indent="-466725">
              <a:lnSpc>
                <a:spcPct val="80000"/>
              </a:lnSpc>
              <a:spcBef>
                <a:spcPct val="40000"/>
              </a:spcBef>
              <a:buClr>
                <a:srgbClr val="CC0000"/>
              </a:buClr>
            </a:pPr>
            <a:r>
              <a:rPr lang="en-US" sz="3600" b="1">
                <a:latin typeface="Arial Narrow" pitchFamily="34" charset="0"/>
              </a:rPr>
              <a:t>Mid-1600s: religious dissenters named </a:t>
            </a:r>
            <a:r>
              <a:rPr lang="en-US" sz="3600" b="1" u="sng">
                <a:solidFill>
                  <a:srgbClr val="CC0000"/>
                </a:solidFill>
                <a:effectLst>
                  <a:outerShdw blurRad="38100" dist="38100" dir="2700000" algn="tl">
                    <a:srgbClr val="000000"/>
                  </a:outerShdw>
                </a:effectLst>
                <a:latin typeface="Arial Narrow" pitchFamily="34" charset="0"/>
              </a:rPr>
              <a:t>Quakers</a:t>
            </a:r>
            <a:r>
              <a:rPr lang="en-US" sz="3600" b="1">
                <a:latin typeface="Arial Narrow" pitchFamily="34" charset="0"/>
              </a:rPr>
              <a:t> arose in England</a:t>
            </a:r>
          </a:p>
          <a:p>
            <a:pPr marL="466725" indent="-466725">
              <a:lnSpc>
                <a:spcPct val="80000"/>
              </a:lnSpc>
              <a:spcBef>
                <a:spcPct val="40000"/>
              </a:spcBef>
              <a:buClr>
                <a:srgbClr val="CC0000"/>
              </a:buClr>
            </a:pPr>
            <a:r>
              <a:rPr lang="en-US" sz="3600" b="1">
                <a:latin typeface="Arial Narrow" pitchFamily="34" charset="0"/>
              </a:rPr>
              <a:t>Hated by authorities because they refused to pay taxes to Church of England, refused to take oaths, refused military service</a:t>
            </a:r>
          </a:p>
          <a:p>
            <a:pPr marL="466725" indent="-466725">
              <a:lnSpc>
                <a:spcPct val="80000"/>
              </a:lnSpc>
              <a:spcBef>
                <a:spcPct val="40000"/>
              </a:spcBef>
              <a:buClr>
                <a:srgbClr val="CC0000"/>
              </a:buClr>
            </a:pPr>
            <a:endParaRPr lang="en-US" sz="3600" b="1">
              <a:latin typeface="Arial Narrow" pitchFamily="34" charset="0"/>
            </a:endParaRPr>
          </a:p>
        </p:txBody>
      </p:sp>
      <p:sp>
        <p:nvSpPr>
          <p:cNvPr id="431108" name="WordArt 4"/>
          <p:cNvSpPr>
            <a:spLocks noChangeArrowheads="1" noChangeShapeType="1" noTextEdit="1"/>
          </p:cNvSpPr>
          <p:nvPr/>
        </p:nvSpPr>
        <p:spPr bwMode="auto">
          <a:xfrm>
            <a:off x="533400" y="76200"/>
            <a:ext cx="8153400" cy="685800"/>
          </a:xfrm>
          <a:prstGeom prst="rect">
            <a:avLst/>
          </a:prstGeom>
        </p:spPr>
        <p:txBody>
          <a:bodyPr wrap="none" fromWordArt="1">
            <a:prstTxWarp prst="textCanUp">
              <a:avLst>
                <a:gd name="adj" fmla="val 85713"/>
              </a:avLst>
            </a:prstTxWarp>
          </a:bodyPr>
          <a:lstStyle/>
          <a:p>
            <a:pPr algn="ctr"/>
            <a:r>
              <a:rPr lang="en-US" sz="3600" kern="10">
                <a:ln w="22225">
                  <a:noFill/>
                  <a:round/>
                  <a:headEnd/>
                  <a:tailEnd/>
                </a:ln>
                <a:gradFill rotWithShape="0">
                  <a:gsLst>
                    <a:gs pos="0">
                      <a:schemeClr val="folHlink"/>
                    </a:gs>
                    <a:gs pos="100000">
                      <a:schemeClr val="tx2"/>
                    </a:gs>
                  </a:gsLst>
                  <a:path path="rect">
                    <a:fillToRect l="50000" t="50000" r="50000" b="50000"/>
                  </a:path>
                </a:gradFill>
                <a:effectLst>
                  <a:prstShdw prst="shdw18" dist="17961" dir="13500000">
                    <a:schemeClr val="tx2">
                      <a:gamma/>
                      <a:shade val="60000"/>
                      <a:invGamma/>
                    </a:schemeClr>
                  </a:prstShdw>
                </a:effectLst>
                <a:latin typeface="Arial Black"/>
              </a:rPr>
              <a:t>Penn's Holy Experiment</a:t>
            </a:r>
          </a:p>
        </p:txBody>
      </p:sp>
      <p:pic>
        <p:nvPicPr>
          <p:cNvPr id="431109" name="Picture 5" descr="William Penn"/>
          <p:cNvPicPr>
            <a:picLocks noChangeAspect="1" noChangeArrowheads="1"/>
          </p:cNvPicPr>
          <p:nvPr/>
        </p:nvPicPr>
        <p:blipFill>
          <a:blip r:embed="rId2" cstate="print">
            <a:lum contrast="6000"/>
          </a:blip>
          <a:srcRect/>
          <a:stretch>
            <a:fillRect/>
          </a:stretch>
        </p:blipFill>
        <p:spPr bwMode="auto">
          <a:xfrm>
            <a:off x="228600" y="914400"/>
            <a:ext cx="3743325" cy="4648200"/>
          </a:xfrm>
          <a:prstGeom prst="rect">
            <a:avLst/>
          </a:prstGeom>
          <a:noFill/>
          <a:ln w="76200" cmpd="tri">
            <a:solidFill>
              <a:schemeClr val="tx1"/>
            </a:solidFill>
            <a:miter lim="800000"/>
            <a:headEnd/>
            <a:tailEnd/>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1106">
                                            <p:txEl>
                                              <p:pRg st="0" end="0"/>
                                            </p:txEl>
                                          </p:spTgt>
                                        </p:tgtEl>
                                        <p:attrNameLst>
                                          <p:attrName>style.visibility</p:attrName>
                                        </p:attrNameLst>
                                      </p:cBhvr>
                                      <p:to>
                                        <p:strVal val="visible"/>
                                      </p:to>
                                    </p:set>
                                    <p:animEffect transition="in" filter="wipe(left)">
                                      <p:cBhvr>
                                        <p:cTn id="7" dur="1000"/>
                                        <p:tgtEl>
                                          <p:spTgt spid="431106">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31106">
                                            <p:txEl>
                                              <p:pRg st="1" end="1"/>
                                            </p:txEl>
                                          </p:spTgt>
                                        </p:tgtEl>
                                        <p:attrNameLst>
                                          <p:attrName>style.visibility</p:attrName>
                                        </p:attrNameLst>
                                      </p:cBhvr>
                                      <p:to>
                                        <p:strVal val="visible"/>
                                      </p:to>
                                    </p:set>
                                    <p:animEffect transition="in" filter="wipe(left)">
                                      <p:cBhvr>
                                        <p:cTn id="11" dur="1000"/>
                                        <p:tgtEl>
                                          <p:spTgt spid="4311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6"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2979" name="Picture 3" descr="43"/>
          <p:cNvPicPr>
            <a:picLocks noChangeAspect="1" noChangeArrowheads="1"/>
          </p:cNvPicPr>
          <p:nvPr/>
        </p:nvPicPr>
        <p:blipFill>
          <a:blip r:embed="rId2" cstate="print"/>
          <a:srcRect/>
          <a:stretch>
            <a:fillRect/>
          </a:stretch>
        </p:blipFill>
        <p:spPr bwMode="auto">
          <a:xfrm>
            <a:off x="152400" y="838200"/>
            <a:ext cx="5867400" cy="3686175"/>
          </a:xfrm>
          <a:prstGeom prst="rect">
            <a:avLst/>
          </a:prstGeom>
          <a:noFill/>
          <a:ln w="76200" cmpd="tri">
            <a:solidFill>
              <a:schemeClr val="tx1"/>
            </a:solidFill>
            <a:miter lim="800000"/>
            <a:headEnd/>
            <a:tailEnd/>
          </a:ln>
        </p:spPr>
      </p:pic>
      <p:sp>
        <p:nvSpPr>
          <p:cNvPr id="382982" name="WordArt 6"/>
          <p:cNvSpPr>
            <a:spLocks noChangeArrowheads="1" noChangeShapeType="1" noTextEdit="1"/>
          </p:cNvSpPr>
          <p:nvPr/>
        </p:nvSpPr>
        <p:spPr bwMode="auto">
          <a:xfrm>
            <a:off x="533400" y="76200"/>
            <a:ext cx="8153400" cy="685800"/>
          </a:xfrm>
          <a:prstGeom prst="rect">
            <a:avLst/>
          </a:prstGeom>
        </p:spPr>
        <p:txBody>
          <a:bodyPr wrap="none" fromWordArt="1">
            <a:prstTxWarp prst="textCanUp">
              <a:avLst>
                <a:gd name="adj" fmla="val 85713"/>
              </a:avLst>
            </a:prstTxWarp>
          </a:bodyPr>
          <a:lstStyle/>
          <a:p>
            <a:pPr algn="ctr"/>
            <a:r>
              <a:rPr lang="en-US" sz="3600" kern="10">
                <a:ln w="22225">
                  <a:noFill/>
                  <a:round/>
                  <a:headEnd/>
                  <a:tailEnd/>
                </a:ln>
                <a:gradFill rotWithShape="0">
                  <a:gsLst>
                    <a:gs pos="0">
                      <a:schemeClr val="folHlink"/>
                    </a:gs>
                    <a:gs pos="100000">
                      <a:schemeClr val="tx2"/>
                    </a:gs>
                  </a:gsLst>
                  <a:path path="rect">
                    <a:fillToRect l="50000" t="50000" r="50000" b="50000"/>
                  </a:path>
                </a:gradFill>
                <a:effectLst>
                  <a:prstShdw prst="shdw18" dist="17961" dir="13500000">
                    <a:schemeClr val="tx2">
                      <a:gamma/>
                      <a:shade val="60000"/>
                      <a:invGamma/>
                    </a:schemeClr>
                  </a:prstShdw>
                </a:effectLst>
                <a:latin typeface="Arial Black"/>
              </a:rPr>
              <a:t>Penn's Holy Experiment</a:t>
            </a:r>
          </a:p>
        </p:txBody>
      </p:sp>
      <p:sp>
        <p:nvSpPr>
          <p:cNvPr id="382984" name="Rectangle 8"/>
          <p:cNvSpPr>
            <a:spLocks noChangeArrowheads="1"/>
          </p:cNvSpPr>
          <p:nvPr/>
        </p:nvSpPr>
        <p:spPr bwMode="auto">
          <a:xfrm>
            <a:off x="0" y="4684713"/>
            <a:ext cx="9144000" cy="2097087"/>
          </a:xfrm>
          <a:prstGeom prst="rect">
            <a:avLst/>
          </a:prstGeom>
          <a:noFill/>
          <a:ln w="9525">
            <a:noFill/>
            <a:miter lim="800000"/>
            <a:headEnd/>
            <a:tailEnd/>
          </a:ln>
          <a:effectLst/>
        </p:spPr>
        <p:txBody>
          <a:bodyPr>
            <a:spAutoFit/>
          </a:bodyPr>
          <a:lstStyle/>
          <a:p>
            <a:pPr algn="ctr">
              <a:lnSpc>
                <a:spcPct val="80000"/>
              </a:lnSpc>
              <a:spcBef>
                <a:spcPct val="35000"/>
              </a:spcBef>
              <a:buClr>
                <a:srgbClr val="CC0000"/>
              </a:buClr>
              <a:buSzPct val="75000"/>
              <a:buFont typeface="Wingdings" pitchFamily="2" charset="2"/>
              <a:buChar char="q"/>
            </a:pPr>
            <a:r>
              <a:rPr lang="en-US" b="1">
                <a:solidFill>
                  <a:srgbClr val="000000"/>
                </a:solidFill>
              </a:rPr>
              <a:t>Penn governs the colony, unusual for a proprietor</a:t>
            </a:r>
          </a:p>
          <a:p>
            <a:pPr algn="ctr">
              <a:lnSpc>
                <a:spcPct val="80000"/>
              </a:lnSpc>
              <a:spcBef>
                <a:spcPct val="35000"/>
              </a:spcBef>
              <a:buClr>
                <a:srgbClr val="CC0000"/>
              </a:buClr>
              <a:buSzPct val="75000"/>
              <a:buFont typeface="Wingdings" pitchFamily="2" charset="2"/>
              <a:buChar char="q"/>
            </a:pPr>
            <a:r>
              <a:rPr lang="en-US" b="1">
                <a:solidFill>
                  <a:srgbClr val="000000"/>
                </a:solidFill>
              </a:rPr>
              <a:t>Advertised in Europe, promising land &amp; freedoms</a:t>
            </a:r>
          </a:p>
          <a:p>
            <a:pPr algn="ctr">
              <a:lnSpc>
                <a:spcPct val="80000"/>
              </a:lnSpc>
              <a:spcBef>
                <a:spcPct val="35000"/>
              </a:spcBef>
              <a:buClr>
                <a:srgbClr val="CC0000"/>
              </a:buClr>
              <a:buSzPct val="75000"/>
              <a:buFont typeface="Wingdings" pitchFamily="2" charset="2"/>
              <a:buChar char="q"/>
            </a:pPr>
            <a:r>
              <a:rPr lang="en-US" b="1">
                <a:solidFill>
                  <a:srgbClr val="000000"/>
                </a:solidFill>
              </a:rPr>
              <a:t>Frame of Government (guaranteed elected assembly), Charter of Liberties (freedom of worship, open immigration), fair treatment of Native Americans</a:t>
            </a:r>
          </a:p>
        </p:txBody>
      </p:sp>
      <p:sp>
        <p:nvSpPr>
          <p:cNvPr id="382986" name="Rectangle 10"/>
          <p:cNvSpPr>
            <a:spLocks noChangeArrowheads="1"/>
          </p:cNvSpPr>
          <p:nvPr/>
        </p:nvSpPr>
        <p:spPr bwMode="auto">
          <a:xfrm>
            <a:off x="6019800" y="1219200"/>
            <a:ext cx="3200400" cy="2273300"/>
          </a:xfrm>
          <a:prstGeom prst="rect">
            <a:avLst/>
          </a:prstGeom>
          <a:noFill/>
          <a:ln w="9525">
            <a:noFill/>
            <a:miter lim="800000"/>
            <a:headEnd/>
            <a:tailEnd/>
          </a:ln>
          <a:effectLst/>
        </p:spPr>
        <p:txBody>
          <a:bodyPr>
            <a:spAutoFit/>
          </a:bodyPr>
          <a:lstStyle/>
          <a:p>
            <a:pPr algn="ctr">
              <a:lnSpc>
                <a:spcPct val="85000"/>
              </a:lnSpc>
              <a:spcBef>
                <a:spcPct val="50000"/>
              </a:spcBef>
              <a:buClr>
                <a:srgbClr val="CC0000"/>
              </a:buClr>
              <a:buSzPct val="75000"/>
              <a:buFont typeface="Wingdings" pitchFamily="2" charset="2"/>
              <a:buChar char="q"/>
            </a:pPr>
            <a:r>
              <a:rPr lang="en-US" b="1">
                <a:solidFill>
                  <a:srgbClr val="000000"/>
                </a:solidFill>
              </a:rPr>
              <a:t>Penn’s family owed a large debt from the British Crown. Given a land grant in 1681. </a:t>
            </a:r>
            <a:r>
              <a:rPr lang="en-US" b="1" u="sng">
                <a:solidFill>
                  <a:srgbClr val="0000CC"/>
                </a:solidFill>
              </a:rPr>
              <a:t>Pennsylvania</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82986"/>
                                        </p:tgtEl>
                                        <p:attrNameLst>
                                          <p:attrName>style.visibility</p:attrName>
                                        </p:attrNameLst>
                                      </p:cBhvr>
                                      <p:to>
                                        <p:strVal val="visible"/>
                                      </p:to>
                                    </p:set>
                                    <p:animEffect transition="in" filter="fade">
                                      <p:cBhvr>
                                        <p:cTn id="7" dur="100"/>
                                        <p:tgtEl>
                                          <p:spTgt spid="382986"/>
                                        </p:tgtEl>
                                      </p:cBhvr>
                                    </p:animEffect>
                                    <p:anim calcmode="lin" valueType="num">
                                      <p:cBhvr>
                                        <p:cTn id="8" dur="400" fill="hold"/>
                                        <p:tgtEl>
                                          <p:spTgt spid="382986"/>
                                        </p:tgtEl>
                                        <p:attrNameLst>
                                          <p:attrName>ppt_x</p:attrName>
                                        </p:attrNameLst>
                                      </p:cBhvr>
                                      <p:tavLst>
                                        <p:tav tm="0">
                                          <p:val>
                                            <p:strVal val="#ppt_x"/>
                                          </p:val>
                                        </p:tav>
                                        <p:tav tm="100000">
                                          <p:val>
                                            <p:strVal val="#ppt_x"/>
                                          </p:val>
                                        </p:tav>
                                      </p:tavLst>
                                    </p:anim>
                                    <p:anim calcmode="lin" valueType="num">
                                      <p:cBhvr>
                                        <p:cTn id="9" dur="400" fill="hold"/>
                                        <p:tgtEl>
                                          <p:spTgt spid="38298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8298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8298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82984"/>
                                        </p:tgtEl>
                                        <p:attrNameLst>
                                          <p:attrName>style.visibility</p:attrName>
                                        </p:attrNameLst>
                                      </p:cBhvr>
                                      <p:to>
                                        <p:strVal val="visible"/>
                                      </p:to>
                                    </p:set>
                                    <p:animEffect transition="in" filter="fade">
                                      <p:cBhvr>
                                        <p:cTn id="16" dur="100"/>
                                        <p:tgtEl>
                                          <p:spTgt spid="382984"/>
                                        </p:tgtEl>
                                      </p:cBhvr>
                                    </p:animEffect>
                                    <p:anim calcmode="lin" valueType="num">
                                      <p:cBhvr>
                                        <p:cTn id="17" dur="400" fill="hold"/>
                                        <p:tgtEl>
                                          <p:spTgt spid="382984"/>
                                        </p:tgtEl>
                                        <p:attrNameLst>
                                          <p:attrName>ppt_x</p:attrName>
                                        </p:attrNameLst>
                                      </p:cBhvr>
                                      <p:tavLst>
                                        <p:tav tm="0">
                                          <p:val>
                                            <p:strVal val="#ppt_x"/>
                                          </p:val>
                                        </p:tav>
                                        <p:tav tm="100000">
                                          <p:val>
                                            <p:strVal val="#ppt_x"/>
                                          </p:val>
                                        </p:tav>
                                      </p:tavLst>
                                    </p:anim>
                                    <p:anim calcmode="lin" valueType="num">
                                      <p:cBhvr>
                                        <p:cTn id="18" dur="400" fill="hold"/>
                                        <p:tgtEl>
                                          <p:spTgt spid="382984"/>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8298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8298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4" grpId="0"/>
      <p:bldP spid="38298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Text Box 2"/>
          <p:cNvSpPr txBox="1">
            <a:spLocks noChangeArrowheads="1"/>
          </p:cNvSpPr>
          <p:nvPr/>
        </p:nvSpPr>
        <p:spPr bwMode="auto">
          <a:xfrm>
            <a:off x="1981200" y="319088"/>
            <a:ext cx="6858000" cy="671512"/>
          </a:xfrm>
          <a:prstGeom prst="rect">
            <a:avLst/>
          </a:prstGeom>
          <a:noFill/>
          <a:ln w="12700">
            <a:noFill/>
            <a:miter lim="800000"/>
            <a:headEnd/>
            <a:tailEnd/>
          </a:ln>
          <a:effectLst>
            <a:outerShdw dist="35921" dir="2700000" algn="ctr" rotWithShape="0">
              <a:schemeClr val="tx1"/>
            </a:outerShdw>
          </a:effectLst>
        </p:spPr>
        <p:txBody>
          <a:bodyPr>
            <a:spAutoFit/>
          </a:bodyPr>
          <a:lstStyle/>
          <a:p>
            <a:pPr algn="ctr">
              <a:spcBef>
                <a:spcPct val="50000"/>
              </a:spcBef>
            </a:pPr>
            <a:r>
              <a:rPr lang="en-US" sz="3800" b="1">
                <a:solidFill>
                  <a:schemeClr val="accent2"/>
                </a:solidFill>
                <a:effectLst>
                  <a:outerShdw blurRad="38100" dist="38100" dir="2700000" algn="tl">
                    <a:srgbClr val="000000"/>
                  </a:outerShdw>
                </a:effectLst>
                <a:latin typeface="Lombardic Narrow" pitchFamily="2" charset="0"/>
              </a:rPr>
              <a:t>Royal Land Grant to Penn</a:t>
            </a:r>
          </a:p>
        </p:txBody>
      </p:sp>
      <p:pic>
        <p:nvPicPr>
          <p:cNvPr id="427011" name="Picture 3" descr="William Penn Land Grant"/>
          <p:cNvPicPr>
            <a:picLocks noChangeAspect="1" noChangeArrowheads="1"/>
          </p:cNvPicPr>
          <p:nvPr/>
        </p:nvPicPr>
        <p:blipFill>
          <a:blip r:embed="rId2" cstate="print">
            <a:lum bright="-6000" contrast="6000"/>
          </a:blip>
          <a:srcRect l="3200" t="3044" r="3200" b="3044"/>
          <a:stretch>
            <a:fillRect/>
          </a:stretch>
        </p:blipFill>
        <p:spPr bwMode="auto">
          <a:xfrm>
            <a:off x="2362200" y="1066800"/>
            <a:ext cx="5943600" cy="5486400"/>
          </a:xfrm>
          <a:prstGeom prst="rect">
            <a:avLst/>
          </a:prstGeom>
          <a:noFill/>
          <a:ln w="9525">
            <a:solidFill>
              <a:srgbClr val="663300"/>
            </a:solid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Text Box 2"/>
          <p:cNvSpPr txBox="1">
            <a:spLocks noChangeArrowheads="1"/>
          </p:cNvSpPr>
          <p:nvPr/>
        </p:nvSpPr>
        <p:spPr bwMode="auto">
          <a:xfrm>
            <a:off x="1905000" y="304800"/>
            <a:ext cx="6858000" cy="762000"/>
          </a:xfrm>
          <a:prstGeom prst="rect">
            <a:avLst/>
          </a:prstGeom>
          <a:noFill/>
          <a:ln w="12700">
            <a:noFill/>
            <a:miter lim="800000"/>
            <a:headEnd/>
            <a:tailEnd/>
          </a:ln>
          <a:effectLst>
            <a:outerShdw dist="35921" dir="2700000" algn="ctr" rotWithShape="0">
              <a:schemeClr val="tx1"/>
            </a:outerShdw>
          </a:effectLst>
        </p:spPr>
        <p:txBody>
          <a:bodyPr>
            <a:spAutoFit/>
          </a:bodyPr>
          <a:lstStyle/>
          <a:p>
            <a:pPr algn="ctr">
              <a:spcBef>
                <a:spcPct val="50000"/>
              </a:spcBef>
            </a:pPr>
            <a:r>
              <a:rPr lang="en-US" sz="4400" b="1">
                <a:solidFill>
                  <a:schemeClr val="accent2"/>
                </a:solidFill>
                <a:effectLst>
                  <a:outerShdw blurRad="38100" dist="38100" dir="2700000" algn="tl">
                    <a:srgbClr val="000000"/>
                  </a:outerShdw>
                </a:effectLst>
                <a:latin typeface="Lombardic Narrow" pitchFamily="2" charset="0"/>
              </a:rPr>
              <a:t>Penn &amp; Native Americans</a:t>
            </a:r>
          </a:p>
        </p:txBody>
      </p:sp>
      <p:pic>
        <p:nvPicPr>
          <p:cNvPr id="428035" name="Picture 3" descr="pennwindians"/>
          <p:cNvPicPr>
            <a:picLocks noChangeAspect="1" noChangeArrowheads="1"/>
          </p:cNvPicPr>
          <p:nvPr/>
        </p:nvPicPr>
        <p:blipFill>
          <a:blip r:embed="rId2" cstate="print">
            <a:lum bright="12000" contrast="18000"/>
          </a:blip>
          <a:srcRect t="1500" b="5499"/>
          <a:stretch>
            <a:fillRect/>
          </a:stretch>
        </p:blipFill>
        <p:spPr bwMode="auto">
          <a:xfrm>
            <a:off x="3657600" y="1219200"/>
            <a:ext cx="3789363" cy="5181600"/>
          </a:xfrm>
          <a:prstGeom prst="rect">
            <a:avLst/>
          </a:prstGeom>
          <a:noFill/>
          <a:ln w="9525">
            <a:solidFill>
              <a:srgbClr val="663300"/>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578" name="Picture 2" descr="bradhead.JPG (58502 bytes)"/>
          <p:cNvPicPr>
            <a:picLocks noChangeAspect="1" noChangeArrowheads="1"/>
          </p:cNvPicPr>
          <p:nvPr/>
        </p:nvPicPr>
        <p:blipFill>
          <a:blip r:embed="rId2" cstate="print">
            <a:lum bright="18000" contrast="12000"/>
          </a:blip>
          <a:srcRect/>
          <a:stretch>
            <a:fillRect/>
          </a:stretch>
        </p:blipFill>
        <p:spPr bwMode="auto">
          <a:xfrm>
            <a:off x="3657600" y="990600"/>
            <a:ext cx="1828800" cy="1755775"/>
          </a:xfrm>
          <a:prstGeom prst="rect">
            <a:avLst/>
          </a:prstGeom>
          <a:noFill/>
          <a:ln w="57150" cmpd="thickThin">
            <a:solidFill>
              <a:srgbClr val="FFFF99"/>
            </a:solidFill>
            <a:miter lim="800000"/>
            <a:headEnd/>
            <a:tailEnd/>
          </a:ln>
        </p:spPr>
      </p:pic>
      <p:pic>
        <p:nvPicPr>
          <p:cNvPr id="408579" name="Picture 3" descr="brownesc2.JPG (56688 bytes)"/>
          <p:cNvPicPr>
            <a:picLocks noChangeAspect="1" noChangeArrowheads="1"/>
          </p:cNvPicPr>
          <p:nvPr/>
        </p:nvPicPr>
        <p:blipFill>
          <a:blip r:embed="rId3" cstate="print"/>
          <a:srcRect/>
          <a:stretch>
            <a:fillRect/>
          </a:stretch>
        </p:blipFill>
        <p:spPr bwMode="auto">
          <a:xfrm>
            <a:off x="6172200" y="914400"/>
            <a:ext cx="2819400" cy="1874838"/>
          </a:xfrm>
          <a:prstGeom prst="rect">
            <a:avLst/>
          </a:prstGeom>
          <a:noFill/>
        </p:spPr>
      </p:pic>
      <p:pic>
        <p:nvPicPr>
          <p:cNvPr id="408580" name="Picture 4" descr="baconl.JPG (60600 bytes)"/>
          <p:cNvPicPr>
            <a:picLocks noChangeAspect="1" noChangeArrowheads="1"/>
          </p:cNvPicPr>
          <p:nvPr/>
        </p:nvPicPr>
        <p:blipFill>
          <a:blip r:embed="rId4" cstate="print"/>
          <a:srcRect/>
          <a:stretch>
            <a:fillRect/>
          </a:stretch>
        </p:blipFill>
        <p:spPr bwMode="auto">
          <a:xfrm>
            <a:off x="152400" y="914400"/>
            <a:ext cx="2819400" cy="1905000"/>
          </a:xfrm>
          <a:prstGeom prst="rect">
            <a:avLst/>
          </a:prstGeom>
          <a:noFill/>
        </p:spPr>
      </p:pic>
      <p:sp>
        <p:nvSpPr>
          <p:cNvPr id="408581" name="WordArt 5"/>
          <p:cNvSpPr>
            <a:spLocks noChangeArrowheads="1" noChangeShapeType="1" noTextEdit="1"/>
          </p:cNvSpPr>
          <p:nvPr/>
        </p:nvSpPr>
        <p:spPr bwMode="auto">
          <a:xfrm>
            <a:off x="762000" y="76200"/>
            <a:ext cx="7620000" cy="762000"/>
          </a:xfrm>
          <a:prstGeom prst="rect">
            <a:avLst/>
          </a:prstGeom>
        </p:spPr>
        <p:txBody>
          <a:bodyPr wrap="none" fromWordArt="1">
            <a:prstTxWarp prst="textInflateTop">
              <a:avLst>
                <a:gd name="adj" fmla="val 31917"/>
              </a:avLst>
            </a:prstTxWarp>
          </a:bodyPr>
          <a:lstStyle/>
          <a:p>
            <a:pPr algn="ctr"/>
            <a:r>
              <a:rPr lang="en-US" sz="3600" b="1" kern="10">
                <a:ln w="22225">
                  <a:solidFill>
                    <a:schemeClr val="tx1"/>
                  </a:solidFill>
                  <a:round/>
                  <a:headEnd/>
                  <a:tailEnd/>
                </a:ln>
                <a:gradFill rotWithShape="0">
                  <a:gsLst>
                    <a:gs pos="0">
                      <a:schemeClr val="tx2"/>
                    </a:gs>
                    <a:gs pos="50000">
                      <a:schemeClr val="bg1"/>
                    </a:gs>
                    <a:gs pos="100000">
                      <a:schemeClr val="tx2"/>
                    </a:gs>
                  </a:gsLst>
                  <a:lin ang="5400000" scaled="1"/>
                </a:gradFill>
                <a:effectLst>
                  <a:outerShdw dist="35921" dir="2700000" algn="ctr" rotWithShape="0">
                    <a:srgbClr val="C0C0C0"/>
                  </a:outerShdw>
                </a:effectLst>
                <a:latin typeface="Impact"/>
              </a:rPr>
              <a:t>The Founding of New England</a:t>
            </a:r>
          </a:p>
        </p:txBody>
      </p:sp>
      <p:sp>
        <p:nvSpPr>
          <p:cNvPr id="408582" name="Rectangle 6"/>
          <p:cNvSpPr>
            <a:spLocks noChangeArrowheads="1"/>
          </p:cNvSpPr>
          <p:nvPr/>
        </p:nvSpPr>
        <p:spPr bwMode="auto">
          <a:xfrm>
            <a:off x="533400" y="3276600"/>
            <a:ext cx="8229600" cy="3581400"/>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70000"/>
              <a:buFont typeface="Wingdings" pitchFamily="2" charset="2"/>
              <a:buChar char="n"/>
            </a:pPr>
            <a:r>
              <a:rPr lang="en-US" sz="3200">
                <a:effectLst>
                  <a:outerShdw blurRad="38100" dist="38100" dir="2700000" algn="tl">
                    <a:srgbClr val="FFFFFF"/>
                  </a:outerShdw>
                </a:effectLst>
                <a:latin typeface="Tahoma" pitchFamily="34" charset="0"/>
              </a:rPr>
              <a:t>Contrast with Virginia:  Different environment &amp; key role of religion for Puritans</a:t>
            </a:r>
          </a:p>
          <a:p>
            <a:pPr marL="342900" indent="-342900">
              <a:lnSpc>
                <a:spcPct val="90000"/>
              </a:lnSpc>
              <a:spcBef>
                <a:spcPct val="20000"/>
              </a:spcBef>
              <a:buClr>
                <a:schemeClr val="hlink"/>
              </a:buClr>
              <a:buSzPct val="70000"/>
              <a:buFont typeface="Wingdings" pitchFamily="2" charset="2"/>
              <a:buChar char="n"/>
            </a:pPr>
            <a:r>
              <a:rPr lang="en-US" sz="3200">
                <a:effectLst>
                  <a:outerShdw blurRad="38100" dist="38100" dir="2700000" algn="tl">
                    <a:srgbClr val="FFFFFF"/>
                  </a:outerShdw>
                </a:effectLst>
                <a:latin typeface="Tahoma" pitchFamily="34" charset="0"/>
              </a:rPr>
              <a:t>Congregationalists &amp; Separatists</a:t>
            </a:r>
          </a:p>
          <a:p>
            <a:pPr marL="342900" indent="-342900">
              <a:lnSpc>
                <a:spcPct val="90000"/>
              </a:lnSpc>
              <a:spcBef>
                <a:spcPct val="20000"/>
              </a:spcBef>
              <a:buClr>
                <a:schemeClr val="hlink"/>
              </a:buClr>
              <a:buSzPct val="70000"/>
              <a:buFont typeface="Wingdings" pitchFamily="2" charset="2"/>
              <a:buChar char="n"/>
            </a:pPr>
            <a:r>
              <a:rPr lang="en-US" sz="3200">
                <a:effectLst>
                  <a:outerShdw blurRad="38100" dist="38100" dir="2700000" algn="tl">
                    <a:srgbClr val="FFFFFF"/>
                  </a:outerShdw>
                </a:effectLst>
                <a:latin typeface="Tahoma" pitchFamily="34" charset="0"/>
              </a:rPr>
              <a:t>Pilgrims (the latter) found Plymouth (1620)</a:t>
            </a:r>
          </a:p>
          <a:p>
            <a:pPr marL="742950" lvl="1" indent="-285750">
              <a:lnSpc>
                <a:spcPct val="90000"/>
              </a:lnSpc>
              <a:spcBef>
                <a:spcPct val="20000"/>
              </a:spcBef>
              <a:buClr>
                <a:schemeClr val="tx1"/>
              </a:buClr>
              <a:buFontTx/>
              <a:buChar char="–"/>
            </a:pPr>
            <a:r>
              <a:rPr lang="en-US">
                <a:latin typeface="Tahoma" pitchFamily="34" charset="0"/>
              </a:rPr>
              <a:t>Fled Religious and Political Persecution</a:t>
            </a:r>
            <a:endParaRPr lang="en-US">
              <a:effectLst>
                <a:outerShdw blurRad="38100" dist="38100" dir="2700000" algn="tl">
                  <a:srgbClr val="FFFFFF"/>
                </a:outerShdw>
              </a:effectLst>
              <a:latin typeface="Tahoma" pitchFamily="34"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8582">
                                            <p:txEl>
                                              <p:pRg st="0" end="0"/>
                                            </p:txEl>
                                          </p:spTgt>
                                        </p:tgtEl>
                                        <p:attrNameLst>
                                          <p:attrName>style.visibility</p:attrName>
                                        </p:attrNameLst>
                                      </p:cBhvr>
                                      <p:to>
                                        <p:strVal val="visible"/>
                                      </p:to>
                                    </p:set>
                                    <p:animEffect transition="in" filter="wipe(left)">
                                      <p:cBhvr>
                                        <p:cTn id="7" dur="1000"/>
                                        <p:tgtEl>
                                          <p:spTgt spid="408582">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08582">
                                            <p:txEl>
                                              <p:pRg st="1" end="1"/>
                                            </p:txEl>
                                          </p:spTgt>
                                        </p:tgtEl>
                                        <p:attrNameLst>
                                          <p:attrName>style.visibility</p:attrName>
                                        </p:attrNameLst>
                                      </p:cBhvr>
                                      <p:to>
                                        <p:strVal val="visible"/>
                                      </p:to>
                                    </p:set>
                                    <p:animEffect transition="in" filter="wipe(left)">
                                      <p:cBhvr>
                                        <p:cTn id="11" dur="1000"/>
                                        <p:tgtEl>
                                          <p:spTgt spid="408582">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408582">
                                            <p:txEl>
                                              <p:pRg st="2" end="2"/>
                                            </p:txEl>
                                          </p:spTgt>
                                        </p:tgtEl>
                                        <p:attrNameLst>
                                          <p:attrName>style.visibility</p:attrName>
                                        </p:attrNameLst>
                                      </p:cBhvr>
                                      <p:to>
                                        <p:strVal val="visible"/>
                                      </p:to>
                                    </p:set>
                                    <p:animEffect transition="in" filter="wipe(left)">
                                      <p:cBhvr>
                                        <p:cTn id="15" dur="1000"/>
                                        <p:tgtEl>
                                          <p:spTgt spid="408582">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408582">
                                            <p:txEl>
                                              <p:pRg st="3" end="3"/>
                                            </p:txEl>
                                          </p:spTgt>
                                        </p:tgtEl>
                                        <p:attrNameLst>
                                          <p:attrName>style.visibility</p:attrName>
                                        </p:attrNameLst>
                                      </p:cBhvr>
                                      <p:to>
                                        <p:strVal val="visible"/>
                                      </p:to>
                                    </p:set>
                                    <p:animEffect transition="in" filter="wipe(left)">
                                      <p:cBhvr>
                                        <p:cTn id="19" dur="1000"/>
                                        <p:tgtEl>
                                          <p:spTgt spid="4085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Text Box 2"/>
          <p:cNvSpPr txBox="1">
            <a:spLocks noChangeArrowheads="1"/>
          </p:cNvSpPr>
          <p:nvPr/>
        </p:nvSpPr>
        <p:spPr bwMode="auto">
          <a:xfrm>
            <a:off x="1981200" y="196850"/>
            <a:ext cx="6858000" cy="1250950"/>
          </a:xfrm>
          <a:prstGeom prst="rect">
            <a:avLst/>
          </a:prstGeom>
          <a:noFill/>
          <a:ln w="12700">
            <a:noFill/>
            <a:miter lim="800000"/>
            <a:headEnd/>
            <a:tailEnd/>
          </a:ln>
          <a:effectLst>
            <a:outerShdw dist="35921" dir="2700000" algn="ctr" rotWithShape="0">
              <a:schemeClr val="tx1"/>
            </a:outerShdw>
          </a:effectLst>
        </p:spPr>
        <p:txBody>
          <a:bodyPr>
            <a:spAutoFit/>
          </a:bodyPr>
          <a:lstStyle/>
          <a:p>
            <a:pPr algn="ctr">
              <a:spcBef>
                <a:spcPct val="50000"/>
              </a:spcBef>
            </a:pPr>
            <a:r>
              <a:rPr lang="en-US" sz="3800" b="1">
                <a:solidFill>
                  <a:schemeClr val="accent2"/>
                </a:solidFill>
                <a:effectLst>
                  <a:outerShdw blurRad="38100" dist="38100" dir="2700000" algn="tl">
                    <a:srgbClr val="000000"/>
                  </a:outerShdw>
                </a:effectLst>
                <a:latin typeface="Lombardic Narrow" pitchFamily="2" charset="0"/>
              </a:rPr>
              <a:t>Penn’s Treaty with the</a:t>
            </a:r>
            <a:br>
              <a:rPr lang="en-US" sz="3800" b="1">
                <a:solidFill>
                  <a:schemeClr val="accent2"/>
                </a:solidFill>
                <a:effectLst>
                  <a:outerShdw blurRad="38100" dist="38100" dir="2700000" algn="tl">
                    <a:srgbClr val="000000"/>
                  </a:outerShdw>
                </a:effectLst>
                <a:latin typeface="Lombardic Narrow" pitchFamily="2" charset="0"/>
              </a:rPr>
            </a:br>
            <a:r>
              <a:rPr lang="en-US" sz="3800" b="1">
                <a:solidFill>
                  <a:schemeClr val="accent2"/>
                </a:solidFill>
                <a:effectLst>
                  <a:outerShdw blurRad="38100" dist="38100" dir="2700000" algn="tl">
                    <a:srgbClr val="000000"/>
                  </a:outerShdw>
                </a:effectLst>
                <a:latin typeface="Lombardic Narrow" pitchFamily="2" charset="0"/>
              </a:rPr>
              <a:t>Native Americans</a:t>
            </a:r>
          </a:p>
        </p:txBody>
      </p:sp>
      <p:pic>
        <p:nvPicPr>
          <p:cNvPr id="429059" name="Picture 3" descr="Penn's Treaty with Indians"/>
          <p:cNvPicPr>
            <a:picLocks noChangeAspect="1" noChangeArrowheads="1"/>
          </p:cNvPicPr>
          <p:nvPr/>
        </p:nvPicPr>
        <p:blipFill>
          <a:blip r:embed="rId2" cstate="print">
            <a:clrChange>
              <a:clrFrom>
                <a:srgbClr val="FFFFFF"/>
              </a:clrFrom>
              <a:clrTo>
                <a:srgbClr val="FFFFFF">
                  <a:alpha val="0"/>
                </a:srgbClr>
              </a:clrTo>
            </a:clrChange>
            <a:lum contrast="6000"/>
          </a:blip>
          <a:srcRect l="21790" r="22179"/>
          <a:stretch>
            <a:fillRect/>
          </a:stretch>
        </p:blipFill>
        <p:spPr bwMode="auto">
          <a:xfrm>
            <a:off x="3276600" y="1460500"/>
            <a:ext cx="4114800" cy="52451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FF"/>
            </a:gs>
            <a:gs pos="100000">
              <a:srgbClr val="FFFFCC"/>
            </a:gs>
          </a:gsLst>
          <a:lin ang="5400000" scaled="1"/>
        </a:gradFill>
        <a:effectLst/>
      </p:bgPr>
    </p:bg>
    <p:spTree>
      <p:nvGrpSpPr>
        <p:cNvPr id="1" name=""/>
        <p:cNvGrpSpPr/>
        <p:nvPr/>
      </p:nvGrpSpPr>
      <p:grpSpPr>
        <a:xfrm>
          <a:off x="0" y="0"/>
          <a:ext cx="0" cy="0"/>
          <a:chOff x="0" y="0"/>
          <a:chExt cx="0" cy="0"/>
        </a:xfrm>
      </p:grpSpPr>
      <p:pic>
        <p:nvPicPr>
          <p:cNvPr id="384002" name="Picture 2" descr="43"/>
          <p:cNvPicPr>
            <a:picLocks noChangeAspect="1" noChangeArrowheads="1"/>
          </p:cNvPicPr>
          <p:nvPr/>
        </p:nvPicPr>
        <p:blipFill>
          <a:blip r:embed="rId2" cstate="print"/>
          <a:srcRect/>
          <a:stretch>
            <a:fillRect/>
          </a:stretch>
        </p:blipFill>
        <p:spPr bwMode="auto">
          <a:xfrm>
            <a:off x="304800" y="685800"/>
            <a:ext cx="4572000" cy="2871788"/>
          </a:xfrm>
          <a:prstGeom prst="rect">
            <a:avLst/>
          </a:prstGeom>
          <a:noFill/>
          <a:ln w="76200" cmpd="tri">
            <a:solidFill>
              <a:schemeClr val="tx1"/>
            </a:solidFill>
            <a:miter lim="800000"/>
            <a:headEnd/>
            <a:tailEnd/>
          </a:ln>
        </p:spPr>
      </p:pic>
      <p:sp>
        <p:nvSpPr>
          <p:cNvPr id="384003" name="Text Box 3"/>
          <p:cNvSpPr txBox="1">
            <a:spLocks noChangeArrowheads="1"/>
          </p:cNvSpPr>
          <p:nvPr/>
        </p:nvSpPr>
        <p:spPr bwMode="auto">
          <a:xfrm>
            <a:off x="5181600" y="1008063"/>
            <a:ext cx="3810000" cy="1735137"/>
          </a:xfrm>
          <a:prstGeom prst="rect">
            <a:avLst/>
          </a:prstGeom>
          <a:noFill/>
          <a:ln w="9525">
            <a:noFill/>
            <a:miter lim="800000"/>
            <a:headEnd/>
            <a:tailEnd/>
          </a:ln>
          <a:effectLst/>
        </p:spPr>
        <p:txBody>
          <a:bodyPr>
            <a:spAutoFit/>
          </a:bodyPr>
          <a:lstStyle/>
          <a:p>
            <a:pPr algn="ctr">
              <a:lnSpc>
                <a:spcPct val="90000"/>
              </a:lnSpc>
              <a:spcBef>
                <a:spcPct val="50000"/>
              </a:spcBef>
            </a:pPr>
            <a:r>
              <a:rPr lang="en-US" sz="2400" b="1"/>
              <a:t>That an example may be set up to the nations as ... a holy experiment.</a:t>
            </a:r>
            <a:br>
              <a:rPr lang="en-US" sz="2400" b="1"/>
            </a:br>
            <a:r>
              <a:rPr lang="en-US" sz="2400" b="1"/>
              <a:t/>
            </a:r>
            <a:br>
              <a:rPr lang="en-US" sz="2400" b="1"/>
            </a:br>
            <a:r>
              <a:rPr lang="en-US" sz="2400" b="1"/>
              <a:t>   William Penn</a:t>
            </a:r>
            <a:endParaRPr lang="en-US" sz="2400"/>
          </a:p>
        </p:txBody>
      </p:sp>
      <p:sp>
        <p:nvSpPr>
          <p:cNvPr id="384004" name="Text Box 4"/>
          <p:cNvSpPr txBox="1">
            <a:spLocks noChangeArrowheads="1"/>
          </p:cNvSpPr>
          <p:nvPr/>
        </p:nvSpPr>
        <p:spPr bwMode="auto">
          <a:xfrm>
            <a:off x="76200" y="3638550"/>
            <a:ext cx="8991600" cy="3206750"/>
          </a:xfrm>
          <a:prstGeom prst="rect">
            <a:avLst/>
          </a:prstGeom>
          <a:noFill/>
          <a:ln w="57150" cmpd="thickThin">
            <a:noFill/>
            <a:miter lim="800000"/>
            <a:headEnd/>
            <a:tailEnd/>
          </a:ln>
          <a:effectLst/>
        </p:spPr>
        <p:txBody>
          <a:bodyPr>
            <a:spAutoFit/>
          </a:bodyPr>
          <a:lstStyle/>
          <a:p>
            <a:pPr algn="ctr">
              <a:lnSpc>
                <a:spcPct val="75000"/>
              </a:lnSpc>
              <a:spcBef>
                <a:spcPct val="25000"/>
              </a:spcBef>
            </a:pPr>
            <a:r>
              <a:rPr lang="en-US" b="1" i="1"/>
              <a:t>All men have a natural and infeasible right to worship Almighty God according to the dictates of their own consciences; no man can of right be compelled to attend, erect, or support any place of worship, or to maintain any ministry against his consent; no human authority can, in any case whatever, control or interfere with the rights of conscience, and no preference shall ever be given by law to any religious establishment or modes of worship.</a:t>
            </a:r>
            <a:r>
              <a:rPr lang="en-US" sz="2400" b="1"/>
              <a:t/>
            </a:r>
            <a:br>
              <a:rPr lang="en-US" sz="2400" b="1"/>
            </a:br>
            <a:r>
              <a:rPr lang="en-US" sz="2400" b="1"/>
              <a:t> </a:t>
            </a:r>
            <a:br>
              <a:rPr lang="en-US" sz="2400" b="1"/>
            </a:br>
            <a:r>
              <a:rPr lang="en-US" sz="2400" b="1"/>
              <a:t> - William Penn, Declaration of Rights</a:t>
            </a:r>
          </a:p>
        </p:txBody>
      </p:sp>
      <p:sp>
        <p:nvSpPr>
          <p:cNvPr id="384011" name="AutoShape 11"/>
          <p:cNvSpPr>
            <a:spLocks noChangeArrowheads="1"/>
          </p:cNvSpPr>
          <p:nvPr/>
        </p:nvSpPr>
        <p:spPr bwMode="auto">
          <a:xfrm>
            <a:off x="457200" y="457200"/>
            <a:ext cx="7543800" cy="3810000"/>
          </a:xfrm>
          <a:prstGeom prst="wedgeRoundRectCallout">
            <a:avLst>
              <a:gd name="adj1" fmla="val -32935"/>
              <a:gd name="adj2" fmla="val 67375"/>
              <a:gd name="adj3" fmla="val 16667"/>
            </a:avLst>
          </a:prstGeom>
          <a:solidFill>
            <a:schemeClr val="bg1"/>
          </a:solidFill>
          <a:ln w="76200" cmpd="tri">
            <a:solidFill>
              <a:schemeClr val="tx1"/>
            </a:solidFill>
            <a:miter lim="800000"/>
            <a:headEnd/>
            <a:tailEnd/>
          </a:ln>
          <a:effectLst/>
        </p:spPr>
        <p:txBody>
          <a:bodyPr/>
          <a:lstStyle/>
          <a:p>
            <a:pPr algn="ctr">
              <a:lnSpc>
                <a:spcPct val="75000"/>
              </a:lnSpc>
            </a:pPr>
            <a:r>
              <a:rPr lang="en-US" sz="3200" b="1">
                <a:latin typeface="English111 Vivace BT" pitchFamily="66" charset="0"/>
              </a:rPr>
              <a:t>Penn, more than any other individual founder or colonist, proved to be the chosen vessel through which the stream of demand for respect for individual rights was to flow so richly into our American reservoir of precious ideals.</a:t>
            </a:r>
          </a:p>
          <a:p>
            <a:pPr algn="ctr">
              <a:lnSpc>
                <a:spcPct val="75000"/>
              </a:lnSpc>
            </a:pPr>
            <a:endParaRPr lang="en-US" sz="3200" b="1">
              <a:latin typeface="English111 Vivace BT" pitchFamily="66" charset="0"/>
            </a:endParaRPr>
          </a:p>
        </p:txBody>
      </p:sp>
      <p:sp>
        <p:nvSpPr>
          <p:cNvPr id="384014" name="WordArt 14"/>
          <p:cNvSpPr>
            <a:spLocks noChangeArrowheads="1" noChangeShapeType="1" noTextEdit="1"/>
          </p:cNvSpPr>
          <p:nvPr/>
        </p:nvSpPr>
        <p:spPr bwMode="auto">
          <a:xfrm>
            <a:off x="533400" y="76200"/>
            <a:ext cx="8153400" cy="533400"/>
          </a:xfrm>
          <a:prstGeom prst="rect">
            <a:avLst/>
          </a:prstGeom>
        </p:spPr>
        <p:txBody>
          <a:bodyPr wrap="none" fromWordArt="1">
            <a:prstTxWarp prst="textCanUp">
              <a:avLst>
                <a:gd name="adj" fmla="val 85713"/>
              </a:avLst>
            </a:prstTxWarp>
          </a:bodyPr>
          <a:lstStyle/>
          <a:p>
            <a:pPr algn="ctr"/>
            <a:r>
              <a:rPr lang="en-US" sz="3600" kern="10">
                <a:ln w="22225">
                  <a:noFill/>
                  <a:round/>
                  <a:headEnd/>
                  <a:tailEnd/>
                </a:ln>
                <a:gradFill rotWithShape="0">
                  <a:gsLst>
                    <a:gs pos="0">
                      <a:srgbClr val="5E93C9"/>
                    </a:gs>
                    <a:gs pos="100000">
                      <a:srgbClr val="000099"/>
                    </a:gs>
                  </a:gsLst>
                  <a:path path="rect">
                    <a:fillToRect l="50000" t="50000" r="50000" b="50000"/>
                  </a:path>
                </a:gradFill>
                <a:effectLst>
                  <a:prstShdw prst="shdw18" dist="17961" dir="13500000">
                    <a:srgbClr val="000099">
                      <a:gamma/>
                      <a:shade val="60000"/>
                      <a:invGamma/>
                    </a:srgbClr>
                  </a:prstShdw>
                </a:effectLst>
                <a:latin typeface="Arial Black"/>
              </a:rPr>
              <a:t>Penn's Holy Experiment</a:t>
            </a: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84004"/>
                                        </p:tgtEl>
                                        <p:attrNameLst>
                                          <p:attrName>style.visibility</p:attrName>
                                        </p:attrNameLst>
                                      </p:cBhvr>
                                      <p:to>
                                        <p:strVal val="visible"/>
                                      </p:to>
                                    </p:set>
                                    <p:animScale>
                                      <p:cBhvr>
                                        <p:cTn id="7" dur="1000" decel="50000" fill="hold">
                                          <p:stCondLst>
                                            <p:cond delay="0"/>
                                          </p:stCondLst>
                                        </p:cTn>
                                        <p:tgtEl>
                                          <p:spTgt spid="38400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84004"/>
                                        </p:tgtEl>
                                        <p:attrNameLst>
                                          <p:attrName>ppt_x</p:attrName>
                                          <p:attrName>ppt_y</p:attrName>
                                        </p:attrNameLst>
                                      </p:cBhvr>
                                    </p:animMotion>
                                    <p:animEffect transition="in" filter="fade">
                                      <p:cBhvr>
                                        <p:cTn id="9" dur="1000"/>
                                        <p:tgtEl>
                                          <p:spTgt spid="38400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84011"/>
                                        </p:tgtEl>
                                        <p:attrNameLst>
                                          <p:attrName>style.visibility</p:attrName>
                                        </p:attrNameLst>
                                      </p:cBhvr>
                                      <p:to>
                                        <p:strVal val="visible"/>
                                      </p:to>
                                    </p:set>
                                    <p:animEffect transition="in" filter="dissolve">
                                      <p:cBhvr>
                                        <p:cTn id="14" dur="500"/>
                                        <p:tgtEl>
                                          <p:spTgt spid="384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4" grpId="0"/>
      <p:bldP spid="384011"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57200" y="228600"/>
            <a:ext cx="4419600" cy="1524000"/>
          </a:xfrm>
        </p:spPr>
        <p:txBody>
          <a:bodyPr/>
          <a:lstStyle/>
          <a:p>
            <a:r>
              <a:rPr lang="en-US" sz="4600"/>
              <a:t>Pennsylvania &amp; Neighbors</a:t>
            </a:r>
            <a:endParaRPr lang="en-US" sz="4800"/>
          </a:p>
        </p:txBody>
      </p:sp>
      <p:sp>
        <p:nvSpPr>
          <p:cNvPr id="385027" name="Rectangle 3"/>
          <p:cNvSpPr>
            <a:spLocks noGrp="1" noChangeArrowheads="1"/>
          </p:cNvSpPr>
          <p:nvPr>
            <p:ph type="body" idx="1"/>
          </p:nvPr>
        </p:nvSpPr>
        <p:spPr>
          <a:xfrm>
            <a:off x="457200" y="1828800"/>
            <a:ext cx="8382000" cy="4724400"/>
          </a:xfrm>
        </p:spPr>
        <p:txBody>
          <a:bodyPr/>
          <a:lstStyle/>
          <a:p>
            <a:pPr marL="466725" indent="-466725">
              <a:lnSpc>
                <a:spcPct val="95000"/>
              </a:lnSpc>
              <a:spcBef>
                <a:spcPct val="15000"/>
              </a:spcBef>
            </a:pPr>
            <a:r>
              <a:rPr lang="en-US" sz="2900"/>
              <a:t>Penn bought land from                          Indians ~ treatment of                            them so fair that Quakers                        went to them unarmed and even employed Indians as babysitters</a:t>
            </a:r>
          </a:p>
          <a:p>
            <a:pPr marL="466725" indent="-466725">
              <a:lnSpc>
                <a:spcPct val="95000"/>
              </a:lnSpc>
              <a:spcBef>
                <a:spcPct val="15000"/>
              </a:spcBef>
            </a:pPr>
            <a:r>
              <a:rPr lang="en-US" sz="2900"/>
              <a:t>However, as non-Quaker immigrants came, they were less tolerant of Indians (Scots-Irish)</a:t>
            </a:r>
          </a:p>
          <a:p>
            <a:pPr marL="466725" indent="-466725">
              <a:lnSpc>
                <a:spcPct val="95000"/>
              </a:lnSpc>
              <a:spcBef>
                <a:spcPct val="15000"/>
              </a:spcBef>
            </a:pPr>
            <a:r>
              <a:rPr lang="en-US" sz="2900"/>
              <a:t>Liberal features: elected assembly, no tax-supported church, freedom of worship, only 2 capital crimes</a:t>
            </a:r>
          </a:p>
        </p:txBody>
      </p:sp>
      <p:pic>
        <p:nvPicPr>
          <p:cNvPr id="385028" name="Picture 4" descr="quakers"/>
          <p:cNvPicPr>
            <a:picLocks noChangeAspect="1" noChangeArrowheads="1"/>
          </p:cNvPicPr>
          <p:nvPr/>
        </p:nvPicPr>
        <p:blipFill>
          <a:blip r:embed="rId2" cstate="print"/>
          <a:srcRect/>
          <a:stretch>
            <a:fillRect/>
          </a:stretch>
        </p:blipFill>
        <p:spPr bwMode="auto">
          <a:xfrm>
            <a:off x="5257800" y="0"/>
            <a:ext cx="3886200" cy="2914650"/>
          </a:xfrm>
          <a:prstGeom prst="rect">
            <a:avLst/>
          </a:prstGeom>
          <a:noFill/>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5027">
                                            <p:txEl>
                                              <p:pRg st="0" end="0"/>
                                            </p:txEl>
                                          </p:spTgt>
                                        </p:tgtEl>
                                        <p:attrNameLst>
                                          <p:attrName>style.visibility</p:attrName>
                                        </p:attrNameLst>
                                      </p:cBhvr>
                                      <p:to>
                                        <p:strVal val="visible"/>
                                      </p:to>
                                    </p:set>
                                    <p:animEffect transition="in" filter="wipe(left)">
                                      <p:cBhvr>
                                        <p:cTn id="7" dur="1000"/>
                                        <p:tgtEl>
                                          <p:spTgt spid="385027">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85027">
                                            <p:txEl>
                                              <p:pRg st="1" end="1"/>
                                            </p:txEl>
                                          </p:spTgt>
                                        </p:tgtEl>
                                        <p:attrNameLst>
                                          <p:attrName>style.visibility</p:attrName>
                                        </p:attrNameLst>
                                      </p:cBhvr>
                                      <p:to>
                                        <p:strVal val="visible"/>
                                      </p:to>
                                    </p:set>
                                    <p:animEffect transition="in" filter="wipe(left)">
                                      <p:cBhvr>
                                        <p:cTn id="11" dur="1000"/>
                                        <p:tgtEl>
                                          <p:spTgt spid="385027">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85027">
                                            <p:txEl>
                                              <p:pRg st="2" end="2"/>
                                            </p:txEl>
                                          </p:spTgt>
                                        </p:tgtEl>
                                        <p:attrNameLst>
                                          <p:attrName>style.visibility</p:attrName>
                                        </p:attrNameLst>
                                      </p:cBhvr>
                                      <p:to>
                                        <p:strVal val="visible"/>
                                      </p:to>
                                    </p:set>
                                    <p:animEffect transition="in" filter="wipe(left)">
                                      <p:cBhvr>
                                        <p:cTn id="15" dur="1000"/>
                                        <p:tgtEl>
                                          <p:spTgt spid="3850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en-US" sz="5400"/>
              <a:t>Delaware</a:t>
            </a:r>
          </a:p>
        </p:txBody>
      </p:sp>
      <p:sp>
        <p:nvSpPr>
          <p:cNvPr id="386051" name="Rectangle 3"/>
          <p:cNvSpPr>
            <a:spLocks noGrp="1" noChangeArrowheads="1"/>
          </p:cNvSpPr>
          <p:nvPr>
            <p:ph type="body" idx="1"/>
          </p:nvPr>
        </p:nvSpPr>
        <p:spPr>
          <a:xfrm>
            <a:off x="990600" y="3048000"/>
            <a:ext cx="8153400" cy="4191000"/>
          </a:xfrm>
        </p:spPr>
        <p:txBody>
          <a:bodyPr/>
          <a:lstStyle/>
          <a:p>
            <a:pPr>
              <a:lnSpc>
                <a:spcPct val="90000"/>
              </a:lnSpc>
              <a:buClr>
                <a:srgbClr val="CC0000"/>
              </a:buClr>
            </a:pPr>
            <a:r>
              <a:rPr lang="en-US" sz="4000" b="1">
                <a:latin typeface="Arial Narrow" pitchFamily="34" charset="0"/>
              </a:rPr>
              <a:t>Penn granted the lower 3 counties of Pennsylvania their own assembly</a:t>
            </a:r>
            <a:endParaRPr lang="en-US" sz="4000" b="1">
              <a:latin typeface="Arial Narrow" pitchFamily="34" charset="0"/>
              <a:sym typeface="Symbol" pitchFamily="18" charset="2"/>
            </a:endParaRPr>
          </a:p>
          <a:p>
            <a:pPr>
              <a:lnSpc>
                <a:spcPct val="90000"/>
              </a:lnSpc>
              <a:buClr>
                <a:srgbClr val="CC0000"/>
              </a:buClr>
            </a:pPr>
            <a:r>
              <a:rPr lang="en-US" sz="4000" b="1">
                <a:latin typeface="Arial Narrow" pitchFamily="34" charset="0"/>
              </a:rPr>
              <a:t>Governor was the same as Pennsylvania’s until the American Revolution </a:t>
            </a:r>
          </a:p>
        </p:txBody>
      </p:sp>
      <p:pic>
        <p:nvPicPr>
          <p:cNvPr id="386052" name="Picture 4" descr="penn"/>
          <p:cNvPicPr>
            <a:picLocks noChangeAspect="1" noChangeArrowheads="1"/>
          </p:cNvPicPr>
          <p:nvPr/>
        </p:nvPicPr>
        <p:blipFill>
          <a:blip r:embed="rId2" cstate="print"/>
          <a:srcRect/>
          <a:stretch>
            <a:fillRect/>
          </a:stretch>
        </p:blipFill>
        <p:spPr bwMode="auto">
          <a:xfrm>
            <a:off x="6492875" y="0"/>
            <a:ext cx="2651125" cy="2743200"/>
          </a:xfrm>
          <a:prstGeom prst="rect">
            <a:avLst/>
          </a:prstGeom>
          <a:noFill/>
        </p:spPr>
      </p:pic>
      <p:sp>
        <p:nvSpPr>
          <p:cNvPr id="386053" name="Text Box 5"/>
          <p:cNvSpPr txBox="1">
            <a:spLocks noChangeArrowheads="1"/>
          </p:cNvSpPr>
          <p:nvPr/>
        </p:nvSpPr>
        <p:spPr bwMode="auto">
          <a:xfrm>
            <a:off x="6934200" y="2286000"/>
            <a:ext cx="1692275" cy="366713"/>
          </a:xfrm>
          <a:prstGeom prst="rect">
            <a:avLst/>
          </a:prstGeom>
          <a:noFill/>
          <a:ln w="12700" cap="sq">
            <a:noFill/>
            <a:miter lim="800000"/>
            <a:headEnd type="none" w="sm" len="sm"/>
            <a:tailEnd type="none" w="sm" len="sm"/>
          </a:ln>
          <a:effectLst/>
        </p:spPr>
        <p:txBody>
          <a:bodyPr wrap="none">
            <a:spAutoFit/>
          </a:bodyPr>
          <a:lstStyle/>
          <a:p>
            <a:pPr eaLnBrk="0" hangingPunct="0"/>
            <a:r>
              <a:rPr lang="en-US" sz="1800" b="1">
                <a:solidFill>
                  <a:schemeClr val="bg2"/>
                </a:solidFill>
                <a:effectLst>
                  <a:outerShdw blurRad="38100" dist="38100" dir="2700000" algn="tl">
                    <a:srgbClr val="000000"/>
                  </a:outerShdw>
                </a:effectLst>
                <a:latin typeface="Tahoma" pitchFamily="34" charset="0"/>
              </a:rPr>
              <a:t>William Penn</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Effect transition="in" filter="wipe(left)">
                                      <p:cBhvr>
                                        <p:cTn id="7" dur="1000"/>
                                        <p:tgtEl>
                                          <p:spTgt spid="386051">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86051">
                                            <p:txEl>
                                              <p:pRg st="1" end="1"/>
                                            </p:txEl>
                                          </p:spTgt>
                                        </p:tgtEl>
                                        <p:attrNameLst>
                                          <p:attrName>style.visibility</p:attrName>
                                        </p:attrNameLst>
                                      </p:cBhvr>
                                      <p:to>
                                        <p:strVal val="visible"/>
                                      </p:to>
                                    </p:set>
                                    <p:animEffect transition="in" filter="wipe(left)">
                                      <p:cBhvr>
                                        <p:cTn id="11" dur="1000"/>
                                        <p:tgtEl>
                                          <p:spTgt spid="386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362498" name="Picture 2" descr="1587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62499" name="Rectangle 3"/>
          <p:cNvSpPr>
            <a:spLocks noChangeArrowheads="1"/>
          </p:cNvSpPr>
          <p:nvPr/>
        </p:nvSpPr>
        <p:spPr bwMode="auto">
          <a:xfrm>
            <a:off x="-2338388" y="-2332038"/>
            <a:ext cx="9144001" cy="0"/>
          </a:xfrm>
          <a:prstGeom prst="rect">
            <a:avLst/>
          </a:prstGeom>
          <a:noFill/>
          <a:ln w="9525">
            <a:noFill/>
            <a:miter lim="800000"/>
            <a:headEnd/>
            <a:tailEnd/>
          </a:ln>
          <a:effectLst/>
        </p:spPr>
        <p:txBody>
          <a:bodyPr>
            <a:spAutoFit/>
          </a:bodyPr>
          <a:lstStyle/>
          <a:p>
            <a:endParaRPr lang="en-US"/>
          </a:p>
        </p:txBody>
      </p:sp>
    </p:spTree>
  </p:cSld>
  <p:clrMapOvr>
    <a:masterClrMapping/>
  </p:clrMapOvr>
  <p:transition spd="med">
    <p:cover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363522" name="Picture 2" descr="13_colonies_map"/>
          <p:cNvPicPr>
            <a:picLocks noChangeAspect="1" noChangeArrowheads="1"/>
          </p:cNvPicPr>
          <p:nvPr/>
        </p:nvPicPr>
        <p:blipFill>
          <a:blip r:embed="rId2" cstate="print"/>
          <a:srcRect/>
          <a:stretch>
            <a:fillRect/>
          </a:stretch>
        </p:blipFill>
        <p:spPr bwMode="auto">
          <a:xfrm>
            <a:off x="0" y="0"/>
            <a:ext cx="5122863" cy="6858000"/>
          </a:xfrm>
          <a:prstGeom prst="rect">
            <a:avLst/>
          </a:prstGeom>
          <a:noFill/>
          <a:ln w="76200" cmpd="tri">
            <a:solidFill>
              <a:srgbClr val="000000"/>
            </a:solidFill>
            <a:miter lim="800000"/>
            <a:headEnd/>
            <a:tailEnd/>
          </a:ln>
        </p:spPr>
      </p:pic>
      <p:pic>
        <p:nvPicPr>
          <p:cNvPr id="363523" name="Picture 3" descr="15870"/>
          <p:cNvPicPr>
            <a:picLocks noChangeAspect="1" noChangeArrowheads="1"/>
          </p:cNvPicPr>
          <p:nvPr/>
        </p:nvPicPr>
        <p:blipFill>
          <a:blip r:embed="rId3" cstate="print"/>
          <a:srcRect/>
          <a:stretch>
            <a:fillRect/>
          </a:stretch>
        </p:blipFill>
        <p:spPr bwMode="auto">
          <a:xfrm>
            <a:off x="5334000" y="1793875"/>
            <a:ext cx="3733800" cy="3387725"/>
          </a:xfrm>
          <a:prstGeom prst="rect">
            <a:avLst/>
          </a:prstGeom>
          <a:noFill/>
          <a:ln w="76200" cmpd="tri">
            <a:solidFill>
              <a:schemeClr val="tx1"/>
            </a:solidFill>
            <a:miter lim="800000"/>
            <a:headEnd/>
            <a:tailEnd/>
          </a:ln>
        </p:spPr>
      </p:pic>
      <p:sp>
        <p:nvSpPr>
          <p:cNvPr id="363524" name="Line 4"/>
          <p:cNvSpPr>
            <a:spLocks noChangeShapeType="1"/>
          </p:cNvSpPr>
          <p:nvPr/>
        </p:nvSpPr>
        <p:spPr bwMode="auto">
          <a:xfrm>
            <a:off x="2133600" y="3962400"/>
            <a:ext cx="5410200" cy="0"/>
          </a:xfrm>
          <a:prstGeom prst="line">
            <a:avLst/>
          </a:prstGeom>
          <a:noFill/>
          <a:ln w="57150">
            <a:solidFill>
              <a:schemeClr val="tx1"/>
            </a:solidFill>
            <a:round/>
            <a:headEnd/>
            <a:tailEnd type="triangle" w="med" len="med"/>
          </a:ln>
          <a:effectLst/>
        </p:spPr>
        <p:txBody>
          <a:bodyPr/>
          <a:lstStyle/>
          <a:p>
            <a:endParaRPr lang="en-US"/>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365570" name="Picture 2" descr="colmap"/>
          <p:cNvPicPr>
            <a:picLocks noChangeAspect="1" noChangeArrowheads="1"/>
          </p:cNvPicPr>
          <p:nvPr/>
        </p:nvPicPr>
        <p:blipFill>
          <a:blip r:embed="rId2" cstate="print"/>
          <a:srcRect/>
          <a:stretch>
            <a:fillRect/>
          </a:stretch>
        </p:blipFill>
        <p:spPr bwMode="auto">
          <a:xfrm>
            <a:off x="0" y="0"/>
            <a:ext cx="6096000" cy="6858000"/>
          </a:xfrm>
          <a:prstGeom prst="rect">
            <a:avLst/>
          </a:prstGeom>
          <a:noFill/>
        </p:spPr>
      </p:pic>
      <p:sp>
        <p:nvSpPr>
          <p:cNvPr id="365571" name="Text Box 3"/>
          <p:cNvSpPr txBox="1">
            <a:spLocks noChangeArrowheads="1"/>
          </p:cNvSpPr>
          <p:nvPr/>
        </p:nvSpPr>
        <p:spPr bwMode="auto">
          <a:xfrm>
            <a:off x="1752600" y="5257800"/>
            <a:ext cx="304800" cy="457200"/>
          </a:xfrm>
          <a:prstGeom prst="rect">
            <a:avLst/>
          </a:prstGeom>
          <a:noFill/>
          <a:ln w="9525">
            <a:noFill/>
            <a:miter lim="800000"/>
            <a:headEnd/>
            <a:tailEnd/>
          </a:ln>
          <a:effectLst/>
        </p:spPr>
        <p:txBody>
          <a:bodyPr>
            <a:spAutoFit/>
          </a:bodyPr>
          <a:lstStyle/>
          <a:p>
            <a:pPr>
              <a:spcBef>
                <a:spcPct val="50000"/>
              </a:spcBef>
            </a:pPr>
            <a:r>
              <a:rPr lang="en-US" sz="2400" b="1"/>
              <a:t>1</a:t>
            </a:r>
          </a:p>
        </p:txBody>
      </p:sp>
      <p:sp>
        <p:nvSpPr>
          <p:cNvPr id="365572" name="Text Box 4"/>
          <p:cNvSpPr txBox="1">
            <a:spLocks noChangeArrowheads="1"/>
          </p:cNvSpPr>
          <p:nvPr/>
        </p:nvSpPr>
        <p:spPr bwMode="auto">
          <a:xfrm>
            <a:off x="2438400" y="2895600"/>
            <a:ext cx="304800" cy="457200"/>
          </a:xfrm>
          <a:prstGeom prst="rect">
            <a:avLst/>
          </a:prstGeom>
          <a:noFill/>
          <a:ln w="9525">
            <a:noFill/>
            <a:miter lim="800000"/>
            <a:headEnd/>
            <a:tailEnd/>
          </a:ln>
          <a:effectLst/>
        </p:spPr>
        <p:txBody>
          <a:bodyPr>
            <a:spAutoFit/>
          </a:bodyPr>
          <a:lstStyle/>
          <a:p>
            <a:pPr>
              <a:spcBef>
                <a:spcPct val="50000"/>
              </a:spcBef>
            </a:pPr>
            <a:r>
              <a:rPr lang="en-US" sz="2400" b="1"/>
              <a:t>2</a:t>
            </a:r>
          </a:p>
        </p:txBody>
      </p:sp>
      <p:sp>
        <p:nvSpPr>
          <p:cNvPr id="365573" name="Text Box 5"/>
          <p:cNvSpPr txBox="1">
            <a:spLocks noChangeArrowheads="1"/>
          </p:cNvSpPr>
          <p:nvPr/>
        </p:nvSpPr>
        <p:spPr bwMode="auto">
          <a:xfrm>
            <a:off x="2971800" y="2286000"/>
            <a:ext cx="304800" cy="457200"/>
          </a:xfrm>
          <a:prstGeom prst="rect">
            <a:avLst/>
          </a:prstGeom>
          <a:noFill/>
          <a:ln w="9525">
            <a:noFill/>
            <a:miter lim="800000"/>
            <a:headEnd/>
            <a:tailEnd/>
          </a:ln>
          <a:effectLst/>
        </p:spPr>
        <p:txBody>
          <a:bodyPr>
            <a:spAutoFit/>
          </a:bodyPr>
          <a:lstStyle/>
          <a:p>
            <a:pPr>
              <a:spcBef>
                <a:spcPct val="50000"/>
              </a:spcBef>
            </a:pPr>
            <a:r>
              <a:rPr lang="en-US" sz="2400" b="1"/>
              <a:t>3</a:t>
            </a:r>
          </a:p>
        </p:txBody>
      </p:sp>
      <p:sp>
        <p:nvSpPr>
          <p:cNvPr id="365574" name="Text Box 6"/>
          <p:cNvSpPr txBox="1">
            <a:spLocks noChangeArrowheads="1"/>
          </p:cNvSpPr>
          <p:nvPr/>
        </p:nvSpPr>
        <p:spPr bwMode="auto">
          <a:xfrm>
            <a:off x="2133600" y="3886200"/>
            <a:ext cx="304800" cy="457200"/>
          </a:xfrm>
          <a:prstGeom prst="rect">
            <a:avLst/>
          </a:prstGeom>
          <a:noFill/>
          <a:ln w="9525">
            <a:noFill/>
            <a:miter lim="800000"/>
            <a:headEnd/>
            <a:tailEnd/>
          </a:ln>
          <a:effectLst/>
        </p:spPr>
        <p:txBody>
          <a:bodyPr>
            <a:spAutoFit/>
          </a:bodyPr>
          <a:lstStyle/>
          <a:p>
            <a:pPr>
              <a:spcBef>
                <a:spcPct val="50000"/>
              </a:spcBef>
            </a:pPr>
            <a:r>
              <a:rPr lang="en-US" sz="2400" b="1"/>
              <a:t>4</a:t>
            </a:r>
          </a:p>
        </p:txBody>
      </p:sp>
      <p:sp>
        <p:nvSpPr>
          <p:cNvPr id="365575" name="Text Box 7"/>
          <p:cNvSpPr txBox="1">
            <a:spLocks noChangeArrowheads="1"/>
          </p:cNvSpPr>
          <p:nvPr/>
        </p:nvSpPr>
        <p:spPr bwMode="auto">
          <a:xfrm>
            <a:off x="4267200" y="2209800"/>
            <a:ext cx="304800" cy="457200"/>
          </a:xfrm>
          <a:prstGeom prst="rect">
            <a:avLst/>
          </a:prstGeom>
          <a:noFill/>
          <a:ln w="9525">
            <a:noFill/>
            <a:miter lim="800000"/>
            <a:headEnd/>
            <a:tailEnd/>
          </a:ln>
          <a:effectLst/>
        </p:spPr>
        <p:txBody>
          <a:bodyPr>
            <a:spAutoFit/>
          </a:bodyPr>
          <a:lstStyle/>
          <a:p>
            <a:pPr>
              <a:spcBef>
                <a:spcPct val="50000"/>
              </a:spcBef>
            </a:pPr>
            <a:r>
              <a:rPr lang="en-US" sz="2400" b="1"/>
              <a:t>5</a:t>
            </a:r>
          </a:p>
        </p:txBody>
      </p:sp>
      <p:sp>
        <p:nvSpPr>
          <p:cNvPr id="365576" name="Line 8"/>
          <p:cNvSpPr>
            <a:spLocks noChangeShapeType="1"/>
          </p:cNvSpPr>
          <p:nvPr/>
        </p:nvSpPr>
        <p:spPr bwMode="auto">
          <a:xfrm flipH="1">
            <a:off x="3810000" y="2438400"/>
            <a:ext cx="533400" cy="0"/>
          </a:xfrm>
          <a:prstGeom prst="line">
            <a:avLst/>
          </a:prstGeom>
          <a:noFill/>
          <a:ln w="38100">
            <a:solidFill>
              <a:schemeClr val="tx1"/>
            </a:solidFill>
            <a:round/>
            <a:headEnd/>
            <a:tailEnd type="triangle" w="med" len="med"/>
          </a:ln>
          <a:effectLst/>
        </p:spPr>
        <p:txBody>
          <a:bodyPr/>
          <a:lstStyle/>
          <a:p>
            <a:endParaRPr lang="en-US"/>
          </a:p>
        </p:txBody>
      </p:sp>
      <p:sp>
        <p:nvSpPr>
          <p:cNvPr id="365577" name="Text Box 9"/>
          <p:cNvSpPr txBox="1">
            <a:spLocks noChangeArrowheads="1"/>
          </p:cNvSpPr>
          <p:nvPr/>
        </p:nvSpPr>
        <p:spPr bwMode="auto">
          <a:xfrm>
            <a:off x="2133600" y="4648200"/>
            <a:ext cx="304800" cy="457200"/>
          </a:xfrm>
          <a:prstGeom prst="rect">
            <a:avLst/>
          </a:prstGeom>
          <a:noFill/>
          <a:ln w="9525">
            <a:noFill/>
            <a:miter lim="800000"/>
            <a:headEnd/>
            <a:tailEnd/>
          </a:ln>
          <a:effectLst/>
        </p:spPr>
        <p:txBody>
          <a:bodyPr>
            <a:spAutoFit/>
          </a:bodyPr>
          <a:lstStyle/>
          <a:p>
            <a:pPr>
              <a:spcBef>
                <a:spcPct val="50000"/>
              </a:spcBef>
            </a:pPr>
            <a:r>
              <a:rPr lang="en-US" sz="2400" b="1"/>
              <a:t>6</a:t>
            </a:r>
          </a:p>
        </p:txBody>
      </p:sp>
      <p:sp>
        <p:nvSpPr>
          <p:cNvPr id="365578" name="Text Box 10"/>
          <p:cNvSpPr txBox="1">
            <a:spLocks noChangeArrowheads="1"/>
          </p:cNvSpPr>
          <p:nvPr/>
        </p:nvSpPr>
        <p:spPr bwMode="auto">
          <a:xfrm>
            <a:off x="1143000" y="5791200"/>
            <a:ext cx="304800" cy="457200"/>
          </a:xfrm>
          <a:prstGeom prst="rect">
            <a:avLst/>
          </a:prstGeom>
          <a:noFill/>
          <a:ln w="9525">
            <a:noFill/>
            <a:miter lim="800000"/>
            <a:headEnd/>
            <a:tailEnd/>
          </a:ln>
          <a:effectLst/>
        </p:spPr>
        <p:txBody>
          <a:bodyPr>
            <a:spAutoFit/>
          </a:bodyPr>
          <a:lstStyle/>
          <a:p>
            <a:pPr>
              <a:spcBef>
                <a:spcPct val="50000"/>
              </a:spcBef>
            </a:pPr>
            <a:r>
              <a:rPr lang="en-US" sz="2400" b="1"/>
              <a:t>7</a:t>
            </a:r>
          </a:p>
        </p:txBody>
      </p:sp>
      <p:sp>
        <p:nvSpPr>
          <p:cNvPr id="365579" name="Text Box 11"/>
          <p:cNvSpPr txBox="1">
            <a:spLocks noChangeArrowheads="1"/>
          </p:cNvSpPr>
          <p:nvPr/>
        </p:nvSpPr>
        <p:spPr bwMode="auto">
          <a:xfrm>
            <a:off x="1295400" y="3505200"/>
            <a:ext cx="304800" cy="457200"/>
          </a:xfrm>
          <a:prstGeom prst="rect">
            <a:avLst/>
          </a:prstGeom>
          <a:noFill/>
          <a:ln w="9525">
            <a:noFill/>
            <a:miter lim="800000"/>
            <a:headEnd/>
            <a:tailEnd/>
          </a:ln>
          <a:effectLst/>
        </p:spPr>
        <p:txBody>
          <a:bodyPr>
            <a:spAutoFit/>
          </a:bodyPr>
          <a:lstStyle/>
          <a:p>
            <a:pPr>
              <a:spcBef>
                <a:spcPct val="50000"/>
              </a:spcBef>
            </a:pPr>
            <a:r>
              <a:rPr lang="en-US" sz="2400" b="1"/>
              <a:t>9</a:t>
            </a:r>
          </a:p>
        </p:txBody>
      </p:sp>
      <p:sp>
        <p:nvSpPr>
          <p:cNvPr id="365580" name="Line 12"/>
          <p:cNvSpPr>
            <a:spLocks noChangeShapeType="1"/>
          </p:cNvSpPr>
          <p:nvPr/>
        </p:nvSpPr>
        <p:spPr bwMode="auto">
          <a:xfrm>
            <a:off x="1524000" y="3657600"/>
            <a:ext cx="1066800" cy="0"/>
          </a:xfrm>
          <a:prstGeom prst="line">
            <a:avLst/>
          </a:prstGeom>
          <a:noFill/>
          <a:ln w="38100">
            <a:solidFill>
              <a:schemeClr val="tx1"/>
            </a:solidFill>
            <a:round/>
            <a:headEnd/>
            <a:tailEnd type="triangle" w="med" len="med"/>
          </a:ln>
          <a:effectLst/>
        </p:spPr>
        <p:txBody>
          <a:bodyPr/>
          <a:lstStyle/>
          <a:p>
            <a:endParaRPr lang="en-US"/>
          </a:p>
        </p:txBody>
      </p:sp>
      <p:sp>
        <p:nvSpPr>
          <p:cNvPr id="365581" name="Text Box 13"/>
          <p:cNvSpPr txBox="1">
            <a:spLocks noChangeArrowheads="1"/>
          </p:cNvSpPr>
          <p:nvPr/>
        </p:nvSpPr>
        <p:spPr bwMode="auto">
          <a:xfrm>
            <a:off x="4267200" y="2590800"/>
            <a:ext cx="533400" cy="457200"/>
          </a:xfrm>
          <a:prstGeom prst="rect">
            <a:avLst/>
          </a:prstGeom>
          <a:noFill/>
          <a:ln w="9525">
            <a:noFill/>
            <a:miter lim="800000"/>
            <a:headEnd/>
            <a:tailEnd/>
          </a:ln>
          <a:effectLst/>
        </p:spPr>
        <p:txBody>
          <a:bodyPr>
            <a:spAutoFit/>
          </a:bodyPr>
          <a:lstStyle/>
          <a:p>
            <a:pPr>
              <a:spcBef>
                <a:spcPct val="50000"/>
              </a:spcBef>
            </a:pPr>
            <a:r>
              <a:rPr lang="en-US" sz="2400" b="1"/>
              <a:t>10</a:t>
            </a:r>
          </a:p>
        </p:txBody>
      </p:sp>
      <p:sp>
        <p:nvSpPr>
          <p:cNvPr id="365582" name="Line 14"/>
          <p:cNvSpPr>
            <a:spLocks noChangeShapeType="1"/>
          </p:cNvSpPr>
          <p:nvPr/>
        </p:nvSpPr>
        <p:spPr bwMode="auto">
          <a:xfrm flipH="1" flipV="1">
            <a:off x="3810000" y="2667000"/>
            <a:ext cx="533400" cy="152400"/>
          </a:xfrm>
          <a:prstGeom prst="line">
            <a:avLst/>
          </a:prstGeom>
          <a:noFill/>
          <a:ln w="38100">
            <a:solidFill>
              <a:schemeClr val="tx1"/>
            </a:solidFill>
            <a:round/>
            <a:headEnd/>
            <a:tailEnd type="triangle" w="med" len="med"/>
          </a:ln>
          <a:effectLst/>
        </p:spPr>
        <p:txBody>
          <a:bodyPr/>
          <a:lstStyle/>
          <a:p>
            <a:endParaRPr lang="en-US"/>
          </a:p>
        </p:txBody>
      </p:sp>
      <p:sp>
        <p:nvSpPr>
          <p:cNvPr id="365583" name="Text Box 15"/>
          <p:cNvSpPr txBox="1">
            <a:spLocks noChangeArrowheads="1"/>
          </p:cNvSpPr>
          <p:nvPr/>
        </p:nvSpPr>
        <p:spPr bwMode="auto">
          <a:xfrm>
            <a:off x="3962400" y="2895600"/>
            <a:ext cx="762000" cy="457200"/>
          </a:xfrm>
          <a:prstGeom prst="rect">
            <a:avLst/>
          </a:prstGeom>
          <a:noFill/>
          <a:ln w="9525">
            <a:noFill/>
            <a:miter lim="800000"/>
            <a:headEnd/>
            <a:tailEnd/>
          </a:ln>
          <a:effectLst/>
        </p:spPr>
        <p:txBody>
          <a:bodyPr>
            <a:spAutoFit/>
          </a:bodyPr>
          <a:lstStyle/>
          <a:p>
            <a:pPr>
              <a:spcBef>
                <a:spcPct val="50000"/>
              </a:spcBef>
            </a:pPr>
            <a:r>
              <a:rPr lang="en-US" sz="2400" b="1"/>
              <a:t>11</a:t>
            </a:r>
          </a:p>
        </p:txBody>
      </p:sp>
      <p:sp>
        <p:nvSpPr>
          <p:cNvPr id="365584" name="Line 16"/>
          <p:cNvSpPr>
            <a:spLocks noChangeShapeType="1"/>
          </p:cNvSpPr>
          <p:nvPr/>
        </p:nvSpPr>
        <p:spPr bwMode="auto">
          <a:xfrm flipH="1" flipV="1">
            <a:off x="3581400" y="2743200"/>
            <a:ext cx="457200" cy="381000"/>
          </a:xfrm>
          <a:prstGeom prst="line">
            <a:avLst/>
          </a:prstGeom>
          <a:noFill/>
          <a:ln w="38100">
            <a:solidFill>
              <a:schemeClr val="tx1"/>
            </a:solidFill>
            <a:round/>
            <a:headEnd/>
            <a:tailEnd type="triangle" w="med" len="med"/>
          </a:ln>
          <a:effectLst/>
        </p:spPr>
        <p:txBody>
          <a:bodyPr/>
          <a:lstStyle/>
          <a:p>
            <a:endParaRPr lang="en-US"/>
          </a:p>
        </p:txBody>
      </p:sp>
      <p:sp>
        <p:nvSpPr>
          <p:cNvPr id="365585" name="Text Box 17"/>
          <p:cNvSpPr txBox="1">
            <a:spLocks noChangeArrowheads="1"/>
          </p:cNvSpPr>
          <p:nvPr/>
        </p:nvSpPr>
        <p:spPr bwMode="auto">
          <a:xfrm>
            <a:off x="2743200" y="1371600"/>
            <a:ext cx="609600" cy="457200"/>
          </a:xfrm>
          <a:prstGeom prst="rect">
            <a:avLst/>
          </a:prstGeom>
          <a:noFill/>
          <a:ln w="9525">
            <a:noFill/>
            <a:miter lim="800000"/>
            <a:headEnd/>
            <a:tailEnd/>
          </a:ln>
          <a:effectLst/>
        </p:spPr>
        <p:txBody>
          <a:bodyPr>
            <a:spAutoFit/>
          </a:bodyPr>
          <a:lstStyle/>
          <a:p>
            <a:pPr>
              <a:spcBef>
                <a:spcPct val="50000"/>
              </a:spcBef>
            </a:pPr>
            <a:r>
              <a:rPr lang="en-US" sz="2400" b="1"/>
              <a:t>12</a:t>
            </a:r>
          </a:p>
        </p:txBody>
      </p:sp>
      <p:sp>
        <p:nvSpPr>
          <p:cNvPr id="365586" name="Line 18"/>
          <p:cNvSpPr>
            <a:spLocks noChangeShapeType="1"/>
          </p:cNvSpPr>
          <p:nvPr/>
        </p:nvSpPr>
        <p:spPr bwMode="auto">
          <a:xfrm>
            <a:off x="3200400" y="1676400"/>
            <a:ext cx="457200" cy="381000"/>
          </a:xfrm>
          <a:prstGeom prst="line">
            <a:avLst/>
          </a:prstGeom>
          <a:noFill/>
          <a:ln w="38100">
            <a:solidFill>
              <a:schemeClr val="tx1"/>
            </a:solidFill>
            <a:round/>
            <a:headEnd/>
            <a:tailEnd type="triangle" w="med" len="med"/>
          </a:ln>
          <a:effectLst/>
        </p:spPr>
        <p:txBody>
          <a:bodyPr/>
          <a:lstStyle/>
          <a:p>
            <a:endParaRPr lang="en-US"/>
          </a:p>
        </p:txBody>
      </p:sp>
      <p:sp>
        <p:nvSpPr>
          <p:cNvPr id="365587" name="Text Box 19"/>
          <p:cNvSpPr txBox="1">
            <a:spLocks noChangeArrowheads="1"/>
          </p:cNvSpPr>
          <p:nvPr/>
        </p:nvSpPr>
        <p:spPr bwMode="auto">
          <a:xfrm>
            <a:off x="3657600" y="3200400"/>
            <a:ext cx="762000" cy="457200"/>
          </a:xfrm>
          <a:prstGeom prst="rect">
            <a:avLst/>
          </a:prstGeom>
          <a:noFill/>
          <a:ln w="9525">
            <a:noFill/>
            <a:miter lim="800000"/>
            <a:headEnd/>
            <a:tailEnd/>
          </a:ln>
          <a:effectLst/>
        </p:spPr>
        <p:txBody>
          <a:bodyPr>
            <a:spAutoFit/>
          </a:bodyPr>
          <a:lstStyle/>
          <a:p>
            <a:pPr>
              <a:spcBef>
                <a:spcPct val="50000"/>
              </a:spcBef>
            </a:pPr>
            <a:r>
              <a:rPr lang="en-US" sz="2400" b="1"/>
              <a:t>8</a:t>
            </a:r>
          </a:p>
        </p:txBody>
      </p:sp>
      <p:sp>
        <p:nvSpPr>
          <p:cNvPr id="365588" name="Line 20"/>
          <p:cNvSpPr>
            <a:spLocks noChangeShapeType="1"/>
          </p:cNvSpPr>
          <p:nvPr/>
        </p:nvSpPr>
        <p:spPr bwMode="auto">
          <a:xfrm flipH="1" flipV="1">
            <a:off x="3200400" y="3276600"/>
            <a:ext cx="457200" cy="152400"/>
          </a:xfrm>
          <a:prstGeom prst="line">
            <a:avLst/>
          </a:prstGeom>
          <a:noFill/>
          <a:ln w="38100">
            <a:solidFill>
              <a:schemeClr val="tx1"/>
            </a:solidFill>
            <a:round/>
            <a:headEnd/>
            <a:tailEnd type="triangle" w="med" len="med"/>
          </a:ln>
          <a:effectLst/>
        </p:spPr>
        <p:txBody>
          <a:bodyPr/>
          <a:lstStyle/>
          <a:p>
            <a:endParaRPr lang="en-US"/>
          </a:p>
        </p:txBody>
      </p:sp>
      <p:sp>
        <p:nvSpPr>
          <p:cNvPr id="365589" name="Text Box 21"/>
          <p:cNvSpPr txBox="1">
            <a:spLocks noChangeArrowheads="1"/>
          </p:cNvSpPr>
          <p:nvPr/>
        </p:nvSpPr>
        <p:spPr bwMode="auto">
          <a:xfrm>
            <a:off x="3429000" y="3581400"/>
            <a:ext cx="838200" cy="457200"/>
          </a:xfrm>
          <a:prstGeom prst="rect">
            <a:avLst/>
          </a:prstGeom>
          <a:noFill/>
          <a:ln w="9525">
            <a:noFill/>
            <a:miter lim="800000"/>
            <a:headEnd/>
            <a:tailEnd/>
          </a:ln>
          <a:effectLst/>
        </p:spPr>
        <p:txBody>
          <a:bodyPr>
            <a:spAutoFit/>
          </a:bodyPr>
          <a:lstStyle/>
          <a:p>
            <a:pPr>
              <a:spcBef>
                <a:spcPct val="50000"/>
              </a:spcBef>
            </a:pPr>
            <a:r>
              <a:rPr lang="en-US" sz="2400" b="1"/>
              <a:t>13</a:t>
            </a:r>
          </a:p>
        </p:txBody>
      </p:sp>
      <p:sp>
        <p:nvSpPr>
          <p:cNvPr id="365590" name="Line 22"/>
          <p:cNvSpPr>
            <a:spLocks noChangeShapeType="1"/>
          </p:cNvSpPr>
          <p:nvPr/>
        </p:nvSpPr>
        <p:spPr bwMode="auto">
          <a:xfrm flipH="1" flipV="1">
            <a:off x="3048000" y="3733800"/>
            <a:ext cx="457200" cy="76200"/>
          </a:xfrm>
          <a:prstGeom prst="line">
            <a:avLst/>
          </a:prstGeom>
          <a:noFill/>
          <a:ln w="38100">
            <a:solidFill>
              <a:schemeClr val="tx1"/>
            </a:solidFill>
            <a:round/>
            <a:headEnd/>
            <a:tailEnd type="triangle" w="med" len="med"/>
          </a:ln>
          <a:effectLst/>
        </p:spPr>
        <p:txBody>
          <a:bodyPr/>
          <a:lstStyle/>
          <a:p>
            <a:endParaRPr lang="en-US"/>
          </a:p>
        </p:txBody>
      </p:sp>
      <p:sp>
        <p:nvSpPr>
          <p:cNvPr id="365591" name="Text Box 23"/>
          <p:cNvSpPr txBox="1">
            <a:spLocks noChangeArrowheads="1"/>
          </p:cNvSpPr>
          <p:nvPr/>
        </p:nvSpPr>
        <p:spPr bwMode="auto">
          <a:xfrm>
            <a:off x="3886200" y="1143000"/>
            <a:ext cx="685800" cy="457200"/>
          </a:xfrm>
          <a:prstGeom prst="rect">
            <a:avLst/>
          </a:prstGeom>
          <a:noFill/>
          <a:ln w="9525">
            <a:noFill/>
            <a:miter lim="800000"/>
            <a:headEnd/>
            <a:tailEnd/>
          </a:ln>
          <a:effectLst/>
        </p:spPr>
        <p:txBody>
          <a:bodyPr>
            <a:spAutoFit/>
          </a:bodyPr>
          <a:lstStyle/>
          <a:p>
            <a:pPr>
              <a:spcBef>
                <a:spcPct val="50000"/>
              </a:spcBef>
            </a:pPr>
            <a:r>
              <a:rPr lang="en-US" sz="2400" b="1"/>
              <a:t>14</a:t>
            </a:r>
          </a:p>
        </p:txBody>
      </p:sp>
      <p:sp>
        <p:nvSpPr>
          <p:cNvPr id="365592" name="Text Box 24"/>
          <p:cNvSpPr txBox="1">
            <a:spLocks noChangeArrowheads="1"/>
          </p:cNvSpPr>
          <p:nvPr/>
        </p:nvSpPr>
        <p:spPr bwMode="auto">
          <a:xfrm>
            <a:off x="6172200" y="533400"/>
            <a:ext cx="2743200" cy="1801813"/>
          </a:xfrm>
          <a:prstGeom prst="rect">
            <a:avLst/>
          </a:prstGeom>
          <a:noFill/>
          <a:ln w="9525">
            <a:noFill/>
            <a:miter lim="800000"/>
            <a:headEnd/>
            <a:tailEnd/>
          </a:ln>
          <a:effectLst/>
        </p:spPr>
        <p:txBody>
          <a:bodyPr>
            <a:spAutoFit/>
          </a:bodyPr>
          <a:lstStyle/>
          <a:p>
            <a:pPr>
              <a:spcBef>
                <a:spcPct val="50000"/>
              </a:spcBef>
            </a:pPr>
            <a:r>
              <a:rPr lang="en-US"/>
              <a:t>New England</a:t>
            </a:r>
          </a:p>
          <a:p>
            <a:pPr>
              <a:spcBef>
                <a:spcPct val="50000"/>
              </a:spcBef>
            </a:pPr>
            <a:r>
              <a:rPr lang="en-US"/>
              <a:t>Middle</a:t>
            </a:r>
          </a:p>
          <a:p>
            <a:pPr>
              <a:spcBef>
                <a:spcPct val="50000"/>
              </a:spcBef>
            </a:pPr>
            <a:r>
              <a:rPr lang="en-US"/>
              <a:t>Southern</a:t>
            </a: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366594" name="Picture 2" descr="colmap"/>
          <p:cNvPicPr>
            <a:picLocks noChangeAspect="1" noChangeArrowheads="1"/>
          </p:cNvPicPr>
          <p:nvPr/>
        </p:nvPicPr>
        <p:blipFill>
          <a:blip r:embed="rId2" cstate="print"/>
          <a:srcRect/>
          <a:stretch>
            <a:fillRect/>
          </a:stretch>
        </p:blipFill>
        <p:spPr bwMode="auto">
          <a:xfrm>
            <a:off x="0" y="0"/>
            <a:ext cx="6096000" cy="6858000"/>
          </a:xfrm>
          <a:prstGeom prst="rect">
            <a:avLst/>
          </a:prstGeom>
          <a:noFill/>
        </p:spPr>
      </p:pic>
      <p:sp>
        <p:nvSpPr>
          <p:cNvPr id="366595" name="Text Box 3"/>
          <p:cNvSpPr txBox="1">
            <a:spLocks noChangeArrowheads="1"/>
          </p:cNvSpPr>
          <p:nvPr/>
        </p:nvSpPr>
        <p:spPr bwMode="auto">
          <a:xfrm>
            <a:off x="1905000" y="4038600"/>
            <a:ext cx="304800" cy="457200"/>
          </a:xfrm>
          <a:prstGeom prst="rect">
            <a:avLst/>
          </a:prstGeom>
          <a:noFill/>
          <a:ln w="9525">
            <a:noFill/>
            <a:miter lim="800000"/>
            <a:headEnd/>
            <a:tailEnd/>
          </a:ln>
          <a:effectLst/>
        </p:spPr>
        <p:txBody>
          <a:bodyPr>
            <a:spAutoFit/>
          </a:bodyPr>
          <a:lstStyle/>
          <a:p>
            <a:pPr>
              <a:spcBef>
                <a:spcPct val="50000"/>
              </a:spcBef>
            </a:pPr>
            <a:r>
              <a:rPr lang="en-US" sz="2400" b="1"/>
              <a:t>1</a:t>
            </a:r>
          </a:p>
        </p:txBody>
      </p:sp>
      <p:sp>
        <p:nvSpPr>
          <p:cNvPr id="366596" name="Text Box 4"/>
          <p:cNvSpPr txBox="1">
            <a:spLocks noChangeArrowheads="1"/>
          </p:cNvSpPr>
          <p:nvPr/>
        </p:nvSpPr>
        <p:spPr bwMode="auto">
          <a:xfrm>
            <a:off x="2895600" y="1295400"/>
            <a:ext cx="304800" cy="457200"/>
          </a:xfrm>
          <a:prstGeom prst="rect">
            <a:avLst/>
          </a:prstGeom>
          <a:noFill/>
          <a:ln w="9525">
            <a:noFill/>
            <a:miter lim="800000"/>
            <a:headEnd/>
            <a:tailEnd/>
          </a:ln>
          <a:effectLst/>
        </p:spPr>
        <p:txBody>
          <a:bodyPr>
            <a:spAutoFit/>
          </a:bodyPr>
          <a:lstStyle/>
          <a:p>
            <a:pPr>
              <a:spcBef>
                <a:spcPct val="50000"/>
              </a:spcBef>
            </a:pPr>
            <a:r>
              <a:rPr lang="en-US" sz="2400" b="1"/>
              <a:t>2</a:t>
            </a:r>
          </a:p>
        </p:txBody>
      </p:sp>
      <p:sp>
        <p:nvSpPr>
          <p:cNvPr id="366597" name="Text Box 5"/>
          <p:cNvSpPr txBox="1">
            <a:spLocks noChangeArrowheads="1"/>
          </p:cNvSpPr>
          <p:nvPr/>
        </p:nvSpPr>
        <p:spPr bwMode="auto">
          <a:xfrm>
            <a:off x="990600" y="5410200"/>
            <a:ext cx="304800" cy="457200"/>
          </a:xfrm>
          <a:prstGeom prst="rect">
            <a:avLst/>
          </a:prstGeom>
          <a:noFill/>
          <a:ln w="9525">
            <a:noFill/>
            <a:miter lim="800000"/>
            <a:headEnd/>
            <a:tailEnd/>
          </a:ln>
          <a:effectLst/>
        </p:spPr>
        <p:txBody>
          <a:bodyPr>
            <a:spAutoFit/>
          </a:bodyPr>
          <a:lstStyle/>
          <a:p>
            <a:pPr>
              <a:spcBef>
                <a:spcPct val="50000"/>
              </a:spcBef>
            </a:pPr>
            <a:r>
              <a:rPr lang="en-US" sz="2400" b="1"/>
              <a:t>3</a:t>
            </a:r>
          </a:p>
        </p:txBody>
      </p:sp>
      <p:sp>
        <p:nvSpPr>
          <p:cNvPr id="366598" name="Text Box 6"/>
          <p:cNvSpPr txBox="1">
            <a:spLocks noChangeArrowheads="1"/>
          </p:cNvSpPr>
          <p:nvPr/>
        </p:nvSpPr>
        <p:spPr bwMode="auto">
          <a:xfrm>
            <a:off x="1600200" y="5257800"/>
            <a:ext cx="304800" cy="457200"/>
          </a:xfrm>
          <a:prstGeom prst="rect">
            <a:avLst/>
          </a:prstGeom>
          <a:noFill/>
          <a:ln w="9525">
            <a:noFill/>
            <a:miter lim="800000"/>
            <a:headEnd/>
            <a:tailEnd/>
          </a:ln>
          <a:effectLst/>
        </p:spPr>
        <p:txBody>
          <a:bodyPr>
            <a:spAutoFit/>
          </a:bodyPr>
          <a:lstStyle/>
          <a:p>
            <a:pPr>
              <a:spcBef>
                <a:spcPct val="50000"/>
              </a:spcBef>
            </a:pPr>
            <a:r>
              <a:rPr lang="en-US" sz="2400" b="1"/>
              <a:t>4</a:t>
            </a:r>
          </a:p>
        </p:txBody>
      </p:sp>
      <p:sp>
        <p:nvSpPr>
          <p:cNvPr id="366599" name="Text Box 7"/>
          <p:cNvSpPr txBox="1">
            <a:spLocks noChangeArrowheads="1"/>
          </p:cNvSpPr>
          <p:nvPr/>
        </p:nvSpPr>
        <p:spPr bwMode="auto">
          <a:xfrm>
            <a:off x="3657600" y="3657600"/>
            <a:ext cx="304800" cy="457200"/>
          </a:xfrm>
          <a:prstGeom prst="rect">
            <a:avLst/>
          </a:prstGeom>
          <a:noFill/>
          <a:ln w="9525">
            <a:noFill/>
            <a:miter lim="800000"/>
            <a:headEnd/>
            <a:tailEnd/>
          </a:ln>
          <a:effectLst/>
        </p:spPr>
        <p:txBody>
          <a:bodyPr>
            <a:spAutoFit/>
          </a:bodyPr>
          <a:lstStyle/>
          <a:p>
            <a:pPr>
              <a:spcBef>
                <a:spcPct val="50000"/>
              </a:spcBef>
            </a:pPr>
            <a:r>
              <a:rPr lang="en-US" sz="2400" b="1"/>
              <a:t>5</a:t>
            </a:r>
          </a:p>
        </p:txBody>
      </p:sp>
      <p:sp>
        <p:nvSpPr>
          <p:cNvPr id="366600" name="Line 8"/>
          <p:cNvSpPr>
            <a:spLocks noChangeShapeType="1"/>
          </p:cNvSpPr>
          <p:nvPr/>
        </p:nvSpPr>
        <p:spPr bwMode="auto">
          <a:xfrm flipH="1">
            <a:off x="3810000" y="2438400"/>
            <a:ext cx="533400" cy="0"/>
          </a:xfrm>
          <a:prstGeom prst="line">
            <a:avLst/>
          </a:prstGeom>
          <a:noFill/>
          <a:ln w="38100">
            <a:solidFill>
              <a:schemeClr val="tx1"/>
            </a:solidFill>
            <a:round/>
            <a:headEnd/>
            <a:tailEnd type="triangle" w="med" len="med"/>
          </a:ln>
          <a:effectLst/>
        </p:spPr>
        <p:txBody>
          <a:bodyPr/>
          <a:lstStyle/>
          <a:p>
            <a:endParaRPr lang="en-US"/>
          </a:p>
        </p:txBody>
      </p:sp>
      <p:sp>
        <p:nvSpPr>
          <p:cNvPr id="366601" name="Text Box 9"/>
          <p:cNvSpPr txBox="1">
            <a:spLocks noChangeArrowheads="1"/>
          </p:cNvSpPr>
          <p:nvPr/>
        </p:nvSpPr>
        <p:spPr bwMode="auto">
          <a:xfrm>
            <a:off x="2133600" y="4648200"/>
            <a:ext cx="304800" cy="457200"/>
          </a:xfrm>
          <a:prstGeom prst="rect">
            <a:avLst/>
          </a:prstGeom>
          <a:noFill/>
          <a:ln w="9525">
            <a:noFill/>
            <a:miter lim="800000"/>
            <a:headEnd/>
            <a:tailEnd/>
          </a:ln>
          <a:effectLst/>
        </p:spPr>
        <p:txBody>
          <a:bodyPr>
            <a:spAutoFit/>
          </a:bodyPr>
          <a:lstStyle/>
          <a:p>
            <a:pPr>
              <a:spcBef>
                <a:spcPct val="50000"/>
              </a:spcBef>
            </a:pPr>
            <a:r>
              <a:rPr lang="en-US" sz="2400" b="1"/>
              <a:t>6</a:t>
            </a:r>
          </a:p>
        </p:txBody>
      </p:sp>
      <p:sp>
        <p:nvSpPr>
          <p:cNvPr id="366602" name="Text Box 10"/>
          <p:cNvSpPr txBox="1">
            <a:spLocks noChangeArrowheads="1"/>
          </p:cNvSpPr>
          <p:nvPr/>
        </p:nvSpPr>
        <p:spPr bwMode="auto">
          <a:xfrm>
            <a:off x="4419600" y="2590800"/>
            <a:ext cx="381000" cy="457200"/>
          </a:xfrm>
          <a:prstGeom prst="rect">
            <a:avLst/>
          </a:prstGeom>
          <a:noFill/>
          <a:ln w="9525">
            <a:noFill/>
            <a:miter lim="800000"/>
            <a:headEnd/>
            <a:tailEnd/>
          </a:ln>
          <a:effectLst/>
        </p:spPr>
        <p:txBody>
          <a:bodyPr>
            <a:spAutoFit/>
          </a:bodyPr>
          <a:lstStyle/>
          <a:p>
            <a:pPr>
              <a:spcBef>
                <a:spcPct val="50000"/>
              </a:spcBef>
            </a:pPr>
            <a:r>
              <a:rPr lang="en-US" sz="2400" b="1"/>
              <a:t>7</a:t>
            </a:r>
          </a:p>
        </p:txBody>
      </p:sp>
      <p:sp>
        <p:nvSpPr>
          <p:cNvPr id="366603" name="Text Box 11"/>
          <p:cNvSpPr txBox="1">
            <a:spLocks noChangeArrowheads="1"/>
          </p:cNvSpPr>
          <p:nvPr/>
        </p:nvSpPr>
        <p:spPr bwMode="auto">
          <a:xfrm>
            <a:off x="1219200" y="3429000"/>
            <a:ext cx="304800" cy="457200"/>
          </a:xfrm>
          <a:prstGeom prst="rect">
            <a:avLst/>
          </a:prstGeom>
          <a:noFill/>
          <a:ln w="9525">
            <a:noFill/>
            <a:miter lim="800000"/>
            <a:headEnd/>
            <a:tailEnd/>
          </a:ln>
          <a:effectLst/>
        </p:spPr>
        <p:txBody>
          <a:bodyPr>
            <a:spAutoFit/>
          </a:bodyPr>
          <a:lstStyle/>
          <a:p>
            <a:pPr>
              <a:spcBef>
                <a:spcPct val="50000"/>
              </a:spcBef>
            </a:pPr>
            <a:r>
              <a:rPr lang="en-US" sz="2400" b="1"/>
              <a:t>9</a:t>
            </a:r>
          </a:p>
        </p:txBody>
      </p:sp>
      <p:sp>
        <p:nvSpPr>
          <p:cNvPr id="366604" name="Line 12"/>
          <p:cNvSpPr>
            <a:spLocks noChangeShapeType="1"/>
          </p:cNvSpPr>
          <p:nvPr/>
        </p:nvSpPr>
        <p:spPr bwMode="auto">
          <a:xfrm>
            <a:off x="1524000" y="3657600"/>
            <a:ext cx="1066800" cy="0"/>
          </a:xfrm>
          <a:prstGeom prst="line">
            <a:avLst/>
          </a:prstGeom>
          <a:noFill/>
          <a:ln w="38100">
            <a:solidFill>
              <a:schemeClr val="tx1"/>
            </a:solidFill>
            <a:round/>
            <a:headEnd/>
            <a:tailEnd type="triangle" w="med" len="med"/>
          </a:ln>
          <a:effectLst/>
        </p:spPr>
        <p:txBody>
          <a:bodyPr/>
          <a:lstStyle/>
          <a:p>
            <a:endParaRPr lang="en-US"/>
          </a:p>
        </p:txBody>
      </p:sp>
      <p:sp>
        <p:nvSpPr>
          <p:cNvPr id="366605" name="Text Box 13"/>
          <p:cNvSpPr txBox="1">
            <a:spLocks noChangeArrowheads="1"/>
          </p:cNvSpPr>
          <p:nvPr/>
        </p:nvSpPr>
        <p:spPr bwMode="auto">
          <a:xfrm>
            <a:off x="2819400" y="2286000"/>
            <a:ext cx="533400" cy="457200"/>
          </a:xfrm>
          <a:prstGeom prst="rect">
            <a:avLst/>
          </a:prstGeom>
          <a:noFill/>
          <a:ln w="9525">
            <a:noFill/>
            <a:miter lim="800000"/>
            <a:headEnd/>
            <a:tailEnd/>
          </a:ln>
          <a:effectLst/>
        </p:spPr>
        <p:txBody>
          <a:bodyPr>
            <a:spAutoFit/>
          </a:bodyPr>
          <a:lstStyle/>
          <a:p>
            <a:pPr>
              <a:spcBef>
                <a:spcPct val="50000"/>
              </a:spcBef>
            </a:pPr>
            <a:r>
              <a:rPr lang="en-US" sz="2400" b="1"/>
              <a:t>10</a:t>
            </a:r>
          </a:p>
        </p:txBody>
      </p:sp>
      <p:sp>
        <p:nvSpPr>
          <p:cNvPr id="366606" name="Line 14"/>
          <p:cNvSpPr>
            <a:spLocks noChangeShapeType="1"/>
          </p:cNvSpPr>
          <p:nvPr/>
        </p:nvSpPr>
        <p:spPr bwMode="auto">
          <a:xfrm flipH="1" flipV="1">
            <a:off x="3810000" y="2667000"/>
            <a:ext cx="533400" cy="152400"/>
          </a:xfrm>
          <a:prstGeom prst="line">
            <a:avLst/>
          </a:prstGeom>
          <a:noFill/>
          <a:ln w="38100">
            <a:solidFill>
              <a:schemeClr val="tx1"/>
            </a:solidFill>
            <a:round/>
            <a:headEnd/>
            <a:tailEnd type="triangle" w="med" len="med"/>
          </a:ln>
          <a:effectLst/>
        </p:spPr>
        <p:txBody>
          <a:bodyPr/>
          <a:lstStyle/>
          <a:p>
            <a:endParaRPr lang="en-US"/>
          </a:p>
        </p:txBody>
      </p:sp>
      <p:sp>
        <p:nvSpPr>
          <p:cNvPr id="366607" name="Text Box 15"/>
          <p:cNvSpPr txBox="1">
            <a:spLocks noChangeArrowheads="1"/>
          </p:cNvSpPr>
          <p:nvPr/>
        </p:nvSpPr>
        <p:spPr bwMode="auto">
          <a:xfrm>
            <a:off x="3962400" y="2895600"/>
            <a:ext cx="762000" cy="457200"/>
          </a:xfrm>
          <a:prstGeom prst="rect">
            <a:avLst/>
          </a:prstGeom>
          <a:noFill/>
          <a:ln w="9525">
            <a:noFill/>
            <a:miter lim="800000"/>
            <a:headEnd/>
            <a:tailEnd/>
          </a:ln>
          <a:effectLst/>
        </p:spPr>
        <p:txBody>
          <a:bodyPr>
            <a:spAutoFit/>
          </a:bodyPr>
          <a:lstStyle/>
          <a:p>
            <a:pPr>
              <a:spcBef>
                <a:spcPct val="50000"/>
              </a:spcBef>
            </a:pPr>
            <a:r>
              <a:rPr lang="en-US" sz="2400" b="1"/>
              <a:t>11</a:t>
            </a:r>
          </a:p>
        </p:txBody>
      </p:sp>
      <p:sp>
        <p:nvSpPr>
          <p:cNvPr id="366608" name="Line 16"/>
          <p:cNvSpPr>
            <a:spLocks noChangeShapeType="1"/>
          </p:cNvSpPr>
          <p:nvPr/>
        </p:nvSpPr>
        <p:spPr bwMode="auto">
          <a:xfrm flipH="1" flipV="1">
            <a:off x="3581400" y="2743200"/>
            <a:ext cx="457200" cy="381000"/>
          </a:xfrm>
          <a:prstGeom prst="line">
            <a:avLst/>
          </a:prstGeom>
          <a:noFill/>
          <a:ln w="38100">
            <a:solidFill>
              <a:schemeClr val="tx1"/>
            </a:solidFill>
            <a:round/>
            <a:headEnd/>
            <a:tailEnd type="triangle" w="med" len="med"/>
          </a:ln>
          <a:effectLst/>
        </p:spPr>
        <p:txBody>
          <a:bodyPr/>
          <a:lstStyle/>
          <a:p>
            <a:endParaRPr lang="en-US"/>
          </a:p>
        </p:txBody>
      </p:sp>
      <p:sp>
        <p:nvSpPr>
          <p:cNvPr id="366609" name="Text Box 17"/>
          <p:cNvSpPr txBox="1">
            <a:spLocks noChangeArrowheads="1"/>
          </p:cNvSpPr>
          <p:nvPr/>
        </p:nvSpPr>
        <p:spPr bwMode="auto">
          <a:xfrm>
            <a:off x="2286000" y="2895600"/>
            <a:ext cx="609600" cy="457200"/>
          </a:xfrm>
          <a:prstGeom prst="rect">
            <a:avLst/>
          </a:prstGeom>
          <a:noFill/>
          <a:ln w="9525">
            <a:noFill/>
            <a:miter lim="800000"/>
            <a:headEnd/>
            <a:tailEnd/>
          </a:ln>
          <a:effectLst/>
        </p:spPr>
        <p:txBody>
          <a:bodyPr>
            <a:spAutoFit/>
          </a:bodyPr>
          <a:lstStyle/>
          <a:p>
            <a:pPr>
              <a:spcBef>
                <a:spcPct val="50000"/>
              </a:spcBef>
            </a:pPr>
            <a:r>
              <a:rPr lang="en-US" sz="2400" b="1"/>
              <a:t>12</a:t>
            </a:r>
          </a:p>
        </p:txBody>
      </p:sp>
      <p:sp>
        <p:nvSpPr>
          <p:cNvPr id="366610" name="Line 18"/>
          <p:cNvSpPr>
            <a:spLocks noChangeShapeType="1"/>
          </p:cNvSpPr>
          <p:nvPr/>
        </p:nvSpPr>
        <p:spPr bwMode="auto">
          <a:xfrm>
            <a:off x="3200400" y="1676400"/>
            <a:ext cx="457200" cy="381000"/>
          </a:xfrm>
          <a:prstGeom prst="line">
            <a:avLst/>
          </a:prstGeom>
          <a:noFill/>
          <a:ln w="38100">
            <a:solidFill>
              <a:schemeClr val="tx1"/>
            </a:solidFill>
            <a:round/>
            <a:headEnd/>
            <a:tailEnd type="triangle" w="med" len="med"/>
          </a:ln>
          <a:effectLst/>
        </p:spPr>
        <p:txBody>
          <a:bodyPr/>
          <a:lstStyle/>
          <a:p>
            <a:endParaRPr lang="en-US"/>
          </a:p>
        </p:txBody>
      </p:sp>
      <p:sp>
        <p:nvSpPr>
          <p:cNvPr id="366611" name="Text Box 19"/>
          <p:cNvSpPr txBox="1">
            <a:spLocks noChangeArrowheads="1"/>
          </p:cNvSpPr>
          <p:nvPr/>
        </p:nvSpPr>
        <p:spPr bwMode="auto">
          <a:xfrm>
            <a:off x="3657600" y="3200400"/>
            <a:ext cx="762000" cy="457200"/>
          </a:xfrm>
          <a:prstGeom prst="rect">
            <a:avLst/>
          </a:prstGeom>
          <a:noFill/>
          <a:ln w="9525">
            <a:noFill/>
            <a:miter lim="800000"/>
            <a:headEnd/>
            <a:tailEnd/>
          </a:ln>
          <a:effectLst/>
        </p:spPr>
        <p:txBody>
          <a:bodyPr>
            <a:spAutoFit/>
          </a:bodyPr>
          <a:lstStyle/>
          <a:p>
            <a:pPr>
              <a:spcBef>
                <a:spcPct val="50000"/>
              </a:spcBef>
            </a:pPr>
            <a:r>
              <a:rPr lang="en-US" sz="2400" b="1"/>
              <a:t>8</a:t>
            </a:r>
          </a:p>
        </p:txBody>
      </p:sp>
      <p:sp>
        <p:nvSpPr>
          <p:cNvPr id="366612" name="Line 20"/>
          <p:cNvSpPr>
            <a:spLocks noChangeShapeType="1"/>
          </p:cNvSpPr>
          <p:nvPr/>
        </p:nvSpPr>
        <p:spPr bwMode="auto">
          <a:xfrm flipH="1" flipV="1">
            <a:off x="3200400" y="3276600"/>
            <a:ext cx="457200" cy="152400"/>
          </a:xfrm>
          <a:prstGeom prst="line">
            <a:avLst/>
          </a:prstGeom>
          <a:noFill/>
          <a:ln w="38100">
            <a:solidFill>
              <a:schemeClr val="tx1"/>
            </a:solidFill>
            <a:round/>
            <a:headEnd/>
            <a:tailEnd type="triangle" w="med" len="med"/>
          </a:ln>
          <a:effectLst/>
        </p:spPr>
        <p:txBody>
          <a:bodyPr/>
          <a:lstStyle/>
          <a:p>
            <a:endParaRPr lang="en-US"/>
          </a:p>
        </p:txBody>
      </p:sp>
      <p:sp>
        <p:nvSpPr>
          <p:cNvPr id="366613" name="Text Box 21"/>
          <p:cNvSpPr txBox="1">
            <a:spLocks noChangeArrowheads="1"/>
          </p:cNvSpPr>
          <p:nvPr/>
        </p:nvSpPr>
        <p:spPr bwMode="auto">
          <a:xfrm>
            <a:off x="4419600" y="2133600"/>
            <a:ext cx="838200" cy="457200"/>
          </a:xfrm>
          <a:prstGeom prst="rect">
            <a:avLst/>
          </a:prstGeom>
          <a:noFill/>
          <a:ln w="9525">
            <a:noFill/>
            <a:miter lim="800000"/>
            <a:headEnd/>
            <a:tailEnd/>
          </a:ln>
          <a:effectLst/>
        </p:spPr>
        <p:txBody>
          <a:bodyPr>
            <a:spAutoFit/>
          </a:bodyPr>
          <a:lstStyle/>
          <a:p>
            <a:pPr>
              <a:spcBef>
                <a:spcPct val="50000"/>
              </a:spcBef>
            </a:pPr>
            <a:r>
              <a:rPr lang="en-US" sz="2400" b="1"/>
              <a:t>13</a:t>
            </a:r>
          </a:p>
        </p:txBody>
      </p:sp>
      <p:sp>
        <p:nvSpPr>
          <p:cNvPr id="366614" name="Line 22"/>
          <p:cNvSpPr>
            <a:spLocks noChangeShapeType="1"/>
          </p:cNvSpPr>
          <p:nvPr/>
        </p:nvSpPr>
        <p:spPr bwMode="auto">
          <a:xfrm flipH="1" flipV="1">
            <a:off x="3048000" y="3733800"/>
            <a:ext cx="609600" cy="152400"/>
          </a:xfrm>
          <a:prstGeom prst="line">
            <a:avLst/>
          </a:prstGeom>
          <a:noFill/>
          <a:ln w="38100">
            <a:solidFill>
              <a:schemeClr val="tx1"/>
            </a:solidFill>
            <a:round/>
            <a:headEnd/>
            <a:tailEnd type="triangle" w="med" len="med"/>
          </a:ln>
          <a:effectLst/>
        </p:spPr>
        <p:txBody>
          <a:bodyPr/>
          <a:lstStyle/>
          <a:p>
            <a:endParaRPr lang="en-US"/>
          </a:p>
        </p:txBody>
      </p:sp>
      <p:sp>
        <p:nvSpPr>
          <p:cNvPr id="366615" name="Text Box 23"/>
          <p:cNvSpPr txBox="1">
            <a:spLocks noChangeArrowheads="1"/>
          </p:cNvSpPr>
          <p:nvPr/>
        </p:nvSpPr>
        <p:spPr bwMode="auto">
          <a:xfrm>
            <a:off x="3886200" y="914400"/>
            <a:ext cx="838200" cy="457200"/>
          </a:xfrm>
          <a:prstGeom prst="rect">
            <a:avLst/>
          </a:prstGeom>
          <a:noFill/>
          <a:ln w="9525">
            <a:noFill/>
            <a:miter lim="800000"/>
            <a:headEnd/>
            <a:tailEnd/>
          </a:ln>
          <a:effectLst/>
        </p:spPr>
        <p:txBody>
          <a:bodyPr>
            <a:spAutoFit/>
          </a:bodyPr>
          <a:lstStyle/>
          <a:p>
            <a:pPr>
              <a:spcBef>
                <a:spcPct val="50000"/>
              </a:spcBef>
            </a:pPr>
            <a:r>
              <a:rPr lang="en-US" sz="2400" b="1"/>
              <a:t>14</a:t>
            </a:r>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show="0">
  <p:cSld>
    <p:bg>
      <p:bgPr>
        <a:solidFill>
          <a:schemeClr val="bg2"/>
        </a:solidFill>
        <a:effectLst/>
      </p:bgPr>
    </p:bg>
    <p:spTree>
      <p:nvGrpSpPr>
        <p:cNvPr id="1" name=""/>
        <p:cNvGrpSpPr/>
        <p:nvPr/>
      </p:nvGrpSpPr>
      <p:grpSpPr>
        <a:xfrm>
          <a:off x="0" y="0"/>
          <a:ext cx="0" cy="0"/>
          <a:chOff x="0" y="0"/>
          <a:chExt cx="0" cy="0"/>
        </a:xfrm>
      </p:grpSpPr>
      <p:sp>
        <p:nvSpPr>
          <p:cNvPr id="301058" name="Text Box 2"/>
          <p:cNvSpPr txBox="1">
            <a:spLocks noChangeArrowheads="1"/>
          </p:cNvSpPr>
          <p:nvPr/>
        </p:nvSpPr>
        <p:spPr bwMode="auto">
          <a:xfrm>
            <a:off x="0" y="76200"/>
            <a:ext cx="9144000" cy="7740650"/>
          </a:xfrm>
          <a:prstGeom prst="rect">
            <a:avLst/>
          </a:prstGeom>
          <a:noFill/>
          <a:ln w="9525">
            <a:noFill/>
            <a:miter lim="800000"/>
            <a:headEnd/>
            <a:tailEnd/>
          </a:ln>
          <a:effectLst/>
        </p:spPr>
        <p:txBody>
          <a:bodyPr>
            <a:spAutoFit/>
          </a:bodyPr>
          <a:lstStyle/>
          <a:p>
            <a:pPr lvl="1">
              <a:lnSpc>
                <a:spcPct val="75000"/>
              </a:lnSpc>
              <a:spcBef>
                <a:spcPct val="25000"/>
              </a:spcBef>
              <a:buFontTx/>
              <a:buChar char="•"/>
            </a:pPr>
            <a:endParaRPr lang="en-US" sz="2400" b="1">
              <a:latin typeface="Tahoma" pitchFamily="34" charset="0"/>
            </a:endParaRPr>
          </a:p>
          <a:p>
            <a:pPr>
              <a:lnSpc>
                <a:spcPct val="85000"/>
              </a:lnSpc>
              <a:spcBef>
                <a:spcPct val="25000"/>
              </a:spcBef>
              <a:buFontTx/>
              <a:buChar char="•"/>
            </a:pPr>
            <a:r>
              <a:rPr lang="en-US" sz="2400" b="1">
                <a:latin typeface="Tahoma" pitchFamily="34" charset="0"/>
              </a:rPr>
              <a:t>Pilgrims and Puritans (City Upon a Hill)</a:t>
            </a:r>
          </a:p>
          <a:p>
            <a:pPr lvl="1">
              <a:lnSpc>
                <a:spcPct val="85000"/>
              </a:lnSpc>
              <a:spcBef>
                <a:spcPct val="25000"/>
              </a:spcBef>
              <a:buFontTx/>
              <a:buChar char="•"/>
            </a:pPr>
            <a:r>
              <a:rPr lang="en-US" sz="2400" b="1" u="sng">
                <a:solidFill>
                  <a:srgbClr val="000066"/>
                </a:solidFill>
                <a:latin typeface="Tahoma" pitchFamily="34" charset="0"/>
              </a:rPr>
              <a:t>Separatists</a:t>
            </a:r>
            <a:r>
              <a:rPr lang="en-US" sz="2400" b="1">
                <a:latin typeface="Tahoma" pitchFamily="34" charset="0"/>
              </a:rPr>
              <a:t>:  arrived at Plymouth in 1620</a:t>
            </a:r>
          </a:p>
          <a:p>
            <a:pPr lvl="2">
              <a:lnSpc>
                <a:spcPct val="85000"/>
              </a:lnSpc>
              <a:spcBef>
                <a:spcPct val="25000"/>
              </a:spcBef>
              <a:buFontTx/>
              <a:buChar char="•"/>
            </a:pPr>
            <a:r>
              <a:rPr lang="en-US" sz="2400" b="1">
                <a:latin typeface="Tahoma" pitchFamily="34" charset="0"/>
              </a:rPr>
              <a:t>Fled religious/political persecution </a:t>
            </a:r>
          </a:p>
          <a:p>
            <a:pPr lvl="2">
              <a:lnSpc>
                <a:spcPct val="85000"/>
              </a:lnSpc>
              <a:spcBef>
                <a:spcPct val="25000"/>
              </a:spcBef>
              <a:buFontTx/>
              <a:buChar char="•"/>
            </a:pPr>
            <a:r>
              <a:rPr lang="en-US" sz="2400" b="1" u="sng">
                <a:solidFill>
                  <a:schemeClr val="tx2"/>
                </a:solidFill>
                <a:latin typeface="Tahoma" pitchFamily="34" charset="0"/>
              </a:rPr>
              <a:t>Mayflower Compact</a:t>
            </a:r>
            <a:r>
              <a:rPr lang="en-US" sz="2400" b="1">
                <a:latin typeface="Tahoma" pitchFamily="34" charset="0"/>
              </a:rPr>
              <a:t>:  influenced democracy</a:t>
            </a:r>
          </a:p>
          <a:p>
            <a:pPr>
              <a:lnSpc>
                <a:spcPct val="85000"/>
              </a:lnSpc>
              <a:spcBef>
                <a:spcPct val="30000"/>
              </a:spcBef>
              <a:buFontTx/>
              <a:buChar char="•"/>
            </a:pPr>
            <a:r>
              <a:rPr lang="en-US" sz="2400" b="1" u="sng">
                <a:solidFill>
                  <a:srgbClr val="006600"/>
                </a:solidFill>
                <a:latin typeface="Tahoma" pitchFamily="34" charset="0"/>
              </a:rPr>
              <a:t>Puritans</a:t>
            </a:r>
            <a:r>
              <a:rPr lang="en-US" sz="2400" b="1">
                <a:latin typeface="Tahoma" pitchFamily="34" charset="0"/>
              </a:rPr>
              <a:t>---1630, settled Massachusetts Bay Colony</a:t>
            </a:r>
          </a:p>
          <a:p>
            <a:pPr lvl="1">
              <a:lnSpc>
                <a:spcPct val="85000"/>
              </a:lnSpc>
              <a:spcBef>
                <a:spcPct val="30000"/>
              </a:spcBef>
              <a:buFontTx/>
              <a:buChar char="•"/>
            </a:pPr>
            <a:r>
              <a:rPr lang="en-US" sz="2400" b="1" u="sng">
                <a:solidFill>
                  <a:srgbClr val="0000CC"/>
                </a:solidFill>
                <a:effectLst>
                  <a:outerShdw blurRad="38100" dist="38100" dir="2700000" algn="tl">
                    <a:srgbClr val="C0C0C0"/>
                  </a:outerShdw>
                </a:effectLst>
                <a:latin typeface="Tahoma" pitchFamily="34" charset="0"/>
              </a:rPr>
              <a:t>Dissenters</a:t>
            </a:r>
            <a:r>
              <a:rPr lang="en-US" sz="2400" b="1">
                <a:latin typeface="Tahoma" pitchFamily="34" charset="0"/>
              </a:rPr>
              <a:t>:  Fled religious &amp; economic persecution</a:t>
            </a:r>
          </a:p>
          <a:p>
            <a:pPr lvl="1">
              <a:lnSpc>
                <a:spcPct val="85000"/>
              </a:lnSpc>
              <a:spcBef>
                <a:spcPct val="30000"/>
              </a:spcBef>
              <a:buFontTx/>
              <a:buChar char="•"/>
            </a:pPr>
            <a:r>
              <a:rPr lang="en-US" sz="2400" b="1" u="sng">
                <a:solidFill>
                  <a:srgbClr val="990000"/>
                </a:solidFill>
                <a:latin typeface="Tahoma" pitchFamily="34" charset="0"/>
              </a:rPr>
              <a:t>Great Puritan Migration</a:t>
            </a:r>
            <a:r>
              <a:rPr lang="en-US" sz="2400" b="1">
                <a:latin typeface="Tahoma" pitchFamily="34" charset="0"/>
              </a:rPr>
              <a:t> ----1629 to 1640</a:t>
            </a:r>
          </a:p>
          <a:p>
            <a:pPr lvl="1">
              <a:lnSpc>
                <a:spcPct val="85000"/>
              </a:lnSpc>
              <a:spcBef>
                <a:spcPct val="30000"/>
              </a:spcBef>
              <a:buFontTx/>
              <a:buChar char="•"/>
            </a:pPr>
            <a:r>
              <a:rPr lang="en-US" sz="2400" b="1">
                <a:latin typeface="Tahoma" pitchFamily="34" charset="0"/>
              </a:rPr>
              <a:t>Communities well organized</a:t>
            </a:r>
          </a:p>
          <a:p>
            <a:pPr lvl="1">
              <a:lnSpc>
                <a:spcPct val="75000"/>
              </a:lnSpc>
              <a:spcBef>
                <a:spcPct val="30000"/>
              </a:spcBef>
              <a:buFontTx/>
              <a:buChar char="•"/>
            </a:pPr>
            <a:r>
              <a:rPr lang="en-US" sz="2400" b="1">
                <a:latin typeface="Tahoma" pitchFamily="34" charset="0"/>
              </a:rPr>
              <a:t>Established towns</a:t>
            </a:r>
          </a:p>
          <a:p>
            <a:pPr lvl="1">
              <a:lnSpc>
                <a:spcPct val="75000"/>
              </a:lnSpc>
              <a:spcBef>
                <a:spcPct val="30000"/>
              </a:spcBef>
              <a:buFontTx/>
              <a:buChar char="•"/>
            </a:pPr>
            <a:r>
              <a:rPr lang="en-US" sz="2400" b="1">
                <a:latin typeface="Tahoma" pitchFamily="34" charset="0"/>
              </a:rPr>
              <a:t>Protestant Work Ethic</a:t>
            </a:r>
          </a:p>
          <a:p>
            <a:pPr lvl="1">
              <a:lnSpc>
                <a:spcPct val="75000"/>
              </a:lnSpc>
              <a:spcBef>
                <a:spcPct val="30000"/>
              </a:spcBef>
              <a:buFontTx/>
              <a:buChar char="•"/>
            </a:pPr>
            <a:r>
              <a:rPr lang="en-US" sz="2400" b="1">
                <a:latin typeface="Tahoma" pitchFamily="34" charset="0"/>
              </a:rPr>
              <a:t>Family values</a:t>
            </a:r>
          </a:p>
          <a:p>
            <a:pPr lvl="1">
              <a:lnSpc>
                <a:spcPct val="75000"/>
              </a:lnSpc>
              <a:spcBef>
                <a:spcPct val="30000"/>
              </a:spcBef>
              <a:buFontTx/>
              <a:buChar char="•"/>
            </a:pPr>
            <a:endParaRPr lang="en-US" sz="2400" b="1" u="sng">
              <a:solidFill>
                <a:srgbClr val="CC0000"/>
              </a:solidFill>
              <a:latin typeface="Tahoma" pitchFamily="34" charset="0"/>
            </a:endParaRPr>
          </a:p>
          <a:p>
            <a:pPr lvl="2">
              <a:lnSpc>
                <a:spcPct val="75000"/>
              </a:lnSpc>
              <a:spcBef>
                <a:spcPct val="30000"/>
              </a:spcBef>
              <a:buFontTx/>
              <a:buChar char="•"/>
            </a:pPr>
            <a:endParaRPr lang="en-US" sz="2400" b="1">
              <a:latin typeface="Tahoma" pitchFamily="34" charset="0"/>
            </a:endParaRPr>
          </a:p>
          <a:p>
            <a:pPr lvl="1">
              <a:lnSpc>
                <a:spcPct val="85000"/>
              </a:lnSpc>
              <a:spcBef>
                <a:spcPct val="30000"/>
              </a:spcBef>
              <a:buFontTx/>
              <a:buChar char="•"/>
            </a:pPr>
            <a:endParaRPr lang="en-US" sz="2400" b="1">
              <a:latin typeface="Tahoma" pitchFamily="34" charset="0"/>
            </a:endParaRPr>
          </a:p>
          <a:p>
            <a:pPr lvl="1">
              <a:lnSpc>
                <a:spcPct val="85000"/>
              </a:lnSpc>
              <a:spcBef>
                <a:spcPct val="30000"/>
              </a:spcBef>
              <a:buFontTx/>
              <a:buChar char="•"/>
            </a:pPr>
            <a:endParaRPr lang="en-US" sz="2400" b="1">
              <a:latin typeface="Tahoma" pitchFamily="34" charset="0"/>
            </a:endParaRPr>
          </a:p>
          <a:p>
            <a:pPr lvl="1">
              <a:lnSpc>
                <a:spcPct val="85000"/>
              </a:lnSpc>
              <a:spcBef>
                <a:spcPct val="30000"/>
              </a:spcBef>
              <a:buFontTx/>
              <a:buChar char="•"/>
            </a:pPr>
            <a:endParaRPr lang="en-US" sz="2400" b="1">
              <a:latin typeface="Tahoma" pitchFamily="34" charset="0"/>
            </a:endParaRPr>
          </a:p>
          <a:p>
            <a:pPr lvl="4">
              <a:lnSpc>
                <a:spcPct val="85000"/>
              </a:lnSpc>
              <a:spcBef>
                <a:spcPct val="30000"/>
              </a:spcBef>
              <a:buFontTx/>
              <a:buChar char="•"/>
            </a:pPr>
            <a:endParaRPr lang="en-US" sz="2400" b="1">
              <a:latin typeface="Tahoma" pitchFamily="34" charset="0"/>
            </a:endParaRPr>
          </a:p>
          <a:p>
            <a:pPr lvl="1">
              <a:lnSpc>
                <a:spcPct val="80000"/>
              </a:lnSpc>
              <a:spcBef>
                <a:spcPct val="50000"/>
              </a:spcBef>
              <a:buFontTx/>
              <a:buChar char="•"/>
            </a:pPr>
            <a:endParaRPr lang="en-US" sz="2400" b="1">
              <a:latin typeface="Tahoma" pitchFamily="34" charset="0"/>
            </a:endParaRPr>
          </a:p>
        </p:txBody>
      </p:sp>
      <p:sp>
        <p:nvSpPr>
          <p:cNvPr id="301059" name="Rectangle 3"/>
          <p:cNvSpPr>
            <a:spLocks noGrp="1" noChangeArrowheads="1"/>
          </p:cNvSpPr>
          <p:nvPr>
            <p:ph type="title" idx="4294967295"/>
          </p:nvPr>
        </p:nvSpPr>
        <p:spPr>
          <a:xfrm>
            <a:off x="6934200" y="381000"/>
            <a:ext cx="1524000" cy="152400"/>
          </a:xfrm>
        </p:spPr>
        <p:txBody>
          <a:bodyPr/>
          <a:lstStyle/>
          <a:p>
            <a:r>
              <a:rPr lang="en-US" sz="1200">
                <a:effectLst>
                  <a:outerShdw blurRad="38100" dist="38100" dir="2700000" algn="tl">
                    <a:srgbClr val="C0C0C0"/>
                  </a:outerShdw>
                </a:effectLst>
              </a:rPr>
              <a:t>notes3</a:t>
            </a:r>
          </a:p>
        </p:txBody>
      </p:sp>
      <p:sp>
        <p:nvSpPr>
          <p:cNvPr id="301060" name="AutoShape 4">
            <a:hlinkClick r:id="rId3" action="ppaction://hlinksldjump"/>
          </p:cNvPr>
          <p:cNvSpPr>
            <a:spLocks noChangeArrowheads="1"/>
          </p:cNvSpPr>
          <p:nvPr/>
        </p:nvSpPr>
        <p:spPr bwMode="auto">
          <a:xfrm>
            <a:off x="7162800" y="914400"/>
            <a:ext cx="304800" cy="228600"/>
          </a:xfrm>
          <a:prstGeom prst="irregularSeal2">
            <a:avLst/>
          </a:prstGeom>
          <a:solidFill>
            <a:schemeClr val="accent2"/>
          </a:solidFill>
          <a:ln w="9525">
            <a:solidFill>
              <a:schemeClr val="tx1"/>
            </a:solidFill>
            <a:miter lim="800000"/>
            <a:headEnd/>
            <a:tailEnd/>
          </a:ln>
          <a:effectLst/>
        </p:spPr>
        <p:txBody>
          <a:bodyPr wrap="none" anchor="ctr"/>
          <a:lstStyle/>
          <a:p>
            <a:endParaRPr lang="en-US"/>
          </a:p>
        </p:txBody>
      </p:sp>
      <p:sp>
        <p:nvSpPr>
          <p:cNvPr id="301061" name="AutoShape 5">
            <a:hlinkClick r:id="rId4" action="ppaction://hlinksldjump"/>
          </p:cNvPr>
          <p:cNvSpPr>
            <a:spLocks noChangeArrowheads="1"/>
          </p:cNvSpPr>
          <p:nvPr/>
        </p:nvSpPr>
        <p:spPr bwMode="auto">
          <a:xfrm>
            <a:off x="8077200" y="1752600"/>
            <a:ext cx="228600" cy="228600"/>
          </a:xfrm>
          <a:prstGeom prst="irregularSeal1">
            <a:avLst/>
          </a:prstGeom>
          <a:solidFill>
            <a:schemeClr val="accent2"/>
          </a:solidFill>
          <a:ln w="9525">
            <a:solidFill>
              <a:schemeClr val="tx1"/>
            </a:solidFill>
            <a:miter lim="800000"/>
            <a:headEnd/>
            <a:tailEnd/>
          </a:ln>
          <a:effectLst/>
        </p:spPr>
        <p:txBody>
          <a:bodyPr wrap="none" anchor="ctr"/>
          <a:lstStyle/>
          <a:p>
            <a:endParaRPr lang="en-US"/>
          </a:p>
        </p:txBody>
      </p:sp>
      <p:sp>
        <p:nvSpPr>
          <p:cNvPr id="301062" name="AutoShape 6">
            <a:hlinkClick r:id="rId5" action="ppaction://hlinksldjump"/>
          </p:cNvPr>
          <p:cNvSpPr>
            <a:spLocks noChangeArrowheads="1"/>
          </p:cNvSpPr>
          <p:nvPr/>
        </p:nvSpPr>
        <p:spPr bwMode="auto">
          <a:xfrm>
            <a:off x="7162800" y="4648200"/>
            <a:ext cx="228600" cy="228600"/>
          </a:xfrm>
          <a:prstGeom prst="irregularSeal1">
            <a:avLst/>
          </a:prstGeom>
          <a:solidFill>
            <a:schemeClr val="accent2"/>
          </a:solidFill>
          <a:ln w="9525">
            <a:solidFill>
              <a:schemeClr val="tx1"/>
            </a:solidFill>
            <a:miter lim="800000"/>
            <a:headEnd/>
            <a:tailEnd/>
          </a:ln>
          <a:effectLst/>
        </p:spPr>
        <p:txBody>
          <a:bodyPr wrap="none" anchor="ctr"/>
          <a:lstStyle/>
          <a:p>
            <a:endParaRPr lang="en-US"/>
          </a:p>
        </p:txBody>
      </p:sp>
      <p:sp>
        <p:nvSpPr>
          <p:cNvPr id="301063" name="AutoShape 7">
            <a:hlinkClick r:id="rId6" action="ppaction://hlinksldjump"/>
          </p:cNvPr>
          <p:cNvSpPr>
            <a:spLocks noChangeArrowheads="1"/>
          </p:cNvSpPr>
          <p:nvPr/>
        </p:nvSpPr>
        <p:spPr bwMode="auto">
          <a:xfrm>
            <a:off x="8153400" y="3733800"/>
            <a:ext cx="304800" cy="304800"/>
          </a:xfrm>
          <a:prstGeom prst="irregularSeal2">
            <a:avLst/>
          </a:prstGeom>
          <a:solidFill>
            <a:schemeClr val="accent2"/>
          </a:solidFill>
          <a:ln w="9525">
            <a:solidFill>
              <a:schemeClr val="tx1"/>
            </a:solidFill>
            <a:miter lim="800000"/>
            <a:headEnd/>
            <a:tailEnd/>
          </a:ln>
          <a:effectLst/>
        </p:spPr>
        <p:txBody>
          <a:bodyPr wrap="none" anchor="ctr"/>
          <a:lstStyle/>
          <a:p>
            <a:endParaRPr lang="en-US"/>
          </a:p>
        </p:txBody>
      </p:sp>
      <p:sp>
        <p:nvSpPr>
          <p:cNvPr id="301064" name="AutoShape 8">
            <a:hlinkClick r:id="rId7" action="ppaction://hlinksldjump"/>
          </p:cNvPr>
          <p:cNvSpPr>
            <a:spLocks noChangeArrowheads="1"/>
          </p:cNvSpPr>
          <p:nvPr/>
        </p:nvSpPr>
        <p:spPr bwMode="auto">
          <a:xfrm>
            <a:off x="8458200" y="4191000"/>
            <a:ext cx="304800" cy="228600"/>
          </a:xfrm>
          <a:prstGeom prst="irregularSeal2">
            <a:avLst/>
          </a:prstGeom>
          <a:solidFill>
            <a:schemeClr val="accent2"/>
          </a:solidFill>
          <a:ln w="9525">
            <a:solidFill>
              <a:schemeClr val="tx1"/>
            </a:solidFill>
            <a:miter lim="800000"/>
            <a:headEnd/>
            <a:tailEnd/>
          </a:ln>
          <a:effectLst/>
        </p:spPr>
        <p:txBody>
          <a:bodyPr wrap="none" anchor="ctr"/>
          <a:lstStyle/>
          <a:p>
            <a:endParaRPr lang="en-US"/>
          </a:p>
        </p:txBody>
      </p:sp>
      <p:sp>
        <p:nvSpPr>
          <p:cNvPr id="301065" name="AutoShape 9">
            <a:hlinkClick r:id="rId8" action="ppaction://hlinksldjump"/>
          </p:cNvPr>
          <p:cNvSpPr>
            <a:spLocks noChangeArrowheads="1"/>
          </p:cNvSpPr>
          <p:nvPr/>
        </p:nvSpPr>
        <p:spPr bwMode="auto">
          <a:xfrm>
            <a:off x="8001000" y="3352800"/>
            <a:ext cx="228600" cy="228600"/>
          </a:xfrm>
          <a:prstGeom prst="irregularSeal1">
            <a:avLst/>
          </a:prstGeom>
          <a:solidFill>
            <a:schemeClr val="accent2"/>
          </a:solidFill>
          <a:ln w="9525">
            <a:solidFill>
              <a:schemeClr val="tx1"/>
            </a:solidFill>
            <a:miter lim="800000"/>
            <a:headEnd/>
            <a:tailEnd/>
          </a:ln>
          <a:effectLst/>
        </p:spPr>
        <p:txBody>
          <a:bodyPr wrap="none" anchor="ctr"/>
          <a:lstStyle/>
          <a:p>
            <a:endParaRPr lang="en-US"/>
          </a:p>
        </p:txBody>
      </p:sp>
      <p:sp>
        <p:nvSpPr>
          <p:cNvPr id="301066" name="AutoShape 10">
            <a:hlinkClick r:id="rId9" action="ppaction://hlinksldjump"/>
          </p:cNvPr>
          <p:cNvSpPr>
            <a:spLocks noChangeArrowheads="1"/>
          </p:cNvSpPr>
          <p:nvPr/>
        </p:nvSpPr>
        <p:spPr bwMode="auto">
          <a:xfrm>
            <a:off x="8229600" y="2209800"/>
            <a:ext cx="304800" cy="228600"/>
          </a:xfrm>
          <a:prstGeom prst="irregularSeal2">
            <a:avLst/>
          </a:prstGeom>
          <a:solidFill>
            <a:schemeClr val="accent2"/>
          </a:solidFill>
          <a:ln w="9525">
            <a:solidFill>
              <a:schemeClr val="tx1"/>
            </a:solidFill>
            <a:miter lim="800000"/>
            <a:headEnd/>
            <a:tailEnd/>
          </a:ln>
          <a:effectLst/>
        </p:spPr>
        <p:txBody>
          <a:bodyPr wrap="none" anchor="ctr"/>
          <a:lstStyle/>
          <a:p>
            <a:endParaRPr lang="en-US"/>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1058">
                                            <p:txEl>
                                              <p:pRg st="1" end="1"/>
                                            </p:txEl>
                                          </p:spTgt>
                                        </p:tgtEl>
                                        <p:attrNameLst>
                                          <p:attrName>style.visibility</p:attrName>
                                        </p:attrNameLst>
                                      </p:cBhvr>
                                      <p:to>
                                        <p:strVal val="visible"/>
                                      </p:to>
                                    </p:set>
                                    <p:anim calcmode="lin" valueType="num">
                                      <p:cBhvr additive="base">
                                        <p:cTn id="7" dur="500" fill="hold"/>
                                        <p:tgtEl>
                                          <p:spTgt spid="30105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105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1058">
                                            <p:txEl>
                                              <p:pRg st="2" end="2"/>
                                            </p:txEl>
                                          </p:spTgt>
                                        </p:tgtEl>
                                        <p:attrNameLst>
                                          <p:attrName>style.visibility</p:attrName>
                                        </p:attrNameLst>
                                      </p:cBhvr>
                                      <p:to>
                                        <p:strVal val="visible"/>
                                      </p:to>
                                    </p:set>
                                    <p:anim calcmode="lin" valueType="num">
                                      <p:cBhvr additive="base">
                                        <p:cTn id="13" dur="500" fill="hold"/>
                                        <p:tgtEl>
                                          <p:spTgt spid="30105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105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1058">
                                            <p:txEl>
                                              <p:pRg st="3" end="3"/>
                                            </p:txEl>
                                          </p:spTgt>
                                        </p:tgtEl>
                                        <p:attrNameLst>
                                          <p:attrName>style.visibility</p:attrName>
                                        </p:attrNameLst>
                                      </p:cBhvr>
                                      <p:to>
                                        <p:strVal val="visible"/>
                                      </p:to>
                                    </p:set>
                                    <p:anim calcmode="lin" valueType="num">
                                      <p:cBhvr additive="base">
                                        <p:cTn id="19" dur="500" fill="hold"/>
                                        <p:tgtEl>
                                          <p:spTgt spid="30105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105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1058">
                                            <p:txEl>
                                              <p:pRg st="4" end="4"/>
                                            </p:txEl>
                                          </p:spTgt>
                                        </p:tgtEl>
                                        <p:attrNameLst>
                                          <p:attrName>style.visibility</p:attrName>
                                        </p:attrNameLst>
                                      </p:cBhvr>
                                      <p:to>
                                        <p:strVal val="visible"/>
                                      </p:to>
                                    </p:set>
                                    <p:anim calcmode="lin" valueType="num">
                                      <p:cBhvr additive="base">
                                        <p:cTn id="25" dur="500" fill="hold"/>
                                        <p:tgtEl>
                                          <p:spTgt spid="30105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105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1058">
                                            <p:txEl>
                                              <p:pRg st="5" end="5"/>
                                            </p:txEl>
                                          </p:spTgt>
                                        </p:tgtEl>
                                        <p:attrNameLst>
                                          <p:attrName>style.visibility</p:attrName>
                                        </p:attrNameLst>
                                      </p:cBhvr>
                                      <p:to>
                                        <p:strVal val="visible"/>
                                      </p:to>
                                    </p:set>
                                    <p:anim calcmode="lin" valueType="num">
                                      <p:cBhvr additive="base">
                                        <p:cTn id="31" dur="500" fill="hold"/>
                                        <p:tgtEl>
                                          <p:spTgt spid="301058">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105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1058">
                                            <p:txEl>
                                              <p:pRg st="6" end="6"/>
                                            </p:txEl>
                                          </p:spTgt>
                                        </p:tgtEl>
                                        <p:attrNameLst>
                                          <p:attrName>style.visibility</p:attrName>
                                        </p:attrNameLst>
                                      </p:cBhvr>
                                      <p:to>
                                        <p:strVal val="visible"/>
                                      </p:to>
                                    </p:set>
                                    <p:anim calcmode="lin" valueType="num">
                                      <p:cBhvr additive="base">
                                        <p:cTn id="37" dur="500" fill="hold"/>
                                        <p:tgtEl>
                                          <p:spTgt spid="301058">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105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1058">
                                            <p:txEl>
                                              <p:pRg st="7" end="7"/>
                                            </p:txEl>
                                          </p:spTgt>
                                        </p:tgtEl>
                                        <p:attrNameLst>
                                          <p:attrName>style.visibility</p:attrName>
                                        </p:attrNameLst>
                                      </p:cBhvr>
                                      <p:to>
                                        <p:strVal val="visible"/>
                                      </p:to>
                                    </p:set>
                                    <p:anim calcmode="lin" valueType="num">
                                      <p:cBhvr additive="base">
                                        <p:cTn id="43" dur="500" fill="hold"/>
                                        <p:tgtEl>
                                          <p:spTgt spid="301058">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01058">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01058">
                                            <p:txEl>
                                              <p:pRg st="8" end="8"/>
                                            </p:txEl>
                                          </p:spTgt>
                                        </p:tgtEl>
                                        <p:attrNameLst>
                                          <p:attrName>style.visibility</p:attrName>
                                        </p:attrNameLst>
                                      </p:cBhvr>
                                      <p:to>
                                        <p:strVal val="visible"/>
                                      </p:to>
                                    </p:set>
                                    <p:anim calcmode="lin" valueType="num">
                                      <p:cBhvr additive="base">
                                        <p:cTn id="49" dur="500" fill="hold"/>
                                        <p:tgtEl>
                                          <p:spTgt spid="301058">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0105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01058">
                                            <p:txEl>
                                              <p:pRg st="9" end="9"/>
                                            </p:txEl>
                                          </p:spTgt>
                                        </p:tgtEl>
                                        <p:attrNameLst>
                                          <p:attrName>style.visibility</p:attrName>
                                        </p:attrNameLst>
                                      </p:cBhvr>
                                      <p:to>
                                        <p:strVal val="visible"/>
                                      </p:to>
                                    </p:set>
                                    <p:anim calcmode="lin" valueType="num">
                                      <p:cBhvr additive="base">
                                        <p:cTn id="55" dur="500" fill="hold"/>
                                        <p:tgtEl>
                                          <p:spTgt spid="301058">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01058">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01058">
                                            <p:txEl>
                                              <p:pRg st="10" end="10"/>
                                            </p:txEl>
                                          </p:spTgt>
                                        </p:tgtEl>
                                        <p:attrNameLst>
                                          <p:attrName>style.visibility</p:attrName>
                                        </p:attrNameLst>
                                      </p:cBhvr>
                                      <p:to>
                                        <p:strVal val="visible"/>
                                      </p:to>
                                    </p:set>
                                    <p:anim calcmode="lin" valueType="num">
                                      <p:cBhvr additive="base">
                                        <p:cTn id="61" dur="500" fill="hold"/>
                                        <p:tgtEl>
                                          <p:spTgt spid="301058">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01058">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WHOOSH.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01058">
                                            <p:txEl>
                                              <p:pRg st="11" end="11"/>
                                            </p:txEl>
                                          </p:spTgt>
                                        </p:tgtEl>
                                        <p:attrNameLst>
                                          <p:attrName>style.visibility</p:attrName>
                                        </p:attrNameLst>
                                      </p:cBhvr>
                                      <p:to>
                                        <p:strVal val="visible"/>
                                      </p:to>
                                    </p:set>
                                    <p:anim calcmode="lin" valueType="num">
                                      <p:cBhvr additive="base">
                                        <p:cTn id="67" dur="500" fill="hold"/>
                                        <p:tgtEl>
                                          <p:spTgt spid="301058">
                                            <p:txEl>
                                              <p:pRg st="11" end="1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01058">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8" grpId="0" build="p" bldLvl="5"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Sp="0" show="0">
  <p:cSld>
    <p:bg>
      <p:bgPr>
        <a:gradFill rotWithShape="0">
          <a:gsLst>
            <a:gs pos="0">
              <a:srgbClr val="FFCCCC"/>
            </a:gs>
            <a:gs pos="100000">
              <a:srgbClr val="FFFF99"/>
            </a:gs>
          </a:gsLst>
          <a:lin ang="2700000" scaled="1"/>
        </a:gradFill>
        <a:effectLst/>
      </p:bgPr>
    </p:bg>
    <p:spTree>
      <p:nvGrpSpPr>
        <p:cNvPr id="1" name=""/>
        <p:cNvGrpSpPr/>
        <p:nvPr/>
      </p:nvGrpSpPr>
      <p:grpSpPr>
        <a:xfrm>
          <a:off x="0" y="0"/>
          <a:ext cx="0" cy="0"/>
          <a:chOff x="0" y="0"/>
          <a:chExt cx="0" cy="0"/>
        </a:xfrm>
      </p:grpSpPr>
      <p:pic>
        <p:nvPicPr>
          <p:cNvPr id="307202" name="Picture 2" descr="MARTFIG021"/>
          <p:cNvPicPr>
            <a:picLocks noChangeAspect="1" noChangeArrowheads="1"/>
          </p:cNvPicPr>
          <p:nvPr/>
        </p:nvPicPr>
        <p:blipFill>
          <a:blip r:embed="rId2" cstate="print"/>
          <a:srcRect b="15323"/>
          <a:stretch>
            <a:fillRect/>
          </a:stretch>
        </p:blipFill>
        <p:spPr bwMode="auto">
          <a:xfrm>
            <a:off x="381000" y="1219200"/>
            <a:ext cx="8382000" cy="5334000"/>
          </a:xfrm>
          <a:prstGeom prst="rect">
            <a:avLst/>
          </a:prstGeom>
          <a:noFill/>
        </p:spPr>
      </p:pic>
      <p:sp>
        <p:nvSpPr>
          <p:cNvPr id="307203" name="WordArt 3" descr="Narrow vertical"/>
          <p:cNvSpPr>
            <a:spLocks noChangeArrowheads="1" noChangeShapeType="1" noTextEdit="1"/>
          </p:cNvSpPr>
          <p:nvPr/>
        </p:nvSpPr>
        <p:spPr bwMode="auto">
          <a:xfrm>
            <a:off x="304800" y="228600"/>
            <a:ext cx="8534400" cy="828675"/>
          </a:xfrm>
          <a:prstGeom prst="rect">
            <a:avLst/>
          </a:prstGeom>
        </p:spPr>
        <p:txBody>
          <a:bodyPr wrap="none" fromWordArt="1">
            <a:prstTxWarp prst="textCurveUp">
              <a:avLst>
                <a:gd name="adj" fmla="val 0"/>
              </a:avLst>
            </a:prstTxWarp>
          </a:bodyPr>
          <a:lstStyle/>
          <a:p>
            <a:pPr algn="ctr"/>
            <a:r>
              <a:rPr lang="en-US" sz="3600" b="1"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Forte"/>
              </a:rPr>
              <a:t>THE STUART  MONARCHY OF ENGLAND</a:t>
            </a:r>
          </a:p>
        </p:txBody>
      </p:sp>
      <p:pic>
        <p:nvPicPr>
          <p:cNvPr id="307204" name="Picture 4" descr="King James I"/>
          <p:cNvPicPr>
            <a:picLocks noChangeAspect="1" noChangeArrowheads="1"/>
          </p:cNvPicPr>
          <p:nvPr/>
        </p:nvPicPr>
        <p:blipFill>
          <a:blip r:embed="rId3" cstate="print"/>
          <a:srcRect/>
          <a:stretch>
            <a:fillRect/>
          </a:stretch>
        </p:blipFill>
        <p:spPr bwMode="auto">
          <a:xfrm>
            <a:off x="762000" y="1371600"/>
            <a:ext cx="904875" cy="1295400"/>
          </a:xfrm>
          <a:prstGeom prst="rect">
            <a:avLst/>
          </a:prstGeom>
          <a:noFill/>
        </p:spPr>
      </p:pic>
      <p:pic>
        <p:nvPicPr>
          <p:cNvPr id="307205" name="Picture 5" descr="King Charles I"/>
          <p:cNvPicPr>
            <a:picLocks noChangeAspect="1" noChangeArrowheads="1"/>
          </p:cNvPicPr>
          <p:nvPr/>
        </p:nvPicPr>
        <p:blipFill>
          <a:blip r:embed="rId4" cstate="print"/>
          <a:srcRect/>
          <a:stretch>
            <a:fillRect/>
          </a:stretch>
        </p:blipFill>
        <p:spPr bwMode="auto">
          <a:xfrm>
            <a:off x="6477000" y="1600200"/>
            <a:ext cx="1085850" cy="1371600"/>
          </a:xfrm>
          <a:prstGeom prst="rect">
            <a:avLst/>
          </a:prstGeom>
          <a:noFill/>
        </p:spPr>
      </p:pic>
      <p:pic>
        <p:nvPicPr>
          <p:cNvPr id="307206" name="Picture 6" descr="King Charles II"/>
          <p:cNvPicPr>
            <a:picLocks noChangeAspect="1" noChangeArrowheads="1"/>
          </p:cNvPicPr>
          <p:nvPr/>
        </p:nvPicPr>
        <p:blipFill>
          <a:blip r:embed="rId5" cstate="print"/>
          <a:srcRect/>
          <a:stretch>
            <a:fillRect/>
          </a:stretch>
        </p:blipFill>
        <p:spPr bwMode="auto">
          <a:xfrm>
            <a:off x="914400" y="4267200"/>
            <a:ext cx="1027113" cy="1447800"/>
          </a:xfrm>
          <a:prstGeom prst="rect">
            <a:avLst/>
          </a:prstGeom>
          <a:noFill/>
        </p:spPr>
      </p:pic>
      <p:pic>
        <p:nvPicPr>
          <p:cNvPr id="307207" name="Picture 7" descr="King James II"/>
          <p:cNvPicPr>
            <a:picLocks noChangeAspect="1" noChangeArrowheads="1"/>
          </p:cNvPicPr>
          <p:nvPr/>
        </p:nvPicPr>
        <p:blipFill>
          <a:blip r:embed="rId6" cstate="print"/>
          <a:srcRect/>
          <a:stretch>
            <a:fillRect/>
          </a:stretch>
        </p:blipFill>
        <p:spPr bwMode="auto">
          <a:xfrm>
            <a:off x="5181600" y="4191000"/>
            <a:ext cx="1050925" cy="1524000"/>
          </a:xfrm>
          <a:prstGeom prst="rect">
            <a:avLst/>
          </a:prstGeom>
          <a:noFill/>
        </p:spPr>
      </p:pic>
      <p:pic>
        <p:nvPicPr>
          <p:cNvPr id="307208" name="Picture 8" descr="William and Mary"/>
          <p:cNvPicPr>
            <a:picLocks noChangeAspect="1" noChangeArrowheads="1"/>
          </p:cNvPicPr>
          <p:nvPr/>
        </p:nvPicPr>
        <p:blipFill>
          <a:blip r:embed="rId7" cstate="print"/>
          <a:srcRect/>
          <a:stretch>
            <a:fillRect/>
          </a:stretch>
        </p:blipFill>
        <p:spPr bwMode="auto">
          <a:xfrm>
            <a:off x="3124200" y="4495800"/>
            <a:ext cx="1155700" cy="1447800"/>
          </a:xfrm>
          <a:prstGeom prst="rect">
            <a:avLst/>
          </a:prstGeom>
          <a:noFill/>
        </p:spPr>
      </p:pic>
    </p:spTree>
  </p:cSld>
  <p:clrMapOvr>
    <a:masterClrMapping/>
  </p:clrMapOvr>
  <p:transition spd="med">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ChangeArrowheads="1"/>
          </p:cNvSpPr>
          <p:nvPr/>
        </p:nvSpPr>
        <p:spPr bwMode="auto">
          <a:xfrm>
            <a:off x="312738" y="1635125"/>
            <a:ext cx="9144000" cy="0"/>
          </a:xfrm>
          <a:prstGeom prst="rect">
            <a:avLst/>
          </a:prstGeom>
          <a:noFill/>
          <a:ln w="9525">
            <a:noFill/>
            <a:miter lim="800000"/>
            <a:headEnd/>
            <a:tailEnd/>
          </a:ln>
          <a:effectLst/>
        </p:spPr>
        <p:txBody>
          <a:bodyPr>
            <a:spAutoFit/>
          </a:bodyPr>
          <a:lstStyle/>
          <a:p>
            <a:endParaRPr lang="en-US"/>
          </a:p>
        </p:txBody>
      </p:sp>
      <p:pic>
        <p:nvPicPr>
          <p:cNvPr id="409603" name="Picture 3" descr="King James I"/>
          <p:cNvPicPr>
            <a:picLocks noChangeAspect="1" noChangeArrowheads="1"/>
          </p:cNvPicPr>
          <p:nvPr/>
        </p:nvPicPr>
        <p:blipFill>
          <a:blip r:embed="rId2" cstate="print"/>
          <a:srcRect/>
          <a:stretch>
            <a:fillRect/>
          </a:stretch>
        </p:blipFill>
        <p:spPr bwMode="auto">
          <a:xfrm>
            <a:off x="228600" y="304800"/>
            <a:ext cx="2133600" cy="3048000"/>
          </a:xfrm>
          <a:prstGeom prst="rect">
            <a:avLst/>
          </a:prstGeom>
          <a:noFill/>
          <a:ln w="76200" cmpd="tri">
            <a:solidFill>
              <a:srgbClr val="A50021"/>
            </a:solidFill>
            <a:miter lim="800000"/>
            <a:headEnd/>
            <a:tailEnd/>
          </a:ln>
        </p:spPr>
      </p:pic>
      <p:sp>
        <p:nvSpPr>
          <p:cNvPr id="409604" name="Text Box 4"/>
          <p:cNvSpPr txBox="1">
            <a:spLocks noChangeArrowheads="1"/>
          </p:cNvSpPr>
          <p:nvPr/>
        </p:nvSpPr>
        <p:spPr bwMode="auto">
          <a:xfrm>
            <a:off x="2438400" y="76200"/>
            <a:ext cx="6705600" cy="7291388"/>
          </a:xfrm>
          <a:prstGeom prst="rect">
            <a:avLst/>
          </a:prstGeom>
          <a:noFill/>
          <a:ln w="9525">
            <a:noFill/>
            <a:miter lim="800000"/>
            <a:headEnd/>
            <a:tailEnd/>
          </a:ln>
          <a:effectLst/>
        </p:spPr>
        <p:txBody>
          <a:bodyPr>
            <a:spAutoFit/>
          </a:bodyPr>
          <a:lstStyle/>
          <a:p>
            <a:pPr algn="ctr">
              <a:lnSpc>
                <a:spcPct val="80000"/>
              </a:lnSpc>
              <a:spcBef>
                <a:spcPct val="45000"/>
              </a:spcBef>
            </a:pPr>
            <a:r>
              <a:rPr lang="en-US" sz="4800" b="1" u="sng">
                <a:effectLst>
                  <a:outerShdw blurRad="38100" dist="38100" dir="2700000" algn="tl">
                    <a:srgbClr val="FFFFFF"/>
                  </a:outerShdw>
                </a:effectLst>
              </a:rPr>
              <a:t>James I (1603 - 1625)</a:t>
            </a:r>
          </a:p>
          <a:p>
            <a:pPr algn="ctr">
              <a:lnSpc>
                <a:spcPct val="80000"/>
              </a:lnSpc>
              <a:spcBef>
                <a:spcPct val="45000"/>
              </a:spcBef>
              <a:buFontTx/>
              <a:buChar char="•"/>
            </a:pPr>
            <a:r>
              <a:rPr lang="en-US" b="1"/>
              <a:t>James I was the son of Mary, Queen of Scots. He had become James VI of Scotland after Mary lost her head, and he became James I when he took over England. </a:t>
            </a:r>
          </a:p>
          <a:p>
            <a:pPr algn="ctr">
              <a:lnSpc>
                <a:spcPct val="80000"/>
              </a:lnSpc>
              <a:spcBef>
                <a:spcPct val="45000"/>
              </a:spcBef>
              <a:buFontTx/>
              <a:buChar char="•"/>
            </a:pPr>
            <a:r>
              <a:rPr lang="en-US" b="1"/>
              <a:t>He was the first to call himself "</a:t>
            </a:r>
            <a:r>
              <a:rPr lang="en-US" b="1" i="1" u="sng">
                <a:solidFill>
                  <a:schemeClr val="hlink"/>
                </a:solidFill>
                <a:effectLst>
                  <a:outerShdw blurRad="38100" dist="38100" dir="2700000" algn="tl">
                    <a:srgbClr val="000000"/>
                  </a:outerShdw>
                </a:effectLst>
              </a:rPr>
              <a:t>King of Great Britain</a:t>
            </a:r>
            <a:r>
              <a:rPr lang="en-US" b="1"/>
              <a:t>." James struggled with Parliament - he thought he ruled by </a:t>
            </a:r>
            <a:r>
              <a:rPr lang="en-US" b="1" u="sng">
                <a:solidFill>
                  <a:srgbClr val="0000CC"/>
                </a:solidFill>
                <a:effectLst>
                  <a:outerShdw blurRad="38100" dist="38100" dir="2700000" algn="tl">
                    <a:srgbClr val="000000"/>
                  </a:outerShdw>
                </a:effectLst>
              </a:rPr>
              <a:t>divine right</a:t>
            </a:r>
            <a:r>
              <a:rPr lang="en-US" b="1"/>
              <a:t>. </a:t>
            </a:r>
          </a:p>
          <a:p>
            <a:pPr algn="ctr">
              <a:lnSpc>
                <a:spcPct val="80000"/>
              </a:lnSpc>
              <a:spcBef>
                <a:spcPct val="45000"/>
              </a:spcBef>
              <a:buFontTx/>
              <a:buChar char="•"/>
            </a:pPr>
            <a:r>
              <a:rPr lang="en-US" b="1"/>
              <a:t>There was a new English translation of Bible - the "King James Bible.“ </a:t>
            </a:r>
          </a:p>
          <a:p>
            <a:pPr algn="ctr">
              <a:lnSpc>
                <a:spcPct val="80000"/>
              </a:lnSpc>
              <a:spcBef>
                <a:spcPct val="45000"/>
              </a:spcBef>
              <a:buFontTx/>
              <a:buChar char="•"/>
            </a:pPr>
            <a:r>
              <a:rPr lang="en-US" b="1"/>
              <a:t>He persecuted </a:t>
            </a:r>
            <a:r>
              <a:rPr lang="en-US" b="1" u="sng">
                <a:solidFill>
                  <a:srgbClr val="CC0000"/>
                </a:solidFill>
                <a:effectLst>
                  <a:outerShdw blurRad="38100" dist="38100" dir="2700000" algn="tl">
                    <a:srgbClr val="000000"/>
                  </a:outerShdw>
                </a:effectLst>
              </a:rPr>
              <a:t>Pilgrims</a:t>
            </a:r>
            <a:r>
              <a:rPr lang="en-US" b="1"/>
              <a:t> because they would not recognize him as the religious leader of the Church of England.  </a:t>
            </a:r>
          </a:p>
          <a:p>
            <a:pPr algn="ctr">
              <a:lnSpc>
                <a:spcPct val="80000"/>
              </a:lnSpc>
              <a:spcBef>
                <a:spcPct val="45000"/>
              </a:spcBef>
              <a:buFontTx/>
              <a:buChar char="•"/>
            </a:pPr>
            <a:r>
              <a:rPr lang="en-US" b="1"/>
              <a:t>So, they became a political risk as well.</a:t>
            </a:r>
          </a:p>
          <a:p>
            <a:pPr algn="ctr">
              <a:lnSpc>
                <a:spcPct val="80000"/>
              </a:lnSpc>
              <a:spcBef>
                <a:spcPct val="45000"/>
              </a:spcBef>
            </a:pPr>
            <a:endParaRPr lang="en-US" b="1"/>
          </a:p>
        </p:txBody>
      </p:sp>
      <p:sp>
        <p:nvSpPr>
          <p:cNvPr id="409605" name="Rectangle 5"/>
          <p:cNvSpPr>
            <a:spLocks noChangeArrowheads="1"/>
          </p:cNvSpPr>
          <p:nvPr/>
        </p:nvSpPr>
        <p:spPr bwMode="auto">
          <a:xfrm>
            <a:off x="315913" y="1617663"/>
            <a:ext cx="9144000" cy="0"/>
          </a:xfrm>
          <a:prstGeom prst="rect">
            <a:avLst/>
          </a:prstGeom>
          <a:noFill/>
          <a:ln w="9525">
            <a:noFill/>
            <a:miter lim="800000"/>
            <a:headEnd/>
            <a:tailEnd/>
          </a:ln>
          <a:effectLst/>
        </p:spPr>
        <p:txBody>
          <a:bodyPr>
            <a:spAutoFit/>
          </a:bodyPr>
          <a:lstStyle/>
          <a:p>
            <a:endParaRPr lang="en-US"/>
          </a:p>
        </p:txBody>
      </p:sp>
      <p:pic>
        <p:nvPicPr>
          <p:cNvPr id="409606" name="Picture 6" descr="King James I"/>
          <p:cNvPicPr>
            <a:picLocks noChangeAspect="1" noChangeArrowheads="1"/>
          </p:cNvPicPr>
          <p:nvPr/>
        </p:nvPicPr>
        <p:blipFill>
          <a:blip r:embed="rId3" cstate="print"/>
          <a:srcRect/>
          <a:stretch>
            <a:fillRect/>
          </a:stretch>
        </p:blipFill>
        <p:spPr bwMode="auto">
          <a:xfrm>
            <a:off x="228600" y="3505200"/>
            <a:ext cx="2127250" cy="3048000"/>
          </a:xfrm>
          <a:prstGeom prst="rect">
            <a:avLst/>
          </a:prstGeom>
          <a:noFill/>
          <a:ln w="76200" cmpd="tri">
            <a:solidFill>
              <a:srgbClr val="A50021"/>
            </a:solidFill>
            <a:miter lim="800000"/>
            <a:headEnd/>
            <a:tailEnd/>
          </a:ln>
        </p:spPr>
      </p:pic>
    </p:spTree>
  </p:cSld>
  <p:clrMapOvr>
    <a:masterClrMapping/>
  </p:clrMapOvr>
  <p:transition spd="med">
    <p:cover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698" name="AutoShape 2" descr="Map of the US"/>
          <p:cNvSpPr>
            <a:spLocks noChangeAspect="1" noChangeArrowheads="1"/>
          </p:cNvSpPr>
          <p:nvPr/>
        </p:nvSpPr>
        <p:spPr bwMode="auto">
          <a:xfrm>
            <a:off x="2017713" y="468313"/>
            <a:ext cx="5108575" cy="5921375"/>
          </a:xfrm>
          <a:prstGeom prst="rect">
            <a:avLst/>
          </a:prstGeom>
          <a:noFill/>
        </p:spPr>
        <p:txBody>
          <a:bodyPr/>
          <a:lstStyle/>
          <a:p>
            <a:endParaRPr lang="en-US"/>
          </a:p>
        </p:txBody>
      </p:sp>
      <p:sp>
        <p:nvSpPr>
          <p:cNvPr id="285699" name="Rectangle 3"/>
          <p:cNvSpPr>
            <a:spLocks noChangeArrowheads="1"/>
          </p:cNvSpPr>
          <p:nvPr/>
        </p:nvSpPr>
        <p:spPr bwMode="auto">
          <a:xfrm>
            <a:off x="-1333500" y="-2332038"/>
            <a:ext cx="9144000" cy="0"/>
          </a:xfrm>
          <a:prstGeom prst="rect">
            <a:avLst/>
          </a:prstGeom>
          <a:noFill/>
          <a:ln w="9525">
            <a:noFill/>
            <a:miter lim="800000"/>
            <a:headEnd/>
            <a:tailEnd/>
          </a:ln>
          <a:effectLst/>
        </p:spPr>
        <p:txBody>
          <a:bodyPr>
            <a:spAutoFit/>
          </a:bodyPr>
          <a:lstStyle/>
          <a:p>
            <a:endParaRPr lang="en-US"/>
          </a:p>
        </p:txBody>
      </p:sp>
      <p:pic>
        <p:nvPicPr>
          <p:cNvPr id="285700" name="Picture 4" descr="15863"/>
          <p:cNvPicPr>
            <a:picLocks noChangeAspect="1" noChangeArrowheads="1"/>
          </p:cNvPicPr>
          <p:nvPr/>
        </p:nvPicPr>
        <p:blipFill>
          <a:blip r:embed="rId2" cstate="print"/>
          <a:srcRect/>
          <a:stretch>
            <a:fillRect/>
          </a:stretch>
        </p:blipFill>
        <p:spPr bwMode="auto">
          <a:xfrm>
            <a:off x="228600" y="1143000"/>
            <a:ext cx="5257800" cy="4873625"/>
          </a:xfrm>
          <a:prstGeom prst="rect">
            <a:avLst/>
          </a:prstGeom>
          <a:noFill/>
          <a:ln w="76200" cmpd="tri">
            <a:solidFill>
              <a:srgbClr val="FFFF66"/>
            </a:solidFill>
            <a:miter lim="800000"/>
            <a:headEnd/>
            <a:tailEnd/>
          </a:ln>
        </p:spPr>
      </p:pic>
      <p:sp>
        <p:nvSpPr>
          <p:cNvPr id="285701" name="Rectangle 5"/>
          <p:cNvSpPr>
            <a:spLocks noChangeArrowheads="1"/>
          </p:cNvSpPr>
          <p:nvPr/>
        </p:nvSpPr>
        <p:spPr bwMode="auto">
          <a:xfrm>
            <a:off x="-2955925" y="-2332038"/>
            <a:ext cx="9144000" cy="0"/>
          </a:xfrm>
          <a:prstGeom prst="rect">
            <a:avLst/>
          </a:prstGeom>
          <a:noFill/>
          <a:ln w="9525">
            <a:noFill/>
            <a:miter lim="800000"/>
            <a:headEnd/>
            <a:tailEnd/>
          </a:ln>
          <a:effectLst/>
        </p:spPr>
        <p:txBody>
          <a:bodyPr>
            <a:spAutoFit/>
          </a:bodyPr>
          <a:lstStyle/>
          <a:p>
            <a:endParaRPr lang="en-US"/>
          </a:p>
        </p:txBody>
      </p:sp>
      <p:sp>
        <p:nvSpPr>
          <p:cNvPr id="285702" name="Text Box 6"/>
          <p:cNvSpPr txBox="1">
            <a:spLocks noChangeArrowheads="1"/>
          </p:cNvSpPr>
          <p:nvPr/>
        </p:nvSpPr>
        <p:spPr bwMode="auto">
          <a:xfrm>
            <a:off x="5791200" y="838200"/>
            <a:ext cx="3124200" cy="5824538"/>
          </a:xfrm>
          <a:prstGeom prst="rect">
            <a:avLst/>
          </a:prstGeom>
          <a:noFill/>
          <a:ln w="9525">
            <a:noFill/>
            <a:miter lim="800000"/>
            <a:headEnd/>
            <a:tailEnd/>
          </a:ln>
          <a:effectLst/>
        </p:spPr>
        <p:txBody>
          <a:bodyPr>
            <a:spAutoFit/>
          </a:bodyPr>
          <a:lstStyle/>
          <a:p>
            <a:pPr algn="ctr" eaLnBrk="0" hangingPunct="0">
              <a:spcAft>
                <a:spcPct val="50000"/>
              </a:spcAft>
            </a:pPr>
            <a:r>
              <a:rPr lang="en-US" sz="2400" b="1">
                <a:solidFill>
                  <a:schemeClr val="hlink"/>
                </a:solidFill>
              </a:rPr>
              <a:t>Massasoit’s son, Metacom (King Phillip) formed Indian alliance </a:t>
            </a:r>
            <a:r>
              <a:rPr lang="en-US" sz="2400" b="1"/>
              <a:t>– attacked throughout New England, especially frontier</a:t>
            </a:r>
            <a:r>
              <a:rPr lang="en-US" sz="2400" b="1">
                <a:solidFill>
                  <a:schemeClr val="hlink"/>
                </a:solidFill>
              </a:rPr>
              <a:t> </a:t>
            </a:r>
          </a:p>
          <a:p>
            <a:pPr algn="ctr" eaLnBrk="0" hangingPunct="0">
              <a:spcAft>
                <a:spcPct val="50000"/>
              </a:spcAft>
            </a:pPr>
            <a:r>
              <a:rPr lang="en-US" sz="2400" b="1">
                <a:solidFill>
                  <a:schemeClr val="hlink"/>
                </a:solidFill>
              </a:rPr>
              <a:t>English towns were attacked and burned -unknown numbers of Indians died</a:t>
            </a:r>
          </a:p>
          <a:p>
            <a:pPr algn="ctr">
              <a:lnSpc>
                <a:spcPct val="80000"/>
              </a:lnSpc>
              <a:spcBef>
                <a:spcPct val="50000"/>
              </a:spcBef>
              <a:spcAft>
                <a:spcPct val="50000"/>
              </a:spcAft>
            </a:pPr>
            <a:r>
              <a:rPr lang="en-US" sz="2400" b="1"/>
              <a:t>1676: War ended, Metacom executed, lasting defeat for Indians</a:t>
            </a:r>
          </a:p>
        </p:txBody>
      </p:sp>
      <p:sp>
        <p:nvSpPr>
          <p:cNvPr id="285703" name="WordArt 7"/>
          <p:cNvSpPr>
            <a:spLocks noChangeArrowheads="1" noChangeShapeType="1" noTextEdit="1"/>
          </p:cNvSpPr>
          <p:nvPr/>
        </p:nvSpPr>
        <p:spPr bwMode="auto">
          <a:xfrm>
            <a:off x="457200" y="152400"/>
            <a:ext cx="8229600" cy="609600"/>
          </a:xfrm>
          <a:prstGeom prst="rect">
            <a:avLst/>
          </a:prstGeom>
        </p:spPr>
        <p:txBody>
          <a:bodyPr wrap="none" fromWordArt="1">
            <a:prstTxWarp prst="textStop">
              <a:avLst>
                <a:gd name="adj" fmla="val 22222"/>
              </a:avLst>
            </a:prstTxWarp>
          </a:bodyPr>
          <a:lstStyle/>
          <a:p>
            <a:pPr algn="ctr"/>
            <a:r>
              <a:rPr lang="en-US" sz="3600" kern="10">
                <a:ln w="12700">
                  <a:solidFill>
                    <a:srgbClr val="000000"/>
                  </a:solidFill>
                  <a:round/>
                  <a:headEnd/>
                  <a:tailEnd/>
                </a:ln>
                <a:gradFill rotWithShape="0">
                  <a:gsLst>
                    <a:gs pos="0">
                      <a:schemeClr val="tx2"/>
                    </a:gs>
                    <a:gs pos="100000">
                      <a:schemeClr val="bg1"/>
                    </a:gs>
                  </a:gsLst>
                  <a:lin ang="5400000" scaled="1"/>
                </a:gradFill>
                <a:effectLst>
                  <a:outerShdw dist="45791" dir="2021404" algn="ctr" rotWithShape="0">
                    <a:schemeClr val="tx1"/>
                  </a:outerShdw>
                </a:effectLst>
                <a:latin typeface="Arial Black"/>
              </a:rPr>
              <a:t>KING PHILIP'S WAR</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5702">
                                            <p:txEl>
                                              <p:pRg st="0" end="0"/>
                                            </p:txEl>
                                          </p:spTgt>
                                        </p:tgtEl>
                                        <p:attrNameLst>
                                          <p:attrName>style.visibility</p:attrName>
                                        </p:attrNameLst>
                                      </p:cBhvr>
                                      <p:to>
                                        <p:strVal val="visible"/>
                                      </p:to>
                                    </p:set>
                                    <p:animEffect transition="in" filter="wipe(down)">
                                      <p:cBhvr>
                                        <p:cTn id="7" dur="500"/>
                                        <p:tgtEl>
                                          <p:spTgt spid="2857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5702">
                                            <p:txEl>
                                              <p:pRg st="1" end="1"/>
                                            </p:txEl>
                                          </p:spTgt>
                                        </p:tgtEl>
                                        <p:attrNameLst>
                                          <p:attrName>style.visibility</p:attrName>
                                        </p:attrNameLst>
                                      </p:cBhvr>
                                      <p:to>
                                        <p:strVal val="visible"/>
                                      </p:to>
                                    </p:set>
                                    <p:animEffect transition="in" filter="wipe(left)">
                                      <p:cBhvr>
                                        <p:cTn id="12" dur="500"/>
                                        <p:tgtEl>
                                          <p:spTgt spid="2857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5702">
                                            <p:txEl>
                                              <p:pRg st="2" end="2"/>
                                            </p:txEl>
                                          </p:spTgt>
                                        </p:tgtEl>
                                        <p:attrNameLst>
                                          <p:attrName>style.visibility</p:attrName>
                                        </p:attrNameLst>
                                      </p:cBhvr>
                                      <p:to>
                                        <p:strVal val="visible"/>
                                      </p:to>
                                    </p:set>
                                    <p:animEffect transition="in" filter="wipe(left)">
                                      <p:cBhvr>
                                        <p:cTn id="17" dur="500"/>
                                        <p:tgtEl>
                                          <p:spTgt spid="2857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22" name="Rectangle 2"/>
          <p:cNvSpPr>
            <a:spLocks noChangeArrowheads="1"/>
          </p:cNvSpPr>
          <p:nvPr/>
        </p:nvSpPr>
        <p:spPr bwMode="auto">
          <a:xfrm>
            <a:off x="-327025" y="-2332038"/>
            <a:ext cx="9144000" cy="0"/>
          </a:xfrm>
          <a:prstGeom prst="rect">
            <a:avLst/>
          </a:prstGeom>
          <a:noFill/>
          <a:ln w="9525">
            <a:noFill/>
            <a:miter lim="800000"/>
            <a:headEnd/>
            <a:tailEnd/>
          </a:ln>
          <a:effectLst/>
        </p:spPr>
        <p:txBody>
          <a:bodyPr>
            <a:spAutoFit/>
          </a:bodyPr>
          <a:lstStyle/>
          <a:p>
            <a:endParaRPr lang="en-US"/>
          </a:p>
        </p:txBody>
      </p:sp>
      <p:pic>
        <p:nvPicPr>
          <p:cNvPr id="286723" name="Picture 3" descr="15752"/>
          <p:cNvPicPr>
            <a:picLocks noChangeAspect="1" noChangeArrowheads="1"/>
          </p:cNvPicPr>
          <p:nvPr/>
        </p:nvPicPr>
        <p:blipFill>
          <a:blip r:embed="rId2" cstate="print"/>
          <a:srcRect/>
          <a:stretch>
            <a:fillRect/>
          </a:stretch>
        </p:blipFill>
        <p:spPr bwMode="auto">
          <a:xfrm>
            <a:off x="176213" y="990600"/>
            <a:ext cx="4471987" cy="4814888"/>
          </a:xfrm>
          <a:prstGeom prst="rect">
            <a:avLst/>
          </a:prstGeom>
          <a:noFill/>
          <a:ln w="76200" cmpd="tri">
            <a:solidFill>
              <a:srgbClr val="FFFF66"/>
            </a:solidFill>
            <a:miter lim="800000"/>
            <a:headEnd/>
            <a:tailEnd/>
          </a:ln>
        </p:spPr>
      </p:pic>
      <p:sp>
        <p:nvSpPr>
          <p:cNvPr id="286724" name="WordArt 4"/>
          <p:cNvSpPr>
            <a:spLocks noChangeArrowheads="1" noChangeShapeType="1" noTextEdit="1"/>
          </p:cNvSpPr>
          <p:nvPr/>
        </p:nvSpPr>
        <p:spPr bwMode="auto">
          <a:xfrm>
            <a:off x="457200" y="76200"/>
            <a:ext cx="8305800" cy="571500"/>
          </a:xfrm>
          <a:prstGeom prst="rect">
            <a:avLst/>
          </a:prstGeom>
        </p:spPr>
        <p:txBody>
          <a:bodyPr wrap="none" fromWordArt="1">
            <a:prstTxWarp prst="textChevron">
              <a:avLst>
                <a:gd name="adj" fmla="val 25000"/>
              </a:avLst>
            </a:prstTxWarp>
          </a:bodyPr>
          <a:lstStyle/>
          <a:p>
            <a:pPr algn="ctr"/>
            <a:r>
              <a:rPr lang="en-US" sz="3600" b="1" kern="10">
                <a:ln w="25400">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chemeClr val="bg1"/>
                  </a:outerShdw>
                </a:effectLst>
                <a:latin typeface="Impact"/>
              </a:rPr>
              <a:t>DOMINION OF NEW ENGLAND </a:t>
            </a:r>
          </a:p>
        </p:txBody>
      </p:sp>
      <p:sp>
        <p:nvSpPr>
          <p:cNvPr id="286725" name="Text Box 5"/>
          <p:cNvSpPr txBox="1">
            <a:spLocks noChangeArrowheads="1"/>
          </p:cNvSpPr>
          <p:nvPr/>
        </p:nvSpPr>
        <p:spPr bwMode="auto">
          <a:xfrm>
            <a:off x="4876800" y="838200"/>
            <a:ext cx="4267200" cy="6002338"/>
          </a:xfrm>
          <a:prstGeom prst="rect">
            <a:avLst/>
          </a:prstGeom>
          <a:noFill/>
          <a:ln w="12700" cap="sq">
            <a:noFill/>
            <a:miter lim="800000"/>
            <a:headEnd type="none" w="sm" len="sm"/>
            <a:tailEnd type="none" w="sm" len="sm"/>
          </a:ln>
          <a:effectLst/>
        </p:spPr>
        <p:txBody>
          <a:bodyPr>
            <a:spAutoFit/>
          </a:bodyPr>
          <a:lstStyle/>
          <a:p>
            <a:pPr marL="288925" indent="-288925" algn="ctr" eaLnBrk="0" hangingPunct="0"/>
            <a:r>
              <a:rPr lang="en-US" b="1" u="sng">
                <a:latin typeface="Tahoma" pitchFamily="34" charset="0"/>
              </a:rPr>
              <a:t>Goal:</a:t>
            </a:r>
          </a:p>
          <a:p>
            <a:pPr marL="288925" indent="-288925" eaLnBrk="0" hangingPunct="0">
              <a:buFontTx/>
              <a:buChar char="•"/>
            </a:pPr>
            <a:r>
              <a:rPr lang="en-US" sz="2000" b="1">
                <a:solidFill>
                  <a:schemeClr val="hlink"/>
                </a:solidFill>
                <a:latin typeface="Tahoma" pitchFamily="34" charset="0"/>
              </a:rPr>
              <a:t>Bring colonies under England’s rule</a:t>
            </a:r>
          </a:p>
          <a:p>
            <a:pPr marL="288925" indent="-288925" eaLnBrk="0" hangingPunct="0">
              <a:buFontTx/>
              <a:buChar char="•"/>
            </a:pPr>
            <a:r>
              <a:rPr lang="en-US" sz="2000" b="1">
                <a:solidFill>
                  <a:schemeClr val="hlink"/>
                </a:solidFill>
                <a:latin typeface="Tahoma" pitchFamily="34" charset="0"/>
              </a:rPr>
              <a:t>Defend colonies from French &amp; Indians</a:t>
            </a:r>
          </a:p>
          <a:p>
            <a:pPr marL="288925" indent="-288925" eaLnBrk="0" hangingPunct="0">
              <a:buFontTx/>
              <a:buChar char="•"/>
            </a:pPr>
            <a:r>
              <a:rPr lang="en-US" sz="2000" b="1">
                <a:solidFill>
                  <a:schemeClr val="hlink"/>
                </a:solidFill>
                <a:latin typeface="Tahoma" pitchFamily="34" charset="0"/>
              </a:rPr>
              <a:t>Stop colonial smuggling</a:t>
            </a:r>
          </a:p>
          <a:p>
            <a:pPr marL="288925" indent="-288925" eaLnBrk="0" hangingPunct="0"/>
            <a:endParaRPr lang="en-US" sz="2000" b="1">
              <a:solidFill>
                <a:schemeClr val="hlink"/>
              </a:solidFill>
              <a:latin typeface="Tahoma" pitchFamily="34" charset="0"/>
            </a:endParaRPr>
          </a:p>
          <a:p>
            <a:pPr marL="288925" indent="-288925" algn="ctr" eaLnBrk="0" hangingPunct="0"/>
            <a:r>
              <a:rPr lang="en-US" sz="2400" b="1">
                <a:latin typeface="Tahoma" pitchFamily="34" charset="0"/>
              </a:rPr>
              <a:t>Sir Edmund Andros, King’s</a:t>
            </a:r>
          </a:p>
          <a:p>
            <a:pPr marL="288925" indent="-288925" algn="ctr" eaLnBrk="0" hangingPunct="0"/>
            <a:r>
              <a:rPr lang="en-US" sz="2400" b="1">
                <a:latin typeface="Tahoma" pitchFamily="34" charset="0"/>
              </a:rPr>
              <a:t>Representative </a:t>
            </a:r>
            <a:r>
              <a:rPr lang="en-US" sz="2400" b="1">
                <a:solidFill>
                  <a:schemeClr val="hlink"/>
                </a:solidFill>
                <a:latin typeface="Tahoma" pitchFamily="34" charset="0"/>
              </a:rPr>
              <a:t>restricted</a:t>
            </a:r>
          </a:p>
          <a:p>
            <a:pPr marL="288925" indent="-288925" algn="ctr" eaLnBrk="0" hangingPunct="0"/>
            <a:r>
              <a:rPr lang="en-US" sz="2400" b="1">
                <a:solidFill>
                  <a:schemeClr val="hlink"/>
                </a:solidFill>
                <a:latin typeface="Tahoma" pitchFamily="34" charset="0"/>
              </a:rPr>
              <a:t>colonies:</a:t>
            </a:r>
          </a:p>
          <a:p>
            <a:pPr marL="288925" indent="-288925" eaLnBrk="0" hangingPunct="0">
              <a:buFontTx/>
              <a:buChar char="•"/>
            </a:pPr>
            <a:r>
              <a:rPr lang="en-US" sz="2000" b="1">
                <a:solidFill>
                  <a:schemeClr val="hlink"/>
                </a:solidFill>
                <a:latin typeface="Tahoma" pitchFamily="34" charset="0"/>
              </a:rPr>
              <a:t>Town meetings, the press, &amp; schools</a:t>
            </a:r>
          </a:p>
          <a:p>
            <a:pPr marL="288925" indent="-288925" eaLnBrk="0" hangingPunct="0">
              <a:buFontTx/>
              <a:buChar char="•"/>
            </a:pPr>
            <a:r>
              <a:rPr lang="en-US" sz="2000" b="1">
                <a:solidFill>
                  <a:schemeClr val="hlink"/>
                </a:solidFill>
                <a:latin typeface="Tahoma" pitchFamily="34" charset="0"/>
              </a:rPr>
              <a:t>Revoked land titles</a:t>
            </a:r>
          </a:p>
          <a:p>
            <a:pPr marL="288925" indent="-288925" eaLnBrk="0" hangingPunct="0">
              <a:buFontTx/>
              <a:buChar char="•"/>
            </a:pPr>
            <a:r>
              <a:rPr lang="en-US" sz="2000" b="1">
                <a:latin typeface="Tahoma" pitchFamily="34" charset="0"/>
              </a:rPr>
              <a:t>Taxed without consent of the governed</a:t>
            </a:r>
          </a:p>
          <a:p>
            <a:pPr marL="288925" indent="-288925" eaLnBrk="0" hangingPunct="0"/>
            <a:endParaRPr lang="en-US" sz="2000" b="1">
              <a:solidFill>
                <a:schemeClr val="hlink"/>
              </a:solidFill>
              <a:latin typeface="Tahoma" pitchFamily="34" charset="0"/>
            </a:endParaRPr>
          </a:p>
          <a:p>
            <a:pPr marL="288925" indent="-288925" algn="ctr" eaLnBrk="0" hangingPunct="0"/>
            <a:r>
              <a:rPr lang="en-US" sz="2400" b="1">
                <a:solidFill>
                  <a:schemeClr val="hlink"/>
                </a:solidFill>
                <a:latin typeface="Tahoma" pitchFamily="34" charset="0"/>
              </a:rPr>
              <a:t>Collapses after Glorious</a:t>
            </a:r>
          </a:p>
          <a:p>
            <a:pPr marL="288925" indent="-288925" algn="ctr" eaLnBrk="0" hangingPunct="0"/>
            <a:r>
              <a:rPr lang="en-US" sz="2400" b="1">
                <a:solidFill>
                  <a:schemeClr val="hlink"/>
                </a:solidFill>
                <a:latin typeface="Tahoma" pitchFamily="34" charset="0"/>
              </a:rPr>
              <a:t>Revolution</a:t>
            </a:r>
          </a:p>
        </p:txBody>
      </p:sp>
      <p:sp>
        <p:nvSpPr>
          <p:cNvPr id="286726" name="Text Box 6"/>
          <p:cNvSpPr txBox="1">
            <a:spLocks noChangeArrowheads="1"/>
          </p:cNvSpPr>
          <p:nvPr/>
        </p:nvSpPr>
        <p:spPr bwMode="auto">
          <a:xfrm>
            <a:off x="228600" y="5943600"/>
            <a:ext cx="4495800" cy="822325"/>
          </a:xfrm>
          <a:prstGeom prst="rect">
            <a:avLst/>
          </a:prstGeom>
          <a:noFill/>
          <a:ln w="12700" cap="sq">
            <a:noFill/>
            <a:miter lim="800000"/>
            <a:headEnd type="none" w="sm" len="sm"/>
            <a:tailEnd type="none" w="sm" len="sm"/>
          </a:ln>
          <a:effectLst/>
        </p:spPr>
        <p:txBody>
          <a:bodyPr>
            <a:spAutoFit/>
          </a:bodyPr>
          <a:lstStyle/>
          <a:p>
            <a:pPr algn="ctr" eaLnBrk="0" hangingPunct="0"/>
            <a:r>
              <a:rPr lang="en-US" sz="2400" b="1">
                <a:solidFill>
                  <a:schemeClr val="hlink"/>
                </a:solidFill>
                <a:latin typeface="Tahoma" pitchFamily="34" charset="0"/>
              </a:rPr>
              <a:t>Forced by King James I</a:t>
            </a:r>
          </a:p>
          <a:p>
            <a:pPr algn="ctr" eaLnBrk="0" hangingPunct="0"/>
            <a:r>
              <a:rPr lang="en-US" sz="2400" b="1">
                <a:latin typeface="Tahoma" pitchFamily="34" charset="0"/>
              </a:rPr>
              <a:t>All NE Colonies, NJ &amp; NY</a:t>
            </a: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6725">
                                            <p:txEl>
                                              <p:pRg st="0" end="0"/>
                                            </p:txEl>
                                          </p:spTgt>
                                        </p:tgtEl>
                                        <p:attrNameLst>
                                          <p:attrName>style.visibility</p:attrName>
                                        </p:attrNameLst>
                                      </p:cBhvr>
                                      <p:to>
                                        <p:strVal val="visible"/>
                                      </p:to>
                                    </p:set>
                                    <p:animEffect transition="in" filter="wipe(left)">
                                      <p:cBhvr>
                                        <p:cTn id="7" dur="500"/>
                                        <p:tgtEl>
                                          <p:spTgt spid="28672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86725">
                                            <p:txEl>
                                              <p:pRg st="1" end="1"/>
                                            </p:txEl>
                                          </p:spTgt>
                                        </p:tgtEl>
                                        <p:attrNameLst>
                                          <p:attrName>style.visibility</p:attrName>
                                        </p:attrNameLst>
                                      </p:cBhvr>
                                      <p:to>
                                        <p:strVal val="visible"/>
                                      </p:to>
                                    </p:set>
                                    <p:animEffect transition="in" filter="wipe(left)">
                                      <p:cBhvr>
                                        <p:cTn id="11" dur="500"/>
                                        <p:tgtEl>
                                          <p:spTgt spid="28672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86725">
                                            <p:txEl>
                                              <p:pRg st="2" end="2"/>
                                            </p:txEl>
                                          </p:spTgt>
                                        </p:tgtEl>
                                        <p:attrNameLst>
                                          <p:attrName>style.visibility</p:attrName>
                                        </p:attrNameLst>
                                      </p:cBhvr>
                                      <p:to>
                                        <p:strVal val="visible"/>
                                      </p:to>
                                    </p:set>
                                    <p:animEffect transition="in" filter="wipe(left)">
                                      <p:cBhvr>
                                        <p:cTn id="15" dur="500"/>
                                        <p:tgtEl>
                                          <p:spTgt spid="286725">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86725">
                                            <p:txEl>
                                              <p:pRg st="3" end="3"/>
                                            </p:txEl>
                                          </p:spTgt>
                                        </p:tgtEl>
                                        <p:attrNameLst>
                                          <p:attrName>style.visibility</p:attrName>
                                        </p:attrNameLst>
                                      </p:cBhvr>
                                      <p:to>
                                        <p:strVal val="visible"/>
                                      </p:to>
                                    </p:set>
                                    <p:animEffect transition="in" filter="wipe(left)">
                                      <p:cBhvr>
                                        <p:cTn id="19" dur="500"/>
                                        <p:tgtEl>
                                          <p:spTgt spid="28672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86725">
                                            <p:txEl>
                                              <p:pRg st="5" end="5"/>
                                            </p:txEl>
                                          </p:spTgt>
                                        </p:tgtEl>
                                        <p:attrNameLst>
                                          <p:attrName>style.visibility</p:attrName>
                                        </p:attrNameLst>
                                      </p:cBhvr>
                                      <p:to>
                                        <p:strVal val="visible"/>
                                      </p:to>
                                    </p:set>
                                    <p:animEffect transition="in" filter="wipe(left)">
                                      <p:cBhvr>
                                        <p:cTn id="24" dur="500"/>
                                        <p:tgtEl>
                                          <p:spTgt spid="28672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86725">
                                            <p:txEl>
                                              <p:pRg st="6" end="6"/>
                                            </p:txEl>
                                          </p:spTgt>
                                        </p:tgtEl>
                                        <p:attrNameLst>
                                          <p:attrName>style.visibility</p:attrName>
                                        </p:attrNameLst>
                                      </p:cBhvr>
                                      <p:to>
                                        <p:strVal val="visible"/>
                                      </p:to>
                                    </p:set>
                                    <p:animEffect transition="in" filter="wipe(left)">
                                      <p:cBhvr>
                                        <p:cTn id="29" dur="500"/>
                                        <p:tgtEl>
                                          <p:spTgt spid="28672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86725">
                                            <p:txEl>
                                              <p:pRg st="7" end="7"/>
                                            </p:txEl>
                                          </p:spTgt>
                                        </p:tgtEl>
                                        <p:attrNameLst>
                                          <p:attrName>style.visibility</p:attrName>
                                        </p:attrNameLst>
                                      </p:cBhvr>
                                      <p:to>
                                        <p:strVal val="visible"/>
                                      </p:to>
                                    </p:set>
                                    <p:animEffect transition="in" filter="wipe(left)">
                                      <p:cBhvr>
                                        <p:cTn id="34" dur="500"/>
                                        <p:tgtEl>
                                          <p:spTgt spid="286725">
                                            <p:txEl>
                                              <p:pRg st="7" end="7"/>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286725">
                                            <p:txEl>
                                              <p:pRg st="8" end="8"/>
                                            </p:txEl>
                                          </p:spTgt>
                                        </p:tgtEl>
                                        <p:attrNameLst>
                                          <p:attrName>style.visibility</p:attrName>
                                        </p:attrNameLst>
                                      </p:cBhvr>
                                      <p:to>
                                        <p:strVal val="visible"/>
                                      </p:to>
                                    </p:set>
                                    <p:animEffect transition="in" filter="wipe(left)">
                                      <p:cBhvr>
                                        <p:cTn id="37" dur="500"/>
                                        <p:tgtEl>
                                          <p:spTgt spid="286725">
                                            <p:txEl>
                                              <p:pRg st="8" end="8"/>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286725">
                                            <p:txEl>
                                              <p:pRg st="9" end="9"/>
                                            </p:txEl>
                                          </p:spTgt>
                                        </p:tgtEl>
                                        <p:attrNameLst>
                                          <p:attrName>style.visibility</p:attrName>
                                        </p:attrNameLst>
                                      </p:cBhvr>
                                      <p:to>
                                        <p:strVal val="visible"/>
                                      </p:to>
                                    </p:set>
                                    <p:animEffect transition="in" filter="wipe(left)">
                                      <p:cBhvr>
                                        <p:cTn id="40" dur="500"/>
                                        <p:tgtEl>
                                          <p:spTgt spid="286725">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86725">
                                            <p:txEl>
                                              <p:pRg st="10" end="10"/>
                                            </p:txEl>
                                          </p:spTgt>
                                        </p:tgtEl>
                                        <p:attrNameLst>
                                          <p:attrName>style.visibility</p:attrName>
                                        </p:attrNameLst>
                                      </p:cBhvr>
                                      <p:to>
                                        <p:strVal val="visible"/>
                                      </p:to>
                                    </p:set>
                                    <p:animEffect transition="in" filter="wipe(left)">
                                      <p:cBhvr>
                                        <p:cTn id="45" dur="500"/>
                                        <p:tgtEl>
                                          <p:spTgt spid="286725">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86725">
                                            <p:txEl>
                                              <p:pRg st="12" end="12"/>
                                            </p:txEl>
                                          </p:spTgt>
                                        </p:tgtEl>
                                        <p:attrNameLst>
                                          <p:attrName>style.visibility</p:attrName>
                                        </p:attrNameLst>
                                      </p:cBhvr>
                                      <p:to>
                                        <p:strVal val="visible"/>
                                      </p:to>
                                    </p:set>
                                    <p:animEffect transition="in" filter="wipe(left)">
                                      <p:cBhvr>
                                        <p:cTn id="50" dur="500"/>
                                        <p:tgtEl>
                                          <p:spTgt spid="286725">
                                            <p:txEl>
                                              <p:pRg st="12" end="1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86725">
                                            <p:txEl>
                                              <p:pRg st="13" end="13"/>
                                            </p:txEl>
                                          </p:spTgt>
                                        </p:tgtEl>
                                        <p:attrNameLst>
                                          <p:attrName>style.visibility</p:attrName>
                                        </p:attrNameLst>
                                      </p:cBhvr>
                                      <p:to>
                                        <p:strVal val="visible"/>
                                      </p:to>
                                    </p:set>
                                    <p:animEffect transition="in" filter="wipe(left)">
                                      <p:cBhvr>
                                        <p:cTn id="55" dur="500"/>
                                        <p:tgtEl>
                                          <p:spTgt spid="28672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08226" name="Rectangle 2"/>
          <p:cNvSpPr>
            <a:spLocks noChangeArrowheads="1"/>
          </p:cNvSpPr>
          <p:nvPr/>
        </p:nvSpPr>
        <p:spPr bwMode="auto">
          <a:xfrm>
            <a:off x="285750" y="1771650"/>
            <a:ext cx="9144000" cy="0"/>
          </a:xfrm>
          <a:prstGeom prst="rect">
            <a:avLst/>
          </a:prstGeom>
          <a:noFill/>
          <a:ln w="9525">
            <a:noFill/>
            <a:miter lim="800000"/>
            <a:headEnd/>
            <a:tailEnd/>
          </a:ln>
          <a:effectLst/>
        </p:spPr>
        <p:txBody>
          <a:bodyPr>
            <a:spAutoFit/>
          </a:bodyPr>
          <a:lstStyle/>
          <a:p>
            <a:endParaRPr lang="en-US"/>
          </a:p>
        </p:txBody>
      </p:sp>
      <p:pic>
        <p:nvPicPr>
          <p:cNvPr id="308229" name="Picture 5" descr="King James II"/>
          <p:cNvPicPr>
            <a:picLocks noChangeAspect="1" noChangeArrowheads="1"/>
          </p:cNvPicPr>
          <p:nvPr/>
        </p:nvPicPr>
        <p:blipFill>
          <a:blip r:embed="rId3" cstate="print"/>
          <a:srcRect/>
          <a:stretch>
            <a:fillRect/>
          </a:stretch>
        </p:blipFill>
        <p:spPr bwMode="auto">
          <a:xfrm>
            <a:off x="152400" y="228600"/>
            <a:ext cx="3048000" cy="4191000"/>
          </a:xfrm>
          <a:prstGeom prst="rect">
            <a:avLst/>
          </a:prstGeom>
          <a:noFill/>
          <a:ln w="76200" cmpd="tri">
            <a:solidFill>
              <a:srgbClr val="000000"/>
            </a:solidFill>
            <a:miter lim="800000"/>
            <a:headEnd/>
            <a:tailEnd/>
          </a:ln>
        </p:spPr>
      </p:pic>
      <p:sp>
        <p:nvSpPr>
          <p:cNvPr id="308230" name="Text Box 6"/>
          <p:cNvSpPr txBox="1">
            <a:spLocks noChangeArrowheads="1"/>
          </p:cNvSpPr>
          <p:nvPr/>
        </p:nvSpPr>
        <p:spPr bwMode="auto">
          <a:xfrm>
            <a:off x="3352800" y="266700"/>
            <a:ext cx="5715000" cy="4340225"/>
          </a:xfrm>
          <a:prstGeom prst="rect">
            <a:avLst/>
          </a:prstGeom>
          <a:noFill/>
          <a:ln w="9525">
            <a:noFill/>
            <a:miter lim="800000"/>
            <a:headEnd/>
            <a:tailEnd/>
          </a:ln>
          <a:effectLst/>
        </p:spPr>
        <p:txBody>
          <a:bodyPr>
            <a:spAutoFit/>
          </a:bodyPr>
          <a:lstStyle/>
          <a:p>
            <a:pPr algn="ctr">
              <a:lnSpc>
                <a:spcPct val="80000"/>
              </a:lnSpc>
              <a:spcBef>
                <a:spcPct val="50000"/>
              </a:spcBef>
              <a:buFontTx/>
              <a:buChar char="•"/>
            </a:pPr>
            <a:r>
              <a:rPr lang="en-US" sz="3200"/>
              <a:t>James II was Charles' son, a Catholic.</a:t>
            </a:r>
          </a:p>
          <a:p>
            <a:pPr algn="ctr">
              <a:lnSpc>
                <a:spcPct val="80000"/>
              </a:lnSpc>
              <a:spcBef>
                <a:spcPct val="50000"/>
              </a:spcBef>
              <a:buFontTx/>
              <a:buChar char="•"/>
            </a:pPr>
            <a:r>
              <a:rPr lang="en-US" sz="3200"/>
              <a:t>He had a Protestant daughter, Mary, and a Catholic son. </a:t>
            </a:r>
          </a:p>
          <a:p>
            <a:pPr algn="ctr">
              <a:lnSpc>
                <a:spcPct val="80000"/>
              </a:lnSpc>
              <a:spcBef>
                <a:spcPct val="50000"/>
              </a:spcBef>
              <a:buFontTx/>
              <a:buChar char="•"/>
            </a:pPr>
            <a:r>
              <a:rPr lang="en-US" sz="3200"/>
              <a:t>Parliament didn't want his son taking over, so they gave the crown to Mary and her husband, William III of Orange.</a:t>
            </a:r>
          </a:p>
          <a:p>
            <a:pPr algn="ctr">
              <a:lnSpc>
                <a:spcPct val="80000"/>
              </a:lnSpc>
              <a:spcBef>
                <a:spcPct val="50000"/>
              </a:spcBef>
            </a:pPr>
            <a:endParaRPr lang="en-US" sz="3200"/>
          </a:p>
        </p:txBody>
      </p:sp>
      <p:sp>
        <p:nvSpPr>
          <p:cNvPr id="308231" name="Rectangle 7"/>
          <p:cNvSpPr>
            <a:spLocks noChangeArrowheads="1"/>
          </p:cNvSpPr>
          <p:nvPr/>
        </p:nvSpPr>
        <p:spPr bwMode="auto">
          <a:xfrm>
            <a:off x="577850" y="4451350"/>
            <a:ext cx="1936750" cy="1187450"/>
          </a:xfrm>
          <a:prstGeom prst="rect">
            <a:avLst/>
          </a:prstGeom>
          <a:noFill/>
          <a:ln w="9525">
            <a:noFill/>
            <a:miter lim="800000"/>
            <a:headEnd/>
            <a:tailEnd/>
          </a:ln>
          <a:effectLst/>
        </p:spPr>
        <p:txBody>
          <a:bodyPr wrap="none">
            <a:spAutoFit/>
          </a:bodyPr>
          <a:lstStyle/>
          <a:p>
            <a:pPr algn="ctr"/>
            <a:r>
              <a:rPr lang="en-US" sz="2400" b="1" u="sng">
                <a:effectLst>
                  <a:outerShdw blurRad="38100" dist="38100" dir="2700000" algn="tl">
                    <a:srgbClr val="FFFFFF"/>
                  </a:outerShdw>
                </a:effectLst>
              </a:rPr>
              <a:t>James II</a:t>
            </a:r>
            <a:r>
              <a:rPr lang="en-US" sz="2400"/>
              <a:t> </a:t>
            </a:r>
            <a:br>
              <a:rPr lang="en-US" sz="2400"/>
            </a:br>
            <a:r>
              <a:rPr lang="en-US" sz="2400" b="1"/>
              <a:t>(1685 - 1688)</a:t>
            </a:r>
            <a:r>
              <a:rPr lang="en-US" sz="2400"/>
              <a:t> </a:t>
            </a:r>
            <a:br>
              <a:rPr lang="en-US" sz="2400"/>
            </a:br>
            <a:endParaRPr lang="en-US" sz="2400"/>
          </a:p>
        </p:txBody>
      </p:sp>
    </p:spTree>
  </p:cSld>
  <p:clrMapOvr>
    <a:masterClrMapping/>
  </p:clrMapOvr>
  <p:transition spd="med">
    <p:cover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301625" y="1593850"/>
            <a:ext cx="9144000" cy="0"/>
          </a:xfrm>
          <a:prstGeom prst="rect">
            <a:avLst/>
          </a:prstGeom>
          <a:noFill/>
          <a:ln w="9525">
            <a:noFill/>
            <a:miter lim="800000"/>
            <a:headEnd/>
            <a:tailEnd/>
          </a:ln>
          <a:effectLst/>
        </p:spPr>
        <p:txBody>
          <a:bodyPr>
            <a:spAutoFit/>
          </a:bodyPr>
          <a:lstStyle/>
          <a:p>
            <a:endParaRPr lang="en-US"/>
          </a:p>
        </p:txBody>
      </p:sp>
      <p:pic>
        <p:nvPicPr>
          <p:cNvPr id="221187" name="Picture 3" descr="William and Mary"/>
          <p:cNvPicPr>
            <a:picLocks noChangeAspect="1" noChangeArrowheads="1"/>
          </p:cNvPicPr>
          <p:nvPr/>
        </p:nvPicPr>
        <p:blipFill>
          <a:blip r:embed="rId3" cstate="print"/>
          <a:srcRect/>
          <a:stretch>
            <a:fillRect/>
          </a:stretch>
        </p:blipFill>
        <p:spPr bwMode="auto">
          <a:xfrm>
            <a:off x="228600" y="457200"/>
            <a:ext cx="4440238" cy="5943600"/>
          </a:xfrm>
          <a:prstGeom prst="rect">
            <a:avLst/>
          </a:prstGeom>
          <a:noFill/>
          <a:ln w="76200" cmpd="tri">
            <a:solidFill>
              <a:schemeClr val="tx1"/>
            </a:solidFill>
            <a:miter lim="800000"/>
            <a:headEnd/>
            <a:tailEnd/>
          </a:ln>
        </p:spPr>
      </p:pic>
      <p:sp>
        <p:nvSpPr>
          <p:cNvPr id="221188" name="Rectangle 4"/>
          <p:cNvSpPr>
            <a:spLocks noChangeArrowheads="1"/>
          </p:cNvSpPr>
          <p:nvPr/>
        </p:nvSpPr>
        <p:spPr bwMode="auto">
          <a:xfrm>
            <a:off x="987425" y="-1817688"/>
            <a:ext cx="9144000" cy="0"/>
          </a:xfrm>
          <a:prstGeom prst="rect">
            <a:avLst/>
          </a:prstGeom>
          <a:noFill/>
          <a:ln w="9525">
            <a:noFill/>
            <a:miter lim="800000"/>
            <a:headEnd/>
            <a:tailEnd/>
          </a:ln>
          <a:effectLst/>
        </p:spPr>
        <p:txBody>
          <a:bodyPr>
            <a:spAutoFit/>
          </a:bodyPr>
          <a:lstStyle/>
          <a:p>
            <a:endParaRPr lang="en-US"/>
          </a:p>
        </p:txBody>
      </p:sp>
      <p:sp>
        <p:nvSpPr>
          <p:cNvPr id="221189" name="Rectangle 5"/>
          <p:cNvSpPr>
            <a:spLocks noChangeArrowheads="1"/>
          </p:cNvSpPr>
          <p:nvPr/>
        </p:nvSpPr>
        <p:spPr bwMode="auto">
          <a:xfrm>
            <a:off x="-314325" y="-2286000"/>
            <a:ext cx="9144000" cy="0"/>
          </a:xfrm>
          <a:prstGeom prst="rect">
            <a:avLst/>
          </a:prstGeom>
          <a:noFill/>
          <a:ln w="9525">
            <a:noFill/>
            <a:miter lim="800000"/>
            <a:headEnd/>
            <a:tailEnd/>
          </a:ln>
          <a:effectLst/>
        </p:spPr>
        <p:txBody>
          <a:bodyPr>
            <a:spAutoFit/>
          </a:bodyPr>
          <a:lstStyle/>
          <a:p>
            <a:endParaRPr lang="en-US"/>
          </a:p>
        </p:txBody>
      </p:sp>
      <p:sp>
        <p:nvSpPr>
          <p:cNvPr id="221190" name="Rectangle 6"/>
          <p:cNvSpPr>
            <a:spLocks noChangeArrowheads="1"/>
          </p:cNvSpPr>
          <p:nvPr/>
        </p:nvSpPr>
        <p:spPr bwMode="auto">
          <a:xfrm>
            <a:off x="684213" y="-2332038"/>
            <a:ext cx="9144000" cy="0"/>
          </a:xfrm>
          <a:prstGeom prst="rect">
            <a:avLst/>
          </a:prstGeom>
          <a:noFill/>
          <a:ln w="9525">
            <a:noFill/>
            <a:miter lim="800000"/>
            <a:headEnd/>
            <a:tailEnd/>
          </a:ln>
          <a:effectLst/>
        </p:spPr>
        <p:txBody>
          <a:bodyPr>
            <a:spAutoFit/>
          </a:bodyPr>
          <a:lstStyle/>
          <a:p>
            <a:endParaRPr lang="en-US"/>
          </a:p>
        </p:txBody>
      </p:sp>
      <p:sp>
        <p:nvSpPr>
          <p:cNvPr id="221191" name="Rectangle 7"/>
          <p:cNvSpPr>
            <a:spLocks noChangeArrowheads="1"/>
          </p:cNvSpPr>
          <p:nvPr/>
        </p:nvSpPr>
        <p:spPr bwMode="auto">
          <a:xfrm>
            <a:off x="-1333500" y="-2332038"/>
            <a:ext cx="9144000" cy="0"/>
          </a:xfrm>
          <a:prstGeom prst="rect">
            <a:avLst/>
          </a:prstGeom>
          <a:noFill/>
          <a:ln w="9525">
            <a:noFill/>
            <a:miter lim="800000"/>
            <a:headEnd/>
            <a:tailEnd/>
          </a:ln>
          <a:effectLst/>
        </p:spPr>
        <p:txBody>
          <a:bodyPr>
            <a:spAutoFit/>
          </a:bodyPr>
          <a:lstStyle/>
          <a:p>
            <a:endParaRPr lang="en-US"/>
          </a:p>
        </p:txBody>
      </p:sp>
      <p:sp>
        <p:nvSpPr>
          <p:cNvPr id="221192" name="Rectangle 8"/>
          <p:cNvSpPr>
            <a:spLocks noChangeArrowheads="1"/>
          </p:cNvSpPr>
          <p:nvPr/>
        </p:nvSpPr>
        <p:spPr bwMode="auto">
          <a:xfrm>
            <a:off x="-927100" y="-2308225"/>
            <a:ext cx="9144000" cy="0"/>
          </a:xfrm>
          <a:prstGeom prst="rect">
            <a:avLst/>
          </a:prstGeom>
          <a:noFill/>
          <a:ln w="9525">
            <a:noFill/>
            <a:miter lim="800000"/>
            <a:headEnd/>
            <a:tailEnd/>
          </a:ln>
          <a:effectLst/>
        </p:spPr>
        <p:txBody>
          <a:bodyPr>
            <a:spAutoFit/>
          </a:bodyPr>
          <a:lstStyle/>
          <a:p>
            <a:endParaRPr lang="en-US"/>
          </a:p>
        </p:txBody>
      </p:sp>
      <p:sp>
        <p:nvSpPr>
          <p:cNvPr id="221195" name="Rectangle 11"/>
          <p:cNvSpPr>
            <a:spLocks noChangeArrowheads="1"/>
          </p:cNvSpPr>
          <p:nvPr/>
        </p:nvSpPr>
        <p:spPr bwMode="auto">
          <a:xfrm>
            <a:off x="4724400" y="228600"/>
            <a:ext cx="4343400" cy="6196013"/>
          </a:xfrm>
          <a:prstGeom prst="rect">
            <a:avLst/>
          </a:prstGeom>
          <a:noFill/>
          <a:ln w="9525">
            <a:noFill/>
            <a:miter lim="800000"/>
            <a:headEnd/>
            <a:tailEnd/>
          </a:ln>
          <a:effectLst/>
        </p:spPr>
        <p:txBody>
          <a:bodyPr>
            <a:spAutoFit/>
          </a:bodyPr>
          <a:lstStyle/>
          <a:p>
            <a:pPr algn="ctr">
              <a:lnSpc>
                <a:spcPct val="80000"/>
              </a:lnSpc>
              <a:spcBef>
                <a:spcPct val="50000"/>
              </a:spcBef>
              <a:buFontTx/>
              <a:buChar char="•"/>
            </a:pPr>
            <a:r>
              <a:rPr lang="en-US" b="1"/>
              <a:t>This was known as the </a:t>
            </a:r>
            <a:r>
              <a:rPr lang="en-US" b="1" u="sng">
                <a:solidFill>
                  <a:srgbClr val="0000CC"/>
                </a:solidFill>
                <a:effectLst>
                  <a:outerShdw blurRad="38100" dist="38100" dir="2700000" algn="tl">
                    <a:srgbClr val="000000"/>
                  </a:outerShdw>
                </a:effectLst>
              </a:rPr>
              <a:t>"Glorious Revolution."</a:t>
            </a:r>
            <a:r>
              <a:rPr lang="en-US" b="1"/>
              <a:t>  (Revolution because they overthrew the last Catholic monarch, Glorious because no one died.)</a:t>
            </a:r>
          </a:p>
          <a:p>
            <a:pPr algn="ctr">
              <a:lnSpc>
                <a:spcPct val="80000"/>
              </a:lnSpc>
              <a:spcBef>
                <a:spcPct val="50000"/>
              </a:spcBef>
              <a:buFontTx/>
              <a:buChar char="•"/>
            </a:pPr>
            <a:r>
              <a:rPr lang="en-US" b="1"/>
              <a:t> Parliament put more restrictions on the monarch. </a:t>
            </a:r>
          </a:p>
          <a:p>
            <a:pPr algn="ctr">
              <a:lnSpc>
                <a:spcPct val="80000"/>
              </a:lnSpc>
              <a:spcBef>
                <a:spcPct val="50000"/>
              </a:spcBef>
              <a:buFontTx/>
              <a:buChar char="•"/>
            </a:pPr>
            <a:r>
              <a:rPr lang="en-US" b="1"/>
              <a:t>The king couldn't make or suspend laws, have an army during peacetime, and the king couldn't interfere with freedom of speech in Parliament.</a:t>
            </a:r>
          </a:p>
          <a:p>
            <a:pPr algn="ctr">
              <a:lnSpc>
                <a:spcPct val="80000"/>
              </a:lnSpc>
              <a:spcBef>
                <a:spcPct val="50000"/>
              </a:spcBef>
              <a:buFontTx/>
              <a:buChar char="•"/>
            </a:pPr>
            <a:r>
              <a:rPr lang="en-US" b="1"/>
              <a:t>English Bill of Rights</a:t>
            </a:r>
          </a:p>
        </p:txBody>
      </p:sp>
    </p:spTree>
  </p:cSld>
  <p:clrMapOvr>
    <a:masterClrMapping/>
  </p:clrMapOvr>
  <p:transition spd="med">
    <p:cover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285750" y="1771650"/>
            <a:ext cx="9144000" cy="0"/>
          </a:xfrm>
          <a:prstGeom prst="rect">
            <a:avLst/>
          </a:prstGeom>
          <a:noFill/>
          <a:ln w="9525">
            <a:noFill/>
            <a:miter lim="800000"/>
            <a:headEnd/>
            <a:tailEnd/>
          </a:ln>
          <a:effectLst/>
        </p:spPr>
        <p:txBody>
          <a:bodyPr>
            <a:spAutoFit/>
          </a:bodyPr>
          <a:lstStyle/>
          <a:p>
            <a:endParaRPr lang="en-US"/>
          </a:p>
        </p:txBody>
      </p:sp>
      <p:pic>
        <p:nvPicPr>
          <p:cNvPr id="40966" name="Picture 6" descr="King Charles II"/>
          <p:cNvPicPr>
            <a:picLocks noChangeAspect="1" noChangeArrowheads="1"/>
          </p:cNvPicPr>
          <p:nvPr/>
        </p:nvPicPr>
        <p:blipFill>
          <a:blip r:embed="rId3" cstate="print">
            <a:lum bright="12000" contrast="12000"/>
          </a:blip>
          <a:srcRect/>
          <a:stretch>
            <a:fillRect/>
          </a:stretch>
        </p:blipFill>
        <p:spPr bwMode="auto">
          <a:xfrm>
            <a:off x="304800" y="381000"/>
            <a:ext cx="2989263" cy="4343400"/>
          </a:xfrm>
          <a:prstGeom prst="rect">
            <a:avLst/>
          </a:prstGeom>
          <a:noFill/>
          <a:ln w="76200" cmpd="tri">
            <a:solidFill>
              <a:schemeClr val="tx1"/>
            </a:solidFill>
            <a:miter lim="800000"/>
            <a:headEnd/>
            <a:tailEnd/>
          </a:ln>
        </p:spPr>
      </p:pic>
      <p:sp>
        <p:nvSpPr>
          <p:cNvPr id="40967" name="Text Box 7"/>
          <p:cNvSpPr txBox="1">
            <a:spLocks noChangeArrowheads="1"/>
          </p:cNvSpPr>
          <p:nvPr/>
        </p:nvSpPr>
        <p:spPr bwMode="auto">
          <a:xfrm>
            <a:off x="3657600" y="304800"/>
            <a:ext cx="5486400" cy="6000750"/>
          </a:xfrm>
          <a:prstGeom prst="rect">
            <a:avLst/>
          </a:prstGeom>
          <a:noFill/>
          <a:ln w="9525">
            <a:noFill/>
            <a:miter lim="800000"/>
            <a:headEnd/>
            <a:tailEnd/>
          </a:ln>
          <a:effectLst/>
        </p:spPr>
        <p:txBody>
          <a:bodyPr>
            <a:spAutoFit/>
          </a:bodyPr>
          <a:lstStyle/>
          <a:p>
            <a:pPr algn="ctr">
              <a:lnSpc>
                <a:spcPct val="80000"/>
              </a:lnSpc>
              <a:spcBef>
                <a:spcPct val="50000"/>
              </a:spcBef>
              <a:buFontTx/>
              <a:buChar char="•"/>
            </a:pPr>
            <a:r>
              <a:rPr lang="en-US" sz="3200"/>
              <a:t>Charles II was the son of Charles I. </a:t>
            </a:r>
          </a:p>
          <a:p>
            <a:pPr algn="ctr">
              <a:lnSpc>
                <a:spcPct val="80000"/>
              </a:lnSpc>
              <a:spcBef>
                <a:spcPct val="50000"/>
              </a:spcBef>
              <a:buFontTx/>
              <a:buChar char="•"/>
            </a:pPr>
            <a:r>
              <a:rPr lang="en-US" sz="3200"/>
              <a:t>Because his father had been killed, Charles II had the ravens caged so they couldn't leave. </a:t>
            </a:r>
          </a:p>
          <a:p>
            <a:pPr algn="ctr">
              <a:lnSpc>
                <a:spcPct val="80000"/>
              </a:lnSpc>
              <a:spcBef>
                <a:spcPct val="50000"/>
              </a:spcBef>
              <a:buFontTx/>
              <a:buChar char="•"/>
            </a:pPr>
            <a:r>
              <a:rPr lang="en-US" sz="3200"/>
              <a:t>He was a "Merry Monarch," a very popular king. </a:t>
            </a:r>
          </a:p>
          <a:p>
            <a:pPr algn="ctr">
              <a:lnSpc>
                <a:spcPct val="80000"/>
              </a:lnSpc>
              <a:spcBef>
                <a:spcPct val="50000"/>
              </a:spcBef>
              <a:buFontTx/>
              <a:buChar char="•"/>
            </a:pPr>
            <a:r>
              <a:rPr lang="en-US" sz="3200"/>
              <a:t>Charles II encouraged religious toleration.  </a:t>
            </a:r>
          </a:p>
          <a:p>
            <a:pPr algn="ctr">
              <a:lnSpc>
                <a:spcPct val="80000"/>
              </a:lnSpc>
              <a:spcBef>
                <a:spcPct val="50000"/>
              </a:spcBef>
              <a:buFontTx/>
              <a:buChar char="•"/>
            </a:pPr>
            <a:r>
              <a:rPr lang="en-US" sz="3200"/>
              <a:t>The </a:t>
            </a:r>
            <a:r>
              <a:rPr lang="en-US" sz="3200" u="sng">
                <a:solidFill>
                  <a:srgbClr val="0000CC"/>
                </a:solidFill>
                <a:effectLst>
                  <a:outerShdw blurRad="38100" dist="38100" dir="2700000" algn="tl">
                    <a:srgbClr val="000000"/>
                  </a:outerShdw>
                </a:effectLst>
              </a:rPr>
              <a:t>“Restoration Colonies”</a:t>
            </a:r>
            <a:r>
              <a:rPr lang="en-US" sz="3200"/>
              <a:t> were settled during his reign.</a:t>
            </a:r>
          </a:p>
          <a:p>
            <a:pPr algn="ctr">
              <a:lnSpc>
                <a:spcPct val="80000"/>
              </a:lnSpc>
              <a:spcBef>
                <a:spcPct val="50000"/>
              </a:spcBef>
            </a:pPr>
            <a:endParaRPr lang="en-US" sz="3200"/>
          </a:p>
        </p:txBody>
      </p:sp>
      <p:sp>
        <p:nvSpPr>
          <p:cNvPr id="40972" name="Rectangle 12"/>
          <p:cNvSpPr>
            <a:spLocks noChangeArrowheads="1"/>
          </p:cNvSpPr>
          <p:nvPr/>
        </p:nvSpPr>
        <p:spPr bwMode="auto">
          <a:xfrm>
            <a:off x="304800" y="4800600"/>
            <a:ext cx="2922588" cy="1066800"/>
          </a:xfrm>
          <a:prstGeom prst="rect">
            <a:avLst/>
          </a:prstGeom>
          <a:noFill/>
          <a:ln w="9525">
            <a:noFill/>
            <a:miter lim="800000"/>
            <a:headEnd/>
            <a:tailEnd/>
          </a:ln>
          <a:effectLst/>
        </p:spPr>
        <p:txBody>
          <a:bodyPr>
            <a:spAutoFit/>
          </a:bodyPr>
          <a:lstStyle/>
          <a:p>
            <a:pPr algn="ctr"/>
            <a:r>
              <a:rPr lang="en-US" sz="3200" b="1" u="sng">
                <a:effectLst>
                  <a:outerShdw blurRad="38100" dist="38100" dir="2700000" algn="tl">
                    <a:srgbClr val="FFFFFF"/>
                  </a:outerShdw>
                </a:effectLst>
              </a:rPr>
              <a:t>Charles II</a:t>
            </a:r>
            <a:r>
              <a:rPr lang="en-US" sz="3200" b="1"/>
              <a:t> (1660 - 1685)</a:t>
            </a:r>
          </a:p>
        </p:txBody>
      </p:sp>
    </p:spTree>
  </p:cSld>
  <p:clrMapOvr>
    <a:masterClrMapping/>
  </p:clrMapOvr>
  <p:transition spd="med">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FFCCCC"/>
            </a:gs>
            <a:gs pos="100000">
              <a:srgbClr val="FFFF99"/>
            </a:gs>
          </a:gsLst>
          <a:lin ang="2700000" scaled="1"/>
        </a:gradFill>
        <a:effectLst/>
      </p:bgPr>
    </p:bg>
    <p:spTree>
      <p:nvGrpSpPr>
        <p:cNvPr id="1" name=""/>
        <p:cNvGrpSpPr/>
        <p:nvPr/>
      </p:nvGrpSpPr>
      <p:grpSpPr>
        <a:xfrm>
          <a:off x="0" y="0"/>
          <a:ext cx="0" cy="0"/>
          <a:chOff x="0" y="0"/>
          <a:chExt cx="0" cy="0"/>
        </a:xfrm>
      </p:grpSpPr>
      <p:pic>
        <p:nvPicPr>
          <p:cNvPr id="410626" name="Picture 2" descr="100_0083"/>
          <p:cNvPicPr>
            <a:picLocks noChangeAspect="1" noChangeArrowheads="1"/>
          </p:cNvPicPr>
          <p:nvPr/>
        </p:nvPicPr>
        <p:blipFill>
          <a:blip r:embed="rId2" cstate="print"/>
          <a:srcRect l="18884" t="18575" r="18864" b="24837"/>
          <a:stretch>
            <a:fillRect/>
          </a:stretch>
        </p:blipFill>
        <p:spPr bwMode="auto">
          <a:xfrm>
            <a:off x="0" y="0"/>
            <a:ext cx="9144000" cy="6858000"/>
          </a:xfrm>
          <a:prstGeom prst="rect">
            <a:avLst/>
          </a:prstGeom>
          <a:noFill/>
        </p:spPr>
      </p:pic>
      <p:sp>
        <p:nvSpPr>
          <p:cNvPr id="410627" name="WordArt 3"/>
          <p:cNvSpPr>
            <a:spLocks noChangeArrowheads="1" noChangeShapeType="1" noTextEdit="1"/>
          </p:cNvSpPr>
          <p:nvPr/>
        </p:nvSpPr>
        <p:spPr bwMode="auto">
          <a:xfrm rot="-1448048">
            <a:off x="838200" y="2209800"/>
            <a:ext cx="7239000" cy="150336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chemeClr val="tx1"/>
              </a:extrusionClr>
            </a:sp3d>
          </a:bodyPr>
          <a:lstStyle/>
          <a:p>
            <a:pPr algn="ctr"/>
            <a:r>
              <a:rPr lang="en-US" sz="3600" kern="10">
                <a:ln w="9525">
                  <a:round/>
                  <a:headEnd/>
                  <a:tailEnd/>
                </a:ln>
                <a:gradFill rotWithShape="0">
                  <a:gsLst>
                    <a:gs pos="0">
                      <a:srgbClr val="FFE701"/>
                    </a:gs>
                    <a:gs pos="100000">
                      <a:srgbClr val="FE3E02"/>
                    </a:gs>
                  </a:gsLst>
                  <a:lin ang="6848048" scaled="1"/>
                </a:gradFill>
                <a:latin typeface="Impact"/>
              </a:rPr>
              <a:t>GOD MY POWER</a:t>
            </a: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0627"/>
                                        </p:tgtEl>
                                        <p:attrNameLst>
                                          <p:attrName>style.visibility</p:attrName>
                                        </p:attrNameLst>
                                      </p:cBhvr>
                                      <p:to>
                                        <p:strVal val="visible"/>
                                      </p:to>
                                    </p:set>
                                    <p:animEffect transition="in" filter="wipe(down)">
                                      <p:cBhvr>
                                        <p:cTn id="7" dur="500"/>
                                        <p:tgtEl>
                                          <p:spTgt spid="410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11650" name="WordArt 2"/>
          <p:cNvSpPr>
            <a:spLocks noChangeArrowheads="1" noChangeShapeType="1" noTextEdit="1"/>
          </p:cNvSpPr>
          <p:nvPr/>
        </p:nvSpPr>
        <p:spPr bwMode="auto">
          <a:xfrm>
            <a:off x="381000" y="76200"/>
            <a:ext cx="8229600" cy="571500"/>
          </a:xfrm>
          <a:prstGeom prst="rect">
            <a:avLst/>
          </a:prstGeom>
        </p:spPr>
        <p:txBody>
          <a:bodyPr wrap="none" fromWordArt="1">
            <a:prstTxWarp prst="textCanUp">
              <a:avLst>
                <a:gd name="adj" fmla="val 85713"/>
              </a:avLst>
            </a:prstTxWarp>
          </a:bodyPr>
          <a:lstStyle/>
          <a:p>
            <a:pPr algn="ctr"/>
            <a:r>
              <a:rPr lang="en-US" sz="3600" b="1" kern="10">
                <a:ln w="22225">
                  <a:solidFill>
                    <a:schemeClr val="tx1"/>
                  </a:solidFill>
                  <a:round/>
                  <a:headEnd/>
                  <a:tailEnd/>
                </a:ln>
                <a:gradFill rotWithShape="0">
                  <a:gsLst>
                    <a:gs pos="0">
                      <a:srgbClr val="FFEBFA"/>
                    </a:gs>
                    <a:gs pos="30000">
                      <a:srgbClr val="C4D6EB"/>
                    </a:gs>
                    <a:gs pos="60001">
                      <a:srgbClr val="85C2FF"/>
                    </a:gs>
                    <a:gs pos="100000">
                      <a:srgbClr val="5E9EFF"/>
                    </a:gs>
                  </a:gsLst>
                  <a:path path="rect">
                    <a:fillToRect l="50000" t="50000" r="50000" b="50000"/>
                  </a:path>
                </a:gradFill>
                <a:effectLst>
                  <a:outerShdw dist="35921" dir="2700000" algn="ctr" rotWithShape="0">
                    <a:schemeClr val="tx1"/>
                  </a:outerShdw>
                </a:effectLst>
                <a:latin typeface="Impact"/>
              </a:rPr>
              <a:t>MAYFLOWER COMPACT</a:t>
            </a:r>
          </a:p>
        </p:txBody>
      </p:sp>
      <p:sp>
        <p:nvSpPr>
          <p:cNvPr id="411651" name="Text Box 3"/>
          <p:cNvSpPr txBox="1">
            <a:spLocks noChangeArrowheads="1"/>
          </p:cNvSpPr>
          <p:nvPr/>
        </p:nvSpPr>
        <p:spPr bwMode="auto">
          <a:xfrm>
            <a:off x="4648200" y="838200"/>
            <a:ext cx="4267200" cy="7226300"/>
          </a:xfrm>
          <a:prstGeom prst="rect">
            <a:avLst/>
          </a:prstGeom>
          <a:noFill/>
          <a:ln w="9525">
            <a:noFill/>
            <a:miter lim="800000"/>
            <a:headEnd/>
            <a:tailEnd/>
          </a:ln>
          <a:effectLst/>
        </p:spPr>
        <p:txBody>
          <a:bodyPr>
            <a:spAutoFit/>
          </a:bodyPr>
          <a:lstStyle/>
          <a:p>
            <a:pPr algn="ctr">
              <a:lnSpc>
                <a:spcPct val="80000"/>
              </a:lnSpc>
              <a:spcBef>
                <a:spcPct val="50000"/>
              </a:spcBef>
              <a:buFontTx/>
              <a:buChar char="•"/>
            </a:pPr>
            <a:r>
              <a:rPr lang="en-US" b="1">
                <a:latin typeface="Arial Narrow" pitchFamily="34" charset="0"/>
              </a:rPr>
              <a:t>41 Male passengers on the Mayflower formed into a </a:t>
            </a:r>
            <a:r>
              <a:rPr lang="en-US" b="1">
                <a:solidFill>
                  <a:srgbClr val="0000CC"/>
                </a:solidFill>
                <a:effectLst>
                  <a:outerShdw blurRad="38100" dist="38100" dir="2700000" algn="tl">
                    <a:srgbClr val="000000"/>
                  </a:outerShdw>
                </a:effectLst>
                <a:latin typeface="Arial Narrow" pitchFamily="34" charset="0"/>
              </a:rPr>
              <a:t>“</a:t>
            </a:r>
            <a:r>
              <a:rPr lang="en-US" b="1" u="sng">
                <a:solidFill>
                  <a:srgbClr val="0000CC"/>
                </a:solidFill>
                <a:effectLst>
                  <a:outerShdw blurRad="38100" dist="38100" dir="2700000" algn="tl">
                    <a:srgbClr val="000000"/>
                  </a:outerShdw>
                </a:effectLst>
                <a:latin typeface="Arial Narrow" pitchFamily="34" charset="0"/>
              </a:rPr>
              <a:t>civil body politic</a:t>
            </a:r>
            <a:r>
              <a:rPr lang="en-US" b="1">
                <a:solidFill>
                  <a:srgbClr val="0000CC"/>
                </a:solidFill>
                <a:effectLst>
                  <a:outerShdw blurRad="38100" dist="38100" dir="2700000" algn="tl">
                    <a:srgbClr val="000000"/>
                  </a:outerShdw>
                </a:effectLst>
                <a:latin typeface="Arial Narrow" pitchFamily="34" charset="0"/>
              </a:rPr>
              <a:t>”</a:t>
            </a:r>
            <a:r>
              <a:rPr lang="en-US" b="1">
                <a:latin typeface="Arial Narrow" pitchFamily="34" charset="0"/>
              </a:rPr>
              <a:t>, signed a compact promising to write and obey </a:t>
            </a:r>
            <a:r>
              <a:rPr lang="en-US" b="1">
                <a:solidFill>
                  <a:srgbClr val="CC0000"/>
                </a:solidFill>
                <a:effectLst>
                  <a:outerShdw blurRad="38100" dist="38100" dir="2700000" algn="tl">
                    <a:srgbClr val="000000"/>
                  </a:outerShdw>
                </a:effectLst>
                <a:latin typeface="Arial Narrow" pitchFamily="34" charset="0"/>
              </a:rPr>
              <a:t>"</a:t>
            </a:r>
            <a:r>
              <a:rPr lang="en-US" b="1" u="sng">
                <a:solidFill>
                  <a:srgbClr val="CC0000"/>
                </a:solidFill>
                <a:effectLst>
                  <a:outerShdw blurRad="38100" dist="38100" dir="2700000" algn="tl">
                    <a:srgbClr val="000000"/>
                  </a:outerShdw>
                </a:effectLst>
                <a:latin typeface="Arial Narrow" pitchFamily="34" charset="0"/>
              </a:rPr>
              <a:t>just and equal laws</a:t>
            </a:r>
            <a:r>
              <a:rPr lang="en-US" b="1">
                <a:latin typeface="Arial Narrow" pitchFamily="34" charset="0"/>
              </a:rPr>
              <a:t> ... for the general good of the colony."  </a:t>
            </a:r>
          </a:p>
          <a:p>
            <a:pPr algn="ctr">
              <a:lnSpc>
                <a:spcPct val="80000"/>
              </a:lnSpc>
              <a:spcBef>
                <a:spcPct val="50000"/>
              </a:spcBef>
              <a:buFontTx/>
              <a:buChar char="•"/>
            </a:pPr>
            <a:r>
              <a:rPr lang="en-US" b="1">
                <a:latin typeface="Arial Narrow" pitchFamily="34" charset="0"/>
              </a:rPr>
              <a:t>The compact brought an element of democracy to America and was an example of the practice of </a:t>
            </a:r>
            <a:r>
              <a:rPr lang="en-US" b="1" u="sng">
                <a:solidFill>
                  <a:srgbClr val="0000CC"/>
                </a:solidFill>
                <a:effectLst>
                  <a:outerShdw blurRad="38100" dist="38100" dir="2700000" algn="tl">
                    <a:srgbClr val="000000"/>
                  </a:outerShdw>
                </a:effectLst>
                <a:latin typeface="Arial Narrow" pitchFamily="34" charset="0"/>
              </a:rPr>
              <a:t>self-government</a:t>
            </a:r>
            <a:r>
              <a:rPr lang="en-US" b="1">
                <a:latin typeface="Arial Narrow" pitchFamily="34" charset="0"/>
              </a:rPr>
              <a:t> in the colonies.</a:t>
            </a:r>
          </a:p>
          <a:p>
            <a:pPr algn="ctr">
              <a:lnSpc>
                <a:spcPct val="80000"/>
              </a:lnSpc>
              <a:spcBef>
                <a:spcPct val="50000"/>
              </a:spcBef>
              <a:buFontTx/>
              <a:buChar char="•"/>
            </a:pPr>
            <a:r>
              <a:rPr lang="en-US" b="1">
                <a:latin typeface="Arial Narrow" pitchFamily="34" charset="0"/>
              </a:rPr>
              <a:t>All the colonies practiced some form of </a:t>
            </a:r>
            <a:r>
              <a:rPr lang="en-US" b="1" u="sng">
                <a:solidFill>
                  <a:srgbClr val="CC0000"/>
                </a:solidFill>
                <a:effectLst>
                  <a:outerShdw blurRad="38100" dist="38100" dir="2700000" algn="tl">
                    <a:srgbClr val="000000"/>
                  </a:outerShdw>
                </a:effectLst>
                <a:latin typeface="Arial Narrow" pitchFamily="34" charset="0"/>
              </a:rPr>
              <a:t>self-government</a:t>
            </a:r>
            <a:r>
              <a:rPr lang="en-US" b="1">
                <a:latin typeface="Arial Narrow" pitchFamily="34" charset="0"/>
              </a:rPr>
              <a:t>…………</a:t>
            </a:r>
          </a:p>
          <a:p>
            <a:pPr algn="ctr">
              <a:lnSpc>
                <a:spcPct val="80000"/>
              </a:lnSpc>
              <a:spcBef>
                <a:spcPct val="50000"/>
              </a:spcBef>
              <a:buFontTx/>
              <a:buChar char="•"/>
            </a:pPr>
            <a:endParaRPr lang="en-US" sz="2400" b="1">
              <a:latin typeface="Arial Narrow" pitchFamily="34" charset="0"/>
            </a:endParaRPr>
          </a:p>
          <a:p>
            <a:pPr algn="ctr">
              <a:lnSpc>
                <a:spcPct val="80000"/>
              </a:lnSpc>
              <a:spcBef>
                <a:spcPct val="50000"/>
              </a:spcBef>
            </a:pPr>
            <a:endParaRPr lang="en-US" b="1">
              <a:latin typeface="Arial Narrow" pitchFamily="34" charset="0"/>
            </a:endParaRPr>
          </a:p>
          <a:p>
            <a:pPr algn="ctr">
              <a:lnSpc>
                <a:spcPct val="80000"/>
              </a:lnSpc>
              <a:spcBef>
                <a:spcPct val="50000"/>
              </a:spcBef>
            </a:pPr>
            <a:endParaRPr lang="en-US" b="1">
              <a:latin typeface="Arial Narrow" pitchFamily="34" charset="0"/>
            </a:endParaRPr>
          </a:p>
        </p:txBody>
      </p:sp>
      <p:pic>
        <p:nvPicPr>
          <p:cNvPr id="411652" name="Picture 4" descr="Mayflower Compact"/>
          <p:cNvPicPr>
            <a:picLocks noChangeAspect="1" noChangeArrowheads="1"/>
          </p:cNvPicPr>
          <p:nvPr/>
        </p:nvPicPr>
        <p:blipFill>
          <a:blip r:embed="rId3" cstate="print">
            <a:lum bright="-12000" contrast="12000"/>
          </a:blip>
          <a:srcRect/>
          <a:stretch>
            <a:fillRect/>
          </a:stretch>
        </p:blipFill>
        <p:spPr bwMode="auto">
          <a:xfrm>
            <a:off x="152400" y="914400"/>
            <a:ext cx="4405313" cy="4762500"/>
          </a:xfrm>
          <a:prstGeom prst="rect">
            <a:avLst/>
          </a:prstGeom>
          <a:noFill/>
          <a:ln w="76200" cmpd="tri">
            <a:solidFill>
              <a:schemeClr val="tx1"/>
            </a:solidFill>
            <a:miter lim="800000"/>
            <a:headEnd/>
            <a:tailEnd/>
          </a:ln>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11651">
                                            <p:txEl>
                                              <p:pRg st="0" end="0"/>
                                            </p:txEl>
                                          </p:spTgt>
                                        </p:tgtEl>
                                        <p:attrNameLst>
                                          <p:attrName>style.visibility</p:attrName>
                                        </p:attrNameLst>
                                      </p:cBhvr>
                                      <p:to>
                                        <p:strVal val="visible"/>
                                      </p:to>
                                    </p:set>
                                    <p:anim calcmode="lin" valueType="num">
                                      <p:cBhvr>
                                        <p:cTn id="7" dur="500" fill="hold"/>
                                        <p:tgtEl>
                                          <p:spTgt spid="41165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1165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1165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11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11651">
                                            <p:txEl>
                                              <p:pRg st="1" end="1"/>
                                            </p:txEl>
                                          </p:spTgt>
                                        </p:tgtEl>
                                        <p:attrNameLst>
                                          <p:attrName>style.visibility</p:attrName>
                                        </p:attrNameLst>
                                      </p:cBhvr>
                                      <p:to>
                                        <p:strVal val="visible"/>
                                      </p:to>
                                    </p:set>
                                    <p:anim calcmode="lin" valueType="num">
                                      <p:cBhvr>
                                        <p:cTn id="15" dur="500" fill="hold"/>
                                        <p:tgtEl>
                                          <p:spTgt spid="41165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1165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1165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11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411651">
                                            <p:txEl>
                                              <p:pRg st="2" end="2"/>
                                            </p:txEl>
                                          </p:spTgt>
                                        </p:tgtEl>
                                        <p:attrNameLst>
                                          <p:attrName>style.visibility</p:attrName>
                                        </p:attrNameLst>
                                      </p:cBhvr>
                                      <p:to>
                                        <p:strVal val="visible"/>
                                      </p:to>
                                    </p:set>
                                    <p:anim calcmode="lin" valueType="num">
                                      <p:cBhvr>
                                        <p:cTn id="23" dur="500" fill="hold"/>
                                        <p:tgtEl>
                                          <p:spTgt spid="41165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41165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41165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4116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12674" name="Text Box 2"/>
          <p:cNvSpPr txBox="1">
            <a:spLocks noChangeArrowheads="1"/>
          </p:cNvSpPr>
          <p:nvPr/>
        </p:nvSpPr>
        <p:spPr bwMode="auto">
          <a:xfrm>
            <a:off x="0" y="762000"/>
            <a:ext cx="9144000" cy="5940425"/>
          </a:xfrm>
          <a:prstGeom prst="rect">
            <a:avLst/>
          </a:prstGeom>
          <a:noFill/>
          <a:ln w="9525">
            <a:noFill/>
            <a:miter lim="800000"/>
            <a:headEnd/>
            <a:tailEnd/>
          </a:ln>
          <a:effectLst/>
        </p:spPr>
        <p:txBody>
          <a:bodyPr>
            <a:spAutoFit/>
          </a:bodyPr>
          <a:lstStyle/>
          <a:p>
            <a:pPr algn="ctr">
              <a:spcBef>
                <a:spcPct val="50000"/>
              </a:spcBef>
            </a:pPr>
            <a:r>
              <a:rPr lang="en-US" sz="3200" b="1"/>
              <a:t>In the name of God, amen…We whose names are underwritten, the loyal subjects of our dread sovereign lord, King James, by the grace of God, of Great Britain, France, and Ireland King, Defender of the Faith, etc, having undertaken, for the glory of God, and advancement of the Christian faith, and honor of our King and country, a voyage to plant the first colony in the northern parts of Virginia, do by these presents solemnly and mutually, in the presence of God and one another, covenant and combine ourselves together into a </a:t>
            </a:r>
            <a:r>
              <a:rPr lang="en-US" sz="3200" b="1">
                <a:solidFill>
                  <a:srgbClr val="990000"/>
                </a:solidFill>
              </a:rPr>
              <a:t>“</a:t>
            </a:r>
            <a:r>
              <a:rPr lang="en-US" sz="3200" b="1" i="1" u="sng">
                <a:solidFill>
                  <a:srgbClr val="990000"/>
                </a:solidFill>
                <a:effectLst>
                  <a:outerShdw blurRad="38100" dist="38100" dir="2700000" algn="tl">
                    <a:srgbClr val="000000"/>
                  </a:outerShdw>
                </a:effectLst>
                <a:latin typeface="Arial" charset="0"/>
              </a:rPr>
              <a:t>civil body politic</a:t>
            </a:r>
            <a:r>
              <a:rPr lang="en-US" sz="3200" b="1" i="1">
                <a:solidFill>
                  <a:srgbClr val="990000"/>
                </a:solidFill>
              </a:rPr>
              <a:t>”</a:t>
            </a:r>
            <a:r>
              <a:rPr lang="en-US" sz="3200" b="1">
                <a:solidFill>
                  <a:srgbClr val="990000"/>
                </a:solidFill>
              </a:rPr>
              <a:t>,</a:t>
            </a:r>
            <a:r>
              <a:rPr lang="en-US" sz="3200" b="1"/>
              <a:t> for our better ordering and</a:t>
            </a:r>
          </a:p>
        </p:txBody>
      </p:sp>
      <p:sp>
        <p:nvSpPr>
          <p:cNvPr id="412675" name="WordArt 3"/>
          <p:cNvSpPr>
            <a:spLocks noChangeArrowheads="1" noChangeShapeType="1" noTextEdit="1"/>
          </p:cNvSpPr>
          <p:nvPr/>
        </p:nvSpPr>
        <p:spPr bwMode="auto">
          <a:xfrm>
            <a:off x="685800" y="76200"/>
            <a:ext cx="7772400" cy="571500"/>
          </a:xfrm>
          <a:prstGeom prst="rect">
            <a:avLst/>
          </a:prstGeom>
        </p:spPr>
        <p:txBody>
          <a:bodyPr wrap="none" fromWordArt="1">
            <a:prstTxWarp prst="textCanUp">
              <a:avLst>
                <a:gd name="adj" fmla="val 85713"/>
              </a:avLst>
            </a:prstTxWarp>
          </a:bodyPr>
          <a:lstStyle/>
          <a:p>
            <a:pPr algn="ctr"/>
            <a:r>
              <a:rPr lang="en-US" sz="3600" b="1" kern="10">
                <a:ln w="22225">
                  <a:solidFill>
                    <a:schemeClr val="tx1"/>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chemeClr val="tx1"/>
                  </a:outerShdw>
                </a:effectLst>
                <a:latin typeface="Impact"/>
              </a:rPr>
              <a:t>MAYFLOWER COMPACT</a:t>
            </a: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12674"/>
                                        </p:tgtEl>
                                        <p:attrNameLst>
                                          <p:attrName>style.visibility</p:attrName>
                                        </p:attrNameLst>
                                      </p:cBhvr>
                                      <p:to>
                                        <p:strVal val="visible"/>
                                      </p:to>
                                    </p:set>
                                    <p:anim calcmode="lin" valueType="num">
                                      <p:cBhvr>
                                        <p:cTn id="7" dur="500" fill="hold"/>
                                        <p:tgtEl>
                                          <p:spTgt spid="41267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1267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1267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126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4"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himmer">
  <a:themeElements>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jewels-beige">
  <a:themeElements>
    <a:clrScheme name="jewels-bei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ewels-bei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ewels-bei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ewels-bei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ewels-bei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ewels-bei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ewels-bei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ewels-bei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ewels-bei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ewels-bei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ewels-bei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ewels-bei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ewels-bei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ewels-bei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Flag">
  <a:themeElements>
    <a:clrScheme name="1_Flag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1_Fla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Flag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1_Flag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1_Flag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1_Flag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1_Flag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9874</TotalTime>
  <Words>2665</Words>
  <Application>Microsoft Office PowerPoint</Application>
  <PresentationFormat>On-screen Show (4:3)</PresentationFormat>
  <Paragraphs>448</Paragraphs>
  <Slides>64</Slides>
  <Notes>1</Notes>
  <HiddenSlides>13</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64</vt:i4>
      </vt:variant>
    </vt:vector>
  </HeadingPairs>
  <TitlesOfParts>
    <vt:vector size="83" baseType="lpstr">
      <vt:lpstr>Times New Roman</vt:lpstr>
      <vt:lpstr>Tahoma</vt:lpstr>
      <vt:lpstr>Wingdings</vt:lpstr>
      <vt:lpstr>Arial</vt:lpstr>
      <vt:lpstr>Arial Narrow</vt:lpstr>
      <vt:lpstr>Arial Black</vt:lpstr>
      <vt:lpstr>Franklin Gothic Medium Cond</vt:lpstr>
      <vt:lpstr>Boulder</vt:lpstr>
      <vt:lpstr>Impact</vt:lpstr>
      <vt:lpstr>Monotype Corsiva</vt:lpstr>
      <vt:lpstr>QuillPerpendicularRegular</vt:lpstr>
      <vt:lpstr>Lombardic Narrow</vt:lpstr>
      <vt:lpstr>Symbol</vt:lpstr>
      <vt:lpstr>English111 Vivace BT</vt:lpstr>
      <vt:lpstr>Default Design</vt:lpstr>
      <vt:lpstr>Shimmer</vt:lpstr>
      <vt:lpstr>jewels-beige</vt:lpstr>
      <vt:lpstr>1_Flag</vt:lpstr>
      <vt:lpstr>Custom Design</vt:lpstr>
      <vt:lpstr>Settling the Northern Colonies 1619-1700</vt:lpstr>
      <vt:lpstr>Slide 2</vt:lpstr>
      <vt:lpstr>notes</vt:lpstr>
      <vt:lpstr>Slide 4</vt:lpstr>
      <vt:lpstr>Slide 5</vt:lpstr>
      <vt:lpstr>Slide 6</vt:lpstr>
      <vt:lpstr>Slide 7</vt:lpstr>
      <vt:lpstr>Slide 8</vt:lpstr>
      <vt:lpstr>Slide 9</vt:lpstr>
      <vt:lpstr>Slide 10</vt:lpstr>
      <vt:lpstr>Slide 11</vt:lpstr>
      <vt:lpstr>notes</vt:lpstr>
      <vt:lpstr>Slide 13</vt:lpstr>
      <vt:lpstr>Slide 14</vt:lpstr>
      <vt:lpstr>Slide 15</vt:lpstr>
      <vt:lpstr>Slide 16</vt:lpstr>
      <vt:lpstr>Slide 17</vt:lpstr>
      <vt:lpstr>Slide 18</vt:lpstr>
      <vt:lpstr>Slide 19</vt:lpstr>
      <vt:lpstr>Slide 20</vt:lpstr>
      <vt:lpstr>Building the Bay Colony</vt:lpstr>
      <vt:lpstr>Building the Bay Colony</vt:lpstr>
      <vt:lpstr>Trouble in Bible Colony (Puritan Rebels)</vt:lpstr>
      <vt:lpstr>Trouble in Bible Colony  (Puritan Rebels)</vt:lpstr>
      <vt:lpstr>New England Spreads Out</vt:lpstr>
      <vt:lpstr>Half-Way Covenant</vt:lpstr>
      <vt:lpstr>Slide 27</vt:lpstr>
      <vt:lpstr>Slide 28</vt:lpstr>
      <vt:lpstr>Slide 29</vt:lpstr>
      <vt:lpstr>Slide 30</vt:lpstr>
      <vt:lpstr>Slide 31</vt:lpstr>
      <vt:lpstr>Slide 32</vt:lpstr>
      <vt:lpstr>Middle Colonies</vt:lpstr>
      <vt:lpstr>Slide 34</vt:lpstr>
      <vt:lpstr>Chart 13a</vt:lpstr>
      <vt:lpstr>New Netherland (New York)</vt:lpstr>
      <vt:lpstr>Slide 37</vt:lpstr>
      <vt:lpstr>Slide 38</vt:lpstr>
      <vt:lpstr>New Netherland</vt:lpstr>
      <vt:lpstr>Slide 40</vt:lpstr>
      <vt:lpstr>Slide 41</vt:lpstr>
      <vt:lpstr>Slide 42</vt:lpstr>
      <vt:lpstr>Dutch Conflicts</vt:lpstr>
      <vt:lpstr>Dutch in New York</vt:lpstr>
      <vt:lpstr>New Jersey</vt:lpstr>
      <vt:lpstr>Slide 46</vt:lpstr>
      <vt:lpstr>Slide 47</vt:lpstr>
      <vt:lpstr>Slide 48</vt:lpstr>
      <vt:lpstr>Slide 49</vt:lpstr>
      <vt:lpstr>Slide 50</vt:lpstr>
      <vt:lpstr>Slide 51</vt:lpstr>
      <vt:lpstr>Pennsylvania &amp; Neighbors</vt:lpstr>
      <vt:lpstr>Delaware</vt:lpstr>
      <vt:lpstr>Slide 54</vt:lpstr>
      <vt:lpstr>Slide 55</vt:lpstr>
      <vt:lpstr>Slide 56</vt:lpstr>
      <vt:lpstr>Slide 57</vt:lpstr>
      <vt:lpstr>notes3</vt:lpstr>
      <vt:lpstr>Slide 59</vt:lpstr>
      <vt:lpstr>Slide 60</vt:lpstr>
      <vt:lpstr>Slide 61</vt:lpstr>
      <vt:lpstr>Slide 62</vt:lpstr>
      <vt:lpstr>Slide 63</vt:lpstr>
      <vt:lpstr>Slide 64</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Billett</dc:creator>
  <cp:lastModifiedBy>OkeefPh</cp:lastModifiedBy>
  <cp:revision>344</cp:revision>
  <dcterms:created xsi:type="dcterms:W3CDTF">2002-07-08T00:43:43Z</dcterms:created>
  <dcterms:modified xsi:type="dcterms:W3CDTF">2014-08-25T15:53:33Z</dcterms:modified>
</cp:coreProperties>
</file>