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635" r:id="rId2"/>
    <p:sldId id="256" r:id="rId3"/>
    <p:sldId id="278" r:id="rId4"/>
    <p:sldId id="258" r:id="rId5"/>
    <p:sldId id="649" r:id="rId6"/>
    <p:sldId id="257" r:id="rId7"/>
    <p:sldId id="655" r:id="rId8"/>
    <p:sldId id="636" r:id="rId9"/>
    <p:sldId id="637" r:id="rId10"/>
    <p:sldId id="347" r:id="rId11"/>
    <p:sldId id="651" r:id="rId12"/>
    <p:sldId id="654" r:id="rId13"/>
    <p:sldId id="640" r:id="rId14"/>
    <p:sldId id="641" r:id="rId15"/>
    <p:sldId id="292" r:id="rId16"/>
    <p:sldId id="279" r:id="rId17"/>
    <p:sldId id="282" r:id="rId18"/>
    <p:sldId id="280" r:id="rId19"/>
    <p:sldId id="281" r:id="rId20"/>
    <p:sldId id="642" r:id="rId21"/>
    <p:sldId id="275" r:id="rId22"/>
    <p:sldId id="269" r:id="rId23"/>
    <p:sldId id="283" r:id="rId24"/>
    <p:sldId id="643" r:id="rId25"/>
    <p:sldId id="284" r:id="rId26"/>
    <p:sldId id="270" r:id="rId27"/>
    <p:sldId id="271" r:id="rId28"/>
    <p:sldId id="285" r:id="rId29"/>
    <p:sldId id="276" r:id="rId30"/>
    <p:sldId id="286" r:id="rId31"/>
    <p:sldId id="287" r:id="rId32"/>
    <p:sldId id="288" r:id="rId33"/>
    <p:sldId id="289" r:id="rId34"/>
    <p:sldId id="644" r:id="rId35"/>
    <p:sldId id="645" r:id="rId36"/>
    <p:sldId id="274" r:id="rId37"/>
    <p:sldId id="650" r:id="rId38"/>
    <p:sldId id="652" r:id="rId39"/>
    <p:sldId id="653" r:id="rId40"/>
    <p:sldId id="648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94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925FB8-ED53-461A-8325-BAE8B9204E5C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19516F-8973-48A3-B58F-E17A09A74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4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8ADBF8-66AB-4ED0-AD18-DC36D9D9AFE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1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8ADBF8-66AB-4ED0-AD18-DC36D9D9AFE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1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8ADBF8-66AB-4ED0-AD18-DC36D9D9AFE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1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40C02-8D0A-4833-8D0F-52DF84C9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8120C-E0A3-4023-91AE-2E32E7A80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8DA41-CB05-4BE8-B23D-1235850E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3FE0-2755-4001-B1A3-DF73FF7B2D8A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C84B8-6637-449E-BCAF-432DE616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52D8B-33DE-43A7-B0C2-1153CA98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23C0-669E-4053-9450-AC702014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7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FA9C5-2CF1-4871-9F27-A1A44B0F7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9D519-906D-464A-B1B3-5659EF946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16FF6-2EC6-47EA-9C58-6995F3E2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3FE0-2755-4001-B1A3-DF73FF7B2D8A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B6761-C8AE-4AAF-86CE-C4C8FFA9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54A0B-4D68-41B3-A7C2-CC1A5447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23C0-669E-4053-9450-AC702014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584E4C-CCE0-417C-8A7D-E025CD99A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EACAC8-1E41-40BD-93BA-B004B6AF0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DA436-7D6A-4665-BF77-258195E8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3FE0-2755-4001-B1A3-DF73FF7B2D8A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5C334-1476-4A03-97EC-493AFB21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62D48-2B99-4838-ACD3-9D53C2C6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23C0-669E-4053-9450-AC702014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3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4E09-CE0A-44A1-8999-4A06106C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09F2-16D8-452A-8E7B-FE3BCF41C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96ADB-A0C6-44B6-9617-EF9246ED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3FE0-2755-4001-B1A3-DF73FF7B2D8A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F07E0-F54F-4B2E-B9D0-273535FAE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883C0-58DA-4641-88FD-277B7010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23C0-669E-4053-9450-AC702014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817B-6E5A-4A29-8D76-E4271959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D1386-E9A9-43EF-AFA2-8950BA9D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2B562-DD89-4A65-92B9-1A27E166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3FE0-2755-4001-B1A3-DF73FF7B2D8A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E7108-1A49-43EE-9936-A0488CC25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54613-C2E2-4835-B443-AF577271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23C0-669E-4053-9450-AC702014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5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28FD-FE91-4FE3-B815-EF4F485DA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7918E-821A-4825-9F10-75CE944FA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001FF-78C4-4F9F-A589-ABF071752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292E3-6FE7-4006-A4A3-9FDC2F1C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3FE0-2755-4001-B1A3-DF73FF7B2D8A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8F34-1CC6-42F8-9CAB-4FABE8E9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C0647-E972-4B1E-A64F-990AF568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23C0-669E-4053-9450-AC702014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8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2EBEF-B96C-4ED8-8CB3-0C014612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D034E-BA2C-43F9-8EB3-C16C51CEF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43AC3-4C7E-4434-9221-BDE2DD9A9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F26764-B2D1-4F3A-9122-4B7D955DF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3FEF1A-8C5B-4D93-B2C8-C5872165C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2564A3-70F3-4545-A910-8C0DF751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3FE0-2755-4001-B1A3-DF73FF7B2D8A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1BC843-9A3E-4EA4-B29F-1F5DB5C6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A9DFAB-D7F6-4980-AD3E-771B4495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23C0-669E-4053-9450-AC702014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D568-0B90-47CA-92DA-4180D80B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31280-F4BC-4109-9C2E-162A865E8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3FE0-2755-4001-B1A3-DF73FF7B2D8A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DFF39-5197-4BD5-A524-ADF598F2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21D2F-C0F0-40C2-98CD-07AD00B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23C0-669E-4053-9450-AC702014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16BBA4-C964-40A1-9C3A-668219843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3FE0-2755-4001-B1A3-DF73FF7B2D8A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0C0D3-720C-4E09-BFDE-53832A749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9B224-B8BE-410F-9D5A-6EE51437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23C0-669E-4053-9450-AC702014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1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EA91-B21F-4E69-BEC6-366C82FAF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00F4E-B6AF-44FF-8143-5AEA5C964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7FC49-468D-49EA-A370-38364E931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CD637-D11E-4C01-B10A-75B6C117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3FE0-2755-4001-B1A3-DF73FF7B2D8A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4101F-75B5-4062-918B-19C0993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B4DA4-438C-496F-85E4-9A24E7C0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23C0-669E-4053-9450-AC702014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3629C-EB3A-480C-9E63-6A4CD92F9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7213B-8AA2-41D6-8528-5FB08237E8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68664-71EA-4EA3-B743-B46F25D56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2392E-1410-4FAA-98C5-74FF5BD98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3FE0-2755-4001-B1A3-DF73FF7B2D8A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FFAB6-02C6-4416-819C-66D961F17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8BE9F-DFED-41D1-8653-4E188BBF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23C0-669E-4053-9450-AC702014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2E0ED-EF64-4EA2-AA2F-4D5ADDEE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C984F-2DC2-4581-BB07-870E126E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7C99F-8745-4296-BB53-33C49F042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13FE0-2755-4001-B1A3-DF73FF7B2D8A}" type="datetimeFigureOut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F0965-DFC0-4042-A79B-B8E11C6DC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7383E-BBD9-4211-9CB1-3EB0548E3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523C0-669E-4053-9450-AC702014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8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--uALvwFyxVN1M&amp;tbnid=j7qANEFp8l29uM:&amp;ved=0CAUQjRw&amp;url=http://sharlapatrick.com/?attachment_id=396&amp;ei=cGQzUaK0Gou-9QS63oGQBA&amp;bvm=bv.43148975,d.eWU&amp;psig=AFQjCNEn35DXA-IZ5wWS22p2-RXfSoj9LQ&amp;ust=136240892087557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c6gTUPTGjGkZVM&amp;tbnid=5Zol05wHUR4MUM:&amp;ved=0CAUQjRw&amp;url=http://www.usatoday.com/money/jobcenter/workplace/kay/story/2012-01-16/best-low-stress-jobs/52591434/1&amp;ei=AWUzUZ5ykeT2BLfVgMAN&amp;bvm=bv.43148975,d.eWU&amp;psig=AFQjCNHpE3OSCwjUrko4bly1_kRTbALYrQ&amp;ust=1362409042978700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pnYv0dokPdxvXM&amp;tbnid=dDgzjVOIW-JO3M:&amp;ved=0CAUQjRw&amp;url=http://www.quantumscale.com/stress-fat-and-how-to-beat-it/&amp;ei=dmUzUfOaI5O88wT_p4CgDQ&amp;bvm=bv.43148975,d.eWU&amp;psig=AFQjCNGpenChEFe8NgeqjfMlE9SmSvjlFw&amp;ust=1362409188771842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com/url?sa=i&amp;rct=j&amp;q=&amp;esrc=s&amp;frm=1&amp;source=images&amp;cd=&amp;cad=rja&amp;docid=SgZvHVtCKjlVYM&amp;tbnid=D9_gMuXQi1iAZM:&amp;ved=0CAUQjRw&amp;url=http://donalomahony.edublogs.org/2011/02/16/learned-helplessness/&amp;ei=8mgzUbjhM4y-9gS2hYHYBg&amp;bvm=bv.43148975,d.eWU&amp;psig=AFQjCNEEgN__LVojq3q8UZVRWqCzOiOqmw&amp;ust=136241003269038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m/url?sa=i&amp;rct=j&amp;q=&amp;esrc=s&amp;frm=1&amp;source=images&amp;cd=&amp;cad=rja&amp;docid=sq7wQ7vYYbSZgM&amp;tbnid=0L8G0hGbcX23iM:&amp;ved=0CAUQjRw&amp;url=http://womenonthefence.com/2012/12/03/new-research-on-stress-how-you-react-today-effects-your-health-in-the-future/&amp;ei=Z2kzUdvTNYm-9gSf0oGADg&amp;bvm=bv.43148975,d.eWU&amp;psig=AFQjCNEnRqcaDTjAbZkG9a4s94Uhpn_MEA&amp;ust=1362410209015280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vxVGZo165xmSEM&amp;tbnid=4bve1cIztxpLRM:&amp;ved=0CAUQjRw&amp;url=http://www.simplypsychology.org/personality-a.html&amp;ei=W3AzUYuYHozI9QSj94C4AQ&amp;bvm=bv.43148975,d.eWU&amp;psig=AFQjCNHiLkSWXy6eGyVT7Z5LuMDqZEWaFg&amp;ust=1362411987450995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ZQSB5hHJBOTwzM&amp;tbnid=a77FXhNAwJ98PM:&amp;ved=0CAUQjRw&amp;url=http://shermanheart.wordpress.com/2012/02/15/heart-myth-or-fact-15-for-a-type-a-personality-a-heart-attack-is-inevitable/&amp;ei=1nAzUfOhBoi29QTXxYGQCw&amp;bvm=bv.43148975,d.eWU&amp;psig=AFQjCNHiLkSWXy6eGyVT7Z5LuMDqZEWaFg&amp;ust=1362411987450995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__VveTF5BG2kmM&amp;tbnid=Q-w0TfwmF62dKM:&amp;ved=0CAUQjRw&amp;url=http://www.buzzle.com/articles/type-a-and-b-personality.html&amp;ei=AXEzUZ6pDY_Y8gTprIGwBQ&amp;bvm=bv.43148975,d.eWU&amp;psig=AFQjCNGrJEUgP_omRKC3jt80qlCuFZU4Ew&amp;ust=1362412153284278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docid=2dMVgBbO7tQ1SM&amp;tbnid=a1hDSpSHn1AixM:&amp;ved=0CAUQjRw&amp;url=http://stevemehta.wordpress.com/2009/12/07/735/&amp;ei=NHEzUeCeB4Ho8QTr8oHgBA&amp;bvm=bv.43148975,d.eWU&amp;psig=AFQjCNHSbkhuux0-wIGiGltPS9IgTH_ppA&amp;ust=1362412205750726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317E82-8A2E-4627-9B84-1DCAD87C2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BELL RINGER: </a:t>
            </a:r>
            <a:br>
              <a:rPr lang="en-US" dirty="0"/>
            </a:br>
            <a:r>
              <a:rPr lang="en-US" sz="2400" dirty="0"/>
              <a:t>Fill in the chart below.  Explain how each entity in the first column could possibly become a source of stress for teens and young adults. 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6737CE-DE7C-4A8E-B846-1481B47B0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118122"/>
              </p:ext>
            </p:extLst>
          </p:nvPr>
        </p:nvGraphicFramePr>
        <p:xfrm>
          <a:off x="749808" y="1810510"/>
          <a:ext cx="10515600" cy="4906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77479849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27938392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815813038"/>
                    </a:ext>
                  </a:extLst>
                </a:gridCol>
              </a:tblGrid>
              <a:tr h="665285">
                <a:tc>
                  <a:txBody>
                    <a:bodyPr/>
                    <a:lstStyle/>
                    <a:p>
                      <a:r>
                        <a:rPr lang="en-US" dirty="0"/>
                        <a:t>PROSPECTIVE STRESSORS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EXPLANATION 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STRESS SOURCE #2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882595"/>
                  </a:ext>
                </a:extLst>
              </a:tr>
              <a:tr h="665285">
                <a:tc>
                  <a:txBody>
                    <a:bodyPr/>
                    <a:lstStyle/>
                    <a:p>
                      <a:r>
                        <a:rPr lang="en-US" dirty="0"/>
                        <a:t>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111432"/>
                  </a:ext>
                </a:extLst>
              </a:tr>
              <a:tr h="665285">
                <a:tc>
                  <a:txBody>
                    <a:bodyPr/>
                    <a:lstStyle/>
                    <a:p>
                      <a:r>
                        <a:rPr lang="en-US" dirty="0"/>
                        <a:t>ADHERENCE TO CERTAIN SOCIAL NORMS: (STYLE OF DRESS, LOOKS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377013"/>
                  </a:ext>
                </a:extLst>
              </a:tr>
              <a:tr h="665285">
                <a:tc>
                  <a:txBody>
                    <a:bodyPr/>
                    <a:lstStyle/>
                    <a:p>
                      <a:r>
                        <a:rPr lang="en-US" dirty="0"/>
                        <a:t>SCHOOL / ACADEMICS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144187"/>
                  </a:ext>
                </a:extLst>
              </a:tr>
              <a:tr h="665285">
                <a:tc>
                  <a:txBody>
                    <a:bodyPr/>
                    <a:lstStyle/>
                    <a:p>
                      <a:r>
                        <a:rPr lang="en-US" dirty="0"/>
                        <a:t>PERSONAL COMPANION “SUGAR DUMPLIN”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097938"/>
                  </a:ext>
                </a:extLst>
              </a:tr>
              <a:tr h="665285">
                <a:tc>
                  <a:txBody>
                    <a:bodyPr/>
                    <a:lstStyle/>
                    <a:p>
                      <a:r>
                        <a:rPr lang="en-US" dirty="0"/>
                        <a:t>SPORTS / EXTRACURRICULAR ACTIVITIES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189727"/>
                  </a:ext>
                </a:extLst>
              </a:tr>
              <a:tr h="665285">
                <a:tc>
                  <a:txBody>
                    <a:bodyPr/>
                    <a:lstStyle/>
                    <a:p>
                      <a:r>
                        <a:rPr lang="en-US" dirty="0"/>
                        <a:t>SOCIAL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822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1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0C00-320B-4A44-A399-BBAAA642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Georgia Standards of Excellence</a:t>
            </a:r>
            <a:br>
              <a:rPr lang="en-US" dirty="0"/>
            </a:br>
            <a:r>
              <a:rPr lang="en-US" dirty="0"/>
              <a:t>PSYCHOLOGY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7418-0E24-4760-A61C-ED94FEC6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u="sng" dirty="0"/>
              <a:t>SSPBF3: </a:t>
            </a:r>
            <a:r>
              <a:rPr lang="en-US" sz="6000" dirty="0"/>
              <a:t>Discuss the components of stress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41372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CB15-B9AF-4035-BB4C-F3309BD2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TARGET(S) </a:t>
            </a:r>
            <a:br>
              <a:rPr lang="en-US" dirty="0"/>
            </a:br>
            <a:r>
              <a:rPr lang="en-US" dirty="0"/>
              <a:t>PSYCHOLOGY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5E96-BC85-4198-BE53-E62BF6A5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 CAN discuss and analyze the components of stress.</a:t>
            </a:r>
          </a:p>
        </p:txBody>
      </p:sp>
    </p:spTree>
    <p:extLst>
      <p:ext uri="{BB962C8B-B14F-4D97-AF65-F5344CB8AC3E}">
        <p14:creationId xmlns:p14="http://schemas.microsoft.com/office/powerpoint/2010/main" val="333031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4B13-BD60-447C-BE92-A58601D6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CRITERIA</a:t>
            </a:r>
            <a:br>
              <a:rPr lang="en-US" dirty="0"/>
            </a:br>
            <a:r>
              <a:rPr lang="en-US" dirty="0"/>
              <a:t>PSYCHOLOGY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63FC4-0254-4CD0-8C6E-3CE6CF1F9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We will know that we are successful when we are able to discuss and analyze the components of stress.</a:t>
            </a:r>
          </a:p>
        </p:txBody>
      </p:sp>
    </p:spTree>
    <p:extLst>
      <p:ext uri="{BB962C8B-B14F-4D97-AF65-F5344CB8AC3E}">
        <p14:creationId xmlns:p14="http://schemas.microsoft.com/office/powerpoint/2010/main" val="125847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Stress &amp; Health</a:t>
            </a:r>
            <a:r>
              <a:rPr lang="en-US" dirty="0"/>
              <a:t>: </a:t>
            </a:r>
            <a:r>
              <a:rPr lang="en-US" i="1" dirty="0"/>
              <a:t>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6612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Two major classifications of stress…</a:t>
            </a:r>
          </a:p>
          <a:p>
            <a:pPr lvl="1"/>
            <a:r>
              <a:rPr lang="en-US" sz="2800" u="sng" dirty="0"/>
              <a:t>Acute Stressors</a:t>
            </a:r>
          </a:p>
          <a:p>
            <a:pPr lvl="2"/>
            <a:r>
              <a:rPr lang="en-US" sz="2800" dirty="0"/>
              <a:t>Relatively short in duration with a clear endpoint</a:t>
            </a:r>
          </a:p>
          <a:p>
            <a:pPr lvl="3"/>
            <a:r>
              <a:rPr lang="en-US" sz="2800" dirty="0"/>
              <a:t>An encounter with a belligerent customer</a:t>
            </a:r>
          </a:p>
          <a:p>
            <a:pPr lvl="3"/>
            <a:r>
              <a:rPr lang="en-US" sz="2800" dirty="0"/>
              <a:t>A major exam</a:t>
            </a:r>
          </a:p>
          <a:p>
            <a:pPr lvl="3"/>
            <a:r>
              <a:rPr lang="en-US" sz="2800" dirty="0"/>
              <a:t>An impending natural disaster</a:t>
            </a:r>
          </a:p>
          <a:p>
            <a:pPr lvl="1"/>
            <a:r>
              <a:rPr lang="en-US" sz="2800" u="sng" dirty="0"/>
              <a:t>Chronic Stressors</a:t>
            </a:r>
          </a:p>
          <a:p>
            <a:pPr lvl="2"/>
            <a:r>
              <a:rPr lang="en-US" sz="2800" dirty="0"/>
              <a:t>Relatively long in duration with no apparent endpoint</a:t>
            </a:r>
          </a:p>
          <a:p>
            <a:pPr lvl="3"/>
            <a:r>
              <a:rPr lang="en-US" sz="2800" dirty="0"/>
              <a:t>Persistent financial strains</a:t>
            </a:r>
          </a:p>
          <a:p>
            <a:pPr lvl="3"/>
            <a:r>
              <a:rPr lang="en-US" sz="2800" dirty="0"/>
              <a:t>A sick family member</a:t>
            </a:r>
          </a:p>
          <a:p>
            <a:pPr lvl="3"/>
            <a:r>
              <a:rPr lang="en-US" sz="2800" dirty="0"/>
              <a:t>A hostile boss </a:t>
            </a:r>
          </a:p>
        </p:txBody>
      </p:sp>
    </p:spTree>
    <p:extLst>
      <p:ext uri="{BB962C8B-B14F-4D97-AF65-F5344CB8AC3E}">
        <p14:creationId xmlns:p14="http://schemas.microsoft.com/office/powerpoint/2010/main" val="255480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AAA46-CD8A-4E47-B0DD-F5184682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Stress &amp; Health</a:t>
            </a:r>
            <a:r>
              <a:rPr lang="en-US" dirty="0"/>
              <a:t>: </a:t>
            </a:r>
            <a:r>
              <a:rPr lang="en-US" i="1" dirty="0"/>
              <a:t>Acute vs. Chronic Stressors</a:t>
            </a:r>
            <a:br>
              <a:rPr lang="en-US" i="1" dirty="0"/>
            </a:br>
            <a:r>
              <a:rPr lang="en-US" i="1" dirty="0"/>
              <a:t>Venn Diagram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AEDD80-311B-4177-8594-199EB2F4E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1825624"/>
            <a:ext cx="8991599" cy="4493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976A8E-F823-4B2E-975B-CED461263A62}"/>
              </a:ext>
            </a:extLst>
          </p:cNvPr>
          <p:cNvSpPr txBox="1"/>
          <p:nvPr/>
        </p:nvSpPr>
        <p:spPr>
          <a:xfrm>
            <a:off x="3009773" y="3429000"/>
            <a:ext cx="18122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ACUTE</a:t>
            </a:r>
          </a:p>
          <a:p>
            <a:pPr algn="ctr"/>
            <a:r>
              <a:rPr lang="en-US" sz="2800" dirty="0"/>
              <a:t>STRESSORS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A504DB-F33D-4D8B-8071-8483CD6F57B3}"/>
              </a:ext>
            </a:extLst>
          </p:cNvPr>
          <p:cNvSpPr txBox="1"/>
          <p:nvPr/>
        </p:nvSpPr>
        <p:spPr>
          <a:xfrm>
            <a:off x="7370000" y="3428999"/>
            <a:ext cx="18122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CHRONIC</a:t>
            </a:r>
          </a:p>
          <a:p>
            <a:pPr algn="ctr"/>
            <a:r>
              <a:rPr lang="en-US" sz="2800" dirty="0"/>
              <a:t>STRESSORS</a:t>
            </a:r>
          </a:p>
        </p:txBody>
      </p:sp>
    </p:spTree>
    <p:extLst>
      <p:ext uri="{BB962C8B-B14F-4D97-AF65-F5344CB8AC3E}">
        <p14:creationId xmlns:p14="http://schemas.microsoft.com/office/powerpoint/2010/main" val="2988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&amp; Health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Stress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A81505-9FDB-49E8-843D-6570FFA6A4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806824"/>
            <a:ext cx="5435301" cy="5370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225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&amp; Health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Frustration </a:t>
            </a:r>
          </a:p>
          <a:p>
            <a:pPr lvl="1"/>
            <a:r>
              <a:rPr lang="en-US" sz="2800" dirty="0"/>
              <a:t>Occurs in any situation in                                                                   which the pursuit of some                                                                     goal is thwarted </a:t>
            </a:r>
          </a:p>
          <a:p>
            <a:pPr lvl="2"/>
            <a:r>
              <a:rPr lang="en-US" sz="2800" dirty="0"/>
              <a:t>Insignificant (</a:t>
            </a:r>
            <a:r>
              <a:rPr lang="en-US" sz="2800" i="1" dirty="0"/>
              <a:t>in terms of </a:t>
            </a:r>
            <a:br>
              <a:rPr lang="en-US" sz="2800" i="1" dirty="0"/>
            </a:br>
            <a:r>
              <a:rPr lang="en-US" sz="2800" i="1" dirty="0"/>
              <a:t>stress</a:t>
            </a:r>
            <a:r>
              <a:rPr lang="en-US" sz="2800" dirty="0"/>
              <a:t>)</a:t>
            </a:r>
          </a:p>
          <a:p>
            <a:pPr lvl="3"/>
            <a:r>
              <a:rPr lang="en-US" sz="2800" dirty="0"/>
              <a:t>Traffic jam/difficult </a:t>
            </a:r>
            <a:br>
              <a:rPr lang="en-US" sz="2800" dirty="0"/>
            </a:br>
            <a:r>
              <a:rPr lang="en-US" sz="2800" dirty="0"/>
              <a:t>commute</a:t>
            </a:r>
          </a:p>
          <a:p>
            <a:pPr lvl="3"/>
            <a:r>
              <a:rPr lang="en-US" sz="2800" dirty="0"/>
              <a:t>Broken air conditioner </a:t>
            </a:r>
          </a:p>
          <a:p>
            <a:pPr lvl="2"/>
            <a:r>
              <a:rPr lang="en-US" sz="2800" dirty="0"/>
              <a:t>Significant (</a:t>
            </a:r>
            <a:r>
              <a:rPr lang="en-US" sz="2800" i="1" dirty="0"/>
              <a:t>in terms of stress</a:t>
            </a:r>
            <a:r>
              <a:rPr lang="en-US" sz="2800" dirty="0"/>
              <a:t>)</a:t>
            </a:r>
          </a:p>
          <a:p>
            <a:pPr lvl="3"/>
            <a:r>
              <a:rPr lang="en-US" sz="2800" dirty="0"/>
              <a:t>Failure and/or loss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sharlapatrick.com/wp-content/uploads/2009/12/frustrat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008" y="1690687"/>
            <a:ext cx="4755992" cy="4667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65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&amp; Health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Conflict</a:t>
            </a:r>
          </a:p>
          <a:p>
            <a:pPr lvl="1"/>
            <a:r>
              <a:rPr lang="en-US" sz="2800" dirty="0"/>
              <a:t>Occurs when two (or more) incompatible motivations or behavioral impulses compete for expression</a:t>
            </a:r>
          </a:p>
          <a:p>
            <a:pPr lvl="2"/>
            <a:r>
              <a:rPr lang="en-US" sz="2800" u="sng" dirty="0"/>
              <a:t>Approach-Approach Conflict</a:t>
            </a:r>
          </a:p>
          <a:p>
            <a:pPr lvl="3"/>
            <a:r>
              <a:rPr lang="en-US" sz="2800" dirty="0"/>
              <a:t>A choice must be made between two attractive goals</a:t>
            </a:r>
          </a:p>
          <a:p>
            <a:pPr lvl="2"/>
            <a:r>
              <a:rPr lang="en-US" sz="2800" u="sng" dirty="0"/>
              <a:t>Avoidance-Avoidance Conflict</a:t>
            </a:r>
          </a:p>
          <a:p>
            <a:pPr lvl="3"/>
            <a:r>
              <a:rPr lang="en-US" sz="2800" dirty="0"/>
              <a:t>A choice must be made between two unattractive goals</a:t>
            </a:r>
          </a:p>
          <a:p>
            <a:pPr lvl="2"/>
            <a:r>
              <a:rPr lang="en-US" sz="2800" u="sng" dirty="0"/>
              <a:t>Approach-Avoidance Conflict</a:t>
            </a:r>
          </a:p>
          <a:p>
            <a:pPr lvl="3"/>
            <a:r>
              <a:rPr lang="en-US" sz="2800" dirty="0"/>
              <a:t>A choice must be made about whether to pursue a single goal that has both attractive &amp; unattractive aspects </a:t>
            </a:r>
          </a:p>
          <a:p>
            <a:pPr lvl="4"/>
            <a:r>
              <a:rPr lang="en-US" sz="2800" dirty="0"/>
              <a:t>Often produce vacillation…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&amp; Health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27048"/>
            <a:ext cx="10425056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Life Changes</a:t>
            </a:r>
          </a:p>
          <a:p>
            <a:pPr lvl="1"/>
            <a:r>
              <a:rPr lang="en-US" sz="2800" dirty="0"/>
              <a:t>Any significant alterations to one’s circumstances that require readjustment</a:t>
            </a:r>
          </a:p>
          <a:p>
            <a:pPr lvl="2"/>
            <a:r>
              <a:rPr lang="en-US" sz="2800" u="sng" dirty="0"/>
              <a:t>Social Readjustment Rating Scale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FF0000"/>
                </a:solidFill>
              </a:rPr>
              <a:t>Holmes &amp; Rahe</a:t>
            </a:r>
            <a:r>
              <a:rPr lang="en-US" sz="2800" dirty="0"/>
              <a:t>, 1967)</a:t>
            </a:r>
          </a:p>
          <a:p>
            <a:pPr lvl="3"/>
            <a:r>
              <a:rPr lang="en-US" sz="2800" dirty="0"/>
              <a:t>Death of a spouse (100)</a:t>
            </a:r>
          </a:p>
          <a:p>
            <a:pPr lvl="3"/>
            <a:r>
              <a:rPr lang="en-US" sz="2800" dirty="0"/>
              <a:t>Divorce (73)</a:t>
            </a:r>
          </a:p>
          <a:p>
            <a:pPr lvl="3"/>
            <a:r>
              <a:rPr lang="en-US" sz="2800" dirty="0"/>
              <a:t>Marital Separation (65)</a:t>
            </a:r>
          </a:p>
          <a:p>
            <a:pPr lvl="3"/>
            <a:r>
              <a:rPr lang="en-US" sz="2800" dirty="0"/>
              <a:t>Jail Term (63)</a:t>
            </a:r>
          </a:p>
          <a:p>
            <a:pPr lvl="3"/>
            <a:r>
              <a:rPr lang="en-US" sz="2800" dirty="0"/>
              <a:t>Death of a close family member (63)</a:t>
            </a:r>
          </a:p>
          <a:p>
            <a:pPr lvl="3"/>
            <a:r>
              <a:rPr lang="en-US" sz="2800" dirty="0"/>
              <a:t>Personal injury or illness (53)</a:t>
            </a:r>
          </a:p>
          <a:p>
            <a:pPr lvl="3"/>
            <a:r>
              <a:rPr lang="en-US" sz="2800" dirty="0"/>
              <a:t>Marriage (50)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&amp; Health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Stress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Pressure</a:t>
            </a:r>
          </a:p>
          <a:p>
            <a:pPr lvl="1"/>
            <a:r>
              <a:rPr lang="en-US" sz="3200" dirty="0"/>
              <a:t>Involves expectations or                                                             demands that one behave                                                                           in a certain way</a:t>
            </a:r>
          </a:p>
          <a:p>
            <a:pPr lvl="2"/>
            <a:r>
              <a:rPr lang="en-US" sz="3200" dirty="0"/>
              <a:t>Salespeople</a:t>
            </a:r>
          </a:p>
          <a:p>
            <a:pPr lvl="2"/>
            <a:r>
              <a:rPr lang="en-US" sz="3200" dirty="0"/>
              <a:t>Professors</a:t>
            </a:r>
          </a:p>
          <a:p>
            <a:pPr lvl="2"/>
            <a:r>
              <a:rPr lang="en-US" sz="3200" dirty="0"/>
              <a:t>Stand-up comedians</a:t>
            </a:r>
          </a:p>
          <a:p>
            <a:pPr lvl="2"/>
            <a:r>
              <a:rPr lang="en-US" sz="3200" dirty="0"/>
              <a:t>Suburban homeowners</a:t>
            </a:r>
          </a:p>
          <a:p>
            <a:pPr lvl="2"/>
            <a:r>
              <a:rPr lang="en-US" sz="3200" dirty="0"/>
              <a:t>Teenagers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6EFB5-0404-48C5-9016-A3DD8786AC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i.usatoday.net/money/_photos/2012/01/16/Dont-confuse-job-challenges-chronic-stress-AORFDSH-x-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07" y="1914861"/>
            <a:ext cx="4044949" cy="4120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60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A8D0E-6754-4905-B0FC-5616A2B664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COMPONENTS OF STRESS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6E3E0-8CEF-4BAB-91F6-615895CADF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THE HHS PSYCHOLOGY DEPARTMENT</a:t>
            </a:r>
          </a:p>
        </p:txBody>
      </p:sp>
    </p:spTree>
    <p:extLst>
      <p:ext uri="{BB962C8B-B14F-4D97-AF65-F5344CB8AC3E}">
        <p14:creationId xmlns:p14="http://schemas.microsoft.com/office/powerpoint/2010/main" val="38889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DC056B-A44D-4CAE-9BBC-1DA9A2793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&amp; Health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Stress Chart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A1622E1-1E48-4E1A-9001-8D0A5E64EB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219744"/>
              </p:ext>
            </p:extLst>
          </p:nvPr>
        </p:nvGraphicFramePr>
        <p:xfrm>
          <a:off x="838200" y="1825624"/>
          <a:ext cx="10515600" cy="44030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26336955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6590068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7731307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8058629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17564066"/>
                    </a:ext>
                  </a:extLst>
                </a:gridCol>
              </a:tblGrid>
              <a:tr h="1552356">
                <a:tc>
                  <a:txBody>
                    <a:bodyPr/>
                    <a:lstStyle/>
                    <a:p>
                      <a:r>
                        <a:rPr lang="en-US" dirty="0"/>
                        <a:t>TYPE OF 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FRUSTRATION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CONFLICT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LIFE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047513"/>
                  </a:ext>
                </a:extLst>
              </a:tr>
              <a:tr h="2850698">
                <a:tc>
                  <a:txBody>
                    <a:bodyPr/>
                    <a:lstStyle/>
                    <a:p>
                      <a:r>
                        <a:rPr lang="en-US" dirty="0"/>
                        <a:t>BRIEF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196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28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400800" y="2514600"/>
            <a:ext cx="4038600" cy="457200"/>
          </a:xfrm>
        </p:spPr>
        <p:txBody>
          <a:bodyPr>
            <a:normAutofit/>
          </a:bodyPr>
          <a:lstStyle/>
          <a:p>
            <a:r>
              <a:rPr lang="en-US" dirty="0"/>
              <a:t>Part three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&amp; Health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Responses</a:t>
            </a:r>
          </a:p>
        </p:txBody>
      </p:sp>
      <p:pic>
        <p:nvPicPr>
          <p:cNvPr id="3076" name="Picture 4" descr="http://www.quantumscale.com/wp-content/uploads/2012/04/candy-bar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61" y="450953"/>
            <a:ext cx="5561704" cy="5956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1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&amp; Health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Responses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Responses</a:t>
            </a:r>
          </a:p>
          <a:p>
            <a:pPr lvl="1"/>
            <a:r>
              <a:rPr lang="en-US" dirty="0"/>
              <a:t>Most behavioral responses to stress involve coping</a:t>
            </a:r>
          </a:p>
          <a:p>
            <a:pPr lvl="2"/>
            <a:r>
              <a:rPr lang="en-US" dirty="0"/>
              <a:t>Active efforts to master, reduce or tolerate the demands created by stress; can be helpful or maladaptive </a:t>
            </a:r>
          </a:p>
          <a:p>
            <a:pPr lvl="1"/>
            <a:r>
              <a:rPr lang="en-US" u="sng" dirty="0"/>
              <a:t>Coping Mechanisms</a:t>
            </a:r>
          </a:p>
          <a:p>
            <a:pPr lvl="2"/>
            <a:r>
              <a:rPr lang="en-US" dirty="0"/>
              <a:t>Learned helplessness</a:t>
            </a:r>
          </a:p>
          <a:p>
            <a:pPr lvl="2"/>
            <a:r>
              <a:rPr lang="en-US" dirty="0"/>
              <a:t>Self-blame</a:t>
            </a:r>
          </a:p>
          <a:p>
            <a:pPr lvl="2"/>
            <a:r>
              <a:rPr lang="en-US" dirty="0"/>
              <a:t>Aggression </a:t>
            </a:r>
          </a:p>
          <a:p>
            <a:pPr lvl="2"/>
            <a:r>
              <a:rPr lang="en-US" dirty="0"/>
              <a:t>Catharsis</a:t>
            </a:r>
          </a:p>
          <a:p>
            <a:pPr lvl="2"/>
            <a:r>
              <a:rPr lang="en-US" dirty="0"/>
              <a:t>Self-indulgence</a:t>
            </a:r>
          </a:p>
          <a:p>
            <a:pPr lvl="2"/>
            <a:r>
              <a:rPr lang="en-US" dirty="0"/>
              <a:t>Defense mechanisms</a:t>
            </a:r>
          </a:p>
        </p:txBody>
      </p:sp>
      <p:pic>
        <p:nvPicPr>
          <p:cNvPr id="5122" name="Picture 2" descr="http://www.educationworld.com/a_curr/columnists/jones/images/jones_studentengagement_profdev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1"/>
            <a:ext cx="4533900" cy="314325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&amp; Health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Responses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Constructive Coping</a:t>
            </a:r>
          </a:p>
          <a:p>
            <a:pPr lvl="1"/>
            <a:r>
              <a:rPr lang="en-US" dirty="0"/>
              <a:t>Healthy efforts to deal </a:t>
            </a:r>
            <a:br>
              <a:rPr lang="en-US" dirty="0"/>
            </a:br>
            <a:r>
              <a:rPr lang="en-US" dirty="0"/>
              <a:t>with stressful events</a:t>
            </a:r>
          </a:p>
          <a:p>
            <a:pPr lvl="2"/>
            <a:r>
              <a:rPr lang="en-US" sz="2400" u="sng" dirty="0"/>
              <a:t>How?</a:t>
            </a:r>
          </a:p>
          <a:p>
            <a:pPr lvl="3"/>
            <a:r>
              <a:rPr lang="en-US" sz="2400" dirty="0"/>
              <a:t>Direct confrontation of </a:t>
            </a:r>
            <a:br>
              <a:rPr lang="en-US" sz="2400" dirty="0"/>
            </a:br>
            <a:r>
              <a:rPr lang="en-US" sz="2400" dirty="0"/>
              <a:t>the problem</a:t>
            </a:r>
          </a:p>
          <a:p>
            <a:pPr lvl="3"/>
            <a:r>
              <a:rPr lang="en-US" sz="2400" dirty="0"/>
              <a:t>Realistic appraisal of </a:t>
            </a:r>
            <a:br>
              <a:rPr lang="en-US" sz="2400" dirty="0"/>
            </a:br>
            <a:r>
              <a:rPr lang="en-US" sz="2400" dirty="0"/>
              <a:t>the stress &amp; coping </a:t>
            </a:r>
            <a:br>
              <a:rPr lang="en-US" sz="2400" dirty="0"/>
            </a:br>
            <a:r>
              <a:rPr lang="en-US" sz="2400" dirty="0"/>
              <a:t>resources</a:t>
            </a:r>
          </a:p>
          <a:p>
            <a:pPr lvl="3"/>
            <a:r>
              <a:rPr lang="en-US" sz="2400" dirty="0"/>
              <a:t>Learning to recognize, and in some cases regulate, potentially disruptive emotional reactions to stress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3ACD5-3892-452B-B2E5-1CAE6982C9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tx.english-ch.com/teacher/olay/stress-management-mind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49736"/>
            <a:ext cx="5316967" cy="4943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88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E93562-3A20-450B-B97E-19DBA7543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Writing Activity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10ADA-8A71-48E1-BA5F-9DBF8274E8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5914" y="2398934"/>
            <a:ext cx="4919250" cy="3527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1CC70A-47C1-437C-988B-AE8589D44A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Write a paragraph that answers the questions:</a:t>
            </a:r>
          </a:p>
          <a:p>
            <a:pPr lvl="1"/>
            <a:r>
              <a:rPr lang="en-US" dirty="0"/>
              <a:t>Explain how you respond to stressful situations.</a:t>
            </a:r>
          </a:p>
          <a:p>
            <a:pPr lvl="1"/>
            <a:r>
              <a:rPr lang="en-US" dirty="0"/>
              <a:t>Does the way that you respond reduce your stress?  Please explain your response. </a:t>
            </a:r>
          </a:p>
          <a:p>
            <a:pPr lvl="1"/>
            <a:r>
              <a:rPr lang="en-US" dirty="0"/>
              <a:t>__________________________________________________________________________________________________________________________________________________________________________________________________________________  </a:t>
            </a:r>
          </a:p>
        </p:txBody>
      </p:sp>
    </p:spTree>
    <p:extLst>
      <p:ext uri="{BB962C8B-B14F-4D97-AF65-F5344CB8AC3E}">
        <p14:creationId xmlns:p14="http://schemas.microsoft.com/office/powerpoint/2010/main" val="130623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400800" y="2514601"/>
            <a:ext cx="4038600" cy="609600"/>
          </a:xfrm>
        </p:spPr>
        <p:txBody>
          <a:bodyPr/>
          <a:lstStyle/>
          <a:p>
            <a:r>
              <a:rPr lang="en-US" dirty="0"/>
              <a:t>Part four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&amp; Health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Stress</a:t>
            </a:r>
          </a:p>
        </p:txBody>
      </p:sp>
      <p:pic>
        <p:nvPicPr>
          <p:cNvPr id="6146" name="Picture 2" descr="http://womenonthefence.com/wp-content/uploads/2012/12/StressSymptom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5002"/>
            <a:ext cx="5249731" cy="6153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8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&amp; Health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Psychological Effects</a:t>
            </a:r>
          </a:p>
          <a:p>
            <a:pPr lvl="1"/>
            <a:r>
              <a:rPr lang="en-US" u="sng" dirty="0"/>
              <a:t>Burnout</a:t>
            </a:r>
          </a:p>
          <a:p>
            <a:pPr lvl="2"/>
            <a:r>
              <a:rPr lang="en-US" sz="2400" dirty="0"/>
              <a:t>Physical &amp; emotional exhaustion, as well as cynicism and a lowered sense of self-efficacy</a:t>
            </a:r>
          </a:p>
          <a:p>
            <a:pPr lvl="2"/>
            <a:r>
              <a:rPr lang="en-US" sz="2400" dirty="0"/>
              <a:t>Generally brought on by work-related stress</a:t>
            </a:r>
          </a:p>
          <a:p>
            <a:pPr lvl="1"/>
            <a:r>
              <a:rPr lang="en-US" u="sng" dirty="0"/>
              <a:t>Psychological problems &amp; disorders</a:t>
            </a:r>
          </a:p>
          <a:p>
            <a:pPr lvl="2"/>
            <a:r>
              <a:rPr lang="en-US" sz="2400" dirty="0"/>
              <a:t>Poor academic performance, sleep disturbances, sexual difficulties, alcohol &amp; drug abuse, etc.</a:t>
            </a:r>
          </a:p>
          <a:p>
            <a:pPr lvl="1"/>
            <a:r>
              <a:rPr lang="en-US" dirty="0"/>
              <a:t>Positive effects?</a:t>
            </a:r>
          </a:p>
          <a:p>
            <a:pPr lvl="2"/>
            <a:r>
              <a:rPr lang="en-US" sz="2400" dirty="0"/>
              <a:t>Resilience </a:t>
            </a:r>
          </a:p>
          <a:p>
            <a:pPr lvl="3"/>
            <a:r>
              <a:rPr lang="en-US" sz="2400" dirty="0"/>
              <a:t>Successful adaptation to significant stress &amp; trauma </a:t>
            </a:r>
          </a:p>
        </p:txBody>
      </p:sp>
    </p:spTree>
    <p:extLst>
      <p:ext uri="{BB962C8B-B14F-4D97-AF65-F5344CB8AC3E}">
        <p14:creationId xmlns:p14="http://schemas.microsoft.com/office/powerpoint/2010/main" val="38413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&amp; Health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Stress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Effects</a:t>
            </a:r>
          </a:p>
          <a:p>
            <a:pPr lvl="1"/>
            <a:r>
              <a:rPr lang="en-US" sz="2800" u="sng" dirty="0"/>
              <a:t>Heart disease</a:t>
            </a:r>
          </a:p>
          <a:p>
            <a:pPr lvl="2"/>
            <a:r>
              <a:rPr lang="en-US" sz="2800" dirty="0"/>
              <a:t>Specifically coronary heart disease (</a:t>
            </a:r>
            <a:r>
              <a:rPr lang="en-US" sz="2800" i="1" dirty="0"/>
              <a:t>90% of heart related deaths</a:t>
            </a:r>
            <a:r>
              <a:rPr lang="en-US" sz="2800" dirty="0"/>
              <a:t>)</a:t>
            </a:r>
          </a:p>
          <a:p>
            <a:pPr lvl="2"/>
            <a:r>
              <a:rPr lang="en-US" sz="2800" dirty="0"/>
              <a:t>Emotional reactions &amp; depression also linked to heart disease </a:t>
            </a:r>
          </a:p>
          <a:p>
            <a:pPr lvl="1"/>
            <a:r>
              <a:rPr lang="en-US" sz="2800" u="sng" dirty="0"/>
              <a:t>Immune functioning</a:t>
            </a:r>
          </a:p>
          <a:p>
            <a:pPr lvl="2"/>
            <a:r>
              <a:rPr lang="en-US" sz="2800" dirty="0"/>
              <a:t>Reduced immune activity</a:t>
            </a:r>
          </a:p>
          <a:p>
            <a:pPr lvl="3"/>
            <a:r>
              <a:rPr lang="en-US" sz="2800" dirty="0"/>
              <a:t>Asthma, cancer, chronic pain, common cold, herpes, IBS, migraine headaches, rheumatoid arthritis, skin disorders, ulcers, etc. </a:t>
            </a:r>
          </a:p>
        </p:txBody>
      </p:sp>
    </p:spTree>
    <p:extLst>
      <p:ext uri="{BB962C8B-B14F-4D97-AF65-F5344CB8AC3E}">
        <p14:creationId xmlns:p14="http://schemas.microsoft.com/office/powerpoint/2010/main" val="39252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&amp; Health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Personality Factors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A36272-1C1E-4316-A188-C1FDB738D4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www.simplypsychology.org/typeapersonalit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40" y="1724687"/>
            <a:ext cx="5953460" cy="4908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1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&amp; Health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Personality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Type A</a:t>
            </a:r>
          </a:p>
          <a:p>
            <a:pPr lvl="1"/>
            <a:r>
              <a:rPr lang="en-US" u="sng" dirty="0"/>
              <a:t>General Characteristics</a:t>
            </a:r>
          </a:p>
          <a:p>
            <a:pPr lvl="2"/>
            <a:r>
              <a:rPr lang="en-US" sz="2400" dirty="0"/>
              <a:t>Competitive &amp; ambitious </a:t>
            </a:r>
          </a:p>
          <a:p>
            <a:pPr lvl="2"/>
            <a:r>
              <a:rPr lang="en-US" sz="2400" dirty="0"/>
              <a:t>Time urgency &amp; impatience</a:t>
            </a:r>
          </a:p>
          <a:p>
            <a:pPr lvl="2"/>
            <a:r>
              <a:rPr lang="en-US" sz="2400" dirty="0"/>
              <a:t>Anger &amp; hostility </a:t>
            </a:r>
          </a:p>
          <a:p>
            <a:pPr lvl="2"/>
            <a:r>
              <a:rPr lang="en-US" sz="2400" dirty="0"/>
              <a:t>Easily annoyed</a:t>
            </a:r>
          </a:p>
          <a:p>
            <a:pPr lvl="1"/>
            <a:r>
              <a:rPr lang="en-US" u="sng" dirty="0"/>
              <a:t>In life…</a:t>
            </a:r>
          </a:p>
          <a:p>
            <a:pPr lvl="2"/>
            <a:r>
              <a:rPr lang="en-US" sz="2400" dirty="0"/>
              <a:t>Tend to be workaholics</a:t>
            </a:r>
          </a:p>
          <a:p>
            <a:pPr lvl="2"/>
            <a:r>
              <a:rPr lang="en-US" sz="2400" dirty="0"/>
              <a:t>Often successful, but frequently unsatisfied</a:t>
            </a:r>
          </a:p>
          <a:p>
            <a:pPr lvl="2"/>
            <a:r>
              <a:rPr lang="en-US" sz="2400" dirty="0"/>
              <a:t>Find it very difficult to relax/to do nothing</a:t>
            </a:r>
          </a:p>
          <a:p>
            <a:pPr lvl="1"/>
            <a:r>
              <a:rPr lang="en-US" i="1" dirty="0"/>
              <a:t>More prone to..?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B29BC-64BF-487D-95A9-900B9C2A06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8194" name="Picture 2" descr="http://shermanheart.files.wordpress.com/2012/02/5169460_f52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254" y="1825625"/>
            <a:ext cx="5017545" cy="4667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8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900" y="1481138"/>
            <a:ext cx="6172200" cy="4525962"/>
          </a:xfrm>
          <a:effectLst>
            <a:reflection blurRad="6350" stA="50000" endA="300" endPos="90000" dist="508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56087" y="3155532"/>
            <a:ext cx="5518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 panose="020B0503020204020204" pitchFamily="34" charset="0"/>
              </a:rPr>
              <a:t>ENGAGEMENT!</a:t>
            </a:r>
          </a:p>
        </p:txBody>
      </p:sp>
    </p:spTree>
    <p:extLst>
      <p:ext uri="{BB962C8B-B14F-4D97-AF65-F5344CB8AC3E}">
        <p14:creationId xmlns:p14="http://schemas.microsoft.com/office/powerpoint/2010/main" val="248968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&amp; Health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Personality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Type B</a:t>
            </a:r>
          </a:p>
          <a:p>
            <a:pPr lvl="1"/>
            <a:r>
              <a:rPr lang="en-US" sz="3600" u="sng" dirty="0"/>
              <a:t>General Characteristics</a:t>
            </a:r>
          </a:p>
          <a:p>
            <a:pPr lvl="2"/>
            <a:r>
              <a:rPr lang="en-US" sz="3600" dirty="0"/>
              <a:t>Less competitive &amp; driven</a:t>
            </a:r>
          </a:p>
          <a:p>
            <a:pPr lvl="2"/>
            <a:r>
              <a:rPr lang="en-US" sz="3600" dirty="0"/>
              <a:t>Easygoing &amp; slow to anger</a:t>
            </a:r>
          </a:p>
          <a:p>
            <a:pPr lvl="2"/>
            <a:r>
              <a:rPr lang="en-US" sz="3600" dirty="0"/>
              <a:t>Relaxed &amp; amicable</a:t>
            </a:r>
          </a:p>
          <a:p>
            <a:pPr lvl="2"/>
            <a:r>
              <a:rPr lang="en-US" sz="3600" dirty="0"/>
              <a:t>Charismatic</a:t>
            </a:r>
          </a:p>
          <a:p>
            <a:pPr lvl="2"/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AC4FC-9F05-4956-86DD-DD78055B9F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9218" name="Picture 2" descr="http://www.buzzle.com/img/articleImages/333390-2045-3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96" y="1825626"/>
            <a:ext cx="4748604" cy="4486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8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&amp; Health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Personality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Type C</a:t>
            </a:r>
          </a:p>
          <a:p>
            <a:pPr lvl="1"/>
            <a:r>
              <a:rPr lang="en-US" sz="3200" u="sng" dirty="0"/>
              <a:t>General Characteristics</a:t>
            </a:r>
          </a:p>
          <a:p>
            <a:pPr lvl="2"/>
            <a:r>
              <a:rPr lang="en-US" sz="3200" dirty="0"/>
              <a:t>People-pleasers </a:t>
            </a:r>
          </a:p>
          <a:p>
            <a:pPr lvl="2"/>
            <a:r>
              <a:rPr lang="en-US" sz="3200" dirty="0"/>
              <a:t>Peace-keepers </a:t>
            </a:r>
          </a:p>
          <a:p>
            <a:pPr lvl="2"/>
            <a:r>
              <a:rPr lang="en-US" sz="3200" dirty="0"/>
              <a:t>Often lonely </a:t>
            </a:r>
          </a:p>
          <a:p>
            <a:pPr lvl="2"/>
            <a:r>
              <a:rPr lang="en-US" sz="3200" dirty="0"/>
              <a:t>Find it difficult to express                                                                 emotions, especially                                                                                       negative ones</a:t>
            </a:r>
          </a:p>
          <a:p>
            <a:pPr lvl="1"/>
            <a:r>
              <a:rPr lang="en-US" sz="3200" i="1" dirty="0"/>
              <a:t>More prone to..?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2EE7E-2B54-4CE3-9E36-F2286A35ED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http://www.alexanderpractice.co.uk/images/geoff_phobia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82" y="1825625"/>
            <a:ext cx="5181600" cy="4667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14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&amp; Health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Personality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Type H (Hardy Personality)</a:t>
            </a:r>
          </a:p>
          <a:p>
            <a:pPr lvl="1"/>
            <a:r>
              <a:rPr lang="en-US" u="sng" dirty="0"/>
              <a:t>General Characteristics </a:t>
            </a:r>
          </a:p>
          <a:p>
            <a:pPr lvl="2"/>
            <a:r>
              <a:rPr lang="en-US" sz="2400" dirty="0"/>
              <a:t>Type A individuals who thrive on stress</a:t>
            </a:r>
          </a:p>
          <a:p>
            <a:pPr lvl="2"/>
            <a:r>
              <a:rPr lang="en-US" sz="2400" dirty="0"/>
              <a:t>Different from the traditional </a:t>
            </a:r>
            <a:br>
              <a:rPr lang="en-US" sz="2400" dirty="0"/>
            </a:br>
            <a:r>
              <a:rPr lang="en-US" sz="2400" dirty="0"/>
              <a:t>Type A in </a:t>
            </a:r>
            <a:r>
              <a:rPr lang="en-US" sz="2400" i="1" dirty="0"/>
              <a:t>three key ways…</a:t>
            </a:r>
          </a:p>
          <a:p>
            <a:pPr lvl="3"/>
            <a:r>
              <a:rPr lang="en-US" sz="2400" dirty="0"/>
              <a:t>Commitment</a:t>
            </a:r>
          </a:p>
          <a:p>
            <a:pPr lvl="3"/>
            <a:r>
              <a:rPr lang="en-US" sz="2400" dirty="0"/>
              <a:t>Control</a:t>
            </a:r>
          </a:p>
          <a:p>
            <a:pPr lvl="3"/>
            <a:r>
              <a:rPr lang="en-US" sz="2400" dirty="0"/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283214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&amp; Health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Personality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 conclusion…</a:t>
            </a:r>
          </a:p>
          <a:p>
            <a:pPr lvl="1"/>
            <a:r>
              <a:rPr lang="en-US" sz="3200" dirty="0"/>
              <a:t>If life gives you lemons…</a:t>
            </a:r>
          </a:p>
          <a:p>
            <a:pPr lvl="2"/>
            <a:r>
              <a:rPr lang="en-US" sz="3200" dirty="0"/>
              <a:t>Type A people get enraged &amp; throw the lemons back, having a minor heart attack while doing so…</a:t>
            </a:r>
          </a:p>
          <a:p>
            <a:pPr lvl="2"/>
            <a:r>
              <a:rPr lang="en-US" sz="3200" dirty="0"/>
              <a:t>Type B people gather all of the lemons &amp; make lemonade…</a:t>
            </a:r>
          </a:p>
          <a:p>
            <a:pPr lvl="2"/>
            <a:r>
              <a:rPr lang="en-US" sz="3200" dirty="0"/>
              <a:t>Type C people don’t say anything, but fume inside where no one can see…</a:t>
            </a:r>
          </a:p>
          <a:p>
            <a:pPr lvl="2"/>
            <a:r>
              <a:rPr lang="en-US" sz="3200" dirty="0"/>
              <a:t>Type H people gather the lemons, make lemonade, sell it, turn it into a franchise business &amp; make millions…</a:t>
            </a:r>
          </a:p>
        </p:txBody>
      </p:sp>
    </p:spTree>
    <p:extLst>
      <p:ext uri="{BB962C8B-B14F-4D97-AF65-F5344CB8AC3E}">
        <p14:creationId xmlns:p14="http://schemas.microsoft.com/office/powerpoint/2010/main" val="42452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E0EAA-53E4-4AAD-A14B-4BAA02711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&amp; Health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Personality Factors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75E9B-8163-407B-A67D-C2CEB60AA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summary that describes if your personality is closer to being an A, B,C, or H.</a:t>
            </a:r>
          </a:p>
          <a:p>
            <a:r>
              <a:rPr lang="en-US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900" y="1481138"/>
            <a:ext cx="6172200" cy="4525962"/>
          </a:xfrm>
          <a:effectLst>
            <a:reflection blurRad="6350" stA="50000" endA="300" endPos="90000" dist="508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56087" y="3155532"/>
            <a:ext cx="5518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 panose="020B0503020204020204" pitchFamily="34" charset="0"/>
              </a:rPr>
              <a:t>EVALUATION!</a:t>
            </a:r>
          </a:p>
        </p:txBody>
      </p:sp>
    </p:spTree>
    <p:extLst>
      <p:ext uri="{BB962C8B-B14F-4D97-AF65-F5344CB8AC3E}">
        <p14:creationId xmlns:p14="http://schemas.microsoft.com/office/powerpoint/2010/main" val="23079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EVALUATION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Students will examine the standard and essential questions.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We will complete a stress Circle Map.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6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0C00-320B-4A44-A399-BBAAA642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Georgia Standards of Excellence</a:t>
            </a:r>
            <a:br>
              <a:rPr lang="en-US" dirty="0"/>
            </a:br>
            <a:r>
              <a:rPr lang="en-US" dirty="0"/>
              <a:t>PSYCHOLOGY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7418-0E24-4760-A61C-ED94FEC6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u="sng" dirty="0"/>
              <a:t>SSPBF3: </a:t>
            </a:r>
            <a:r>
              <a:rPr lang="en-US" sz="6000" dirty="0"/>
              <a:t>Discuss the components of stress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08178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CB15-B9AF-4035-BB4C-F3309BD2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TARGET(S) </a:t>
            </a:r>
            <a:br>
              <a:rPr lang="en-US" dirty="0"/>
            </a:br>
            <a:r>
              <a:rPr lang="en-US" dirty="0"/>
              <a:t>PSYCHOLOGY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5E96-BC85-4198-BE53-E62BF6A5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 CAN discuss and analyze the components of stress.</a:t>
            </a:r>
          </a:p>
        </p:txBody>
      </p:sp>
    </p:spTree>
    <p:extLst>
      <p:ext uri="{BB962C8B-B14F-4D97-AF65-F5344CB8AC3E}">
        <p14:creationId xmlns:p14="http://schemas.microsoft.com/office/powerpoint/2010/main" val="5135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4B13-BD60-447C-BE92-A58601D6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CRITERIA</a:t>
            </a:r>
            <a:br>
              <a:rPr lang="en-US" dirty="0"/>
            </a:br>
            <a:r>
              <a:rPr lang="en-US" dirty="0"/>
              <a:t>PSYCHOLOGY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63FC4-0254-4CD0-8C6E-3CE6CF1F9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We will know that we are successful when we are able to discuss and analyze the components of stress.</a:t>
            </a:r>
          </a:p>
        </p:txBody>
      </p:sp>
    </p:spTree>
    <p:extLst>
      <p:ext uri="{BB962C8B-B14F-4D97-AF65-F5344CB8AC3E}">
        <p14:creationId xmlns:p14="http://schemas.microsoft.com/office/powerpoint/2010/main" val="144063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Engagement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1. Students will examine the standard and learning targets.</a:t>
            </a:r>
          </a:p>
          <a:p>
            <a:r>
              <a:rPr lang="en-US" sz="3200" dirty="0"/>
              <a:t>2. Students and instructor will discuss and review bell ringer.</a:t>
            </a:r>
          </a:p>
          <a:p>
            <a:pPr marL="4572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STRESS CIRCLE MAP</a:t>
            </a:r>
          </a:p>
        </p:txBody>
      </p:sp>
      <p:pic>
        <p:nvPicPr>
          <p:cNvPr id="4" name="Content Placeholder 3" descr="circle m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9217" y="2017342"/>
            <a:ext cx="4329013" cy="3657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C53035-7CFC-4D0A-9F1D-F2738371D9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869F4-4DED-4AB8-9A62-2C7CE531BF4F}"/>
              </a:ext>
            </a:extLst>
          </p:cNvPr>
          <p:cNvSpPr txBox="1"/>
          <p:nvPr/>
        </p:nvSpPr>
        <p:spPr>
          <a:xfrm>
            <a:off x="6377439" y="2571257"/>
            <a:ext cx="46410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DESCRIBE SOME OF THE CAUSES OF STRESS AND THE VARIOUS WAYS THE INDIVIDUALS RESPOND TO STRESS. </a:t>
            </a:r>
          </a:p>
        </p:txBody>
      </p:sp>
    </p:spTree>
    <p:extLst>
      <p:ext uri="{BB962C8B-B14F-4D97-AF65-F5344CB8AC3E}">
        <p14:creationId xmlns:p14="http://schemas.microsoft.com/office/powerpoint/2010/main" val="6192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0C00-320B-4A44-A399-BBAAA642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Georgia Standards of Excellence</a:t>
            </a:r>
            <a:br>
              <a:rPr lang="en-US" dirty="0"/>
            </a:br>
            <a:r>
              <a:rPr lang="en-US" dirty="0"/>
              <a:t>PSYCHOLOGY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7418-0E24-4760-A61C-ED94FEC6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u="sng" dirty="0"/>
              <a:t>SSPBF3: </a:t>
            </a:r>
            <a:r>
              <a:rPr lang="en-US" sz="6000" dirty="0"/>
              <a:t>Discuss the components of stress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21099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CB15-B9AF-4035-BB4C-F3309BD2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TARGET(S) </a:t>
            </a:r>
            <a:br>
              <a:rPr lang="en-US" dirty="0"/>
            </a:br>
            <a:r>
              <a:rPr lang="en-US" dirty="0"/>
              <a:t>PSYCHOLOGY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95E96-BC85-4198-BE53-E62BF6A5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 CAN discuss and analyze the components of stress.</a:t>
            </a:r>
          </a:p>
        </p:txBody>
      </p:sp>
    </p:spTree>
    <p:extLst>
      <p:ext uri="{BB962C8B-B14F-4D97-AF65-F5344CB8AC3E}">
        <p14:creationId xmlns:p14="http://schemas.microsoft.com/office/powerpoint/2010/main" val="72528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4B13-BD60-447C-BE92-A58601D6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CRITERIA</a:t>
            </a:r>
            <a:br>
              <a:rPr lang="en-US" dirty="0"/>
            </a:br>
            <a:r>
              <a:rPr lang="en-US" dirty="0"/>
              <a:t>PSYCHOLOGY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63FC4-0254-4CD0-8C6E-3CE6CF1F9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We will know that we are successful when we are able to discuss and analyze the components of stress.</a:t>
            </a:r>
          </a:p>
        </p:txBody>
      </p:sp>
    </p:spTree>
    <p:extLst>
      <p:ext uri="{BB962C8B-B14F-4D97-AF65-F5344CB8AC3E}">
        <p14:creationId xmlns:p14="http://schemas.microsoft.com/office/powerpoint/2010/main" val="15066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900" y="1481138"/>
            <a:ext cx="6172200" cy="4525962"/>
          </a:xfrm>
          <a:effectLst>
            <a:reflection blurRad="6350" stA="50000" endA="300" endPos="90000" dist="508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24454" y="2589957"/>
            <a:ext cx="71481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 panose="020B0503020204020204" pitchFamily="34" charset="0"/>
              </a:rPr>
              <a:t>EXPLORE, EXPLAIN AND ELABORATE!</a:t>
            </a:r>
          </a:p>
        </p:txBody>
      </p:sp>
    </p:spTree>
    <p:extLst>
      <p:ext uri="{BB962C8B-B14F-4D97-AF65-F5344CB8AC3E}">
        <p14:creationId xmlns:p14="http://schemas.microsoft.com/office/powerpoint/2010/main" val="60235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Explore, Explain, and Elaborate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1. Students will examine the standard and learning targets.</a:t>
            </a:r>
          </a:p>
          <a:p>
            <a:r>
              <a:rPr lang="en-US" sz="3200" dirty="0"/>
              <a:t>2. Students and instructor will discuss and review a series of reading passages and notes for this unit. </a:t>
            </a:r>
          </a:p>
          <a:p>
            <a:r>
              <a:rPr lang="en-US" sz="3200" dirty="0"/>
              <a:t>3. Students and instructor will complete a variety of activities for this unit. </a:t>
            </a:r>
          </a:p>
          <a:p>
            <a:pPr marL="4572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1221</Words>
  <Application>Microsoft Office PowerPoint</Application>
  <PresentationFormat>Widescreen</PresentationFormat>
  <Paragraphs>206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Corbel</vt:lpstr>
      <vt:lpstr>Office Theme</vt:lpstr>
      <vt:lpstr>BELL RINGER:  Fill in the chart below.  Explain how each entity in the first column could possibly become a source of stress for teens and young adults. </vt:lpstr>
      <vt:lpstr>COMPONENTS OF STRESS</vt:lpstr>
      <vt:lpstr>PowerPoint Presentation</vt:lpstr>
      <vt:lpstr>Engagement Instructions</vt:lpstr>
      <vt:lpstr>Georgia Standards of Excellence PSYCHOLOGY  </vt:lpstr>
      <vt:lpstr>LEARNING TARGET(S)  PSYCHOLOGY </vt:lpstr>
      <vt:lpstr>SUCCESS CRITERIA PSYCHOLOGY  </vt:lpstr>
      <vt:lpstr>PowerPoint Presentation</vt:lpstr>
      <vt:lpstr>Explore, Explain, and Elaborate Instructions</vt:lpstr>
      <vt:lpstr>Georgia Standards of Excellence PSYCHOLOGY  </vt:lpstr>
      <vt:lpstr>LEARNING TARGET(S)  PSYCHOLOGY </vt:lpstr>
      <vt:lpstr>SUCCESS CRITERIA PSYCHOLOGY  </vt:lpstr>
      <vt:lpstr>Stress &amp; Health: The Basics</vt:lpstr>
      <vt:lpstr>Stress &amp; Health: Acute vs. Chronic Stressors Venn Diagram</vt:lpstr>
      <vt:lpstr>Stress &amp; Health:  Types of Stress</vt:lpstr>
      <vt:lpstr>Stress &amp; Health: Types of Stress</vt:lpstr>
      <vt:lpstr>Stress &amp; Health: Types of Stress</vt:lpstr>
      <vt:lpstr>Stress &amp; Health: Types of Stress</vt:lpstr>
      <vt:lpstr>Stress &amp; Health: Types of Stress</vt:lpstr>
      <vt:lpstr>Stress &amp; Health: Types of Stress Chart</vt:lpstr>
      <vt:lpstr>Stress &amp; Health:  Stress Responses</vt:lpstr>
      <vt:lpstr>Stress &amp; Health: Stress Responses</vt:lpstr>
      <vt:lpstr>Stress &amp; Health: Stress Responses</vt:lpstr>
      <vt:lpstr>Writing Activity</vt:lpstr>
      <vt:lpstr>Stress &amp; Health:  Effects of Stress</vt:lpstr>
      <vt:lpstr>Stress &amp; Health: Effects of Stress</vt:lpstr>
      <vt:lpstr>Stress &amp; Health: Effects of Stress</vt:lpstr>
      <vt:lpstr>Stress &amp; Health: Personality Factors</vt:lpstr>
      <vt:lpstr>Stress &amp; Health: Personality Factors</vt:lpstr>
      <vt:lpstr>Stress &amp; Health: Personality Factors</vt:lpstr>
      <vt:lpstr>Stress &amp; Health: Personality Factors</vt:lpstr>
      <vt:lpstr>Stress &amp; Health: Personality Factors</vt:lpstr>
      <vt:lpstr>Stress &amp; Health: Personality Factors</vt:lpstr>
      <vt:lpstr>Stress &amp; Health: Personality Factors Summary</vt:lpstr>
      <vt:lpstr>PowerPoint Presentation</vt:lpstr>
      <vt:lpstr>EVALUATION STRATEGY</vt:lpstr>
      <vt:lpstr>Georgia Standards of Excellence PSYCHOLOGY  </vt:lpstr>
      <vt:lpstr>LEARNING TARGET(S)  PSYCHOLOGY </vt:lpstr>
      <vt:lpstr>SUCCESS CRITERIA PSYCHOLOGY  </vt:lpstr>
      <vt:lpstr>STRESS CIRCLE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RINGER:  Fill in the chart below.  List a two potential sources of stress that could potentially cause stress.</dc:title>
  <dc:creator>Windows User</dc:creator>
  <cp:lastModifiedBy>Streetman, Billterrence</cp:lastModifiedBy>
  <cp:revision>11</cp:revision>
  <cp:lastPrinted>2023-12-04T12:19:16Z</cp:lastPrinted>
  <dcterms:created xsi:type="dcterms:W3CDTF">2021-09-20T01:36:44Z</dcterms:created>
  <dcterms:modified xsi:type="dcterms:W3CDTF">2025-03-10T14:04:04Z</dcterms:modified>
</cp:coreProperties>
</file>