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media1.WAV" ContentType="audio/x-wav"/>
  <Override PartName="/ppt/media/media2.WAV" ContentType="audio/x-wav"/>
  <Override PartName="/ppt/media/media3.WAV" ContentType="audio/x-wav"/>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00"/>
  </p:notesMasterIdLst>
  <p:sldIdLst>
    <p:sldId id="321" r:id="rId5"/>
    <p:sldId id="461" r:id="rId6"/>
    <p:sldId id="389" r:id="rId7"/>
    <p:sldId id="545" r:id="rId8"/>
    <p:sldId id="541" r:id="rId9"/>
    <p:sldId id="478" r:id="rId10"/>
    <p:sldId id="465" r:id="rId11"/>
    <p:sldId id="520" r:id="rId12"/>
    <p:sldId id="539" r:id="rId13"/>
    <p:sldId id="549" r:id="rId14"/>
    <p:sldId id="479" r:id="rId15"/>
    <p:sldId id="470" r:id="rId16"/>
    <p:sldId id="538" r:id="rId17"/>
    <p:sldId id="550" r:id="rId18"/>
    <p:sldId id="551" r:id="rId19"/>
    <p:sldId id="546" r:id="rId20"/>
    <p:sldId id="547" r:id="rId21"/>
    <p:sldId id="548" r:id="rId22"/>
    <p:sldId id="542" r:id="rId23"/>
    <p:sldId id="487" r:id="rId24"/>
    <p:sldId id="477" r:id="rId25"/>
    <p:sldId id="451" r:id="rId26"/>
    <p:sldId id="452" r:id="rId27"/>
    <p:sldId id="455" r:id="rId28"/>
    <p:sldId id="453" r:id="rId29"/>
    <p:sldId id="476" r:id="rId30"/>
    <p:sldId id="256" r:id="rId31"/>
    <p:sldId id="399" r:id="rId32"/>
    <p:sldId id="390" r:id="rId33"/>
    <p:sldId id="391" r:id="rId34"/>
    <p:sldId id="392" r:id="rId35"/>
    <p:sldId id="393" r:id="rId36"/>
    <p:sldId id="394" r:id="rId37"/>
    <p:sldId id="395" r:id="rId38"/>
    <p:sldId id="396" r:id="rId39"/>
    <p:sldId id="397" r:id="rId40"/>
    <p:sldId id="398"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413" r:id="rId55"/>
    <p:sldId id="414" r:id="rId56"/>
    <p:sldId id="415" r:id="rId57"/>
    <p:sldId id="416" r:id="rId58"/>
    <p:sldId id="417" r:id="rId59"/>
    <p:sldId id="418" r:id="rId60"/>
    <p:sldId id="419" r:id="rId61"/>
    <p:sldId id="420" r:id="rId62"/>
    <p:sldId id="421" r:id="rId63"/>
    <p:sldId id="422" r:id="rId64"/>
    <p:sldId id="423" r:id="rId65"/>
    <p:sldId id="424" r:id="rId66"/>
    <p:sldId id="425" r:id="rId67"/>
    <p:sldId id="426" r:id="rId68"/>
    <p:sldId id="427" r:id="rId69"/>
    <p:sldId id="428" r:id="rId70"/>
    <p:sldId id="429" r:id="rId71"/>
    <p:sldId id="430" r:id="rId72"/>
    <p:sldId id="431" r:id="rId73"/>
    <p:sldId id="432" r:id="rId74"/>
    <p:sldId id="433" r:id="rId75"/>
    <p:sldId id="434" r:id="rId76"/>
    <p:sldId id="435" r:id="rId77"/>
    <p:sldId id="436" r:id="rId78"/>
    <p:sldId id="437" r:id="rId79"/>
    <p:sldId id="438" r:id="rId80"/>
    <p:sldId id="439" r:id="rId81"/>
    <p:sldId id="440" r:id="rId82"/>
    <p:sldId id="441" r:id="rId83"/>
    <p:sldId id="442" r:id="rId84"/>
    <p:sldId id="443" r:id="rId85"/>
    <p:sldId id="444" r:id="rId86"/>
    <p:sldId id="445" r:id="rId87"/>
    <p:sldId id="446" r:id="rId88"/>
    <p:sldId id="447" r:id="rId89"/>
    <p:sldId id="448" r:id="rId90"/>
    <p:sldId id="449" r:id="rId91"/>
    <p:sldId id="456" r:id="rId92"/>
    <p:sldId id="460" r:id="rId93"/>
    <p:sldId id="518" r:id="rId94"/>
    <p:sldId id="519" r:id="rId95"/>
    <p:sldId id="459" r:id="rId96"/>
    <p:sldId id="480" r:id="rId97"/>
    <p:sldId id="481" r:id="rId98"/>
    <p:sldId id="484" r:id="rId9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0033CC"/>
    <a:srgbClr val="003399"/>
    <a:srgbClr val="DDDDDD"/>
    <a:srgbClr val="FFFFFF"/>
    <a:srgbClr val="FFEB8F"/>
    <a:srgbClr val="E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673" autoAdjust="0"/>
    <p:restoredTop sz="99120" autoAdjust="0"/>
  </p:normalViewPr>
  <p:slideViewPr>
    <p:cSldViewPr>
      <p:cViewPr varScale="1">
        <p:scale>
          <a:sx n="124" d="100"/>
          <a:sy n="124" d="100"/>
        </p:scale>
        <p:origin x="12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751ABA2-AE86-478E-838A-FCF8D93DA521}" type="datetimeFigureOut">
              <a:rPr lang="en-US"/>
              <a:pPr>
                <a:defRPr/>
              </a:pPr>
              <a:t>3/27/2025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1AB08C0-81D0-4F90-94FB-713C27AC8AD3}" type="slidenum">
              <a:rPr lang="en-US"/>
              <a:pPr>
                <a:defRPr/>
              </a:pPr>
              <a:t>‹#›</a:t>
            </a:fld>
            <a:endParaRPr lang="en-US" dirty="0"/>
          </a:p>
        </p:txBody>
      </p:sp>
    </p:spTree>
    <p:extLst>
      <p:ext uri="{BB962C8B-B14F-4D97-AF65-F5344CB8AC3E}">
        <p14:creationId xmlns:p14="http://schemas.microsoft.com/office/powerpoint/2010/main" val="4173009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AB08C0-81D0-4F90-94FB-713C27AC8AD3}" type="slidenum">
              <a:rPr lang="en-US" smtClean="0"/>
              <a:pPr>
                <a:defRPr/>
              </a:pPr>
              <a:t>5</a:t>
            </a:fld>
            <a:endParaRPr lang="en-US" dirty="0"/>
          </a:p>
        </p:txBody>
      </p:sp>
    </p:spTree>
    <p:extLst>
      <p:ext uri="{BB962C8B-B14F-4D97-AF65-F5344CB8AC3E}">
        <p14:creationId xmlns:p14="http://schemas.microsoft.com/office/powerpoint/2010/main" val="114570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83008D-4BD0-4BE0-908F-AFF177B20445}" type="slidenum">
              <a:rPr lang="en-US" smtClean="0"/>
              <a:pPr/>
              <a:t>7</a:t>
            </a:fld>
            <a:endParaRPr lang="en-US" dirty="0"/>
          </a:p>
        </p:txBody>
      </p:sp>
    </p:spTree>
    <p:extLst>
      <p:ext uri="{BB962C8B-B14F-4D97-AF65-F5344CB8AC3E}">
        <p14:creationId xmlns:p14="http://schemas.microsoft.com/office/powerpoint/2010/main" val="201053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CE8E2C-ED95-42DA-B5C2-55F10550F65D}" type="slidenum">
              <a:rPr lang="en-US" smtClean="0"/>
              <a:pPr/>
              <a:t>94</a:t>
            </a:fld>
            <a:endParaRPr lang="en-US" dirty="0"/>
          </a:p>
        </p:txBody>
      </p:sp>
    </p:spTree>
    <p:extLst>
      <p:ext uri="{BB962C8B-B14F-4D97-AF65-F5344CB8AC3E}">
        <p14:creationId xmlns:p14="http://schemas.microsoft.com/office/powerpoint/2010/main" val="324588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folHlink"/>
            </a:gs>
            <a:gs pos="100000">
              <a:srgbClr val="000099"/>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Text Box 8"/>
          <p:cNvSpPr txBox="1">
            <a:spLocks noChangeArrowheads="1"/>
          </p:cNvSpPr>
          <p:nvPr/>
        </p:nvSpPr>
        <p:spPr bwMode="auto">
          <a:xfrm>
            <a:off x="0" y="6583363"/>
            <a:ext cx="1676400" cy="274637"/>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defRPr/>
            </a:pPr>
            <a:r>
              <a:rPr lang="en-US" sz="1200" b="1" dirty="0">
                <a:solidFill>
                  <a:srgbClr val="000099"/>
                </a:solidFill>
                <a:latin typeface="Arial" charset="0"/>
              </a:rPr>
              <a:t>© David A. Occhino</a:t>
            </a:r>
            <a:endParaRPr lang="en-US" b="1" dirty="0">
              <a:solidFill>
                <a:srgbClr val="000099"/>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80" charset="0"/>
        </a:defRPr>
      </a:lvl2pPr>
      <a:lvl3pPr algn="ctr" rtl="0" eaLnBrk="0" fontAlgn="base" hangingPunct="0">
        <a:spcBef>
          <a:spcPct val="0"/>
        </a:spcBef>
        <a:spcAft>
          <a:spcPct val="0"/>
        </a:spcAft>
        <a:defRPr sz="4400">
          <a:solidFill>
            <a:schemeClr val="tx2"/>
          </a:solidFill>
          <a:latin typeface="Times New Roman" pitchFamily="80" charset="0"/>
        </a:defRPr>
      </a:lvl3pPr>
      <a:lvl4pPr algn="ctr" rtl="0" eaLnBrk="0" fontAlgn="base" hangingPunct="0">
        <a:spcBef>
          <a:spcPct val="0"/>
        </a:spcBef>
        <a:spcAft>
          <a:spcPct val="0"/>
        </a:spcAft>
        <a:defRPr sz="4400">
          <a:solidFill>
            <a:schemeClr val="tx2"/>
          </a:solidFill>
          <a:latin typeface="Times New Roman" pitchFamily="80" charset="0"/>
        </a:defRPr>
      </a:lvl4pPr>
      <a:lvl5pPr algn="ctr" rtl="0" eaLnBrk="0" fontAlgn="base" hangingPunct="0">
        <a:spcBef>
          <a:spcPct val="0"/>
        </a:spcBef>
        <a:spcAft>
          <a:spcPct val="0"/>
        </a:spcAft>
        <a:defRPr sz="4400">
          <a:solidFill>
            <a:schemeClr val="tx2"/>
          </a:solidFill>
          <a:latin typeface="Times New Roman" pitchFamily="80" charset="0"/>
        </a:defRPr>
      </a:lvl5pPr>
      <a:lvl6pPr marL="457200" algn="ctr" rtl="0" eaLnBrk="0" fontAlgn="base" hangingPunct="0">
        <a:spcBef>
          <a:spcPct val="0"/>
        </a:spcBef>
        <a:spcAft>
          <a:spcPct val="0"/>
        </a:spcAft>
        <a:defRPr sz="4400">
          <a:solidFill>
            <a:schemeClr val="tx2"/>
          </a:solidFill>
          <a:latin typeface="Times New Roman" pitchFamily="80" charset="0"/>
        </a:defRPr>
      </a:lvl6pPr>
      <a:lvl7pPr marL="914400" algn="ctr" rtl="0" eaLnBrk="0" fontAlgn="base" hangingPunct="0">
        <a:spcBef>
          <a:spcPct val="0"/>
        </a:spcBef>
        <a:spcAft>
          <a:spcPct val="0"/>
        </a:spcAft>
        <a:defRPr sz="4400">
          <a:solidFill>
            <a:schemeClr val="tx2"/>
          </a:solidFill>
          <a:latin typeface="Times New Roman" pitchFamily="80" charset="0"/>
        </a:defRPr>
      </a:lvl7pPr>
      <a:lvl8pPr marL="1371600" algn="ctr" rtl="0" eaLnBrk="0" fontAlgn="base" hangingPunct="0">
        <a:spcBef>
          <a:spcPct val="0"/>
        </a:spcBef>
        <a:spcAft>
          <a:spcPct val="0"/>
        </a:spcAft>
        <a:defRPr sz="4400">
          <a:solidFill>
            <a:schemeClr val="tx2"/>
          </a:solidFill>
          <a:latin typeface="Times New Roman" pitchFamily="80" charset="0"/>
        </a:defRPr>
      </a:lvl8pPr>
      <a:lvl9pPr marL="1828800" algn="ctr" rtl="0" eaLnBrk="0" fontAlgn="base" hangingPunct="0">
        <a:spcBef>
          <a:spcPct val="0"/>
        </a:spcBef>
        <a:spcAft>
          <a:spcPct val="0"/>
        </a:spcAft>
        <a:defRPr sz="4400">
          <a:solidFill>
            <a:schemeClr val="tx2"/>
          </a:solidFill>
          <a:latin typeface="Times New Roman" pitchFamily="8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7.xml"/><Relationship Id="rId7" Type="http://schemas.openxmlformats.org/officeDocument/2006/relationships/image" Target="../media/image11.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3" Type="http://schemas.openxmlformats.org/officeDocument/2006/relationships/slide" Target="slide48.xml"/><Relationship Id="rId18" Type="http://schemas.openxmlformats.org/officeDocument/2006/relationships/slide" Target="slide58.xml"/><Relationship Id="rId26" Type="http://schemas.openxmlformats.org/officeDocument/2006/relationships/slide" Target="slide74.xml"/><Relationship Id="rId39" Type="http://schemas.openxmlformats.org/officeDocument/2006/relationships/image" Target="../media/image25.jpeg"/><Relationship Id="rId21" Type="http://schemas.openxmlformats.org/officeDocument/2006/relationships/slide" Target="slide64.xml"/><Relationship Id="rId34" Type="http://schemas.openxmlformats.org/officeDocument/2006/relationships/image" Target="../media/image20.jpeg"/><Relationship Id="rId7" Type="http://schemas.openxmlformats.org/officeDocument/2006/relationships/slide" Target="slide32.xml"/><Relationship Id="rId12" Type="http://schemas.openxmlformats.org/officeDocument/2006/relationships/slide" Target="slide46.xml"/><Relationship Id="rId17" Type="http://schemas.openxmlformats.org/officeDocument/2006/relationships/slide" Target="slide56.xml"/><Relationship Id="rId25" Type="http://schemas.openxmlformats.org/officeDocument/2006/relationships/slide" Target="slide72.xml"/><Relationship Id="rId33" Type="http://schemas.openxmlformats.org/officeDocument/2006/relationships/slide" Target="slide88.xml"/><Relationship Id="rId38" Type="http://schemas.openxmlformats.org/officeDocument/2006/relationships/image" Target="../media/image24.jpeg"/><Relationship Id="rId2" Type="http://schemas.openxmlformats.org/officeDocument/2006/relationships/image" Target="../media/image19.jpeg"/><Relationship Id="rId16" Type="http://schemas.openxmlformats.org/officeDocument/2006/relationships/slide" Target="slide54.xml"/><Relationship Id="rId20" Type="http://schemas.openxmlformats.org/officeDocument/2006/relationships/slide" Target="slide62.xml"/><Relationship Id="rId29" Type="http://schemas.openxmlformats.org/officeDocument/2006/relationships/slide" Target="slide80.xml"/><Relationship Id="rId1" Type="http://schemas.openxmlformats.org/officeDocument/2006/relationships/slideLayout" Target="../slideLayouts/slideLayout7.xml"/><Relationship Id="rId6" Type="http://schemas.openxmlformats.org/officeDocument/2006/relationships/slide" Target="slide40.xml"/><Relationship Id="rId11" Type="http://schemas.openxmlformats.org/officeDocument/2006/relationships/slide" Target="slide36.xml"/><Relationship Id="rId24" Type="http://schemas.openxmlformats.org/officeDocument/2006/relationships/slide" Target="slide70.xml"/><Relationship Id="rId32" Type="http://schemas.openxmlformats.org/officeDocument/2006/relationships/slide" Target="slide86.xml"/><Relationship Id="rId37" Type="http://schemas.openxmlformats.org/officeDocument/2006/relationships/image" Target="../media/image23.jpeg"/><Relationship Id="rId5" Type="http://schemas.openxmlformats.org/officeDocument/2006/relationships/slide" Target="slide30.xml"/><Relationship Id="rId15" Type="http://schemas.openxmlformats.org/officeDocument/2006/relationships/slide" Target="slide52.xml"/><Relationship Id="rId23" Type="http://schemas.openxmlformats.org/officeDocument/2006/relationships/slide" Target="slide68.xml"/><Relationship Id="rId28" Type="http://schemas.openxmlformats.org/officeDocument/2006/relationships/slide" Target="slide78.xml"/><Relationship Id="rId36" Type="http://schemas.openxmlformats.org/officeDocument/2006/relationships/image" Target="../media/image22.jpeg"/><Relationship Id="rId10" Type="http://schemas.openxmlformats.org/officeDocument/2006/relationships/slide" Target="slide44.xml"/><Relationship Id="rId19" Type="http://schemas.openxmlformats.org/officeDocument/2006/relationships/slide" Target="slide60.xml"/><Relationship Id="rId31" Type="http://schemas.openxmlformats.org/officeDocument/2006/relationships/slide" Target="slide84.xml"/><Relationship Id="rId4" Type="http://schemas.openxmlformats.org/officeDocument/2006/relationships/slide" Target="slide38.xml"/><Relationship Id="rId9" Type="http://schemas.openxmlformats.org/officeDocument/2006/relationships/slide" Target="slide34.xml"/><Relationship Id="rId14" Type="http://schemas.openxmlformats.org/officeDocument/2006/relationships/slide" Target="slide50.xml"/><Relationship Id="rId22" Type="http://schemas.openxmlformats.org/officeDocument/2006/relationships/slide" Target="slide66.xml"/><Relationship Id="rId27" Type="http://schemas.openxmlformats.org/officeDocument/2006/relationships/slide" Target="slide76.xml"/><Relationship Id="rId30" Type="http://schemas.openxmlformats.org/officeDocument/2006/relationships/slide" Target="slide82.xml"/><Relationship Id="rId35" Type="http://schemas.openxmlformats.org/officeDocument/2006/relationships/image" Target="../media/image21.jpeg"/><Relationship Id="rId8" Type="http://schemas.openxmlformats.org/officeDocument/2006/relationships/slide" Target="slide42.xml"/><Relationship Id="rId3" Type="http://schemas.openxmlformats.org/officeDocument/2006/relationships/slide" Target="slide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webp"/><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6.png"/><Relationship Id="rId4" Type="http://schemas.openxmlformats.org/officeDocument/2006/relationships/slide" Target="slide27.xml"/></Relationships>
</file>

<file path=ppt/slides/_rels/slide8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8.jpe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0.png"/></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9.png"/><Relationship Id="rId4" Type="http://schemas.openxmlformats.org/officeDocument/2006/relationships/image" Target="../media/image10.pn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0.png"/><Relationship Id="rId4" Type="http://schemas.openxmlformats.org/officeDocument/2006/relationships/image" Target="../media/image9.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762000" y="1524000"/>
            <a:ext cx="7696200" cy="4986338"/>
          </a:xfrm>
          <a:prstGeom prst="rect">
            <a:avLst/>
          </a:prstGeom>
          <a:noFill/>
          <a:ln w="9525">
            <a:noFill/>
            <a:miter lim="800000"/>
            <a:headEnd/>
            <a:tailEnd/>
          </a:ln>
        </p:spPr>
        <p:txBody>
          <a:bodyPr>
            <a:spAutoFit/>
          </a:bodyPr>
          <a:lstStyle/>
          <a:p>
            <a:pPr marL="458788" indent="-458788" eaLnBrk="0" hangingPunct="0">
              <a:lnSpc>
                <a:spcPct val="80000"/>
              </a:lnSpc>
              <a:spcBef>
                <a:spcPct val="50000"/>
              </a:spcBef>
              <a:buFont typeface="Times" pitchFamily="18" charset="0"/>
              <a:buAutoNum type="arabicPeriod"/>
            </a:pPr>
            <a:r>
              <a:rPr lang="en-US" sz="1500" dirty="0"/>
              <a:t>Be sure you have downloaded all the sound effect files and have them placed in the same folder with the Powerpoint file you have open right now.</a:t>
            </a:r>
          </a:p>
          <a:p>
            <a:pPr marL="458788" indent="-458788" eaLnBrk="0" hangingPunct="0">
              <a:lnSpc>
                <a:spcPct val="80000"/>
              </a:lnSpc>
              <a:spcBef>
                <a:spcPct val="50000"/>
              </a:spcBef>
              <a:buFont typeface="Times" pitchFamily="18" charset="0"/>
              <a:buAutoNum type="arabicPeriod"/>
            </a:pPr>
            <a:r>
              <a:rPr lang="en-US" sz="1500" dirty="0"/>
              <a:t>Before making any changes to this file, go to “Save As…” and type in a new name for the file.</a:t>
            </a:r>
          </a:p>
          <a:p>
            <a:pPr marL="458788" indent="-458788" eaLnBrk="0" hangingPunct="0">
              <a:lnSpc>
                <a:spcPct val="80000"/>
              </a:lnSpc>
              <a:spcBef>
                <a:spcPct val="50000"/>
              </a:spcBef>
              <a:buFont typeface="Times" pitchFamily="18" charset="0"/>
              <a:buAutoNum type="arabicPeriod"/>
            </a:pPr>
            <a:r>
              <a:rPr lang="en-US" sz="1500" dirty="0"/>
              <a:t>Decide if you will use the “Daily Double” slide. If so, then be sure to modify the game board so that one of the dollar amounts will link to the Daily Double slide. </a:t>
            </a:r>
            <a:r>
              <a:rPr lang="en-US" sz="1500" i="1" dirty="0"/>
              <a:t>(You need to know how to modify hyperlinks in Powerpoint to do this. See slide 2)</a:t>
            </a:r>
            <a:endParaRPr lang="en-US" sz="1500" dirty="0"/>
          </a:p>
          <a:p>
            <a:pPr marL="458788" indent="-458788" eaLnBrk="0" hangingPunct="0">
              <a:lnSpc>
                <a:spcPct val="80000"/>
              </a:lnSpc>
              <a:spcBef>
                <a:spcPct val="50000"/>
              </a:spcBef>
              <a:buFont typeface="Times" pitchFamily="18" charset="0"/>
              <a:buAutoNum type="arabicPeriod"/>
            </a:pPr>
            <a:r>
              <a:rPr lang="en-US" sz="1500" dirty="0"/>
              <a:t>Type in all the Categories on slides 4-9.</a:t>
            </a:r>
          </a:p>
          <a:p>
            <a:pPr marL="458788" indent="-458788" eaLnBrk="0" hangingPunct="0">
              <a:lnSpc>
                <a:spcPct val="80000"/>
              </a:lnSpc>
              <a:spcBef>
                <a:spcPct val="50000"/>
              </a:spcBef>
              <a:buFont typeface="Times" pitchFamily="18" charset="0"/>
              <a:buAutoNum type="arabicPeriod"/>
            </a:pPr>
            <a:r>
              <a:rPr lang="en-US" sz="1500" dirty="0"/>
              <a:t>Type in the categories again on slide 10 (the Game Board).</a:t>
            </a:r>
          </a:p>
          <a:p>
            <a:pPr marL="458788" indent="-458788" eaLnBrk="0" hangingPunct="0">
              <a:lnSpc>
                <a:spcPct val="80000"/>
              </a:lnSpc>
              <a:spcBef>
                <a:spcPct val="50000"/>
              </a:spcBef>
              <a:buFont typeface="Times" pitchFamily="18" charset="0"/>
              <a:buAutoNum type="arabicPeriod"/>
            </a:pPr>
            <a:r>
              <a:rPr lang="en-US" sz="1500" dirty="0"/>
              <a:t>Type in all the Answers and Questions on slides 11-70.</a:t>
            </a:r>
          </a:p>
          <a:p>
            <a:pPr marL="458788" indent="-458788" eaLnBrk="0" hangingPunct="0">
              <a:lnSpc>
                <a:spcPct val="80000"/>
              </a:lnSpc>
              <a:spcBef>
                <a:spcPct val="50000"/>
              </a:spcBef>
              <a:buFont typeface="Times" pitchFamily="18" charset="0"/>
              <a:buAutoNum type="arabicPeriod"/>
            </a:pPr>
            <a:r>
              <a:rPr lang="en-US" sz="1500" dirty="0"/>
              <a:t>Type in the “Final Jeopardy” category, answer and question on slides 72-74.</a:t>
            </a:r>
          </a:p>
          <a:p>
            <a:pPr marL="458788" indent="-458788" eaLnBrk="0" hangingPunct="0">
              <a:lnSpc>
                <a:spcPct val="80000"/>
              </a:lnSpc>
              <a:spcBef>
                <a:spcPct val="50000"/>
              </a:spcBef>
              <a:buFont typeface="Times" pitchFamily="18" charset="0"/>
              <a:buAutoNum type="arabicPeriod"/>
            </a:pPr>
            <a:r>
              <a:rPr lang="en-US" sz="1500" dirty="0"/>
              <a:t>Use this template to create a separate file for Round 2 if you plan to have a second round. (see steps 1-6 above). You will also need to link the Game Board to your Round 2 file. </a:t>
            </a:r>
            <a:r>
              <a:rPr lang="en-US" sz="1500" i="1" dirty="0"/>
              <a:t>(You need to know how to modify hyperlinks in Powerpoint to do this. See slide 2)</a:t>
            </a:r>
            <a:endParaRPr lang="en-US" sz="1500" dirty="0"/>
          </a:p>
          <a:p>
            <a:pPr marL="458788" indent="-458788" eaLnBrk="0" hangingPunct="0">
              <a:lnSpc>
                <a:spcPct val="80000"/>
              </a:lnSpc>
              <a:spcBef>
                <a:spcPct val="50000"/>
              </a:spcBef>
              <a:buFont typeface="Times" pitchFamily="18" charset="0"/>
              <a:buAutoNum type="arabicPeriod"/>
            </a:pPr>
            <a:r>
              <a:rPr lang="en-US" sz="1500" dirty="0"/>
              <a:t>Begin the presentation on slide 3 of the first round.</a:t>
            </a:r>
            <a:endParaRPr lang="en-US" sz="1500" dirty="0">
              <a:solidFill>
                <a:srgbClr val="E40000"/>
              </a:solidFill>
            </a:endParaRPr>
          </a:p>
          <a:p>
            <a:pPr marL="458788" indent="-458788" eaLnBrk="0" hangingPunct="0">
              <a:lnSpc>
                <a:spcPct val="80000"/>
              </a:lnSpc>
              <a:spcBef>
                <a:spcPct val="50000"/>
              </a:spcBef>
              <a:buFont typeface="Times" pitchFamily="18" charset="0"/>
              <a:buAutoNum type="arabicPeriod"/>
            </a:pPr>
            <a:endParaRPr lang="en-US" sz="1500" dirty="0">
              <a:solidFill>
                <a:srgbClr val="E40000"/>
              </a:solidFill>
            </a:endParaRPr>
          </a:p>
          <a:p>
            <a:pPr marL="458788" indent="-458788" algn="ctr" eaLnBrk="0" hangingPunct="0">
              <a:lnSpc>
                <a:spcPct val="80000"/>
              </a:lnSpc>
              <a:spcBef>
                <a:spcPct val="50000"/>
              </a:spcBef>
              <a:buFont typeface="Times" pitchFamily="18" charset="0"/>
              <a:buNone/>
            </a:pPr>
            <a:r>
              <a:rPr lang="en-US" sz="1500" b="1" i="1" dirty="0">
                <a:solidFill>
                  <a:srgbClr val="0033CC"/>
                </a:solidFill>
              </a:rPr>
              <a:t>If you have questions, please contact David Occhino at david_occhino@bcsd.org</a:t>
            </a:r>
          </a:p>
          <a:p>
            <a:pPr marL="458788" indent="-458788" algn="ctr" eaLnBrk="0" hangingPunct="0">
              <a:lnSpc>
                <a:spcPct val="80000"/>
              </a:lnSpc>
              <a:spcBef>
                <a:spcPct val="50000"/>
              </a:spcBef>
              <a:buFont typeface="Times" pitchFamily="18" charset="0"/>
              <a:buNone/>
            </a:pPr>
            <a:r>
              <a:rPr lang="en-US" sz="1500" b="1" i="1" dirty="0"/>
              <a:t>Do not distribute this file without David’s permission. Thank you.</a:t>
            </a:r>
            <a:endParaRPr lang="en-US" sz="1500" b="1" i="1" dirty="0">
              <a:solidFill>
                <a:srgbClr val="E40000"/>
              </a:solidFill>
            </a:endParaRPr>
          </a:p>
          <a:p>
            <a:pPr marL="458788" indent="-458788" algn="ctr" eaLnBrk="0" hangingPunct="0">
              <a:lnSpc>
                <a:spcPct val="80000"/>
              </a:lnSpc>
              <a:spcBef>
                <a:spcPct val="50000"/>
              </a:spcBef>
              <a:buFont typeface="Times" pitchFamily="18" charset="0"/>
              <a:buNone/>
            </a:pPr>
            <a:r>
              <a:rPr lang="en-US" sz="1500" b="1" i="1" dirty="0"/>
              <a:t>Visit my website at docchino.bcsd.org</a:t>
            </a:r>
          </a:p>
        </p:txBody>
      </p:sp>
      <p:sp>
        <p:nvSpPr>
          <p:cNvPr id="2051" name="Rectangle 6"/>
          <p:cNvSpPr>
            <a:spLocks noGrp="1" noChangeArrowheads="1"/>
          </p:cNvSpPr>
          <p:nvPr>
            <p:ph type="title" idx="4294967295"/>
          </p:nvPr>
        </p:nvSpPr>
        <p:spPr bwMode="auto">
          <a:xfrm>
            <a:off x="685800" y="534988"/>
            <a:ext cx="7772400" cy="836612"/>
          </a:xfrm>
          <a:prstGeom prst="rect">
            <a:avLst/>
          </a:prstGeom>
          <a:noFill/>
          <a:ln>
            <a:miter lim="800000"/>
            <a:headEnd/>
            <a:tailEnd/>
          </a:ln>
        </p:spPr>
        <p:txBody>
          <a:bodyPr/>
          <a:lstStyle/>
          <a:p>
            <a:r>
              <a:rPr lang="en-US" sz="3600" dirty="0">
                <a:solidFill>
                  <a:schemeClr val="tx1"/>
                </a:solidFill>
              </a:rPr>
              <a:t>To use this Jeopardy template:</a:t>
            </a:r>
            <a:endParaRPr lang="en-US" dirty="0">
              <a:solidFill>
                <a:schemeClr val="tx1"/>
              </a:solidFill>
            </a:endParaRPr>
          </a:p>
        </p:txBody>
      </p:sp>
      <p:sp>
        <p:nvSpPr>
          <p:cNvPr id="2052" name="Rectangle 7"/>
          <p:cNvSpPr>
            <a:spLocks noChangeArrowheads="1"/>
          </p:cNvSpPr>
          <p:nvPr/>
        </p:nvSpPr>
        <p:spPr bwMode="auto">
          <a:xfrm>
            <a:off x="1152525" y="6353175"/>
            <a:ext cx="184150" cy="457200"/>
          </a:xfrm>
          <a:prstGeom prst="rect">
            <a:avLst/>
          </a:prstGeom>
          <a:noFill/>
          <a:ln w="9525">
            <a:noFill/>
            <a:miter lim="800000"/>
            <a:headEnd/>
            <a:tailEnd/>
          </a:ln>
        </p:spPr>
        <p:txBody>
          <a:bodyPr wrap="none">
            <a:spAutoFit/>
          </a:bodyPr>
          <a:lstStyle/>
          <a:p>
            <a:pPr eaLnBrk="0" hangingPunct="0"/>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effectLst>
                  <a:outerShdw blurRad="38100" dist="38100" dir="2700000" algn="tl">
                    <a:srgbClr val="000000">
                      <a:alpha val="43137"/>
                    </a:srgbClr>
                  </a:outerShdw>
                </a:effectLst>
              </a:rPr>
              <a:t>SUCCESS CRITERIA: </a:t>
            </a:r>
          </a:p>
        </p:txBody>
      </p:sp>
      <p:sp>
        <p:nvSpPr>
          <p:cNvPr id="3" name="Content Placeholder 2"/>
          <p:cNvSpPr>
            <a:spLocks noGrp="1"/>
          </p:cNvSpPr>
          <p:nvPr>
            <p:ph idx="1"/>
          </p:nvPr>
        </p:nvSpPr>
        <p:spPr>
          <a:xfrm>
            <a:off x="457200" y="1417638"/>
            <a:ext cx="8229600" cy="4525963"/>
          </a:xfrm>
        </p:spPr>
        <p:txBody>
          <a:bodyPr/>
          <a:lstStyle/>
          <a:p>
            <a:pPr marL="457200" lvl="1" indent="-457200">
              <a:buFont typeface="+mj-lt"/>
              <a:buAutoNum type="arabicPeriod"/>
              <a:defRPr/>
            </a:pPr>
            <a:r>
              <a:rPr lang="en-US" sz="2400" dirty="0">
                <a:solidFill>
                  <a:srgbClr val="FFFF00"/>
                </a:solidFill>
              </a:rPr>
              <a:t>We will know that we are successful when we can analyze key components of both the foreign and domestic policies of Presidents Carter and Reagan.  </a:t>
            </a:r>
          </a:p>
          <a:p>
            <a:pPr marL="457200" lvl="1" indent="-457200">
              <a:buFont typeface="+mj-lt"/>
              <a:buAutoNum type="arabicPeriod"/>
              <a:defRPr/>
            </a:pPr>
            <a:endParaRPr lang="en-US" sz="2400" dirty="0">
              <a:solidFill>
                <a:srgbClr val="FFFF00"/>
              </a:solidFill>
            </a:endParaRPr>
          </a:p>
          <a:p>
            <a:pPr marL="457200" lvl="1" indent="-457200">
              <a:buFont typeface="+mj-lt"/>
              <a:buAutoNum type="arabicPeriod"/>
              <a:defRPr/>
            </a:pPr>
            <a:r>
              <a:rPr lang="en-US" sz="2400" dirty="0">
                <a:solidFill>
                  <a:srgbClr val="FFFF00"/>
                </a:solidFill>
              </a:rPr>
              <a:t>We will know that we are successful when we can analyze key components of both the foreign and domestic policies of Presidents Reagan, George H.W. Bush, Clinton, George W. Bush and Barack Obama</a:t>
            </a:r>
            <a:endParaRPr lang="en-US" sz="2000" dirty="0">
              <a:solidFill>
                <a:srgbClr val="FFFF00"/>
              </a:solidFill>
            </a:endParaRPr>
          </a:p>
          <a:p>
            <a:pPr>
              <a:defRPr/>
            </a:pPr>
            <a:endParaRPr lang="en-US" sz="2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190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ln>
            <a:miter lim="800000"/>
            <a:headEnd/>
            <a:tailEnd/>
          </a:ln>
        </p:spPr>
        <p:txBody>
          <a:bodyPr vert="horz" wrap="square" lIns="68580" tIns="34290" rIns="68580" bIns="34290" numCol="1" rtlCol="0" anchor="t" anchorCtr="0" compatLnSpc="1">
            <a:prstTxWarp prst="textNoShape">
              <a:avLst/>
            </a:prstTxWarp>
            <a:normAutofit/>
          </a:bodyPr>
          <a:lstStyle/>
          <a:p>
            <a:endParaRPr lang="en-US" dirty="0"/>
          </a:p>
        </p:txBody>
      </p:sp>
      <p:sp>
        <p:nvSpPr>
          <p:cNvPr id="3" name="Content Placeholder 2"/>
          <p:cNvSpPr>
            <a:spLocks noGrp="1"/>
          </p:cNvSpPr>
          <p:nvPr>
            <p:ph idx="1"/>
          </p:nvPr>
        </p:nvSpPr>
        <p:spPr>
          <a:effectLst>
            <a:reflection blurRad="6350" stA="50000" endA="300" endPos="90000" dist="50800" dir="5400000" sy="-100000" algn="bl" rotWithShape="0"/>
          </a:effectLst>
        </p:spPr>
        <p:txBody>
          <a:bodyPr/>
          <a:lstStyle/>
          <a:p>
            <a:pPr>
              <a:defRPr/>
            </a:pPr>
            <a:endParaRPr lang="en-US" dirty="0"/>
          </a:p>
        </p:txBody>
      </p:sp>
      <p:sp>
        <p:nvSpPr>
          <p:cNvPr id="4" name="Rectangle 3"/>
          <p:cNvSpPr/>
          <p:nvPr/>
        </p:nvSpPr>
        <p:spPr>
          <a:xfrm>
            <a:off x="587319" y="2895600"/>
            <a:ext cx="7969362" cy="553998"/>
          </a:xfrm>
          <a:prstGeom prst="rect">
            <a:avLst/>
          </a:prstGeom>
          <a:noFill/>
          <a:effectLst>
            <a:glow rad="139700">
              <a:schemeClr val="accent2">
                <a:satMod val="175000"/>
                <a:alpha val="40000"/>
              </a:schemeClr>
            </a:glow>
            <a:reflection blurRad="6350" stA="50000" endA="300" endPos="90000" dist="50800" dir="5400000" sy="-100000" algn="bl" rotWithShape="0"/>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38" dirty="0">
                <a:ln w="11430"/>
                <a:solidFill>
                  <a:srgbClr val="FFFF00"/>
                </a:solidFill>
                <a:effectLst>
                  <a:outerShdw blurRad="76200" dist="50800" dir="5400000" algn="tl" rotWithShape="0">
                    <a:srgbClr val="000000">
                      <a:alpha val="65000"/>
                    </a:srgbClr>
                  </a:outerShdw>
                </a:effectLst>
              </a:rPr>
              <a:t>EXPLORE, EXPLAIN, AND ELABORATE !!</a:t>
            </a:r>
          </a:p>
        </p:txBody>
      </p:sp>
    </p:spTree>
    <p:extLst>
      <p:ext uri="{BB962C8B-B14F-4D97-AF65-F5344CB8AC3E}">
        <p14:creationId xmlns:p14="http://schemas.microsoft.com/office/powerpoint/2010/main" val="3130826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2800" b="1" dirty="0">
                <a:solidFill>
                  <a:srgbClr val="FFFF00"/>
                </a:solidFill>
                <a:effectLst>
                  <a:outerShdw blurRad="38100" dist="38100" dir="2700000" algn="tl">
                    <a:srgbClr val="000000">
                      <a:alpha val="43137"/>
                    </a:srgbClr>
                  </a:outerShdw>
                </a:effectLst>
              </a:rPr>
              <a:t>EXPLORE, EXPLAIN, AND ELOBORATION STRATEGY</a:t>
            </a:r>
          </a:p>
        </p:txBody>
      </p:sp>
      <p:sp>
        <p:nvSpPr>
          <p:cNvPr id="6" name="Content Placeholder 5"/>
          <p:cNvSpPr>
            <a:spLocks noGrp="1"/>
          </p:cNvSpPr>
          <p:nvPr>
            <p:ph idx="1"/>
          </p:nvPr>
        </p:nvSpPr>
        <p:spPr>
          <a:xfrm>
            <a:off x="457200" y="1752600"/>
            <a:ext cx="8229600" cy="4191000"/>
          </a:xfrm>
        </p:spPr>
        <p:txBody>
          <a:bodyPr>
            <a:normAutofit/>
          </a:bodyPr>
          <a:lstStyle/>
          <a:p>
            <a:pPr marL="0" indent="0">
              <a:buFontTx/>
              <a:buNone/>
              <a:defRPr/>
            </a:pPr>
            <a:r>
              <a:rPr lang="en-US" sz="2800" b="1" dirty="0">
                <a:solidFill>
                  <a:srgbClr val="FFFF00"/>
                </a:solidFill>
                <a:effectLst>
                  <a:outerShdw blurRad="38100" dist="38100" dir="2700000" algn="tl">
                    <a:srgbClr val="000000">
                      <a:alpha val="43137"/>
                    </a:srgbClr>
                  </a:outerShdw>
                </a:effectLst>
              </a:rPr>
              <a:t>	</a:t>
            </a:r>
          </a:p>
          <a:p>
            <a:pPr>
              <a:defRPr/>
            </a:pPr>
            <a:r>
              <a:rPr lang="en-US" sz="2800" b="1" dirty="0">
                <a:solidFill>
                  <a:srgbClr val="FFFF00"/>
                </a:solidFill>
                <a:effectLst>
                  <a:outerShdw blurRad="38100" dist="38100" dir="2700000" algn="tl">
                    <a:srgbClr val="000000">
                      <a:alpha val="43137"/>
                    </a:srgbClr>
                  </a:outerShdw>
                </a:effectLst>
              </a:rPr>
              <a:t>1. Students will review standards and essential questions.</a:t>
            </a:r>
          </a:p>
          <a:p>
            <a:pPr>
              <a:defRPr/>
            </a:pPr>
            <a:endParaRPr lang="en-US" sz="2800" b="1" dirty="0">
              <a:solidFill>
                <a:srgbClr val="FFFF00"/>
              </a:solidFill>
              <a:effectLst>
                <a:outerShdw blurRad="38100" dist="38100" dir="2700000" algn="tl">
                  <a:srgbClr val="000000">
                    <a:alpha val="43137"/>
                  </a:srgbClr>
                </a:outerShdw>
              </a:effectLst>
            </a:endParaRPr>
          </a:p>
          <a:p>
            <a:pPr>
              <a:defRPr/>
            </a:pPr>
            <a:endParaRPr lang="en-US" sz="2800" b="1" dirty="0">
              <a:solidFill>
                <a:srgbClr val="FFFF00"/>
              </a:solidFill>
              <a:effectLst>
                <a:outerShdw blurRad="38100" dist="38100" dir="2700000" algn="tl">
                  <a:srgbClr val="000000">
                    <a:alpha val="43137"/>
                  </a:srgbClr>
                </a:outerShdw>
              </a:effectLst>
            </a:endParaRPr>
          </a:p>
          <a:p>
            <a:pPr>
              <a:defRPr/>
            </a:pPr>
            <a:r>
              <a:rPr lang="en-US" sz="2800" b="1" dirty="0">
                <a:solidFill>
                  <a:srgbClr val="FFFF00"/>
                </a:solidFill>
                <a:effectLst>
                  <a:outerShdw blurRad="38100" dist="38100" dir="2700000" algn="tl">
                    <a:srgbClr val="000000">
                      <a:alpha val="43137"/>
                    </a:srgbClr>
                  </a:outerShdw>
                </a:effectLst>
              </a:rPr>
              <a:t>2. Students will play…..</a:t>
            </a:r>
          </a:p>
          <a:p>
            <a:pPr>
              <a:buFontTx/>
              <a:buNone/>
              <a:defRPr/>
            </a:pPr>
            <a:endParaRPr lang="en-US" sz="2400" b="1" u="sng" dirty="0"/>
          </a:p>
          <a:p>
            <a:pPr lvl="1">
              <a:defRPr/>
            </a:pPr>
            <a:endParaRPr lang="en-US" sz="2400" b="1" dirty="0"/>
          </a:p>
          <a:p>
            <a:pPr marL="411480" lvl="1" indent="0">
              <a:buFontTx/>
              <a:buNone/>
              <a:defRPr/>
            </a:pPr>
            <a:endParaRPr lang="en-US" sz="2400" b="1" dirty="0"/>
          </a:p>
          <a:p>
            <a:pPr lvl="1">
              <a:defRPr/>
            </a:pPr>
            <a:endParaRPr lang="en-US" sz="2400" b="1" dirty="0"/>
          </a:p>
          <a:p>
            <a:pPr lvl="1">
              <a:defRPr/>
            </a:pPr>
            <a:endParaRPr lang="en-US" sz="2400" dirty="0"/>
          </a:p>
        </p:txBody>
      </p:sp>
      <p:pic>
        <p:nvPicPr>
          <p:cNvPr id="13316" name="Picture 6" descr="jeopardy_logo__79474.jpg"/>
          <p:cNvPicPr>
            <a:picLocks noChangeAspect="1"/>
          </p:cNvPicPr>
          <p:nvPr/>
        </p:nvPicPr>
        <p:blipFill>
          <a:blip r:embed="rId2" cstate="print"/>
          <a:srcRect/>
          <a:stretch>
            <a:fillRect/>
          </a:stretch>
        </p:blipFill>
        <p:spPr bwMode="auto">
          <a:xfrm>
            <a:off x="4800600" y="4038600"/>
            <a:ext cx="36576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FF00"/>
                </a:solidFill>
                <a:effectLst>
                  <a:outerShdw blurRad="38100" dist="38100" dir="2700000" algn="tl">
                    <a:srgbClr val="000000">
                      <a:alpha val="43137"/>
                    </a:srgbClr>
                  </a:outerShdw>
                </a:effectLst>
              </a:rPr>
              <a:t>GEORGIA STANDARDS OF EXCELLENCE</a:t>
            </a:r>
          </a:p>
        </p:txBody>
      </p:sp>
      <p:sp>
        <p:nvSpPr>
          <p:cNvPr id="3" name="Content Placeholder 2"/>
          <p:cNvSpPr>
            <a:spLocks noGrp="1"/>
          </p:cNvSpPr>
          <p:nvPr>
            <p:ph idx="1"/>
          </p:nvPr>
        </p:nvSpPr>
        <p:spPr/>
        <p:txBody>
          <a:bodyPr>
            <a:normAutofit fontScale="92500" lnSpcReduction="20000"/>
          </a:bodyPr>
          <a:lstStyle/>
          <a:p>
            <a:r>
              <a:rPr lang="en-US" u="sng" dirty="0">
                <a:solidFill>
                  <a:srgbClr val="FFFF00"/>
                </a:solidFill>
              </a:rPr>
              <a:t>SSUSH22</a:t>
            </a:r>
            <a:r>
              <a:rPr lang="en-US" dirty="0">
                <a:solidFill>
                  <a:srgbClr val="FFFF00"/>
                </a:solidFill>
              </a:rPr>
              <a:t> Analyze U.S. international and domestic policies including their influences on technological advancements and social changes during the Nixon, Ford, and Carter administrations. </a:t>
            </a:r>
          </a:p>
          <a:p>
            <a:endParaRPr lang="en-US" dirty="0">
              <a:solidFill>
                <a:srgbClr val="FFFF00"/>
              </a:solidFill>
            </a:endParaRPr>
          </a:p>
          <a:p>
            <a:r>
              <a:rPr lang="en-US" u="sng" dirty="0">
                <a:solidFill>
                  <a:srgbClr val="FFFF00"/>
                </a:solidFill>
              </a:rPr>
              <a:t>SSUSH23</a:t>
            </a:r>
            <a:r>
              <a:rPr lang="en-US" dirty="0">
                <a:solidFill>
                  <a:srgbClr val="FFFF00"/>
                </a:solidFill>
              </a:rPr>
              <a:t> Analyze U.S. international and domestic policies including their influences on technological advancements and social changes during the Reagan, George H.W. Bush, Clinton, George W. Bush, and Obama administrations. </a:t>
            </a:r>
          </a:p>
          <a:p>
            <a:endParaRPr lang="en-US"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282880395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effectLst>
                  <a:outerShdw blurRad="38100" dist="38100" dir="2700000" algn="tl">
                    <a:srgbClr val="000000">
                      <a:alpha val="43137"/>
                    </a:srgbClr>
                  </a:outerShdw>
                </a:effectLst>
              </a:rPr>
              <a:t>I CAN STATEMENTS: </a:t>
            </a:r>
          </a:p>
        </p:txBody>
      </p:sp>
      <p:sp>
        <p:nvSpPr>
          <p:cNvPr id="3" name="Content Placeholder 2"/>
          <p:cNvSpPr>
            <a:spLocks noGrp="1"/>
          </p:cNvSpPr>
          <p:nvPr>
            <p:ph idx="1"/>
          </p:nvPr>
        </p:nvSpPr>
        <p:spPr>
          <a:xfrm>
            <a:off x="457200" y="1417638"/>
            <a:ext cx="8229600" cy="4525963"/>
          </a:xfrm>
        </p:spPr>
        <p:txBody>
          <a:bodyPr/>
          <a:lstStyle/>
          <a:p>
            <a:pPr marL="457200" lvl="1" indent="-457200">
              <a:buFont typeface="+mj-lt"/>
              <a:buAutoNum type="arabicPeriod"/>
              <a:defRPr/>
            </a:pPr>
            <a:r>
              <a:rPr lang="en-US" sz="2400" dirty="0">
                <a:solidFill>
                  <a:srgbClr val="FFFF00"/>
                </a:solidFill>
              </a:rPr>
              <a:t>I CAN analyze key components of both the foreign and domestic policies of Presidents Carter and Reagan.  Also investigate key technological advancements and social changes that transpired during their respective administrations. </a:t>
            </a:r>
          </a:p>
          <a:p>
            <a:pPr marL="457200" lvl="1" indent="-457200">
              <a:buFont typeface="+mj-lt"/>
              <a:buAutoNum type="arabicPeriod"/>
              <a:defRPr/>
            </a:pPr>
            <a:endParaRPr lang="en-US" sz="2400" dirty="0">
              <a:solidFill>
                <a:srgbClr val="FFFF00"/>
              </a:solidFill>
            </a:endParaRPr>
          </a:p>
          <a:p>
            <a:pPr marL="457200" lvl="1" indent="-457200">
              <a:buFont typeface="+mj-lt"/>
              <a:buAutoNum type="arabicPeriod"/>
              <a:defRPr/>
            </a:pPr>
            <a:r>
              <a:rPr lang="en-US" sz="2400" dirty="0">
                <a:solidFill>
                  <a:srgbClr val="FFFF00"/>
                </a:solidFill>
              </a:rPr>
              <a:t>I CAN analyze key components of both the foreign and domestic policies of Presidents Reagan, George H.W. Bush, Clinton, George W. Bush and Barack Obama.  Also investigate key technological advancements and social changes that transpired during their respective administrations. </a:t>
            </a:r>
          </a:p>
          <a:p>
            <a:pPr marL="457200" lvl="1" indent="-457200">
              <a:buFont typeface="+mj-lt"/>
              <a:buAutoNum type="arabicPeriod"/>
              <a:defRPr/>
            </a:pPr>
            <a:endParaRPr lang="en-US" sz="2000" dirty="0">
              <a:solidFill>
                <a:srgbClr val="FFFF00"/>
              </a:solidFill>
            </a:endParaRPr>
          </a:p>
          <a:p>
            <a:pPr>
              <a:defRPr/>
            </a:pPr>
            <a:endParaRPr lang="en-US" sz="2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7365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effectLst>
                  <a:outerShdw blurRad="38100" dist="38100" dir="2700000" algn="tl">
                    <a:srgbClr val="000000">
                      <a:alpha val="43137"/>
                    </a:srgbClr>
                  </a:outerShdw>
                </a:effectLst>
              </a:rPr>
              <a:t>SUCCESS CRITERIA: </a:t>
            </a:r>
          </a:p>
        </p:txBody>
      </p:sp>
      <p:sp>
        <p:nvSpPr>
          <p:cNvPr id="3" name="Content Placeholder 2"/>
          <p:cNvSpPr>
            <a:spLocks noGrp="1"/>
          </p:cNvSpPr>
          <p:nvPr>
            <p:ph idx="1"/>
          </p:nvPr>
        </p:nvSpPr>
        <p:spPr>
          <a:xfrm>
            <a:off x="457200" y="1417638"/>
            <a:ext cx="8229600" cy="4525963"/>
          </a:xfrm>
        </p:spPr>
        <p:txBody>
          <a:bodyPr/>
          <a:lstStyle/>
          <a:p>
            <a:pPr marL="457200" lvl="1" indent="-457200">
              <a:buFont typeface="+mj-lt"/>
              <a:buAutoNum type="arabicPeriod"/>
              <a:defRPr/>
            </a:pPr>
            <a:r>
              <a:rPr lang="en-US" sz="2400" dirty="0">
                <a:solidFill>
                  <a:srgbClr val="FFFF00"/>
                </a:solidFill>
              </a:rPr>
              <a:t>We will know that we are successful when we can analyze key components of both the foreign and domestic policies of Presidents Carter and Reagan.  </a:t>
            </a:r>
          </a:p>
          <a:p>
            <a:pPr marL="457200" lvl="1" indent="-457200">
              <a:buFont typeface="+mj-lt"/>
              <a:buAutoNum type="arabicPeriod"/>
              <a:defRPr/>
            </a:pPr>
            <a:endParaRPr lang="en-US" sz="2400" dirty="0">
              <a:solidFill>
                <a:srgbClr val="FFFF00"/>
              </a:solidFill>
            </a:endParaRPr>
          </a:p>
          <a:p>
            <a:pPr marL="457200" lvl="1" indent="-457200">
              <a:buFont typeface="+mj-lt"/>
              <a:buAutoNum type="arabicPeriod"/>
              <a:defRPr/>
            </a:pPr>
            <a:r>
              <a:rPr lang="en-US" sz="2400" dirty="0">
                <a:solidFill>
                  <a:srgbClr val="FFFF00"/>
                </a:solidFill>
              </a:rPr>
              <a:t>We will know that we are successful when we can analyze key components of both the foreign and domestic policies of Presidents Reagan, George H.W. Bush, Clinton, George W. Bush and Barack Obama</a:t>
            </a:r>
            <a:endParaRPr lang="en-US" sz="2000" dirty="0">
              <a:solidFill>
                <a:srgbClr val="FFFF00"/>
              </a:solidFill>
            </a:endParaRPr>
          </a:p>
          <a:p>
            <a:pPr>
              <a:defRPr/>
            </a:pPr>
            <a:endParaRPr lang="en-US" sz="2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5572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Assessment Preview Activity</a:t>
            </a:r>
          </a:p>
        </p:txBody>
      </p:sp>
      <p:sp>
        <p:nvSpPr>
          <p:cNvPr id="3" name="Content Placeholder 2"/>
          <p:cNvSpPr>
            <a:spLocks noGrp="1"/>
          </p:cNvSpPr>
          <p:nvPr>
            <p:ph idx="1"/>
          </p:nvPr>
        </p:nvSpPr>
        <p:spPr/>
        <p:txBody>
          <a:bodyPr/>
          <a:lstStyle/>
          <a:p>
            <a:r>
              <a:rPr lang="en-US" sz="1600" dirty="0">
                <a:solidFill>
                  <a:srgbClr val="FFFF00"/>
                </a:solidFill>
              </a:rPr>
              <a:t>I.   Place the following U.S. Presidents on the timeline in chronological order: (Put the letter on the line on top of the correct term of service)</a:t>
            </a:r>
          </a:p>
          <a:p>
            <a:endParaRPr lang="en-US" sz="1600" dirty="0">
              <a:solidFill>
                <a:srgbClr val="FFFF00"/>
              </a:solidFill>
            </a:endParaRPr>
          </a:p>
          <a:p>
            <a:r>
              <a:rPr lang="en-US" sz="1600" dirty="0">
                <a:solidFill>
                  <a:srgbClr val="FFFF00"/>
                </a:solidFill>
              </a:rPr>
              <a:t>1977-1981	  1981-1989       1989-1993       1993-2001          2001-2009      2009-2017</a:t>
            </a:r>
          </a:p>
          <a:p>
            <a:endParaRPr lang="en-US" sz="1600" dirty="0">
              <a:solidFill>
                <a:srgbClr val="FFFF00"/>
              </a:solidFill>
            </a:endParaRPr>
          </a:p>
          <a:p>
            <a:r>
              <a:rPr lang="en-US" sz="1600" dirty="0">
                <a:solidFill>
                  <a:srgbClr val="FFFF00"/>
                </a:solidFill>
              </a:rPr>
              <a:t>a. Bill Clinton</a:t>
            </a:r>
          </a:p>
          <a:p>
            <a:r>
              <a:rPr lang="en-US" sz="1600" dirty="0">
                <a:solidFill>
                  <a:srgbClr val="FFFF00"/>
                </a:solidFill>
              </a:rPr>
              <a:t>b. George H.W. Bush</a:t>
            </a:r>
          </a:p>
          <a:p>
            <a:r>
              <a:rPr lang="en-US" sz="1600" dirty="0">
                <a:solidFill>
                  <a:srgbClr val="FFFF00"/>
                </a:solidFill>
              </a:rPr>
              <a:t>c. George W. Bush</a:t>
            </a:r>
          </a:p>
          <a:p>
            <a:r>
              <a:rPr lang="en-US" sz="1600" dirty="0">
                <a:solidFill>
                  <a:srgbClr val="FFFF00"/>
                </a:solidFill>
              </a:rPr>
              <a:t>d. Jimmy Carter</a:t>
            </a:r>
          </a:p>
          <a:p>
            <a:r>
              <a:rPr lang="en-US" sz="1600" dirty="0">
                <a:solidFill>
                  <a:srgbClr val="FFFF00"/>
                </a:solidFill>
              </a:rPr>
              <a:t>e. Barack Obama</a:t>
            </a:r>
          </a:p>
          <a:p>
            <a:r>
              <a:rPr lang="en-US" sz="1600" dirty="0">
                <a:solidFill>
                  <a:srgbClr val="FFFF00"/>
                </a:solidFill>
              </a:rPr>
              <a:t>f. Ronald Reagan</a:t>
            </a:r>
          </a:p>
          <a:p>
            <a:endParaRPr lang="en-US" dirty="0">
              <a:solidFill>
                <a:srgbClr val="FFFF00"/>
              </a:solidFill>
            </a:endParaRPr>
          </a:p>
        </p:txBody>
      </p:sp>
    </p:spTree>
    <p:extLst>
      <p:ext uri="{BB962C8B-B14F-4D97-AF65-F5344CB8AC3E}">
        <p14:creationId xmlns:p14="http://schemas.microsoft.com/office/powerpoint/2010/main" val="4209116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Define the terms below</a:t>
            </a:r>
            <a:br>
              <a:rPr lang="en-US" dirty="0">
                <a:solidFill>
                  <a:srgbClr val="FFFF00"/>
                </a:solidFill>
              </a:rPr>
            </a:br>
            <a:r>
              <a:rPr lang="en-US" dirty="0">
                <a:solidFill>
                  <a:srgbClr val="FFFF00"/>
                </a:solidFill>
              </a:rPr>
              <a:t>(Use the packets)</a:t>
            </a:r>
          </a:p>
        </p:txBody>
      </p:sp>
      <p:sp>
        <p:nvSpPr>
          <p:cNvPr id="3" name="Content Placeholder 2"/>
          <p:cNvSpPr>
            <a:spLocks noGrp="1"/>
          </p:cNvSpPr>
          <p:nvPr>
            <p:ph idx="1"/>
          </p:nvPr>
        </p:nvSpPr>
        <p:spPr/>
        <p:txBody>
          <a:bodyPr/>
          <a:lstStyle/>
          <a:p>
            <a:r>
              <a:rPr lang="en-US" sz="1200" dirty="0">
                <a:solidFill>
                  <a:srgbClr val="FFFF00"/>
                </a:solidFill>
              </a:rPr>
              <a:t>The Affordable Care Act</a:t>
            </a:r>
          </a:p>
          <a:p>
            <a:endParaRPr lang="en-US" sz="1200" dirty="0">
              <a:solidFill>
                <a:srgbClr val="FFFF00"/>
              </a:solidFill>
            </a:endParaRPr>
          </a:p>
          <a:p>
            <a:endParaRPr lang="en-US" sz="1200" dirty="0">
              <a:solidFill>
                <a:srgbClr val="FFFF00"/>
              </a:solidFill>
            </a:endParaRPr>
          </a:p>
          <a:p>
            <a:r>
              <a:rPr lang="en-US" sz="1200" dirty="0">
                <a:solidFill>
                  <a:srgbClr val="FFFF00"/>
                </a:solidFill>
              </a:rPr>
              <a:t> American with Disabilities Act</a:t>
            </a:r>
          </a:p>
          <a:p>
            <a:endParaRPr lang="en-US" sz="1200" dirty="0">
              <a:solidFill>
                <a:srgbClr val="FFFF00"/>
              </a:solidFill>
            </a:endParaRPr>
          </a:p>
          <a:p>
            <a:endParaRPr lang="en-US" sz="1200" dirty="0">
              <a:solidFill>
                <a:srgbClr val="FFFF00"/>
              </a:solidFill>
            </a:endParaRPr>
          </a:p>
          <a:p>
            <a:r>
              <a:rPr lang="en-US" sz="1200" dirty="0">
                <a:solidFill>
                  <a:srgbClr val="FFFF00"/>
                </a:solidFill>
              </a:rPr>
              <a:t> The Persian Gulf War</a:t>
            </a:r>
          </a:p>
          <a:p>
            <a:endParaRPr lang="en-US" sz="1200" dirty="0">
              <a:solidFill>
                <a:srgbClr val="FFFF00"/>
              </a:solidFill>
            </a:endParaRPr>
          </a:p>
          <a:p>
            <a:endParaRPr lang="en-US" sz="1200" dirty="0">
              <a:solidFill>
                <a:srgbClr val="FFFF00"/>
              </a:solidFill>
            </a:endParaRPr>
          </a:p>
          <a:p>
            <a:r>
              <a:rPr lang="en-US" sz="1200" dirty="0">
                <a:solidFill>
                  <a:srgbClr val="FFFF00"/>
                </a:solidFill>
              </a:rPr>
              <a:t> Oslo Accords</a:t>
            </a:r>
          </a:p>
          <a:p>
            <a:endParaRPr lang="en-US" sz="1200" dirty="0">
              <a:solidFill>
                <a:srgbClr val="FFFF00"/>
              </a:solidFill>
            </a:endParaRPr>
          </a:p>
          <a:p>
            <a:endParaRPr lang="en-US" sz="1200" dirty="0">
              <a:solidFill>
                <a:srgbClr val="FFFF00"/>
              </a:solidFill>
            </a:endParaRPr>
          </a:p>
          <a:p>
            <a:r>
              <a:rPr lang="en-US" sz="1200" dirty="0">
                <a:solidFill>
                  <a:srgbClr val="FFFF00"/>
                </a:solidFill>
              </a:rPr>
              <a:t>The Camp David Accords</a:t>
            </a:r>
          </a:p>
          <a:p>
            <a:endParaRPr lang="en-US" sz="1200" dirty="0">
              <a:solidFill>
                <a:srgbClr val="FFFF00"/>
              </a:solidFill>
            </a:endParaRPr>
          </a:p>
          <a:p>
            <a:endParaRPr lang="en-US" sz="1200" dirty="0">
              <a:solidFill>
                <a:srgbClr val="FFFF00"/>
              </a:solidFill>
            </a:endParaRPr>
          </a:p>
          <a:p>
            <a:r>
              <a:rPr lang="en-US" sz="1200" dirty="0">
                <a:solidFill>
                  <a:srgbClr val="FFFF00"/>
                </a:solidFill>
              </a:rPr>
              <a:t> Reaganomics</a:t>
            </a:r>
          </a:p>
          <a:p>
            <a:endParaRPr lang="en-US" sz="1200" dirty="0">
              <a:solidFill>
                <a:srgbClr val="FFFF00"/>
              </a:solidFill>
            </a:endParaRPr>
          </a:p>
          <a:p>
            <a:endParaRPr lang="en-US" sz="1200" dirty="0">
              <a:solidFill>
                <a:srgbClr val="FFFF00"/>
              </a:solidFill>
            </a:endParaRPr>
          </a:p>
          <a:p>
            <a:r>
              <a:rPr lang="en-US" sz="1200" dirty="0">
                <a:solidFill>
                  <a:srgbClr val="FFFF00"/>
                </a:solidFill>
              </a:rPr>
              <a:t>No Child Left Behind</a:t>
            </a:r>
          </a:p>
          <a:p>
            <a:endParaRPr lang="en-US" sz="1200" dirty="0">
              <a:solidFill>
                <a:srgbClr val="FFFF00"/>
              </a:solidFill>
            </a:endParaRPr>
          </a:p>
          <a:p>
            <a:endParaRPr lang="en-US" sz="1200" dirty="0">
              <a:solidFill>
                <a:srgbClr val="FFFF00"/>
              </a:solidFill>
            </a:endParaRPr>
          </a:p>
          <a:p>
            <a:r>
              <a:rPr lang="en-US" sz="1200" dirty="0">
                <a:solidFill>
                  <a:srgbClr val="FFFF00"/>
                </a:solidFill>
              </a:rPr>
              <a:t> Sonia Sotomayor </a:t>
            </a:r>
          </a:p>
          <a:p>
            <a:endParaRPr lang="en-US" dirty="0">
              <a:solidFill>
                <a:srgbClr val="FFFF00"/>
              </a:solidFill>
            </a:endParaRPr>
          </a:p>
        </p:txBody>
      </p:sp>
    </p:spTree>
    <p:extLst>
      <p:ext uri="{BB962C8B-B14F-4D97-AF65-F5344CB8AC3E}">
        <p14:creationId xmlns:p14="http://schemas.microsoft.com/office/powerpoint/2010/main" val="44736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Short Answer Questions</a:t>
            </a:r>
          </a:p>
        </p:txBody>
      </p:sp>
      <p:sp>
        <p:nvSpPr>
          <p:cNvPr id="3" name="Content Placeholder 2"/>
          <p:cNvSpPr>
            <a:spLocks noGrp="1"/>
          </p:cNvSpPr>
          <p:nvPr>
            <p:ph idx="1"/>
          </p:nvPr>
        </p:nvSpPr>
        <p:spPr/>
        <p:txBody>
          <a:bodyPr/>
          <a:lstStyle/>
          <a:p>
            <a:r>
              <a:rPr lang="en-US" sz="1400" dirty="0">
                <a:solidFill>
                  <a:srgbClr val="FFFF00"/>
                </a:solidFill>
              </a:rPr>
              <a:t>15. Analyze and describe the reasons why former Governor Reagan defeated President Carter by such a wide margin in 1980.  </a:t>
            </a:r>
          </a:p>
          <a:p>
            <a:pPr marL="0" indent="0">
              <a:buNone/>
            </a:pPr>
            <a:endParaRPr lang="en-US" sz="1400" dirty="0">
              <a:solidFill>
                <a:srgbClr val="FFFF00"/>
              </a:solidFill>
            </a:endParaRPr>
          </a:p>
          <a:p>
            <a:endParaRPr lang="en-US" sz="1400" dirty="0">
              <a:solidFill>
                <a:srgbClr val="FFFF00"/>
              </a:solidFill>
            </a:endParaRPr>
          </a:p>
          <a:p>
            <a:r>
              <a:rPr lang="en-US" sz="1400" dirty="0">
                <a:solidFill>
                  <a:srgbClr val="FFFF00"/>
                </a:solidFill>
              </a:rPr>
              <a:t>16. Which law has had the greatest impact on American families, No Child Left Behind or The Affordable Care Act? Please explain your response. </a:t>
            </a:r>
          </a:p>
          <a:p>
            <a:endParaRPr lang="en-US" sz="1400" dirty="0">
              <a:solidFill>
                <a:srgbClr val="FFFF00"/>
              </a:solidFill>
            </a:endParaRPr>
          </a:p>
          <a:p>
            <a:pPr marL="0" indent="0">
              <a:buNone/>
            </a:pPr>
            <a:endParaRPr lang="en-US" sz="1400" dirty="0">
              <a:solidFill>
                <a:srgbClr val="FFFF00"/>
              </a:solidFill>
            </a:endParaRPr>
          </a:p>
          <a:p>
            <a:r>
              <a:rPr lang="en-US" sz="1400" dirty="0">
                <a:solidFill>
                  <a:srgbClr val="FFFF00"/>
                </a:solidFill>
              </a:rPr>
              <a:t>17. If you were President Clinton, would you have signed the Brady Bill into law?  Why or why not?</a:t>
            </a:r>
          </a:p>
          <a:p>
            <a:pPr marL="0" indent="0">
              <a:buNone/>
            </a:pPr>
            <a:endParaRPr lang="en-US" sz="1400" dirty="0">
              <a:solidFill>
                <a:srgbClr val="FFFF00"/>
              </a:solidFill>
            </a:endParaRPr>
          </a:p>
          <a:p>
            <a:r>
              <a:rPr lang="en-US" sz="1400" dirty="0">
                <a:solidFill>
                  <a:srgbClr val="FFFF00"/>
                </a:solidFill>
              </a:rPr>
              <a:t>18. Which law has had the greatest impact on American families, the Americans with Disabilities Act, or the Family Medical Leave Act?  Please explain your response.</a:t>
            </a:r>
          </a:p>
          <a:p>
            <a:pPr marL="0" indent="0">
              <a:buNone/>
            </a:pPr>
            <a:endParaRPr lang="en-US" sz="1400" dirty="0">
              <a:solidFill>
                <a:srgbClr val="FFFF00"/>
              </a:solidFill>
            </a:endParaRPr>
          </a:p>
          <a:p>
            <a:r>
              <a:rPr lang="en-US" sz="1400" dirty="0">
                <a:solidFill>
                  <a:srgbClr val="FFFF00"/>
                </a:solidFill>
              </a:rPr>
              <a:t>19. Which historical appointment was more important for the advancement of women in this country, the appointment of Condoleezza Rice of Sonia Sotomayor?  Please explain your response. </a:t>
            </a:r>
          </a:p>
          <a:p>
            <a:pPr marL="0" indent="0">
              <a:buNone/>
            </a:pPr>
            <a:endParaRPr lang="en-US" sz="1400" dirty="0">
              <a:solidFill>
                <a:srgbClr val="FFFF00"/>
              </a:solidFill>
            </a:endParaRPr>
          </a:p>
          <a:p>
            <a:r>
              <a:rPr lang="en-US" sz="1400" dirty="0">
                <a:solidFill>
                  <a:srgbClr val="FFFF00"/>
                </a:solidFill>
              </a:rPr>
              <a:t>20. Which event had greater political consequences, the Iranian Hostage Crisis for Jimmy Carter or the Iran-Contra Scandal for Ronald Reagan?  Please explain for your response. </a:t>
            </a:r>
          </a:p>
          <a:p>
            <a:endParaRPr lang="en-US" sz="1400" dirty="0">
              <a:solidFill>
                <a:srgbClr val="FFFF00"/>
              </a:solidFill>
            </a:endParaRPr>
          </a:p>
        </p:txBody>
      </p:sp>
    </p:spTree>
    <p:extLst>
      <p:ext uri="{BB962C8B-B14F-4D97-AF65-F5344CB8AC3E}">
        <p14:creationId xmlns:p14="http://schemas.microsoft.com/office/powerpoint/2010/main" val="535268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3"/>
          <p:cNvSpPr>
            <a:spLocks noGrp="1" noChangeArrowheads="1"/>
          </p:cNvSpPr>
          <p:nvPr>
            <p:ph type="title" idx="4294967295"/>
          </p:nvPr>
        </p:nvSpPr>
        <p:spPr bwMode="auto">
          <a:xfrm>
            <a:off x="304800" y="6934200"/>
            <a:ext cx="1447800" cy="152400"/>
          </a:xfrm>
          <a:prstGeom prst="rect">
            <a:avLst/>
          </a:prstGeom>
          <a:noFill/>
          <a:ln>
            <a:miter lim="800000"/>
            <a:headEnd/>
            <a:tailEnd/>
          </a:ln>
        </p:spPr>
        <p:txBody>
          <a:bodyPr/>
          <a:lstStyle/>
          <a:p>
            <a:pPr algn="l"/>
            <a:r>
              <a:rPr lang="en-US" sz="800" dirty="0"/>
              <a:t>Welcome to Jeopardy!</a:t>
            </a:r>
            <a:endParaRPr lang="en-US" dirty="0"/>
          </a:p>
        </p:txBody>
      </p:sp>
      <p:pic>
        <p:nvPicPr>
          <p:cNvPr id="118799" name="Picture 15"/>
          <p:cNvPicPr>
            <a:picLocks noChangeAspect="1" noChangeArrowheads="1"/>
          </p:cNvPicPr>
          <p:nvPr/>
        </p:nvPicPr>
        <p:blipFill>
          <a:blip r:embed="rId4" cstate="print"/>
          <a:srcRect/>
          <a:stretch>
            <a:fillRect/>
          </a:stretch>
        </p:blipFill>
        <p:spPr bwMode="auto">
          <a:xfrm>
            <a:off x="-56264" y="20782"/>
            <a:ext cx="9229725" cy="6905625"/>
          </a:xfrm>
          <a:prstGeom prst="rect">
            <a:avLst/>
          </a:prstGeom>
          <a:noFill/>
          <a:ln w="9525">
            <a:noFill/>
            <a:miter lim="800000"/>
            <a:headEnd/>
            <a:tailEnd/>
          </a:ln>
        </p:spPr>
      </p:pic>
      <p:pic>
        <p:nvPicPr>
          <p:cNvPr id="118800" name="Picture 16"/>
          <p:cNvPicPr>
            <a:picLocks noChangeAspect="1" noChangeArrowheads="1"/>
          </p:cNvPicPr>
          <p:nvPr/>
        </p:nvPicPr>
        <p:blipFill>
          <a:blip r:embed="rId5" cstate="print"/>
          <a:srcRect/>
          <a:stretch>
            <a:fillRect/>
          </a:stretch>
        </p:blipFill>
        <p:spPr bwMode="auto">
          <a:xfrm>
            <a:off x="-41275" y="-77932"/>
            <a:ext cx="9229725" cy="6905625"/>
          </a:xfrm>
          <a:prstGeom prst="rect">
            <a:avLst/>
          </a:prstGeom>
          <a:noFill/>
          <a:ln w="9525">
            <a:noFill/>
            <a:miter lim="800000"/>
            <a:headEnd/>
            <a:tailEnd/>
          </a:ln>
        </p:spPr>
      </p:pic>
      <p:sp>
        <p:nvSpPr>
          <p:cNvPr id="118803" name="Text Box 19"/>
          <p:cNvSpPr txBox="1">
            <a:spLocks noChangeArrowheads="1"/>
          </p:cNvSpPr>
          <p:nvPr/>
        </p:nvSpPr>
        <p:spPr bwMode="auto">
          <a:xfrm>
            <a:off x="382588" y="4525963"/>
            <a:ext cx="8382000" cy="997196"/>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2800" b="1" i="1" dirty="0">
                <a:solidFill>
                  <a:srgbClr val="F2F2F2"/>
                </a:solidFill>
                <a:latin typeface="Arial" charset="0"/>
                <a:cs typeface="+mn-cs"/>
              </a:rPr>
              <a:t>With your host: </a:t>
            </a:r>
          </a:p>
          <a:p>
            <a:pPr algn="ctr" eaLnBrk="0" hangingPunct="0">
              <a:lnSpc>
                <a:spcPct val="80000"/>
              </a:lnSpc>
              <a:spcBef>
                <a:spcPct val="50000"/>
              </a:spcBef>
              <a:defRPr/>
            </a:pPr>
            <a:r>
              <a:rPr lang="en-US" sz="2800" b="1" i="1" dirty="0">
                <a:solidFill>
                  <a:srgbClr val="F2F2F2"/>
                </a:solidFill>
                <a:latin typeface="Arial" charset="0"/>
                <a:cs typeface="+mn-cs"/>
              </a:rPr>
              <a:t>Coach Streetman</a:t>
            </a:r>
          </a:p>
        </p:txBody>
      </p:sp>
      <p:pic>
        <p:nvPicPr>
          <p:cNvPr id="118805" name="Embe1551.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533400" y="6451600"/>
            <a:ext cx="406400" cy="406400"/>
          </a:xfrm>
          <a:prstGeom prst="rect">
            <a:avLst/>
          </a:prstGeom>
          <a:noFill/>
          <a:ln w="9525">
            <a:noFill/>
            <a:miter lim="800000"/>
            <a:headEnd/>
            <a:tailEnd/>
          </a:ln>
        </p:spPr>
      </p:pic>
      <p:pic>
        <p:nvPicPr>
          <p:cNvPr id="7" name="Picture 6" descr="A picture containing clothing, headdress, hat&#10;&#10;Description automatically generated">
            <a:extLst>
              <a:ext uri="{FF2B5EF4-FFF2-40B4-BE49-F238E27FC236}">
                <a16:creationId xmlns:a16="http://schemas.microsoft.com/office/drawing/2014/main" id="{D869F5CB-A494-4989-A041-087088AF5E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1556" y="-58082"/>
            <a:ext cx="4543425" cy="1388657"/>
          </a:xfrm>
          <a:prstGeom prst="rect">
            <a:avLst/>
          </a:prstGeom>
        </p:spPr>
      </p:pic>
      <p:pic>
        <p:nvPicPr>
          <p:cNvPr id="11" name="Picture 10" descr="A picture containing headdress, clothing, hat, helmet&#10;&#10;Description automatically generated">
            <a:extLst>
              <a:ext uri="{FF2B5EF4-FFF2-40B4-BE49-F238E27FC236}">
                <a16:creationId xmlns:a16="http://schemas.microsoft.com/office/drawing/2014/main" id="{B82B78D2-42A1-4C9A-B655-03B6F6E41E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80" y="-58082"/>
            <a:ext cx="4543425" cy="1388657"/>
          </a:xfrm>
          <a:prstGeom prst="rect">
            <a:avLst/>
          </a:prstGeom>
        </p:spPr>
      </p:pic>
    </p:spTree>
    <p:extLst>
      <p:ext uri="{BB962C8B-B14F-4D97-AF65-F5344CB8AC3E}">
        <p14:creationId xmlns:p14="http://schemas.microsoft.com/office/powerpoint/2010/main" val="794136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8699" fill="hold"/>
                                        <p:tgtEl>
                                          <p:spTgt spid="118805"/>
                                        </p:tgtEl>
                                      </p:cBhvr>
                                    </p:cmd>
                                  </p:childTnLst>
                                </p:cTn>
                              </p:par>
                              <p:par>
                                <p:cTn id="7" presetID="9" presetClass="entr" presetSubtype="0" fill="hold" nodeType="withEffect">
                                  <p:stCondLst>
                                    <p:cond delay="4000"/>
                                  </p:stCondLst>
                                  <p:childTnLst>
                                    <p:set>
                                      <p:cBhvr>
                                        <p:cTn id="8" dur="1" fill="hold">
                                          <p:stCondLst>
                                            <p:cond delay="0"/>
                                          </p:stCondLst>
                                        </p:cTn>
                                        <p:tgtEl>
                                          <p:spTgt spid="118799"/>
                                        </p:tgtEl>
                                        <p:attrNameLst>
                                          <p:attrName>style.visibility</p:attrName>
                                        </p:attrNameLst>
                                      </p:cBhvr>
                                      <p:to>
                                        <p:strVal val="visible"/>
                                      </p:to>
                                    </p:set>
                                    <p:animEffect transition="in" filter="dissolve">
                                      <p:cBhvr>
                                        <p:cTn id="9" dur="500"/>
                                        <p:tgtEl>
                                          <p:spTgt spid="1187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18800"/>
                                        </p:tgtEl>
                                        <p:attrNameLst>
                                          <p:attrName>style.visibility</p:attrName>
                                        </p:attrNameLst>
                                      </p:cBhvr>
                                      <p:to>
                                        <p:strVal val="visible"/>
                                      </p:to>
                                    </p:set>
                                    <p:animEffect transition="in" filter="dissolve">
                                      <p:cBhvr>
                                        <p:cTn id="14" dur="500"/>
                                        <p:tgtEl>
                                          <p:spTgt spid="11880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88" fill="hold" grpId="0" nodeType="clickEffect">
                                  <p:stCondLst>
                                    <p:cond delay="0"/>
                                  </p:stCondLst>
                                  <p:iterate type="wd">
                                    <p:tmPct val="100000"/>
                                  </p:iterate>
                                  <p:childTnLst>
                                    <p:set>
                                      <p:cBhvr>
                                        <p:cTn id="18" dur="1" fill="hold">
                                          <p:stCondLst>
                                            <p:cond delay="0"/>
                                          </p:stCondLst>
                                        </p:cTn>
                                        <p:tgtEl>
                                          <p:spTgt spid="118803"/>
                                        </p:tgtEl>
                                        <p:attrNameLst>
                                          <p:attrName>style.visibility</p:attrName>
                                        </p:attrNameLst>
                                      </p:cBhvr>
                                      <p:to>
                                        <p:strVal val="visible"/>
                                      </p:to>
                                    </p:set>
                                    <p:anim calcmode="lin" valueType="num">
                                      <p:cBhvr>
                                        <p:cTn id="19" dur="300" fill="hold"/>
                                        <p:tgtEl>
                                          <p:spTgt spid="118803"/>
                                        </p:tgtEl>
                                        <p:attrNameLst>
                                          <p:attrName>ppt_w</p:attrName>
                                        </p:attrNameLst>
                                      </p:cBhvr>
                                      <p:tavLst>
                                        <p:tav tm="0">
                                          <p:val>
                                            <p:strVal val="4/3*#ppt_w"/>
                                          </p:val>
                                        </p:tav>
                                        <p:tav tm="100000">
                                          <p:val>
                                            <p:strVal val="#ppt_w"/>
                                          </p:val>
                                        </p:tav>
                                      </p:tavLst>
                                    </p:anim>
                                    <p:anim calcmode="lin" valueType="num">
                                      <p:cBhvr>
                                        <p:cTn id="20" dur="300" fill="hold"/>
                                        <p:tgtEl>
                                          <p:spTgt spid="11880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Prev" delay="0">
                      <p:tgtEl>
                        <p:sldTgt/>
                      </p:tgtEl>
                    </p:cond>
                    <p:cond evt="onStopAudio" delay="0">
                      <p:tgtEl>
                        <p:sldTgt/>
                      </p:tgtEl>
                    </p:cond>
                  </p:endCondLst>
                </p:cTn>
                <p:tgtEl>
                  <p:spTgt spid="118805"/>
                </p:tgtEl>
              </p:cMediaNode>
            </p:audio>
          </p:childTnLst>
        </p:cTn>
      </p:par>
    </p:tnLst>
    <p:bldLst>
      <p:bldP spid="11880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bwMode="auto">
          <a:xfrm>
            <a:off x="914400" y="914400"/>
            <a:ext cx="7620000" cy="5257800"/>
          </a:xfrm>
          <a:noFill/>
          <a:ln>
            <a:miter lim="800000"/>
            <a:headEnd/>
            <a:tailEnd/>
          </a:ln>
        </p:spPr>
        <p:txBody>
          <a:bodyPr vert="horz" wrap="square" lIns="91440" tIns="45720" rIns="91440" bIns="45720" numCol="1" anchor="t" anchorCtr="0" compatLnSpc="1">
            <a:prstTxWarp prst="textNoShape">
              <a:avLst/>
            </a:prstTxWarp>
          </a:bodyPr>
          <a:lstStyle/>
          <a:p>
            <a:pPr marL="609600" indent="-609600" algn="l"/>
            <a:r>
              <a:rPr lang="en-US" sz="1500" b="1" dirty="0"/>
              <a:t>Create a hyperlink to a specific slide:</a:t>
            </a:r>
            <a:endParaRPr lang="en-US" sz="1500" dirty="0"/>
          </a:p>
          <a:p>
            <a:pPr marL="609600" indent="-609600" algn="l"/>
            <a:endParaRPr lang="en-US" sz="1500" dirty="0"/>
          </a:p>
          <a:p>
            <a:pPr marL="609600" indent="-609600" algn="l">
              <a:buFontTx/>
              <a:buAutoNum type="arabicPeriod"/>
            </a:pPr>
            <a:r>
              <a:rPr lang="en-US" sz="1500" dirty="0"/>
              <a:t>Select the text or object you want to represent the hyperlink.</a:t>
            </a:r>
          </a:p>
          <a:p>
            <a:pPr marL="609600" indent="-609600" algn="l">
              <a:buFontTx/>
              <a:buAutoNum type="arabicPeriod"/>
            </a:pPr>
            <a:r>
              <a:rPr lang="en-US" sz="1500" dirty="0"/>
              <a:t>On the Insert menu, click Hyperlink.</a:t>
            </a:r>
          </a:p>
          <a:p>
            <a:pPr marL="609600" indent="-609600" algn="l">
              <a:buFontTx/>
              <a:buAutoNum type="arabicPeriod"/>
            </a:pPr>
            <a:r>
              <a:rPr lang="en-US" sz="1500" dirty="0"/>
              <a:t>In the Insert Hyperlink dialog box, click the Document tab, and then click Select.</a:t>
            </a:r>
          </a:p>
          <a:p>
            <a:pPr marL="609600" indent="-609600" algn="l">
              <a:buFontTx/>
              <a:buAutoNum type="arabicPeriod"/>
            </a:pPr>
            <a:r>
              <a:rPr lang="en-US" sz="1500" dirty="0"/>
              <a:t>Locate and select the presentation that contains the slide you want to link to, and then click Open.</a:t>
            </a:r>
          </a:p>
          <a:p>
            <a:pPr marL="609600" indent="-609600" algn="l">
              <a:buFontTx/>
              <a:buAutoNum type="arabicPeriod"/>
            </a:pPr>
            <a:r>
              <a:rPr lang="en-US" sz="1500" dirty="0"/>
              <a:t>Click Locate, and then select the title of the slide you want.</a:t>
            </a:r>
          </a:p>
          <a:p>
            <a:pPr marL="609600" indent="-609600" algn="l">
              <a:buFontTx/>
              <a:buAutoNum type="arabicPeriod"/>
            </a:pPr>
            <a:r>
              <a:rPr lang="en-US" sz="1500" dirty="0"/>
              <a:t>You may need to click the triangle next to Slide Titles to see the entire lis6. To assign a tip to be displayed when you rest the mouse pointer on the hyperlink, click ScreenTip and then type the text you want. </a:t>
            </a:r>
          </a:p>
          <a:p>
            <a:pPr marL="609600" indent="-609600" algn="l">
              <a:buFontTx/>
              <a:buAutoNum type="arabicPeriod"/>
            </a:pPr>
            <a:r>
              <a:rPr lang="en-US" sz="1500" dirty="0"/>
              <a:t>If you do not specify a tip, the slide title is use7. Click OK.</a:t>
            </a:r>
          </a:p>
          <a:p>
            <a:pPr marL="609600" indent="-609600" algn="l">
              <a:buFontTx/>
              <a:buAutoNum type="arabicPeriod"/>
            </a:pPr>
            <a:r>
              <a:rPr lang="en-US" sz="1500" dirty="0"/>
              <a:t>8. To preview the hyperlink in the slide show, click Slide Show  at the lower left of the Microsoft PowerPoint window.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Category 2</a:t>
            </a:r>
          </a:p>
        </p:txBody>
      </p:sp>
      <p:sp>
        <p:nvSpPr>
          <p:cNvPr id="3" name="Rectangle 2"/>
          <p:cNvSpPr/>
          <p:nvPr/>
        </p:nvSpPr>
        <p:spPr>
          <a:xfrm>
            <a:off x="1981200" y="2667000"/>
            <a:ext cx="5488811" cy="1446550"/>
          </a:xfrm>
          <a:prstGeom prst="rect">
            <a:avLst/>
          </a:prstGeom>
        </p:spPr>
        <p:txBody>
          <a:bodyPr wrap="none">
            <a:spAutoFit/>
          </a:bodyPr>
          <a:lstStyle/>
          <a:p>
            <a:pPr algn="ctr"/>
            <a:r>
              <a:rPr lang="en-US" sz="4400" b="1" dirty="0">
                <a:ln w="13462">
                  <a:solidFill>
                    <a:schemeClr val="bg1"/>
                  </a:solidFill>
                  <a:prstDash val="solid"/>
                </a:ln>
                <a:solidFill>
                  <a:srgbClr val="FFFF00"/>
                </a:solidFill>
                <a:effectLst>
                  <a:outerShdw dist="38100" dir="2700000" algn="bl" rotWithShape="0">
                    <a:schemeClr val="accent5"/>
                  </a:outerShdw>
                </a:effectLst>
              </a:rPr>
              <a:t>OUR CATEGORIES:</a:t>
            </a:r>
          </a:p>
          <a:p>
            <a:pPr algn="ctr"/>
            <a:endParaRPr lang="en-US" sz="4400" b="1" dirty="0">
              <a:ln w="13462">
                <a:solidFill>
                  <a:schemeClr val="bg1"/>
                </a:solidFill>
                <a:prstDash val="solid"/>
              </a:ln>
              <a:solidFill>
                <a:srgbClr val="FFFF00"/>
              </a:solidFill>
              <a:effectLst>
                <a:outerShdw dist="38100" dir="2700000" algn="bl" rotWithShape="0">
                  <a:schemeClr val="accent5"/>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3915" y="5715000"/>
            <a:ext cx="5042151" cy="830997"/>
          </a:xfrm>
          <a:prstGeom prst="rect">
            <a:avLst/>
          </a:prstGeom>
        </p:spPr>
        <p:txBody>
          <a:bodyPr wrap="none">
            <a:spAutoFit/>
          </a:bodyPr>
          <a:lstStyle/>
          <a:p>
            <a:pPr algn="ctr"/>
            <a:r>
              <a:rPr lang="en-US" sz="4800" b="1" dirty="0">
                <a:ln w="13462">
                  <a:solidFill>
                    <a:schemeClr val="bg1"/>
                  </a:solidFill>
                  <a:prstDash val="solid"/>
                </a:ln>
                <a:solidFill>
                  <a:srgbClr val="FFFF00"/>
                </a:solidFill>
                <a:effectLst>
                  <a:outerShdw dist="38100" dir="2700000" algn="bl" rotWithShape="0">
                    <a:schemeClr val="accent5"/>
                  </a:outerShdw>
                </a:effectLst>
              </a:rPr>
              <a:t>JIMMY CARTER</a:t>
            </a:r>
          </a:p>
        </p:txBody>
      </p:sp>
      <p:pic>
        <p:nvPicPr>
          <p:cNvPr id="3" name="Picture 2" descr="A close up of a person&#10;&#10;Description automatically generated">
            <a:extLst>
              <a:ext uri="{FF2B5EF4-FFF2-40B4-BE49-F238E27FC236}">
                <a16:creationId xmlns:a16="http://schemas.microsoft.com/office/drawing/2014/main" id="{9372846C-91EE-4C22-B45A-A60A7A2AC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1" y="228600"/>
            <a:ext cx="3276599" cy="5175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4536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Category 2</a:t>
            </a:r>
          </a:p>
        </p:txBody>
      </p:sp>
      <p:sp>
        <p:nvSpPr>
          <p:cNvPr id="3" name="Rectangle 2"/>
          <p:cNvSpPr/>
          <p:nvPr/>
        </p:nvSpPr>
        <p:spPr>
          <a:xfrm>
            <a:off x="1736921" y="2209800"/>
            <a:ext cx="5670143" cy="4339650"/>
          </a:xfrm>
          <a:prstGeom prst="rect">
            <a:avLst/>
          </a:prstGeom>
        </p:spPr>
        <p:txBody>
          <a:bodyPr wrap="none">
            <a:spAutoFit/>
          </a:bodyPr>
          <a:lstStyle/>
          <a:p>
            <a:pPr algn="ctr"/>
            <a:endParaRPr lang="en-US" sz="32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32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32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32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32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3200" b="1" dirty="0">
              <a:ln w="13462">
                <a:solidFill>
                  <a:schemeClr val="bg1"/>
                </a:solidFill>
                <a:prstDash val="solid"/>
              </a:ln>
              <a:solidFill>
                <a:srgbClr val="FFFF00"/>
              </a:solidFill>
              <a:effectLst>
                <a:outerShdw dist="38100" dir="2700000" algn="bl" rotWithShape="0">
                  <a:schemeClr val="accent5"/>
                </a:outerShdw>
              </a:effectLst>
            </a:endParaRPr>
          </a:p>
          <a:p>
            <a:pPr algn="ctr"/>
            <a:r>
              <a:rPr lang="en-US" sz="4800" b="1" dirty="0">
                <a:ln w="13462">
                  <a:solidFill>
                    <a:schemeClr val="bg1"/>
                  </a:solidFill>
                  <a:prstDash val="solid"/>
                </a:ln>
                <a:solidFill>
                  <a:srgbClr val="FFFF00"/>
                </a:solidFill>
                <a:effectLst>
                  <a:outerShdw dist="38100" dir="2700000" algn="bl" rotWithShape="0">
                    <a:schemeClr val="accent5"/>
                  </a:outerShdw>
                </a:effectLst>
              </a:rPr>
              <a:t>RONALD REAGAN</a:t>
            </a:r>
          </a:p>
          <a:p>
            <a:pPr algn="ctr"/>
            <a:endParaRPr lang="en-US" sz="3600" b="1" dirty="0">
              <a:ln w="13462">
                <a:solidFill>
                  <a:schemeClr val="bg1"/>
                </a:solidFill>
                <a:prstDash val="solid"/>
              </a:ln>
              <a:solidFill>
                <a:srgbClr val="FFFF00"/>
              </a:solidFill>
              <a:effectLst>
                <a:outerShdw dist="38100" dir="2700000" algn="bl" rotWithShape="0">
                  <a:schemeClr val="accent5"/>
                </a:outerShdw>
              </a:effectLst>
            </a:endParaRPr>
          </a:p>
        </p:txBody>
      </p:sp>
      <p:pic>
        <p:nvPicPr>
          <p:cNvPr id="5" name="Picture 4" descr="A picture containing clipart&#10;&#10;Description automatically generated">
            <a:extLst>
              <a:ext uri="{FF2B5EF4-FFF2-40B4-BE49-F238E27FC236}">
                <a16:creationId xmlns:a16="http://schemas.microsoft.com/office/drawing/2014/main" id="{24D284C2-928E-4BF9-ADEA-9680D3E9E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233" y="152400"/>
            <a:ext cx="3357522"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Category 3</a:t>
            </a:r>
          </a:p>
        </p:txBody>
      </p:sp>
      <p:sp>
        <p:nvSpPr>
          <p:cNvPr id="4" name="Rectangle 3"/>
          <p:cNvSpPr/>
          <p:nvPr/>
        </p:nvSpPr>
        <p:spPr>
          <a:xfrm>
            <a:off x="1463004" y="2743200"/>
            <a:ext cx="6217985" cy="3046988"/>
          </a:xfrm>
          <a:prstGeom prst="rect">
            <a:avLst/>
          </a:prstGeom>
        </p:spPr>
        <p:txBody>
          <a:bodyPr wrap="none">
            <a:spAutoFit/>
          </a:bodyPr>
          <a:lstStyle/>
          <a:p>
            <a:pPr algn="ctr"/>
            <a:endParaRPr lang="en-US" sz="48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48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4800" b="1" dirty="0">
              <a:ln w="13462">
                <a:solidFill>
                  <a:schemeClr val="bg1"/>
                </a:solidFill>
                <a:prstDash val="solid"/>
              </a:ln>
              <a:solidFill>
                <a:srgbClr val="FFFF00"/>
              </a:solidFill>
              <a:effectLst>
                <a:outerShdw dist="38100" dir="2700000" algn="bl" rotWithShape="0">
                  <a:schemeClr val="accent5"/>
                </a:outerShdw>
              </a:effectLst>
            </a:endParaRPr>
          </a:p>
          <a:p>
            <a:pPr algn="ctr"/>
            <a:r>
              <a:rPr lang="en-US" sz="4800" b="1" dirty="0">
                <a:ln w="13462">
                  <a:solidFill>
                    <a:schemeClr val="bg1"/>
                  </a:solidFill>
                  <a:prstDash val="solid"/>
                </a:ln>
                <a:solidFill>
                  <a:srgbClr val="FFFF00"/>
                </a:solidFill>
                <a:effectLst>
                  <a:outerShdw dist="38100" dir="2700000" algn="bl" rotWithShape="0">
                    <a:schemeClr val="accent5"/>
                  </a:outerShdw>
                </a:effectLst>
              </a:rPr>
              <a:t>GEORGE H.W. BUSH</a:t>
            </a:r>
          </a:p>
        </p:txBody>
      </p:sp>
      <p:pic>
        <p:nvPicPr>
          <p:cNvPr id="5" name="Picture 4">
            <a:extLst>
              <a:ext uri="{FF2B5EF4-FFF2-40B4-BE49-F238E27FC236}">
                <a16:creationId xmlns:a16="http://schemas.microsoft.com/office/drawing/2014/main" id="{13CD2197-4FB3-42F4-9A87-273C9A767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28600"/>
            <a:ext cx="3429000" cy="4739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Category 6</a:t>
            </a:r>
          </a:p>
        </p:txBody>
      </p:sp>
      <p:sp>
        <p:nvSpPr>
          <p:cNvPr id="3" name="Rectangle 2"/>
          <p:cNvSpPr/>
          <p:nvPr/>
        </p:nvSpPr>
        <p:spPr>
          <a:xfrm>
            <a:off x="2438080" y="2743200"/>
            <a:ext cx="4267835" cy="3477875"/>
          </a:xfrm>
          <a:prstGeom prst="rect">
            <a:avLst/>
          </a:prstGeom>
        </p:spPr>
        <p:txBody>
          <a:bodyPr wrap="none">
            <a:spAutoFit/>
          </a:bodyPr>
          <a:lstStyle/>
          <a:p>
            <a:pPr algn="ctr"/>
            <a:endParaRPr lang="en-US" sz="44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44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44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4400" b="1" dirty="0">
              <a:ln w="13462">
                <a:solidFill>
                  <a:schemeClr val="bg1"/>
                </a:solidFill>
                <a:prstDash val="solid"/>
              </a:ln>
              <a:solidFill>
                <a:srgbClr val="FFFF00"/>
              </a:solidFill>
              <a:effectLst>
                <a:outerShdw dist="38100" dir="2700000" algn="bl" rotWithShape="0">
                  <a:schemeClr val="accent5"/>
                </a:outerShdw>
              </a:effectLst>
            </a:endParaRPr>
          </a:p>
          <a:p>
            <a:pPr algn="ctr"/>
            <a:r>
              <a:rPr lang="en-US" sz="4400" b="1" dirty="0">
                <a:ln w="13462">
                  <a:solidFill>
                    <a:schemeClr val="bg1"/>
                  </a:solidFill>
                  <a:prstDash val="solid"/>
                </a:ln>
                <a:solidFill>
                  <a:srgbClr val="FFFF00"/>
                </a:solidFill>
                <a:effectLst>
                  <a:outerShdw dist="38100" dir="2700000" algn="bl" rotWithShape="0">
                    <a:schemeClr val="accent5"/>
                  </a:outerShdw>
                </a:effectLst>
              </a:rPr>
              <a:t>BILL CLINTON</a:t>
            </a:r>
            <a:endParaRPr lang="en-US" sz="4400" dirty="0"/>
          </a:p>
        </p:txBody>
      </p:sp>
      <p:pic>
        <p:nvPicPr>
          <p:cNvPr id="5" name="Picture 4" descr="A close up of a mans face&#10;&#10;Description automatically generated">
            <a:extLst>
              <a:ext uri="{FF2B5EF4-FFF2-40B4-BE49-F238E27FC236}">
                <a16:creationId xmlns:a16="http://schemas.microsoft.com/office/drawing/2014/main" id="{1D82464D-C4B9-4D47-A38F-53F8A4ACA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0" y="228600"/>
            <a:ext cx="323850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Category 4</a:t>
            </a:r>
          </a:p>
        </p:txBody>
      </p:sp>
      <p:sp>
        <p:nvSpPr>
          <p:cNvPr id="2" name="Rectangle 1"/>
          <p:cNvSpPr/>
          <p:nvPr/>
        </p:nvSpPr>
        <p:spPr>
          <a:xfrm>
            <a:off x="2065196" y="800725"/>
            <a:ext cx="5125635" cy="5509200"/>
          </a:xfrm>
          <a:prstGeom prst="rect">
            <a:avLst/>
          </a:prstGeom>
        </p:spPr>
        <p:txBody>
          <a:bodyPr wrap="none">
            <a:spAutoFit/>
          </a:bodyPr>
          <a:lstStyle/>
          <a:p>
            <a:pPr algn="ctr"/>
            <a:endParaRPr lang="en-US" sz="44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44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44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44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44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4400" b="1" dirty="0">
              <a:ln w="13462">
                <a:solidFill>
                  <a:schemeClr val="bg1"/>
                </a:solidFill>
                <a:prstDash val="solid"/>
              </a:ln>
              <a:solidFill>
                <a:srgbClr val="FFFF00"/>
              </a:solidFill>
              <a:effectLst>
                <a:outerShdw dist="38100" dir="2700000" algn="bl" rotWithShape="0">
                  <a:schemeClr val="accent5"/>
                </a:outerShdw>
              </a:effectLst>
            </a:endParaRPr>
          </a:p>
          <a:p>
            <a:pPr algn="ctr"/>
            <a:endParaRPr lang="en-US" sz="4400" b="1" dirty="0">
              <a:ln w="13462">
                <a:solidFill>
                  <a:schemeClr val="bg1"/>
                </a:solidFill>
                <a:prstDash val="solid"/>
              </a:ln>
              <a:solidFill>
                <a:srgbClr val="FFFF00"/>
              </a:solidFill>
              <a:effectLst>
                <a:outerShdw dist="38100" dir="2700000" algn="bl" rotWithShape="0">
                  <a:schemeClr val="accent5"/>
                </a:outerShdw>
              </a:effectLst>
            </a:endParaRPr>
          </a:p>
          <a:p>
            <a:pPr algn="ctr"/>
            <a:r>
              <a:rPr lang="en-US" sz="4400" b="1" dirty="0">
                <a:ln w="13462">
                  <a:solidFill>
                    <a:schemeClr val="bg1"/>
                  </a:solidFill>
                  <a:prstDash val="solid"/>
                </a:ln>
                <a:solidFill>
                  <a:srgbClr val="FFFF00"/>
                </a:solidFill>
                <a:effectLst>
                  <a:outerShdw dist="38100" dir="2700000" algn="bl" rotWithShape="0">
                    <a:schemeClr val="accent5"/>
                  </a:outerShdw>
                </a:effectLst>
              </a:rPr>
              <a:t>GEORGE W. BUSH</a:t>
            </a:r>
          </a:p>
        </p:txBody>
      </p:sp>
      <p:pic>
        <p:nvPicPr>
          <p:cNvPr id="5" name="Picture 4" descr="A picture containing text&#10;&#10;Description automatically generated">
            <a:extLst>
              <a:ext uri="{FF2B5EF4-FFF2-40B4-BE49-F238E27FC236}">
                <a16:creationId xmlns:a16="http://schemas.microsoft.com/office/drawing/2014/main" id="{B18A7263-5886-4B6A-A9FA-844B15C37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891" y="152400"/>
            <a:ext cx="3262237"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5267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Category 1</a:t>
            </a:r>
          </a:p>
        </p:txBody>
      </p:sp>
      <p:sp>
        <p:nvSpPr>
          <p:cNvPr id="3" name="Rectangle 2"/>
          <p:cNvSpPr/>
          <p:nvPr/>
        </p:nvSpPr>
        <p:spPr>
          <a:xfrm>
            <a:off x="2272044" y="2743200"/>
            <a:ext cx="4599914" cy="3785652"/>
          </a:xfrm>
          <a:prstGeom prst="rect">
            <a:avLst/>
          </a:prstGeom>
        </p:spPr>
        <p:txBody>
          <a:bodyPr wrap="none">
            <a:spAutoFit/>
          </a:bodyPr>
          <a:lstStyle/>
          <a:p>
            <a:pPr lvl="0" algn="ctr"/>
            <a:endParaRPr lang="en-US" sz="4000" b="1" dirty="0">
              <a:ln w="13462">
                <a:solidFill>
                  <a:srgbClr val="FFFFFF"/>
                </a:solidFill>
                <a:prstDash val="solid"/>
              </a:ln>
              <a:solidFill>
                <a:srgbClr val="FFFF00"/>
              </a:solidFill>
              <a:effectLst>
                <a:outerShdw dist="38100" dir="2700000" algn="bl" rotWithShape="0">
                  <a:srgbClr val="AAE2CA"/>
                </a:outerShdw>
              </a:effectLst>
            </a:endParaRPr>
          </a:p>
          <a:p>
            <a:pPr lvl="0" algn="ctr"/>
            <a:endParaRPr lang="en-US" sz="4000" b="1" dirty="0">
              <a:ln w="13462">
                <a:solidFill>
                  <a:srgbClr val="FFFFFF"/>
                </a:solidFill>
                <a:prstDash val="solid"/>
              </a:ln>
              <a:solidFill>
                <a:srgbClr val="FFFF00"/>
              </a:solidFill>
              <a:effectLst>
                <a:outerShdw dist="38100" dir="2700000" algn="bl" rotWithShape="0">
                  <a:srgbClr val="AAE2CA"/>
                </a:outerShdw>
              </a:effectLst>
            </a:endParaRPr>
          </a:p>
          <a:p>
            <a:pPr lvl="0" algn="ctr"/>
            <a:endParaRPr lang="en-US" sz="4000" b="1" dirty="0">
              <a:ln w="13462">
                <a:solidFill>
                  <a:srgbClr val="FFFFFF"/>
                </a:solidFill>
                <a:prstDash val="solid"/>
              </a:ln>
              <a:solidFill>
                <a:srgbClr val="FFFF00"/>
              </a:solidFill>
              <a:effectLst>
                <a:outerShdw dist="38100" dir="2700000" algn="bl" rotWithShape="0">
                  <a:srgbClr val="AAE2CA"/>
                </a:outerShdw>
              </a:effectLst>
            </a:endParaRPr>
          </a:p>
          <a:p>
            <a:pPr lvl="0" algn="ctr"/>
            <a:endParaRPr lang="en-US" sz="4000" b="1" dirty="0">
              <a:ln w="13462">
                <a:solidFill>
                  <a:srgbClr val="FFFFFF"/>
                </a:solidFill>
                <a:prstDash val="solid"/>
              </a:ln>
              <a:solidFill>
                <a:srgbClr val="FFFF00"/>
              </a:solidFill>
              <a:effectLst>
                <a:outerShdw dist="38100" dir="2700000" algn="bl" rotWithShape="0">
                  <a:srgbClr val="AAE2CA"/>
                </a:outerShdw>
              </a:effectLst>
            </a:endParaRPr>
          </a:p>
          <a:p>
            <a:pPr lvl="0" algn="ctr"/>
            <a:endParaRPr lang="en-US" sz="4000" b="1" dirty="0">
              <a:ln w="13462">
                <a:solidFill>
                  <a:srgbClr val="FFFFFF"/>
                </a:solidFill>
                <a:prstDash val="solid"/>
              </a:ln>
              <a:solidFill>
                <a:srgbClr val="FFFF00"/>
              </a:solidFill>
              <a:effectLst>
                <a:outerShdw dist="38100" dir="2700000" algn="bl" rotWithShape="0">
                  <a:srgbClr val="AAE2CA"/>
                </a:outerShdw>
              </a:effectLst>
            </a:endParaRPr>
          </a:p>
          <a:p>
            <a:pPr lvl="0" algn="ctr"/>
            <a:r>
              <a:rPr lang="en-US" sz="4000" b="1" dirty="0">
                <a:ln w="13462">
                  <a:solidFill>
                    <a:srgbClr val="FFFFFF"/>
                  </a:solidFill>
                  <a:prstDash val="solid"/>
                </a:ln>
                <a:solidFill>
                  <a:srgbClr val="FFFF00"/>
                </a:solidFill>
                <a:effectLst>
                  <a:outerShdw dist="38100" dir="2700000" algn="bl" rotWithShape="0">
                    <a:srgbClr val="AAE2CA"/>
                  </a:outerShdw>
                </a:effectLst>
              </a:rPr>
              <a:t>BARACK OBAMA </a:t>
            </a:r>
            <a:endParaRPr lang="en-US" sz="4000" dirty="0">
              <a:solidFill>
                <a:srgbClr val="000000"/>
              </a:solidFill>
            </a:endParaRPr>
          </a:p>
        </p:txBody>
      </p:sp>
      <p:pic>
        <p:nvPicPr>
          <p:cNvPr id="5" name="Picture 4">
            <a:extLst>
              <a:ext uri="{FF2B5EF4-FFF2-40B4-BE49-F238E27FC236}">
                <a16:creationId xmlns:a16="http://schemas.microsoft.com/office/drawing/2014/main" id="{8315F5EA-CF1B-4DFF-86A1-89CB2E7E3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28600"/>
            <a:ext cx="3435749"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5792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6" name="Picture 358"/>
          <p:cNvPicPr>
            <a:picLocks noChangeAspect="1" noChangeArrowheads="1"/>
          </p:cNvPicPr>
          <p:nvPr/>
        </p:nvPicPr>
        <p:blipFill>
          <a:blip r:embed="rId2" cstate="print"/>
          <a:srcRect/>
          <a:stretch>
            <a:fillRect/>
          </a:stretch>
        </p:blipFill>
        <p:spPr bwMode="auto">
          <a:xfrm>
            <a:off x="0" y="-3464"/>
            <a:ext cx="9144000" cy="6858000"/>
          </a:xfrm>
          <a:prstGeom prst="rect">
            <a:avLst/>
          </a:prstGeom>
          <a:noFill/>
          <a:ln w="9525">
            <a:noFill/>
            <a:miter lim="800000"/>
            <a:headEnd/>
            <a:tailEnd/>
          </a:ln>
        </p:spPr>
      </p:pic>
      <p:sp>
        <p:nvSpPr>
          <p:cNvPr id="21507" name="Text Box 248"/>
          <p:cNvSpPr txBox="1">
            <a:spLocks noChangeArrowheads="1"/>
          </p:cNvSpPr>
          <p:nvPr/>
        </p:nvSpPr>
        <p:spPr bwMode="auto">
          <a:xfrm>
            <a:off x="409575" y="390525"/>
            <a:ext cx="1219200" cy="276999"/>
          </a:xfrm>
          <a:prstGeom prst="rect">
            <a:avLst/>
          </a:prstGeom>
          <a:noFill/>
          <a:ln w="9525">
            <a:noFill/>
            <a:miter lim="800000"/>
            <a:headEnd/>
            <a:tailEnd/>
          </a:ln>
        </p:spPr>
        <p:txBody>
          <a:bodyPr>
            <a:spAutoFit/>
          </a:bodyPr>
          <a:lstStyle/>
          <a:p>
            <a:pPr algn="ctr" eaLnBrk="0" hangingPunct="0">
              <a:spcBef>
                <a:spcPct val="50000"/>
              </a:spcBef>
            </a:pPr>
            <a:r>
              <a:rPr lang="en-US" sz="1200" b="1" dirty="0">
                <a:solidFill>
                  <a:schemeClr val="bg1"/>
                </a:solidFill>
                <a:latin typeface="Arial" charset="0"/>
              </a:rPr>
              <a:t> </a:t>
            </a:r>
            <a:endParaRPr lang="en-US" sz="1100" b="1" dirty="0">
              <a:solidFill>
                <a:schemeClr val="bg1"/>
              </a:solidFill>
              <a:latin typeface="Arial" charset="0"/>
            </a:endParaRPr>
          </a:p>
        </p:txBody>
      </p:sp>
      <p:sp>
        <p:nvSpPr>
          <p:cNvPr id="21508" name="Text Box 254"/>
          <p:cNvSpPr txBox="1">
            <a:spLocks noChangeArrowheads="1"/>
          </p:cNvSpPr>
          <p:nvPr/>
        </p:nvSpPr>
        <p:spPr bwMode="auto">
          <a:xfrm>
            <a:off x="485775" y="1700213"/>
            <a:ext cx="1066800" cy="519112"/>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3" action="ppaction://hlinksldjump"/>
              </a:rPr>
              <a:t>$100</a:t>
            </a:r>
            <a:endParaRPr lang="en-US" sz="2800" b="1" dirty="0">
              <a:solidFill>
                <a:schemeClr val="bg1"/>
              </a:solidFill>
              <a:latin typeface="Arial" charset="0"/>
            </a:endParaRPr>
          </a:p>
        </p:txBody>
      </p:sp>
      <p:sp>
        <p:nvSpPr>
          <p:cNvPr id="21509" name="Text Box 260"/>
          <p:cNvSpPr txBox="1">
            <a:spLocks noChangeArrowheads="1"/>
          </p:cNvSpPr>
          <p:nvPr/>
        </p:nvSpPr>
        <p:spPr bwMode="auto">
          <a:xfrm>
            <a:off x="1895475" y="1695450"/>
            <a:ext cx="1066800"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4" action="ppaction://hlinksldjump"/>
              </a:rPr>
              <a:t>$100</a:t>
            </a:r>
            <a:endParaRPr lang="en-US" sz="2800" b="1" dirty="0">
              <a:solidFill>
                <a:schemeClr val="bg1"/>
              </a:solidFill>
              <a:latin typeface="Arial" charset="0"/>
            </a:endParaRPr>
          </a:p>
        </p:txBody>
      </p:sp>
      <p:sp>
        <p:nvSpPr>
          <p:cNvPr id="21510" name="Text Box 265"/>
          <p:cNvSpPr txBox="1">
            <a:spLocks noChangeArrowheads="1"/>
          </p:cNvSpPr>
          <p:nvPr/>
        </p:nvSpPr>
        <p:spPr bwMode="auto">
          <a:xfrm>
            <a:off x="476250" y="2733675"/>
            <a:ext cx="1133475"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5" action="ppaction://hlinksldjump"/>
              </a:rPr>
              <a:t>$200</a:t>
            </a:r>
            <a:endParaRPr lang="en-US" sz="2800" b="1" dirty="0">
              <a:solidFill>
                <a:schemeClr val="bg1"/>
              </a:solidFill>
              <a:latin typeface="Arial" charset="0"/>
            </a:endParaRPr>
          </a:p>
        </p:txBody>
      </p:sp>
      <p:sp>
        <p:nvSpPr>
          <p:cNvPr id="21511" name="Text Box 266"/>
          <p:cNvSpPr txBox="1">
            <a:spLocks noChangeArrowheads="1"/>
          </p:cNvSpPr>
          <p:nvPr/>
        </p:nvSpPr>
        <p:spPr bwMode="auto">
          <a:xfrm>
            <a:off x="1895475" y="2724150"/>
            <a:ext cx="1076325"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6" action="ppaction://hlinksldjump"/>
              </a:rPr>
              <a:t>$200</a:t>
            </a:r>
            <a:endParaRPr lang="en-US" sz="2800" b="1" dirty="0">
              <a:solidFill>
                <a:schemeClr val="bg1"/>
              </a:solidFill>
              <a:latin typeface="Arial" charset="0"/>
            </a:endParaRPr>
          </a:p>
        </p:txBody>
      </p:sp>
      <p:sp>
        <p:nvSpPr>
          <p:cNvPr id="21512" name="Text Box 271"/>
          <p:cNvSpPr txBox="1">
            <a:spLocks noChangeArrowheads="1"/>
          </p:cNvSpPr>
          <p:nvPr/>
        </p:nvSpPr>
        <p:spPr bwMode="auto">
          <a:xfrm>
            <a:off x="485775" y="3743325"/>
            <a:ext cx="1066800"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7" action="ppaction://hlinksldjump"/>
              </a:rPr>
              <a:t>$300</a:t>
            </a:r>
            <a:endParaRPr lang="en-US" sz="2800" b="1" dirty="0">
              <a:solidFill>
                <a:schemeClr val="bg1"/>
              </a:solidFill>
              <a:latin typeface="Arial" charset="0"/>
            </a:endParaRPr>
          </a:p>
        </p:txBody>
      </p:sp>
      <p:sp>
        <p:nvSpPr>
          <p:cNvPr id="21513" name="Text Box 272"/>
          <p:cNvSpPr txBox="1">
            <a:spLocks noChangeArrowheads="1"/>
          </p:cNvSpPr>
          <p:nvPr/>
        </p:nvSpPr>
        <p:spPr bwMode="auto">
          <a:xfrm>
            <a:off x="1905000" y="3743325"/>
            <a:ext cx="1066800"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8" action="ppaction://hlinksldjump"/>
              </a:rPr>
              <a:t>$300</a:t>
            </a:r>
            <a:endParaRPr lang="en-US" sz="2800" b="1" dirty="0">
              <a:solidFill>
                <a:schemeClr val="bg1"/>
              </a:solidFill>
              <a:latin typeface="Arial" charset="0"/>
            </a:endParaRPr>
          </a:p>
        </p:txBody>
      </p:sp>
      <p:sp>
        <p:nvSpPr>
          <p:cNvPr id="21514" name="Text Box 277"/>
          <p:cNvSpPr txBox="1">
            <a:spLocks noChangeArrowheads="1"/>
          </p:cNvSpPr>
          <p:nvPr/>
        </p:nvSpPr>
        <p:spPr bwMode="auto">
          <a:xfrm>
            <a:off x="485775" y="4772025"/>
            <a:ext cx="1066800"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9" action="ppaction://hlinksldjump"/>
              </a:rPr>
              <a:t>$400</a:t>
            </a:r>
            <a:endParaRPr lang="en-US" sz="2800" b="1" dirty="0">
              <a:solidFill>
                <a:schemeClr val="bg1"/>
              </a:solidFill>
              <a:latin typeface="Arial" charset="0"/>
            </a:endParaRPr>
          </a:p>
        </p:txBody>
      </p:sp>
      <p:sp>
        <p:nvSpPr>
          <p:cNvPr id="21515" name="Text Box 278"/>
          <p:cNvSpPr txBox="1">
            <a:spLocks noChangeArrowheads="1"/>
          </p:cNvSpPr>
          <p:nvPr/>
        </p:nvSpPr>
        <p:spPr bwMode="auto">
          <a:xfrm>
            <a:off x="1914525" y="4767263"/>
            <a:ext cx="1047750" cy="519112"/>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10" action="ppaction://hlinksldjump"/>
              </a:rPr>
              <a:t>$400</a:t>
            </a:r>
            <a:endParaRPr lang="en-US" sz="2800" b="1" dirty="0">
              <a:solidFill>
                <a:schemeClr val="bg1"/>
              </a:solidFill>
              <a:latin typeface="Arial" charset="0"/>
            </a:endParaRPr>
          </a:p>
        </p:txBody>
      </p:sp>
      <p:sp>
        <p:nvSpPr>
          <p:cNvPr id="21516" name="Text Box 283"/>
          <p:cNvSpPr txBox="1">
            <a:spLocks noChangeArrowheads="1"/>
          </p:cNvSpPr>
          <p:nvPr/>
        </p:nvSpPr>
        <p:spPr bwMode="auto">
          <a:xfrm>
            <a:off x="466725" y="5781675"/>
            <a:ext cx="1143000"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11" action="ppaction://hlinksldjump"/>
              </a:rPr>
              <a:t>$500</a:t>
            </a:r>
            <a:endParaRPr lang="en-US" sz="2800" b="1" dirty="0">
              <a:solidFill>
                <a:schemeClr val="bg1"/>
              </a:solidFill>
              <a:latin typeface="Arial" charset="0"/>
            </a:endParaRPr>
          </a:p>
        </p:txBody>
      </p:sp>
      <p:sp>
        <p:nvSpPr>
          <p:cNvPr id="21517" name="Text Box 284"/>
          <p:cNvSpPr txBox="1">
            <a:spLocks noChangeArrowheads="1"/>
          </p:cNvSpPr>
          <p:nvPr/>
        </p:nvSpPr>
        <p:spPr bwMode="auto">
          <a:xfrm>
            <a:off x="1905000" y="5781675"/>
            <a:ext cx="1066800"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12" action="ppaction://hlinksldjump"/>
              </a:rPr>
              <a:t>$500</a:t>
            </a:r>
            <a:endParaRPr lang="en-US" sz="2800" b="1" dirty="0">
              <a:solidFill>
                <a:schemeClr val="bg1"/>
              </a:solidFill>
              <a:latin typeface="Arial" charset="0"/>
            </a:endParaRPr>
          </a:p>
        </p:txBody>
      </p:sp>
      <p:sp>
        <p:nvSpPr>
          <p:cNvPr id="21518" name="Rectangle 337"/>
          <p:cNvSpPr>
            <a:spLocks noGrp="1" noChangeArrowheads="1"/>
          </p:cNvSpPr>
          <p:nvPr>
            <p:ph type="title" idx="4294967295"/>
          </p:nvPr>
        </p:nvSpPr>
        <p:spPr bwMode="auto">
          <a:xfrm>
            <a:off x="0" y="6858000"/>
            <a:ext cx="762000" cy="152400"/>
          </a:xfrm>
          <a:prstGeom prst="rect">
            <a:avLst/>
          </a:prstGeom>
          <a:noFill/>
          <a:ln>
            <a:miter lim="800000"/>
            <a:headEnd/>
            <a:tailEnd/>
          </a:ln>
        </p:spPr>
        <p:txBody>
          <a:bodyPr/>
          <a:lstStyle/>
          <a:p>
            <a:pPr algn="l"/>
            <a:r>
              <a:rPr lang="en-US" sz="800" dirty="0"/>
              <a:t>Game Board</a:t>
            </a:r>
          </a:p>
        </p:txBody>
      </p:sp>
      <p:sp>
        <p:nvSpPr>
          <p:cNvPr id="21519" name="Text Box 338"/>
          <p:cNvSpPr txBox="1">
            <a:spLocks noChangeArrowheads="1"/>
          </p:cNvSpPr>
          <p:nvPr/>
        </p:nvSpPr>
        <p:spPr bwMode="auto">
          <a:xfrm>
            <a:off x="3333750" y="1700213"/>
            <a:ext cx="1066800" cy="519112"/>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13" action="ppaction://hlinksldjump"/>
              </a:rPr>
              <a:t>$100</a:t>
            </a:r>
            <a:endParaRPr lang="en-US" sz="2800" b="1" dirty="0">
              <a:solidFill>
                <a:schemeClr val="bg1"/>
              </a:solidFill>
              <a:latin typeface="Arial" charset="0"/>
            </a:endParaRPr>
          </a:p>
        </p:txBody>
      </p:sp>
      <p:sp>
        <p:nvSpPr>
          <p:cNvPr id="21520" name="Text Box 339"/>
          <p:cNvSpPr txBox="1">
            <a:spLocks noChangeArrowheads="1"/>
          </p:cNvSpPr>
          <p:nvPr/>
        </p:nvSpPr>
        <p:spPr bwMode="auto">
          <a:xfrm>
            <a:off x="3333750" y="2728913"/>
            <a:ext cx="1076325" cy="519112"/>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14" action="ppaction://hlinksldjump"/>
              </a:rPr>
              <a:t>$200</a:t>
            </a:r>
            <a:endParaRPr lang="en-US" sz="2800" b="1" dirty="0">
              <a:solidFill>
                <a:schemeClr val="bg1"/>
              </a:solidFill>
              <a:latin typeface="Arial" charset="0"/>
            </a:endParaRPr>
          </a:p>
        </p:txBody>
      </p:sp>
      <p:sp>
        <p:nvSpPr>
          <p:cNvPr id="21521" name="Text Box 340"/>
          <p:cNvSpPr txBox="1">
            <a:spLocks noChangeArrowheads="1"/>
          </p:cNvSpPr>
          <p:nvPr/>
        </p:nvSpPr>
        <p:spPr bwMode="auto">
          <a:xfrm>
            <a:off x="3343275" y="3748088"/>
            <a:ext cx="1066800" cy="519112"/>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15" action="ppaction://hlinksldjump"/>
              </a:rPr>
              <a:t>$300</a:t>
            </a:r>
            <a:endParaRPr lang="en-US" sz="2800" b="1" dirty="0">
              <a:solidFill>
                <a:schemeClr val="bg1"/>
              </a:solidFill>
              <a:latin typeface="Arial" charset="0"/>
            </a:endParaRPr>
          </a:p>
        </p:txBody>
      </p:sp>
      <p:sp>
        <p:nvSpPr>
          <p:cNvPr id="21522" name="Text Box 341"/>
          <p:cNvSpPr txBox="1">
            <a:spLocks noChangeArrowheads="1"/>
          </p:cNvSpPr>
          <p:nvPr/>
        </p:nvSpPr>
        <p:spPr bwMode="auto">
          <a:xfrm>
            <a:off x="3352800" y="4772025"/>
            <a:ext cx="1047750"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16" action="ppaction://hlinksldjump"/>
              </a:rPr>
              <a:t>$400</a:t>
            </a:r>
            <a:endParaRPr lang="en-US" sz="2800" b="1" dirty="0">
              <a:solidFill>
                <a:schemeClr val="bg1"/>
              </a:solidFill>
              <a:latin typeface="Arial" charset="0"/>
            </a:endParaRPr>
          </a:p>
        </p:txBody>
      </p:sp>
      <p:sp>
        <p:nvSpPr>
          <p:cNvPr id="21523" name="Text Box 342"/>
          <p:cNvSpPr txBox="1">
            <a:spLocks noChangeArrowheads="1"/>
          </p:cNvSpPr>
          <p:nvPr/>
        </p:nvSpPr>
        <p:spPr bwMode="auto">
          <a:xfrm>
            <a:off x="3343275" y="5776913"/>
            <a:ext cx="1066800" cy="519112"/>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17" action="ppaction://hlinksldjump"/>
              </a:rPr>
              <a:t>$500</a:t>
            </a:r>
            <a:endParaRPr lang="en-US" sz="2800" b="1" dirty="0">
              <a:solidFill>
                <a:schemeClr val="bg1"/>
              </a:solidFill>
              <a:latin typeface="Arial" charset="0"/>
            </a:endParaRPr>
          </a:p>
        </p:txBody>
      </p:sp>
      <p:sp>
        <p:nvSpPr>
          <p:cNvPr id="21524" name="Text Box 343"/>
          <p:cNvSpPr txBox="1">
            <a:spLocks noChangeArrowheads="1"/>
          </p:cNvSpPr>
          <p:nvPr/>
        </p:nvSpPr>
        <p:spPr bwMode="auto">
          <a:xfrm>
            <a:off x="4733925" y="1685925"/>
            <a:ext cx="1066800"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18" action="ppaction://hlinksldjump"/>
              </a:rPr>
              <a:t>$100</a:t>
            </a:r>
            <a:endParaRPr lang="en-US" sz="2800" b="1" dirty="0">
              <a:solidFill>
                <a:schemeClr val="bg1"/>
              </a:solidFill>
              <a:latin typeface="Arial" charset="0"/>
            </a:endParaRPr>
          </a:p>
        </p:txBody>
      </p:sp>
      <p:sp>
        <p:nvSpPr>
          <p:cNvPr id="21525" name="Text Box 344"/>
          <p:cNvSpPr txBox="1">
            <a:spLocks noChangeArrowheads="1"/>
          </p:cNvSpPr>
          <p:nvPr/>
        </p:nvSpPr>
        <p:spPr bwMode="auto">
          <a:xfrm>
            <a:off x="4733925" y="2714625"/>
            <a:ext cx="1076325"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19" action="ppaction://hlinksldjump"/>
              </a:rPr>
              <a:t>$200</a:t>
            </a:r>
            <a:endParaRPr lang="en-US" sz="2800" b="1" dirty="0">
              <a:solidFill>
                <a:schemeClr val="bg1"/>
              </a:solidFill>
              <a:latin typeface="Arial" charset="0"/>
            </a:endParaRPr>
          </a:p>
        </p:txBody>
      </p:sp>
      <p:sp>
        <p:nvSpPr>
          <p:cNvPr id="21526" name="Text Box 345"/>
          <p:cNvSpPr txBox="1">
            <a:spLocks noChangeArrowheads="1"/>
          </p:cNvSpPr>
          <p:nvPr/>
        </p:nvSpPr>
        <p:spPr bwMode="auto">
          <a:xfrm>
            <a:off x="4743450" y="3733800"/>
            <a:ext cx="1066800"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20" action="ppaction://hlinksldjump"/>
              </a:rPr>
              <a:t>$300</a:t>
            </a:r>
            <a:endParaRPr lang="en-US" sz="2800" b="1" dirty="0">
              <a:solidFill>
                <a:schemeClr val="bg1"/>
              </a:solidFill>
              <a:latin typeface="Arial" charset="0"/>
            </a:endParaRPr>
          </a:p>
        </p:txBody>
      </p:sp>
      <p:sp>
        <p:nvSpPr>
          <p:cNvPr id="21527" name="Text Box 346"/>
          <p:cNvSpPr txBox="1">
            <a:spLocks noChangeArrowheads="1"/>
          </p:cNvSpPr>
          <p:nvPr/>
        </p:nvSpPr>
        <p:spPr bwMode="auto">
          <a:xfrm>
            <a:off x="4752975" y="4772025"/>
            <a:ext cx="1047750"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21" action="ppaction://hlinksldjump"/>
              </a:rPr>
              <a:t>$400</a:t>
            </a:r>
            <a:endParaRPr lang="en-US" sz="2800" b="1" dirty="0">
              <a:solidFill>
                <a:schemeClr val="bg1"/>
              </a:solidFill>
              <a:latin typeface="Arial" charset="0"/>
            </a:endParaRPr>
          </a:p>
        </p:txBody>
      </p:sp>
      <p:sp>
        <p:nvSpPr>
          <p:cNvPr id="21528" name="Text Box 347"/>
          <p:cNvSpPr txBox="1">
            <a:spLocks noChangeArrowheads="1"/>
          </p:cNvSpPr>
          <p:nvPr/>
        </p:nvSpPr>
        <p:spPr bwMode="auto">
          <a:xfrm>
            <a:off x="4743450" y="5776913"/>
            <a:ext cx="1066800" cy="519112"/>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22" action="ppaction://hlinksldjump"/>
              </a:rPr>
              <a:t>$500</a:t>
            </a:r>
            <a:endParaRPr lang="en-US" sz="2800" b="1" dirty="0">
              <a:solidFill>
                <a:schemeClr val="bg1"/>
              </a:solidFill>
              <a:latin typeface="Arial" charset="0"/>
            </a:endParaRPr>
          </a:p>
        </p:txBody>
      </p:sp>
      <p:sp>
        <p:nvSpPr>
          <p:cNvPr id="21529" name="Text Box 348"/>
          <p:cNvSpPr txBox="1">
            <a:spLocks noChangeArrowheads="1"/>
          </p:cNvSpPr>
          <p:nvPr/>
        </p:nvSpPr>
        <p:spPr bwMode="auto">
          <a:xfrm>
            <a:off x="6124575" y="1695450"/>
            <a:ext cx="1066800"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23" action="ppaction://hlinksldjump"/>
              </a:rPr>
              <a:t>$100</a:t>
            </a:r>
            <a:endParaRPr lang="en-US" sz="2800" b="1" dirty="0">
              <a:solidFill>
                <a:schemeClr val="bg1"/>
              </a:solidFill>
              <a:latin typeface="Arial" charset="0"/>
            </a:endParaRPr>
          </a:p>
        </p:txBody>
      </p:sp>
      <p:sp>
        <p:nvSpPr>
          <p:cNvPr id="21530" name="Text Box 349"/>
          <p:cNvSpPr txBox="1">
            <a:spLocks noChangeArrowheads="1"/>
          </p:cNvSpPr>
          <p:nvPr/>
        </p:nvSpPr>
        <p:spPr bwMode="auto">
          <a:xfrm>
            <a:off x="6124575" y="2724150"/>
            <a:ext cx="1076325"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24" action="ppaction://hlinksldjump"/>
              </a:rPr>
              <a:t>$200</a:t>
            </a:r>
            <a:endParaRPr lang="en-US" sz="2800" b="1" dirty="0">
              <a:solidFill>
                <a:schemeClr val="bg1"/>
              </a:solidFill>
              <a:latin typeface="Arial" charset="0"/>
            </a:endParaRPr>
          </a:p>
        </p:txBody>
      </p:sp>
      <p:sp>
        <p:nvSpPr>
          <p:cNvPr id="21531" name="Text Box 350"/>
          <p:cNvSpPr txBox="1">
            <a:spLocks noChangeArrowheads="1"/>
          </p:cNvSpPr>
          <p:nvPr/>
        </p:nvSpPr>
        <p:spPr bwMode="auto">
          <a:xfrm>
            <a:off x="6134100" y="3743325"/>
            <a:ext cx="1066800"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25" action="ppaction://hlinksldjump"/>
              </a:rPr>
              <a:t>$300</a:t>
            </a:r>
            <a:endParaRPr lang="en-US" sz="2800" b="1" dirty="0">
              <a:solidFill>
                <a:schemeClr val="bg1"/>
              </a:solidFill>
              <a:latin typeface="Arial" charset="0"/>
            </a:endParaRPr>
          </a:p>
        </p:txBody>
      </p:sp>
      <p:sp>
        <p:nvSpPr>
          <p:cNvPr id="21532" name="Text Box 351"/>
          <p:cNvSpPr txBox="1">
            <a:spLocks noChangeArrowheads="1"/>
          </p:cNvSpPr>
          <p:nvPr/>
        </p:nvSpPr>
        <p:spPr bwMode="auto">
          <a:xfrm>
            <a:off x="6143625" y="4767263"/>
            <a:ext cx="1047750" cy="519112"/>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26" action="ppaction://hlinksldjump"/>
              </a:rPr>
              <a:t>$400</a:t>
            </a:r>
            <a:endParaRPr lang="en-US" sz="2800" b="1" dirty="0">
              <a:solidFill>
                <a:schemeClr val="bg1"/>
              </a:solidFill>
              <a:latin typeface="Arial" charset="0"/>
            </a:endParaRPr>
          </a:p>
        </p:txBody>
      </p:sp>
      <p:sp>
        <p:nvSpPr>
          <p:cNvPr id="21533" name="Text Box 352"/>
          <p:cNvSpPr txBox="1">
            <a:spLocks noChangeArrowheads="1"/>
          </p:cNvSpPr>
          <p:nvPr/>
        </p:nvSpPr>
        <p:spPr bwMode="auto">
          <a:xfrm>
            <a:off x="6134100" y="5772150"/>
            <a:ext cx="1066800"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27" action="ppaction://hlinksldjump"/>
              </a:rPr>
              <a:t>$500</a:t>
            </a:r>
            <a:endParaRPr lang="en-US" sz="2800" b="1" dirty="0">
              <a:solidFill>
                <a:schemeClr val="bg1"/>
              </a:solidFill>
              <a:latin typeface="Arial" charset="0"/>
            </a:endParaRPr>
          </a:p>
        </p:txBody>
      </p:sp>
      <p:sp>
        <p:nvSpPr>
          <p:cNvPr id="21534" name="Text Box 353"/>
          <p:cNvSpPr txBox="1">
            <a:spLocks noChangeArrowheads="1"/>
          </p:cNvSpPr>
          <p:nvPr/>
        </p:nvSpPr>
        <p:spPr bwMode="auto">
          <a:xfrm>
            <a:off x="7562850" y="1690688"/>
            <a:ext cx="1066800" cy="519112"/>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28" action="ppaction://hlinksldjump"/>
              </a:rPr>
              <a:t>$100</a:t>
            </a:r>
            <a:endParaRPr lang="en-US" sz="2800" b="1" dirty="0">
              <a:solidFill>
                <a:schemeClr val="bg1"/>
              </a:solidFill>
              <a:latin typeface="Arial" charset="0"/>
            </a:endParaRPr>
          </a:p>
        </p:txBody>
      </p:sp>
      <p:sp>
        <p:nvSpPr>
          <p:cNvPr id="21535" name="Text Box 354"/>
          <p:cNvSpPr txBox="1">
            <a:spLocks noChangeArrowheads="1"/>
          </p:cNvSpPr>
          <p:nvPr/>
        </p:nvSpPr>
        <p:spPr bwMode="auto">
          <a:xfrm>
            <a:off x="7562850" y="2719388"/>
            <a:ext cx="1076325" cy="519112"/>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29" action="ppaction://hlinksldjump"/>
              </a:rPr>
              <a:t>$200</a:t>
            </a:r>
            <a:endParaRPr lang="en-US" sz="2800" b="1" dirty="0">
              <a:solidFill>
                <a:schemeClr val="bg1"/>
              </a:solidFill>
              <a:latin typeface="Arial" charset="0"/>
            </a:endParaRPr>
          </a:p>
        </p:txBody>
      </p:sp>
      <p:sp>
        <p:nvSpPr>
          <p:cNvPr id="21536" name="Text Box 355"/>
          <p:cNvSpPr txBox="1">
            <a:spLocks noChangeArrowheads="1"/>
          </p:cNvSpPr>
          <p:nvPr/>
        </p:nvSpPr>
        <p:spPr bwMode="auto">
          <a:xfrm>
            <a:off x="7572375" y="3738563"/>
            <a:ext cx="1066800" cy="519112"/>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30" action="ppaction://hlinksldjump"/>
              </a:rPr>
              <a:t>$300</a:t>
            </a:r>
            <a:endParaRPr lang="en-US" sz="2800" b="1" dirty="0">
              <a:solidFill>
                <a:schemeClr val="bg1"/>
              </a:solidFill>
              <a:latin typeface="Arial" charset="0"/>
            </a:endParaRPr>
          </a:p>
        </p:txBody>
      </p:sp>
      <p:sp>
        <p:nvSpPr>
          <p:cNvPr id="21537" name="Text Box 356"/>
          <p:cNvSpPr txBox="1">
            <a:spLocks noChangeArrowheads="1"/>
          </p:cNvSpPr>
          <p:nvPr/>
        </p:nvSpPr>
        <p:spPr bwMode="auto">
          <a:xfrm>
            <a:off x="7581900" y="4762500"/>
            <a:ext cx="1047750" cy="519113"/>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31" action="ppaction://hlinksldjump"/>
              </a:rPr>
              <a:t>$400</a:t>
            </a:r>
            <a:endParaRPr lang="en-US" sz="2800" b="1" dirty="0">
              <a:solidFill>
                <a:schemeClr val="bg1"/>
              </a:solidFill>
              <a:latin typeface="Arial" charset="0"/>
            </a:endParaRPr>
          </a:p>
        </p:txBody>
      </p:sp>
      <p:sp>
        <p:nvSpPr>
          <p:cNvPr id="21538" name="Text Box 357"/>
          <p:cNvSpPr txBox="1">
            <a:spLocks noChangeArrowheads="1"/>
          </p:cNvSpPr>
          <p:nvPr/>
        </p:nvSpPr>
        <p:spPr bwMode="auto">
          <a:xfrm>
            <a:off x="7572375" y="5767388"/>
            <a:ext cx="1066800" cy="519112"/>
          </a:xfrm>
          <a:prstGeom prst="rect">
            <a:avLst/>
          </a:prstGeom>
          <a:noFill/>
          <a:ln w="9525">
            <a:noFill/>
            <a:miter lim="800000"/>
            <a:headEnd/>
            <a:tailEnd/>
          </a:ln>
        </p:spPr>
        <p:txBody>
          <a:bodyPr>
            <a:spAutoFit/>
          </a:bodyPr>
          <a:lstStyle/>
          <a:p>
            <a:pPr algn="ctr" eaLnBrk="0" hangingPunct="0">
              <a:spcBef>
                <a:spcPct val="50000"/>
              </a:spcBef>
            </a:pPr>
            <a:r>
              <a:rPr lang="en-US" sz="2800" b="1" dirty="0">
                <a:solidFill>
                  <a:schemeClr val="bg1"/>
                </a:solidFill>
                <a:latin typeface="Arial" charset="0"/>
                <a:hlinkClick r:id="rId32" action="ppaction://hlinksldjump"/>
              </a:rPr>
              <a:t>$500</a:t>
            </a:r>
            <a:endParaRPr lang="en-US" sz="2800" b="1" dirty="0">
              <a:solidFill>
                <a:schemeClr val="bg1"/>
              </a:solidFill>
              <a:latin typeface="Arial" charset="0"/>
            </a:endParaRPr>
          </a:p>
        </p:txBody>
      </p:sp>
      <p:sp>
        <p:nvSpPr>
          <p:cNvPr id="21544" name="Rectangle 364"/>
          <p:cNvSpPr>
            <a:spLocks noChangeArrowheads="1"/>
          </p:cNvSpPr>
          <p:nvPr/>
        </p:nvSpPr>
        <p:spPr bwMode="auto">
          <a:xfrm>
            <a:off x="3543300" y="6629400"/>
            <a:ext cx="628650" cy="161925"/>
          </a:xfrm>
          <a:prstGeom prst="rect">
            <a:avLst/>
          </a:prstGeom>
          <a:solidFill>
            <a:srgbClr val="FFEB8F"/>
          </a:solidFill>
          <a:ln w="9525">
            <a:noFill/>
            <a:miter lim="800000"/>
            <a:headEnd/>
            <a:tailEnd/>
          </a:ln>
        </p:spPr>
        <p:txBody>
          <a:bodyPr wrap="none" anchor="ctr"/>
          <a:lstStyle/>
          <a:p>
            <a:pPr algn="ctr" eaLnBrk="0" hangingPunct="0"/>
            <a:r>
              <a:rPr lang="en-US" sz="900" b="1" dirty="0">
                <a:solidFill>
                  <a:srgbClr val="764F0F"/>
                </a:solidFill>
                <a:latin typeface="Arial" charset="0"/>
              </a:rPr>
              <a:t>Round 2</a:t>
            </a:r>
          </a:p>
        </p:txBody>
      </p:sp>
      <p:sp>
        <p:nvSpPr>
          <p:cNvPr id="21545" name="Rectangle 367">
            <a:hlinkClick r:id="rId33" action="ppaction://hlinksldjump"/>
          </p:cNvPr>
          <p:cNvSpPr>
            <a:spLocks noChangeArrowheads="1"/>
          </p:cNvSpPr>
          <p:nvPr/>
        </p:nvSpPr>
        <p:spPr bwMode="auto">
          <a:xfrm>
            <a:off x="4991100" y="6626225"/>
            <a:ext cx="628650" cy="161925"/>
          </a:xfrm>
          <a:prstGeom prst="rect">
            <a:avLst/>
          </a:prstGeom>
          <a:solidFill>
            <a:srgbClr val="FFEB8F"/>
          </a:solidFill>
          <a:ln w="9525">
            <a:noFill/>
            <a:miter lim="800000"/>
            <a:headEnd/>
            <a:tailEnd/>
          </a:ln>
        </p:spPr>
        <p:txBody>
          <a:bodyPr wrap="none" anchor="ctr"/>
          <a:lstStyle/>
          <a:p>
            <a:pPr algn="ctr" eaLnBrk="0" hangingPunct="0"/>
            <a:r>
              <a:rPr lang="en-US" sz="900" b="1" dirty="0">
                <a:solidFill>
                  <a:srgbClr val="764F0F"/>
                </a:solidFill>
                <a:latin typeface="Arial" charset="0"/>
              </a:rPr>
              <a:t>Final</a:t>
            </a:r>
          </a:p>
        </p:txBody>
      </p:sp>
      <p:sp>
        <p:nvSpPr>
          <p:cNvPr id="15" name="TextBox 14"/>
          <p:cNvSpPr txBox="1"/>
          <p:nvPr/>
        </p:nvSpPr>
        <p:spPr>
          <a:xfrm>
            <a:off x="447227" y="584192"/>
            <a:ext cx="184731" cy="253916"/>
          </a:xfrm>
          <a:prstGeom prst="rect">
            <a:avLst/>
          </a:prstGeom>
          <a:noFill/>
        </p:spPr>
        <p:txBody>
          <a:bodyPr wrap="none" rtlCol="0">
            <a:spAutoFit/>
          </a:bodyPr>
          <a:lstStyle/>
          <a:p>
            <a:endParaRPr lang="en-US" sz="1050" b="1" dirty="0">
              <a:solidFill>
                <a:srgbClr val="FFFF00"/>
              </a:solidFill>
              <a:effectLst>
                <a:outerShdw blurRad="38100" dist="38100" dir="2700000" algn="tl">
                  <a:srgbClr val="000000">
                    <a:alpha val="43137"/>
                  </a:srgbClr>
                </a:outerShdw>
              </a:effectLst>
            </a:endParaRPr>
          </a:p>
        </p:txBody>
      </p:sp>
      <p:pic>
        <p:nvPicPr>
          <p:cNvPr id="3" name="Picture 2" descr="A close up of a person&#10;&#10;Description automatically generated">
            <a:extLst>
              <a:ext uri="{FF2B5EF4-FFF2-40B4-BE49-F238E27FC236}">
                <a16:creationId xmlns:a16="http://schemas.microsoft.com/office/drawing/2014/main" id="{83DC1A00-3C4E-4340-8C91-F9150D694BDC}"/>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539592" y="390525"/>
            <a:ext cx="1012983" cy="519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A picture containing clipart&#10;&#10;Description automatically generated">
            <a:extLst>
              <a:ext uri="{FF2B5EF4-FFF2-40B4-BE49-F238E27FC236}">
                <a16:creationId xmlns:a16="http://schemas.microsoft.com/office/drawing/2014/main" id="{9D4B9F43-DBB1-46E9-AB21-9A5A02A21F50}"/>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914525" y="377207"/>
            <a:ext cx="1012983" cy="532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24EA9D9F-D30C-4DB7-B7B3-BD081C5BA00A}"/>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352800" y="356847"/>
            <a:ext cx="1047750" cy="552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A close up of a mans face&#10;&#10;Description automatically generated">
            <a:extLst>
              <a:ext uri="{FF2B5EF4-FFF2-40B4-BE49-F238E27FC236}">
                <a16:creationId xmlns:a16="http://schemas.microsoft.com/office/drawing/2014/main" id="{82AE841D-985D-4E28-A687-E183B2AA1C5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743449" y="356847"/>
            <a:ext cx="1057275" cy="552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descr="A picture containing text&#10;&#10;Description automatically generated">
            <a:extLst>
              <a:ext uri="{FF2B5EF4-FFF2-40B4-BE49-F238E27FC236}">
                <a16:creationId xmlns:a16="http://schemas.microsoft.com/office/drawing/2014/main" id="{25982CBF-B1F5-4BC6-8D5E-B07FF2D78D78}"/>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216491" y="335142"/>
            <a:ext cx="1012984" cy="57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F3D6B5E5-EDA0-477F-901D-E472CD0BA7A5}"/>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7562850" y="345282"/>
            <a:ext cx="1076324" cy="57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E556A1B1-C181-41A5-9D46-76CE831D404D}"/>
              </a:ext>
            </a:extLst>
          </p:cNvPr>
          <p:cNvSpPr txBox="1"/>
          <p:nvPr/>
        </p:nvSpPr>
        <p:spPr>
          <a:xfrm>
            <a:off x="655304" y="877907"/>
            <a:ext cx="782971" cy="276999"/>
          </a:xfrm>
          <a:prstGeom prst="rect">
            <a:avLst/>
          </a:prstGeom>
          <a:noFill/>
        </p:spPr>
        <p:txBody>
          <a:bodyPr wrap="none" rtlCol="0">
            <a:spAutoFit/>
          </a:bodyPr>
          <a:lstStyle/>
          <a:p>
            <a:r>
              <a:rPr lang="en-US" sz="1200" dirty="0">
                <a:solidFill>
                  <a:srgbClr val="FFFF00"/>
                </a:solidFill>
              </a:rPr>
              <a:t>CARTER</a:t>
            </a:r>
          </a:p>
        </p:txBody>
      </p:sp>
      <p:sp>
        <p:nvSpPr>
          <p:cNvPr id="4" name="TextBox 3">
            <a:extLst>
              <a:ext uri="{FF2B5EF4-FFF2-40B4-BE49-F238E27FC236}">
                <a16:creationId xmlns:a16="http://schemas.microsoft.com/office/drawing/2014/main" id="{3614E0E7-48FD-453F-A77A-A0A68C2C110B}"/>
              </a:ext>
            </a:extLst>
          </p:cNvPr>
          <p:cNvSpPr txBox="1"/>
          <p:nvPr/>
        </p:nvSpPr>
        <p:spPr>
          <a:xfrm>
            <a:off x="2059605" y="879403"/>
            <a:ext cx="824265" cy="276999"/>
          </a:xfrm>
          <a:prstGeom prst="rect">
            <a:avLst/>
          </a:prstGeom>
          <a:noFill/>
        </p:spPr>
        <p:txBody>
          <a:bodyPr wrap="none" rtlCol="0">
            <a:spAutoFit/>
          </a:bodyPr>
          <a:lstStyle/>
          <a:p>
            <a:r>
              <a:rPr lang="en-US" sz="1200" dirty="0">
                <a:solidFill>
                  <a:srgbClr val="FFFF00"/>
                </a:solidFill>
              </a:rPr>
              <a:t>REAGAN</a:t>
            </a:r>
          </a:p>
        </p:txBody>
      </p:sp>
      <p:sp>
        <p:nvSpPr>
          <p:cNvPr id="5" name="TextBox 4">
            <a:extLst>
              <a:ext uri="{FF2B5EF4-FFF2-40B4-BE49-F238E27FC236}">
                <a16:creationId xmlns:a16="http://schemas.microsoft.com/office/drawing/2014/main" id="{1F345767-EE39-494F-B76C-FD0D9015FB5E}"/>
              </a:ext>
            </a:extLst>
          </p:cNvPr>
          <p:cNvSpPr txBox="1"/>
          <p:nvPr/>
        </p:nvSpPr>
        <p:spPr>
          <a:xfrm>
            <a:off x="3377684" y="893296"/>
            <a:ext cx="1042273" cy="261610"/>
          </a:xfrm>
          <a:prstGeom prst="rect">
            <a:avLst/>
          </a:prstGeom>
          <a:noFill/>
        </p:spPr>
        <p:txBody>
          <a:bodyPr wrap="none" rtlCol="0">
            <a:spAutoFit/>
          </a:bodyPr>
          <a:lstStyle/>
          <a:p>
            <a:r>
              <a:rPr lang="en-US" sz="1100" dirty="0">
                <a:solidFill>
                  <a:srgbClr val="FFFF00"/>
                </a:solidFill>
              </a:rPr>
              <a:t>G.H.W. BUSH</a:t>
            </a:r>
          </a:p>
        </p:txBody>
      </p:sp>
      <p:sp>
        <p:nvSpPr>
          <p:cNvPr id="8" name="TextBox 7">
            <a:extLst>
              <a:ext uri="{FF2B5EF4-FFF2-40B4-BE49-F238E27FC236}">
                <a16:creationId xmlns:a16="http://schemas.microsoft.com/office/drawing/2014/main" id="{E93E561E-7DDC-452D-8BDA-E5F50B93A335}"/>
              </a:ext>
            </a:extLst>
          </p:cNvPr>
          <p:cNvSpPr txBox="1"/>
          <p:nvPr/>
        </p:nvSpPr>
        <p:spPr>
          <a:xfrm>
            <a:off x="4885018" y="882448"/>
            <a:ext cx="856773" cy="276999"/>
          </a:xfrm>
          <a:prstGeom prst="rect">
            <a:avLst/>
          </a:prstGeom>
          <a:noFill/>
        </p:spPr>
        <p:txBody>
          <a:bodyPr wrap="none" rtlCol="0">
            <a:spAutoFit/>
          </a:bodyPr>
          <a:lstStyle/>
          <a:p>
            <a:r>
              <a:rPr lang="en-US" sz="1200" dirty="0">
                <a:solidFill>
                  <a:srgbClr val="FFFF00"/>
                </a:solidFill>
              </a:rPr>
              <a:t>CLINTON</a:t>
            </a:r>
          </a:p>
        </p:txBody>
      </p:sp>
      <p:sp>
        <p:nvSpPr>
          <p:cNvPr id="10" name="TextBox 9">
            <a:extLst>
              <a:ext uri="{FF2B5EF4-FFF2-40B4-BE49-F238E27FC236}">
                <a16:creationId xmlns:a16="http://schemas.microsoft.com/office/drawing/2014/main" id="{419C48BE-6650-4AFB-8BBD-0442A700862D}"/>
              </a:ext>
            </a:extLst>
          </p:cNvPr>
          <p:cNvSpPr txBox="1"/>
          <p:nvPr/>
        </p:nvSpPr>
        <p:spPr>
          <a:xfrm>
            <a:off x="6280308" y="893296"/>
            <a:ext cx="904415" cy="261610"/>
          </a:xfrm>
          <a:prstGeom prst="rect">
            <a:avLst/>
          </a:prstGeom>
          <a:noFill/>
        </p:spPr>
        <p:txBody>
          <a:bodyPr wrap="none" rtlCol="0">
            <a:spAutoFit/>
          </a:bodyPr>
          <a:lstStyle/>
          <a:p>
            <a:r>
              <a:rPr lang="en-US" sz="1100" dirty="0">
                <a:solidFill>
                  <a:srgbClr val="FFFF00"/>
                </a:solidFill>
              </a:rPr>
              <a:t>G.W. BUSH</a:t>
            </a:r>
          </a:p>
        </p:txBody>
      </p:sp>
      <p:sp>
        <p:nvSpPr>
          <p:cNvPr id="12" name="TextBox 11">
            <a:extLst>
              <a:ext uri="{FF2B5EF4-FFF2-40B4-BE49-F238E27FC236}">
                <a16:creationId xmlns:a16="http://schemas.microsoft.com/office/drawing/2014/main" id="{57F21224-B9ED-432C-BC15-831BEE43F809}"/>
              </a:ext>
            </a:extLst>
          </p:cNvPr>
          <p:cNvSpPr txBox="1"/>
          <p:nvPr/>
        </p:nvSpPr>
        <p:spPr>
          <a:xfrm>
            <a:off x="7742939" y="877907"/>
            <a:ext cx="755335" cy="276999"/>
          </a:xfrm>
          <a:prstGeom prst="rect">
            <a:avLst/>
          </a:prstGeom>
          <a:noFill/>
        </p:spPr>
        <p:txBody>
          <a:bodyPr wrap="none" rtlCol="0">
            <a:spAutoFit/>
          </a:bodyPr>
          <a:lstStyle/>
          <a:p>
            <a:r>
              <a:rPr lang="en-US" sz="1200" dirty="0">
                <a:solidFill>
                  <a:srgbClr val="FFFF00"/>
                </a:solidFill>
              </a:rPr>
              <a:t>OBAMA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381000" y="1676400"/>
            <a:ext cx="8382000" cy="2825389"/>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The Department of Energy was established during his administration</a:t>
            </a:r>
          </a:p>
          <a:p>
            <a:pPr algn="ctr" eaLnBrk="0" hangingPunct="0">
              <a:lnSpc>
                <a:spcPct val="80000"/>
              </a:lnSpc>
              <a:spcBef>
                <a:spcPct val="50000"/>
              </a:spcBef>
              <a:defRPr/>
            </a:pPr>
            <a:r>
              <a:rPr lang="en-US" sz="4800" b="1" dirty="0">
                <a:solidFill>
                  <a:srgbClr val="F2F2F2"/>
                </a:solidFill>
                <a:latin typeface="Arial" charset="0"/>
                <a:cs typeface="+mn-cs"/>
              </a:rPr>
              <a:t>: $100</a:t>
            </a:r>
            <a:endParaRPr lang="en-US" sz="4000" b="1" dirty="0">
              <a:solidFill>
                <a:srgbClr val="F2F2F2"/>
              </a:solidFill>
              <a:latin typeface="Arial" charset="0"/>
              <a:cs typeface="+mn-cs"/>
            </a:endParaRPr>
          </a:p>
        </p:txBody>
      </p:sp>
      <p:sp>
        <p:nvSpPr>
          <p:cNvPr id="22531"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$100</a:t>
            </a:r>
          </a:p>
        </p:txBody>
      </p:sp>
      <p:sp>
        <p:nvSpPr>
          <p:cNvPr id="22532"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1: $100 A</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304800" y="2498725"/>
            <a:ext cx="8382000" cy="2603790"/>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Who is Jimmy Carter?</a:t>
            </a:r>
          </a:p>
          <a:p>
            <a:pPr algn="ctr" eaLnBrk="0" hangingPunct="0">
              <a:lnSpc>
                <a:spcPct val="80000"/>
              </a:lnSpc>
              <a:spcBef>
                <a:spcPct val="50000"/>
              </a:spcBef>
              <a:defRPr/>
            </a:pPr>
            <a:r>
              <a:rPr lang="en-US" sz="4800" b="1" dirty="0">
                <a:solidFill>
                  <a:srgbClr val="F2F2F2"/>
                </a:solidFill>
                <a:latin typeface="Arial" charset="0"/>
                <a:cs typeface="+mn-cs"/>
              </a:rPr>
              <a:t>: $100</a:t>
            </a:r>
          </a:p>
          <a:p>
            <a:pPr algn="ctr" eaLnBrk="0" hangingPunct="0">
              <a:lnSpc>
                <a:spcPct val="80000"/>
              </a:lnSpc>
              <a:spcBef>
                <a:spcPct val="50000"/>
              </a:spcBef>
              <a:defRPr/>
            </a:pPr>
            <a:endParaRPr lang="en-US" sz="4800" b="1" dirty="0">
              <a:solidFill>
                <a:srgbClr val="F2F2F2"/>
              </a:solidFill>
              <a:latin typeface="Arial" charset="0"/>
              <a:cs typeface="+mn-cs"/>
            </a:endParaRPr>
          </a:p>
        </p:txBody>
      </p:sp>
      <p:sp>
        <p:nvSpPr>
          <p:cNvPr id="23555" name="AutoShape 3">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sp>
        <p:nvSpPr>
          <p:cNvPr id="23556"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$100</a:t>
            </a:r>
          </a:p>
        </p:txBody>
      </p:sp>
      <p:sp>
        <p:nvSpPr>
          <p:cNvPr id="23557"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1: $100 Q</a:t>
            </a:r>
            <a:endParaRPr lang="en-US" dirty="0"/>
          </a:p>
        </p:txBody>
      </p:sp>
      <p:pic>
        <p:nvPicPr>
          <p:cNvPr id="205831" name="Embe205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058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583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Daily Double</a:t>
            </a:r>
            <a:endParaRPr lang="en-US" dirty="0"/>
          </a:p>
        </p:txBody>
      </p:sp>
      <p:sp>
        <p:nvSpPr>
          <p:cNvPr id="203782" name="WordArt 6"/>
          <p:cNvSpPr>
            <a:spLocks noChangeArrowheads="1" noChangeShapeType="1" noTextEdit="1"/>
          </p:cNvSpPr>
          <p:nvPr/>
        </p:nvSpPr>
        <p:spPr bwMode="auto">
          <a:xfrm>
            <a:off x="952500" y="455613"/>
            <a:ext cx="6794500" cy="5514975"/>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Daily</a:t>
            </a:r>
          </a:p>
          <a:p>
            <a:pPr algn="ctr"/>
            <a:r>
              <a:rPr lang="en-US" sz="3600" kern="10" dirty="0">
                <a:ln w="9525">
                  <a:round/>
                  <a:headEnd/>
                  <a:tailEnd/>
                </a:ln>
                <a:gradFill rotWithShape="1">
                  <a:gsLst>
                    <a:gs pos="0">
                      <a:srgbClr val="FFE701"/>
                    </a:gs>
                    <a:gs pos="100000">
                      <a:srgbClr val="FE3E02"/>
                    </a:gs>
                  </a:gsLst>
                  <a:lin ang="5400000" scaled="1"/>
                </a:gradFill>
                <a:latin typeface="Impact"/>
              </a:rPr>
              <a:t>Double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03782"/>
                                        </p:tgtEl>
                                        <p:attrNameLst>
                                          <p:attrName>style.visibility</p:attrName>
                                        </p:attrNameLst>
                                      </p:cBhvr>
                                      <p:to>
                                        <p:strVal val="visible"/>
                                      </p:to>
                                    </p:set>
                                    <p:anim calcmode="lin" valueType="num">
                                      <p:cBhvr>
                                        <p:cTn id="7" dur="500" fill="hold"/>
                                        <p:tgtEl>
                                          <p:spTgt spid="203782"/>
                                        </p:tgtEl>
                                        <p:attrNameLst>
                                          <p:attrName>ppt_w</p:attrName>
                                        </p:attrNameLst>
                                      </p:cBhvr>
                                      <p:tavLst>
                                        <p:tav tm="0">
                                          <p:val>
                                            <p:strVal val="2/3*#ppt_w"/>
                                          </p:val>
                                        </p:tav>
                                        <p:tav tm="100000">
                                          <p:val>
                                            <p:strVal val="#ppt_w"/>
                                          </p:val>
                                        </p:tav>
                                      </p:tavLst>
                                    </p:anim>
                                    <p:anim calcmode="lin" valueType="num">
                                      <p:cBhvr>
                                        <p:cTn id="8" dur="500" fill="hold"/>
                                        <p:tgtEl>
                                          <p:spTgt spid="20378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ailydo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381000" y="990600"/>
            <a:ext cx="8382000" cy="5780044"/>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This historic peace agreement between Israel and Egypt was signed during his Administration on September 8, 1978; there have no wars between these two nations since it was signed</a:t>
            </a:r>
          </a:p>
          <a:p>
            <a:pPr algn="ctr" eaLnBrk="0" hangingPunct="0">
              <a:lnSpc>
                <a:spcPct val="80000"/>
              </a:lnSpc>
              <a:spcBef>
                <a:spcPct val="50000"/>
              </a:spcBef>
              <a:defRPr/>
            </a:pPr>
            <a:r>
              <a:rPr lang="en-US" sz="4800" b="1" dirty="0">
                <a:solidFill>
                  <a:srgbClr val="F2F2F2"/>
                </a:solidFill>
                <a:latin typeface="Arial" charset="0"/>
                <a:cs typeface="+mn-cs"/>
              </a:rPr>
              <a:t>: $200</a:t>
            </a:r>
            <a:endParaRPr lang="en-US" sz="4000" b="1" dirty="0">
              <a:solidFill>
                <a:srgbClr val="F2F2F2"/>
              </a:solidFill>
              <a:latin typeface="Arial" charset="0"/>
              <a:cs typeface="+mn-cs"/>
            </a:endParaRPr>
          </a:p>
        </p:txBody>
      </p:sp>
      <p:sp>
        <p:nvSpPr>
          <p:cNvPr id="24579"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$200</a:t>
            </a:r>
          </a:p>
        </p:txBody>
      </p:sp>
      <p:sp>
        <p:nvSpPr>
          <p:cNvPr id="24580"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1: $200 A</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381000" y="2438400"/>
            <a:ext cx="8382000" cy="303467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What is The Camp David Accords?</a:t>
            </a:r>
          </a:p>
          <a:p>
            <a:pPr algn="ctr" eaLnBrk="0" hangingPunct="0">
              <a:lnSpc>
                <a:spcPct val="80000"/>
              </a:lnSpc>
              <a:spcBef>
                <a:spcPct val="50000"/>
              </a:spcBef>
              <a:defRPr/>
            </a:pPr>
            <a:r>
              <a:rPr lang="en-US" sz="4800" b="1" dirty="0">
                <a:solidFill>
                  <a:srgbClr val="F2F2F2"/>
                </a:solidFill>
                <a:latin typeface="Arial" charset="0"/>
                <a:cs typeface="+mn-cs"/>
              </a:rPr>
              <a:t>: $200</a:t>
            </a:r>
          </a:p>
          <a:p>
            <a:pPr algn="ctr" eaLnBrk="0" hangingPunct="0">
              <a:lnSpc>
                <a:spcPct val="80000"/>
              </a:lnSpc>
              <a:spcBef>
                <a:spcPct val="50000"/>
              </a:spcBef>
              <a:defRPr/>
            </a:pPr>
            <a:endParaRPr lang="en-US" sz="4000" b="1" dirty="0">
              <a:solidFill>
                <a:srgbClr val="F2F2F2"/>
              </a:solidFill>
              <a:latin typeface="Arial" charset="0"/>
              <a:cs typeface="+mn-cs"/>
            </a:endParaRPr>
          </a:p>
        </p:txBody>
      </p:sp>
      <p:sp>
        <p:nvSpPr>
          <p:cNvPr id="25603"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$200</a:t>
            </a:r>
          </a:p>
        </p:txBody>
      </p:sp>
      <p:sp>
        <p:nvSpPr>
          <p:cNvPr id="25604"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1: $200 Q</a:t>
            </a:r>
            <a:endParaRPr lang="en-US" dirty="0"/>
          </a:p>
        </p:txBody>
      </p:sp>
      <p:sp>
        <p:nvSpPr>
          <p:cNvPr id="25605"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07880" name="Embe2065.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078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7880"/>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381000" y="1447800"/>
            <a:ext cx="8382000" cy="4007251"/>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State of political hostility that existed between Soviet bloc countries and U.S. led Western powers from 1945-1990 </a:t>
            </a:r>
          </a:p>
          <a:p>
            <a:pPr algn="ctr" eaLnBrk="0" hangingPunct="0">
              <a:lnSpc>
                <a:spcPct val="80000"/>
              </a:lnSpc>
              <a:spcBef>
                <a:spcPct val="50000"/>
              </a:spcBef>
              <a:defRPr/>
            </a:pPr>
            <a:r>
              <a:rPr lang="en-US" sz="4800" b="1" dirty="0">
                <a:solidFill>
                  <a:srgbClr val="F2F2F2"/>
                </a:solidFill>
                <a:latin typeface="Arial" charset="0"/>
                <a:cs typeface="+mn-cs"/>
              </a:rPr>
              <a:t>: $300</a:t>
            </a:r>
            <a:endParaRPr lang="en-US" sz="4000" b="1" dirty="0">
              <a:solidFill>
                <a:srgbClr val="F2F2F2"/>
              </a:solidFill>
              <a:latin typeface="Arial" charset="0"/>
              <a:cs typeface="+mn-cs"/>
            </a:endParaRPr>
          </a:p>
        </p:txBody>
      </p:sp>
      <p:sp>
        <p:nvSpPr>
          <p:cNvPr id="26627"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$300</a:t>
            </a:r>
          </a:p>
        </p:txBody>
      </p:sp>
      <p:sp>
        <p:nvSpPr>
          <p:cNvPr id="26628"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1: $300 A</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304800" y="2498725"/>
            <a:ext cx="8382000" cy="2443746"/>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What is the Cold War?</a:t>
            </a:r>
          </a:p>
          <a:p>
            <a:pPr algn="ctr" eaLnBrk="0" hangingPunct="0">
              <a:lnSpc>
                <a:spcPct val="80000"/>
              </a:lnSpc>
              <a:spcBef>
                <a:spcPct val="50000"/>
              </a:spcBef>
              <a:defRPr/>
            </a:pPr>
            <a:r>
              <a:rPr lang="en-US" sz="4800" b="1" dirty="0">
                <a:solidFill>
                  <a:srgbClr val="F2F2F2"/>
                </a:solidFill>
                <a:latin typeface="Arial" charset="0"/>
                <a:cs typeface="+mn-cs"/>
              </a:rPr>
              <a:t>: $300</a:t>
            </a:r>
          </a:p>
          <a:p>
            <a:pPr algn="ctr" eaLnBrk="0" hangingPunct="0">
              <a:lnSpc>
                <a:spcPct val="80000"/>
              </a:lnSpc>
              <a:spcBef>
                <a:spcPct val="50000"/>
              </a:spcBef>
              <a:defRPr/>
            </a:pPr>
            <a:endParaRPr lang="en-US" sz="4000" b="1" dirty="0">
              <a:solidFill>
                <a:srgbClr val="F2F2F2"/>
              </a:solidFill>
              <a:latin typeface="Arial" charset="0"/>
              <a:cs typeface="+mn-cs"/>
            </a:endParaRPr>
          </a:p>
        </p:txBody>
      </p:sp>
      <p:sp>
        <p:nvSpPr>
          <p:cNvPr id="27651"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$300</a:t>
            </a:r>
          </a:p>
        </p:txBody>
      </p:sp>
      <p:sp>
        <p:nvSpPr>
          <p:cNvPr id="27652"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1: $300 Q</a:t>
            </a:r>
            <a:endParaRPr lang="en-US" dirty="0"/>
          </a:p>
        </p:txBody>
      </p:sp>
      <p:sp>
        <p:nvSpPr>
          <p:cNvPr id="27653"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09928" name="Embe2065.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099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9928"/>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381000" y="1447800"/>
            <a:ext cx="8382000" cy="384720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000" b="1" dirty="0">
                <a:solidFill>
                  <a:srgbClr val="F2F2F2"/>
                </a:solidFill>
                <a:latin typeface="Arial" charset="0"/>
                <a:cs typeface="+mn-cs"/>
              </a:rPr>
              <a:t>Because of the Iranian Revolution, The Iranian Hostage Crisis and the Soviet invasion of Afghanistan, President Carter lost his bid for re-election in 1980 to this former California Governor</a:t>
            </a:r>
          </a:p>
          <a:p>
            <a:pPr algn="ctr" eaLnBrk="0" hangingPunct="0">
              <a:lnSpc>
                <a:spcPct val="80000"/>
              </a:lnSpc>
              <a:spcBef>
                <a:spcPct val="50000"/>
              </a:spcBef>
              <a:defRPr/>
            </a:pPr>
            <a:r>
              <a:rPr lang="en-US" sz="4000" b="1" dirty="0">
                <a:solidFill>
                  <a:srgbClr val="F2F2F2"/>
                </a:solidFill>
                <a:latin typeface="Arial" charset="0"/>
                <a:cs typeface="+mn-cs"/>
              </a:rPr>
              <a:t>: $400</a:t>
            </a:r>
          </a:p>
        </p:txBody>
      </p:sp>
      <p:sp>
        <p:nvSpPr>
          <p:cNvPr id="28675"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$400</a:t>
            </a:r>
          </a:p>
        </p:txBody>
      </p:sp>
      <p:sp>
        <p:nvSpPr>
          <p:cNvPr id="28676"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1: $400 A</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304800" y="2498725"/>
            <a:ext cx="8382000" cy="164352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Who is Ronald Reagan?</a:t>
            </a:r>
          </a:p>
          <a:p>
            <a:pPr algn="ctr" eaLnBrk="0" hangingPunct="0">
              <a:lnSpc>
                <a:spcPct val="80000"/>
              </a:lnSpc>
              <a:spcBef>
                <a:spcPct val="50000"/>
              </a:spcBef>
              <a:defRPr/>
            </a:pPr>
            <a:r>
              <a:rPr lang="en-US" sz="4800" b="1" dirty="0">
                <a:solidFill>
                  <a:srgbClr val="F2F2F2"/>
                </a:solidFill>
                <a:latin typeface="Arial" charset="0"/>
                <a:cs typeface="+mn-cs"/>
              </a:rPr>
              <a:t>: $400</a:t>
            </a:r>
            <a:endParaRPr lang="en-US" sz="4000" b="1" dirty="0">
              <a:solidFill>
                <a:srgbClr val="F2F2F2"/>
              </a:solidFill>
              <a:latin typeface="Arial" charset="0"/>
              <a:cs typeface="+mn-cs"/>
            </a:endParaRPr>
          </a:p>
        </p:txBody>
      </p:sp>
      <p:sp>
        <p:nvSpPr>
          <p:cNvPr id="29699"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$400</a:t>
            </a:r>
          </a:p>
        </p:txBody>
      </p:sp>
      <p:sp>
        <p:nvSpPr>
          <p:cNvPr id="29700"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1: $400 Q</a:t>
            </a:r>
            <a:endParaRPr lang="en-US" dirty="0"/>
          </a:p>
        </p:txBody>
      </p:sp>
      <p:sp>
        <p:nvSpPr>
          <p:cNvPr id="29701"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11976" name="Embe2065.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119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1976"/>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304800" y="834443"/>
            <a:ext cx="8382000" cy="4764381"/>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400" b="1" dirty="0">
                <a:solidFill>
                  <a:srgbClr val="F2F2F2"/>
                </a:solidFill>
                <a:latin typeface="Arial" charset="0"/>
                <a:cs typeface="+mn-cs"/>
              </a:rPr>
              <a:t>Because of the USSR invaded Afghanistan, President Carter implemented a grain embargo against the Soviet Union and also forbid the USA from participating in these games being held in Moscow in 1980</a:t>
            </a:r>
          </a:p>
          <a:p>
            <a:pPr algn="ctr" eaLnBrk="0" hangingPunct="0">
              <a:lnSpc>
                <a:spcPct val="80000"/>
              </a:lnSpc>
              <a:spcBef>
                <a:spcPct val="50000"/>
              </a:spcBef>
              <a:defRPr/>
            </a:pPr>
            <a:r>
              <a:rPr lang="en-US" sz="4400" b="1" dirty="0">
                <a:solidFill>
                  <a:srgbClr val="F2F2F2"/>
                </a:solidFill>
                <a:latin typeface="Arial" charset="0"/>
                <a:cs typeface="+mn-cs"/>
              </a:rPr>
              <a:t>: $500</a:t>
            </a:r>
          </a:p>
        </p:txBody>
      </p:sp>
      <p:sp>
        <p:nvSpPr>
          <p:cNvPr id="30723"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$500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304800" y="2498725"/>
            <a:ext cx="8382000" cy="3994940"/>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What are the 1980 Summer Olympic Games?</a:t>
            </a:r>
          </a:p>
          <a:p>
            <a:pPr algn="ctr" eaLnBrk="0" hangingPunct="0">
              <a:lnSpc>
                <a:spcPct val="80000"/>
              </a:lnSpc>
              <a:spcBef>
                <a:spcPct val="50000"/>
              </a:spcBef>
              <a:defRPr/>
            </a:pPr>
            <a:r>
              <a:rPr lang="en-US" sz="4800" b="1" dirty="0">
                <a:solidFill>
                  <a:srgbClr val="F2F2F2"/>
                </a:solidFill>
                <a:latin typeface="Arial" charset="0"/>
                <a:cs typeface="+mn-cs"/>
              </a:rPr>
              <a:t>: $500</a:t>
            </a:r>
          </a:p>
          <a:p>
            <a:pPr algn="ctr" eaLnBrk="0" hangingPunct="0">
              <a:lnSpc>
                <a:spcPct val="80000"/>
              </a:lnSpc>
              <a:spcBef>
                <a:spcPct val="50000"/>
              </a:spcBef>
              <a:defRPr/>
            </a:pPr>
            <a:endParaRPr lang="en-US" sz="4800" b="1" dirty="0">
              <a:solidFill>
                <a:srgbClr val="F2F2F2"/>
              </a:solidFill>
              <a:latin typeface="Arial" charset="0"/>
              <a:cs typeface="+mn-cs"/>
            </a:endParaRPr>
          </a:p>
          <a:p>
            <a:pPr algn="ctr" eaLnBrk="0" hangingPunct="0">
              <a:lnSpc>
                <a:spcPct val="80000"/>
              </a:lnSpc>
              <a:spcBef>
                <a:spcPct val="50000"/>
              </a:spcBef>
              <a:defRPr/>
            </a:pPr>
            <a:endParaRPr lang="en-US" sz="4000" b="1" dirty="0">
              <a:solidFill>
                <a:srgbClr val="F2F2F2"/>
              </a:solidFill>
              <a:latin typeface="Arial" charset="0"/>
              <a:cs typeface="+mn-cs"/>
            </a:endParaRPr>
          </a:p>
        </p:txBody>
      </p:sp>
      <p:sp>
        <p:nvSpPr>
          <p:cNvPr id="31747"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$500</a:t>
            </a:r>
          </a:p>
        </p:txBody>
      </p:sp>
      <p:sp>
        <p:nvSpPr>
          <p:cNvPr id="31748"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1: $500 Q</a:t>
            </a:r>
            <a:endParaRPr lang="en-US" dirty="0"/>
          </a:p>
        </p:txBody>
      </p:sp>
      <p:sp>
        <p:nvSpPr>
          <p:cNvPr id="31749"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14024" name="Embe2081.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140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402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533400" y="1905000"/>
            <a:ext cx="8382000" cy="2825389"/>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Signed a bill that made the King Holiday a federal holiday</a:t>
            </a:r>
          </a:p>
          <a:p>
            <a:pPr algn="ctr" eaLnBrk="0" hangingPunct="0">
              <a:lnSpc>
                <a:spcPct val="80000"/>
              </a:lnSpc>
              <a:spcBef>
                <a:spcPct val="50000"/>
              </a:spcBef>
              <a:defRPr/>
            </a:pPr>
            <a:r>
              <a:rPr lang="en-US" sz="4800" b="1" dirty="0">
                <a:solidFill>
                  <a:srgbClr val="F2F2F2"/>
                </a:solidFill>
                <a:latin typeface="Arial" charset="0"/>
                <a:cs typeface="+mn-cs"/>
              </a:rPr>
              <a:t>: $100</a:t>
            </a:r>
            <a:endParaRPr lang="en-US" sz="4000" b="1" dirty="0">
              <a:solidFill>
                <a:srgbClr val="F2F2F2"/>
              </a:solidFill>
              <a:latin typeface="Arial" charset="0"/>
              <a:cs typeface="+mn-cs"/>
            </a:endParaRPr>
          </a:p>
        </p:txBody>
      </p:sp>
      <p:sp>
        <p:nvSpPr>
          <p:cNvPr id="32771"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$100</a:t>
            </a:r>
          </a:p>
        </p:txBody>
      </p:sp>
      <p:sp>
        <p:nvSpPr>
          <p:cNvPr id="32772"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2: $100 A</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304800" y="2498725"/>
            <a:ext cx="8382000" cy="2443746"/>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Who is Ronald Reagan?</a:t>
            </a:r>
          </a:p>
          <a:p>
            <a:pPr algn="ctr" eaLnBrk="0" hangingPunct="0">
              <a:lnSpc>
                <a:spcPct val="80000"/>
              </a:lnSpc>
              <a:spcBef>
                <a:spcPct val="50000"/>
              </a:spcBef>
              <a:defRPr/>
            </a:pPr>
            <a:r>
              <a:rPr lang="en-US" sz="4800" b="1" dirty="0">
                <a:solidFill>
                  <a:srgbClr val="F2F2F2"/>
                </a:solidFill>
                <a:latin typeface="Arial" charset="0"/>
                <a:cs typeface="+mn-cs"/>
              </a:rPr>
              <a:t>: $100</a:t>
            </a:r>
          </a:p>
          <a:p>
            <a:pPr algn="ctr" eaLnBrk="0" hangingPunct="0">
              <a:lnSpc>
                <a:spcPct val="80000"/>
              </a:lnSpc>
              <a:spcBef>
                <a:spcPct val="50000"/>
              </a:spcBef>
              <a:defRPr/>
            </a:pPr>
            <a:endParaRPr lang="en-US" sz="4000" b="1" dirty="0">
              <a:solidFill>
                <a:srgbClr val="F2F2F2"/>
              </a:solidFill>
              <a:latin typeface="Arial" charset="0"/>
              <a:cs typeface="+mn-cs"/>
            </a:endParaRPr>
          </a:p>
        </p:txBody>
      </p:sp>
      <p:sp>
        <p:nvSpPr>
          <p:cNvPr id="33795"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$100</a:t>
            </a:r>
          </a:p>
        </p:txBody>
      </p:sp>
      <p:sp>
        <p:nvSpPr>
          <p:cNvPr id="33796"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2: $100 Q</a:t>
            </a:r>
            <a:endParaRPr lang="en-US" dirty="0"/>
          </a:p>
        </p:txBody>
      </p:sp>
      <p:sp>
        <p:nvSpPr>
          <p:cNvPr id="33797"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17096" name="Embe2081.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1709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709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4572000"/>
            <a:ext cx="5298090" cy="1964266"/>
          </a:xfrm>
          <a:pattFill prst="pct90">
            <a:fgClr>
              <a:schemeClr val="accent2"/>
            </a:fgClr>
            <a:bgClr>
              <a:schemeClr val="bg1"/>
            </a:bgClr>
          </a:pattFill>
          <a:ln>
            <a:solidFill>
              <a:schemeClr val="accent2"/>
            </a:solidFill>
          </a:ln>
        </p:spPr>
        <p:txBody>
          <a:bodyPr vert="horz" lIns="91440" tIns="45720" rIns="91440" bIns="45720" rtlCol="0" anchor="ctr">
            <a:normAutofit/>
          </a:bodyPr>
          <a:lstStyle/>
          <a:p>
            <a:pPr algn="r" eaLnBrk="1" hangingPunct="1">
              <a:lnSpc>
                <a:spcPct val="90000"/>
              </a:lnSpc>
            </a:pPr>
            <a:r>
              <a:rPr lang="en-US" kern="1200" dirty="0">
                <a:solidFill>
                  <a:srgbClr val="FFFF00"/>
                </a:solidFill>
              </a:rPr>
              <a:t>BELL RINGER</a:t>
            </a:r>
          </a:p>
        </p:txBody>
      </p:sp>
      <p:pic>
        <p:nvPicPr>
          <p:cNvPr id="7" name="Content Placeholder 6" descr="A picture containing text, book&#10;&#10;Description automatically generated">
            <a:extLst>
              <a:ext uri="{FF2B5EF4-FFF2-40B4-BE49-F238E27FC236}">
                <a16:creationId xmlns:a16="http://schemas.microsoft.com/office/drawing/2014/main" id="{399DE63F-18DA-4441-8BDE-21CCD32218B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526" r="-2" b="-2"/>
          <a:stretch/>
        </p:blipFill>
        <p:spPr>
          <a:xfrm>
            <a:off x="245660" y="321733"/>
            <a:ext cx="5293729" cy="4107392"/>
          </a:xfrm>
          <a:prstGeom prst="rect">
            <a:avLst/>
          </a:prstGeom>
        </p:spPr>
      </p:pic>
      <p:sp>
        <p:nvSpPr>
          <p:cNvPr id="4" name="Content Placeholder 3"/>
          <p:cNvSpPr>
            <a:spLocks noGrp="1"/>
          </p:cNvSpPr>
          <p:nvPr>
            <p:ph sz="half" idx="2"/>
          </p:nvPr>
        </p:nvSpPr>
        <p:spPr>
          <a:xfrm>
            <a:off x="5650990" y="917725"/>
            <a:ext cx="3247349" cy="4852362"/>
          </a:xfrm>
        </p:spPr>
        <p:txBody>
          <a:bodyPr vert="horz" lIns="91440" tIns="45720" rIns="91440" bIns="45720" rtlCol="0" anchor="ctr">
            <a:normAutofit fontScale="92500" lnSpcReduction="10000"/>
          </a:bodyPr>
          <a:lstStyle/>
          <a:p>
            <a:pPr indent="-228600" eaLnBrk="1" hangingPunct="1">
              <a:lnSpc>
                <a:spcPct val="90000"/>
              </a:lnSpc>
              <a:spcBef>
                <a:spcPts val="1000"/>
              </a:spcBef>
              <a:buFont typeface="Arial" panose="020B0604020202020204" pitchFamily="34" charset="0"/>
              <a:buChar char="•"/>
            </a:pPr>
            <a:r>
              <a:rPr lang="en-US" sz="2400" kern="1200" dirty="0">
                <a:solidFill>
                  <a:srgbClr val="FFFF00"/>
                </a:solidFill>
              </a:rPr>
              <a:t>Analyze and describe the political cartoon associated with President Ronald Reagan’s economic priorities:</a:t>
            </a:r>
          </a:p>
          <a:p>
            <a:pPr indent="-228600" eaLnBrk="1" hangingPunct="1">
              <a:lnSpc>
                <a:spcPct val="90000"/>
              </a:lnSpc>
              <a:spcBef>
                <a:spcPts val="1000"/>
              </a:spcBef>
              <a:buFont typeface="Arial" panose="020B0604020202020204" pitchFamily="34" charset="0"/>
              <a:buChar char="•"/>
            </a:pPr>
            <a:r>
              <a:rPr lang="en-US" sz="2400" kern="1200" dirty="0">
                <a:solidFill>
                  <a:srgbClr val="FFFF00"/>
                </a:solidFill>
              </a:rPr>
              <a:t>1. Describe the physical characteristics of the ladies that are seated versus the woman that President Reagan is dancing with.</a:t>
            </a:r>
          </a:p>
          <a:p>
            <a:pPr indent="-228600" eaLnBrk="1" hangingPunct="1">
              <a:lnSpc>
                <a:spcPct val="90000"/>
              </a:lnSpc>
              <a:spcBef>
                <a:spcPts val="1000"/>
              </a:spcBef>
              <a:buFont typeface="Arial" panose="020B0604020202020204" pitchFamily="34" charset="0"/>
              <a:buChar char="•"/>
            </a:pPr>
            <a:r>
              <a:rPr lang="en-US" sz="2400" kern="1200" dirty="0">
                <a:solidFill>
                  <a:srgbClr val="FFFF00"/>
                </a:solidFill>
              </a:rPr>
              <a:t>2. Explain the REAL message behind this political cartoon.  </a:t>
            </a:r>
          </a:p>
          <a:p>
            <a:pPr indent="-228600" eaLnBrk="1" hangingPunct="1">
              <a:lnSpc>
                <a:spcPct val="90000"/>
              </a:lnSpc>
              <a:buFont typeface="Arial" panose="020B0604020202020204" pitchFamily="34" charset="0"/>
              <a:buChar char="•"/>
            </a:pPr>
            <a:endParaRPr lang="en-US" sz="1700" kern="1200" dirty="0">
              <a:solidFill>
                <a:srgbClr val="FFFFFF"/>
              </a:solidFill>
            </a:endParaRPr>
          </a:p>
        </p:txBody>
      </p:sp>
    </p:spTree>
    <p:extLst>
      <p:ext uri="{BB962C8B-B14F-4D97-AF65-F5344CB8AC3E}">
        <p14:creationId xmlns:p14="http://schemas.microsoft.com/office/powerpoint/2010/main" val="4167762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304800" y="1570139"/>
            <a:ext cx="8382000" cy="4764381"/>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400" b="1" dirty="0">
                <a:solidFill>
                  <a:srgbClr val="F2F2F2"/>
                </a:solidFill>
                <a:latin typeface="Arial" charset="0"/>
                <a:cs typeface="+mn-cs"/>
              </a:rPr>
              <a:t>In 1981, President Reagan honored a campaign promise when he appointed this woman to serve on the U.S. Supreme Court, making her the first female to serve on the nation’s highest court</a:t>
            </a:r>
          </a:p>
          <a:p>
            <a:pPr algn="ctr" eaLnBrk="0" hangingPunct="0">
              <a:lnSpc>
                <a:spcPct val="80000"/>
              </a:lnSpc>
              <a:spcBef>
                <a:spcPct val="50000"/>
              </a:spcBef>
              <a:defRPr/>
            </a:pPr>
            <a:r>
              <a:rPr lang="en-US" sz="4400" b="1" dirty="0">
                <a:solidFill>
                  <a:srgbClr val="F2F2F2"/>
                </a:solidFill>
                <a:latin typeface="Arial" charset="0"/>
                <a:cs typeface="+mn-cs"/>
              </a:rPr>
              <a:t>: $200</a:t>
            </a:r>
          </a:p>
        </p:txBody>
      </p:sp>
      <p:sp>
        <p:nvSpPr>
          <p:cNvPr id="34819"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$200</a:t>
            </a:r>
          </a:p>
        </p:txBody>
      </p:sp>
      <p:sp>
        <p:nvSpPr>
          <p:cNvPr id="34820"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2: $200 A</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304800" y="2498725"/>
            <a:ext cx="8382000" cy="303467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Who is Sandra Day O’Conner?</a:t>
            </a:r>
          </a:p>
          <a:p>
            <a:pPr algn="ctr" eaLnBrk="0" hangingPunct="0">
              <a:lnSpc>
                <a:spcPct val="80000"/>
              </a:lnSpc>
              <a:spcBef>
                <a:spcPct val="50000"/>
              </a:spcBef>
              <a:defRPr/>
            </a:pPr>
            <a:r>
              <a:rPr lang="en-US" sz="4800" b="1" dirty="0">
                <a:solidFill>
                  <a:srgbClr val="F2F2F2"/>
                </a:solidFill>
                <a:latin typeface="Arial" charset="0"/>
                <a:cs typeface="+mn-cs"/>
              </a:rPr>
              <a:t>: $200</a:t>
            </a:r>
          </a:p>
          <a:p>
            <a:pPr algn="ctr" eaLnBrk="0" hangingPunct="0">
              <a:lnSpc>
                <a:spcPct val="80000"/>
              </a:lnSpc>
              <a:spcBef>
                <a:spcPct val="50000"/>
              </a:spcBef>
              <a:defRPr/>
            </a:pPr>
            <a:endParaRPr lang="en-US" sz="4000" b="1" dirty="0">
              <a:solidFill>
                <a:srgbClr val="F2F2F2"/>
              </a:solidFill>
              <a:latin typeface="Arial" charset="0"/>
              <a:cs typeface="+mn-cs"/>
            </a:endParaRPr>
          </a:p>
        </p:txBody>
      </p:sp>
      <p:sp>
        <p:nvSpPr>
          <p:cNvPr id="35843"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$200</a:t>
            </a:r>
          </a:p>
        </p:txBody>
      </p:sp>
      <p:sp>
        <p:nvSpPr>
          <p:cNvPr id="35844"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2: $200 Q</a:t>
            </a:r>
            <a:endParaRPr lang="en-US" dirty="0"/>
          </a:p>
        </p:txBody>
      </p:sp>
      <p:sp>
        <p:nvSpPr>
          <p:cNvPr id="35845"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19144" name="Embe2081.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3" fill="hold"/>
                                        <p:tgtEl>
                                          <p:spTgt spid="21914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914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381000" y="1447800"/>
            <a:ext cx="8382000" cy="4007251"/>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President Reagan engaged in five summits with this Soviet Premier to reduce the tensions of the Cold War between 1985-1988</a:t>
            </a:r>
          </a:p>
          <a:p>
            <a:pPr algn="ctr" eaLnBrk="0" hangingPunct="0">
              <a:lnSpc>
                <a:spcPct val="80000"/>
              </a:lnSpc>
              <a:spcBef>
                <a:spcPct val="50000"/>
              </a:spcBef>
              <a:defRPr/>
            </a:pPr>
            <a:r>
              <a:rPr lang="en-US" sz="4800" b="1" dirty="0">
                <a:solidFill>
                  <a:srgbClr val="F2F2F2"/>
                </a:solidFill>
                <a:latin typeface="Arial" charset="0"/>
                <a:cs typeface="+mn-cs"/>
              </a:rPr>
              <a:t>: $300</a:t>
            </a:r>
            <a:endParaRPr lang="en-US" sz="4000" b="1" dirty="0">
              <a:solidFill>
                <a:srgbClr val="F2F2F2"/>
              </a:solidFill>
              <a:latin typeface="Arial" charset="0"/>
              <a:cs typeface="+mn-cs"/>
            </a:endParaRPr>
          </a:p>
        </p:txBody>
      </p:sp>
      <p:sp>
        <p:nvSpPr>
          <p:cNvPr id="36867"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$300</a:t>
            </a:r>
          </a:p>
        </p:txBody>
      </p:sp>
      <p:sp>
        <p:nvSpPr>
          <p:cNvPr id="36868"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2: $300 A</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304800" y="2286000"/>
            <a:ext cx="8382000" cy="2443746"/>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Who is Mikhail Gorbachev?</a:t>
            </a:r>
          </a:p>
          <a:p>
            <a:pPr algn="ctr" eaLnBrk="0" hangingPunct="0">
              <a:lnSpc>
                <a:spcPct val="80000"/>
              </a:lnSpc>
              <a:spcBef>
                <a:spcPct val="50000"/>
              </a:spcBef>
              <a:defRPr/>
            </a:pPr>
            <a:r>
              <a:rPr lang="en-US" sz="4800" b="1" dirty="0">
                <a:solidFill>
                  <a:srgbClr val="F2F2F2"/>
                </a:solidFill>
                <a:latin typeface="Arial" charset="0"/>
                <a:cs typeface="+mn-cs"/>
              </a:rPr>
              <a:t>: $300</a:t>
            </a:r>
          </a:p>
          <a:p>
            <a:pPr algn="ctr" eaLnBrk="0" hangingPunct="0">
              <a:lnSpc>
                <a:spcPct val="80000"/>
              </a:lnSpc>
              <a:spcBef>
                <a:spcPct val="50000"/>
              </a:spcBef>
              <a:defRPr/>
            </a:pPr>
            <a:endParaRPr lang="en-US" sz="4000" b="1" dirty="0">
              <a:solidFill>
                <a:srgbClr val="F2F2F2"/>
              </a:solidFill>
              <a:latin typeface="Arial" charset="0"/>
              <a:cs typeface="+mn-cs"/>
            </a:endParaRPr>
          </a:p>
        </p:txBody>
      </p:sp>
      <p:sp>
        <p:nvSpPr>
          <p:cNvPr id="37891"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$300</a:t>
            </a:r>
          </a:p>
        </p:txBody>
      </p:sp>
      <p:sp>
        <p:nvSpPr>
          <p:cNvPr id="37892"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2: $300 Q</a:t>
            </a:r>
            <a:endParaRPr lang="en-US" dirty="0"/>
          </a:p>
        </p:txBody>
      </p:sp>
      <p:sp>
        <p:nvSpPr>
          <p:cNvPr id="37893"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21192" name="Embe2097.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211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1192"/>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457200" y="914400"/>
            <a:ext cx="8382000" cy="4031873"/>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000" b="1" dirty="0">
                <a:solidFill>
                  <a:srgbClr val="F2F2F2"/>
                </a:solidFill>
                <a:latin typeface="Arial" charset="0"/>
                <a:cs typeface="+mn-cs"/>
              </a:rPr>
              <a:t>Nickname given to describe President Reagan’s economic policies.  He increased the amount of goods supplied to consumers.  In order to do this, he supported corporate tax cuts to benefit the suppliers by freeing up their supply of capital (cash)</a:t>
            </a:r>
          </a:p>
        </p:txBody>
      </p:sp>
      <p:sp>
        <p:nvSpPr>
          <p:cNvPr id="38915"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$400</a:t>
            </a:r>
          </a:p>
        </p:txBody>
      </p:sp>
      <p:sp>
        <p:nvSpPr>
          <p:cNvPr id="38916"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2: $400 A</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304800" y="2498725"/>
            <a:ext cx="8382000" cy="164352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What is “Reaganomics?”</a:t>
            </a:r>
          </a:p>
          <a:p>
            <a:pPr algn="ctr" eaLnBrk="0" hangingPunct="0">
              <a:lnSpc>
                <a:spcPct val="80000"/>
              </a:lnSpc>
              <a:spcBef>
                <a:spcPct val="50000"/>
              </a:spcBef>
              <a:defRPr/>
            </a:pPr>
            <a:r>
              <a:rPr lang="en-US" sz="4800" b="1" dirty="0">
                <a:solidFill>
                  <a:srgbClr val="F2F2F2"/>
                </a:solidFill>
                <a:latin typeface="Arial" charset="0"/>
                <a:cs typeface="+mn-cs"/>
              </a:rPr>
              <a:t>: $400</a:t>
            </a:r>
            <a:endParaRPr lang="en-US" sz="4000" b="1" dirty="0">
              <a:solidFill>
                <a:srgbClr val="F2F2F2"/>
              </a:solidFill>
              <a:latin typeface="Arial" charset="0"/>
              <a:cs typeface="+mn-cs"/>
            </a:endParaRPr>
          </a:p>
        </p:txBody>
      </p:sp>
      <p:sp>
        <p:nvSpPr>
          <p:cNvPr id="39939"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$400</a:t>
            </a:r>
          </a:p>
        </p:txBody>
      </p:sp>
      <p:sp>
        <p:nvSpPr>
          <p:cNvPr id="39940"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2: $400 Q</a:t>
            </a:r>
            <a:endParaRPr lang="en-US" dirty="0"/>
          </a:p>
        </p:txBody>
      </p:sp>
      <p:sp>
        <p:nvSpPr>
          <p:cNvPr id="39941"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23240" name="Embe2097.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232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3240"/>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304800" y="914400"/>
            <a:ext cx="8382000" cy="5780044"/>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Name of scandal that happened during Reagan Administration. The U.S. secretly sold weapons to Iran in exchange for hostages; proceeds were used to fund Contra rebels in Nicaragua</a:t>
            </a:r>
          </a:p>
          <a:p>
            <a:pPr algn="ctr" eaLnBrk="0" hangingPunct="0">
              <a:lnSpc>
                <a:spcPct val="80000"/>
              </a:lnSpc>
              <a:spcBef>
                <a:spcPct val="50000"/>
              </a:spcBef>
              <a:defRPr/>
            </a:pPr>
            <a:r>
              <a:rPr lang="en-US" sz="4800" b="1" dirty="0">
                <a:solidFill>
                  <a:srgbClr val="F2F2F2"/>
                </a:solidFill>
                <a:latin typeface="Arial" charset="0"/>
                <a:cs typeface="+mn-cs"/>
              </a:rPr>
              <a:t>: $500</a:t>
            </a:r>
            <a:endParaRPr lang="en-US" sz="4000" b="1" dirty="0">
              <a:solidFill>
                <a:srgbClr val="F2F2F2"/>
              </a:solidFill>
              <a:latin typeface="Arial" charset="0"/>
              <a:cs typeface="+mn-cs"/>
            </a:endParaRPr>
          </a:p>
        </p:txBody>
      </p:sp>
      <p:sp>
        <p:nvSpPr>
          <p:cNvPr id="40963"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$500</a:t>
            </a:r>
          </a:p>
        </p:txBody>
      </p:sp>
      <p:sp>
        <p:nvSpPr>
          <p:cNvPr id="40964"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2: $500 A</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304800" y="2209800"/>
            <a:ext cx="8382000" cy="3994940"/>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What is that the Iran-Contra Scandal?</a:t>
            </a:r>
          </a:p>
          <a:p>
            <a:pPr algn="ctr" eaLnBrk="0" hangingPunct="0">
              <a:lnSpc>
                <a:spcPct val="80000"/>
              </a:lnSpc>
              <a:spcBef>
                <a:spcPct val="50000"/>
              </a:spcBef>
              <a:defRPr/>
            </a:pPr>
            <a:r>
              <a:rPr lang="en-US" sz="4800" b="1" dirty="0">
                <a:solidFill>
                  <a:srgbClr val="F2F2F2"/>
                </a:solidFill>
                <a:latin typeface="Arial" charset="0"/>
                <a:cs typeface="+mn-cs"/>
              </a:rPr>
              <a:t>: $500</a:t>
            </a:r>
          </a:p>
          <a:p>
            <a:pPr algn="ctr" eaLnBrk="0" hangingPunct="0">
              <a:lnSpc>
                <a:spcPct val="80000"/>
              </a:lnSpc>
              <a:spcBef>
                <a:spcPct val="50000"/>
              </a:spcBef>
              <a:defRPr/>
            </a:pPr>
            <a:endParaRPr lang="en-US" sz="4800" b="1" dirty="0">
              <a:solidFill>
                <a:srgbClr val="F2F2F2"/>
              </a:solidFill>
              <a:latin typeface="Arial" charset="0"/>
              <a:cs typeface="+mn-cs"/>
            </a:endParaRPr>
          </a:p>
          <a:p>
            <a:pPr algn="ctr" eaLnBrk="0" hangingPunct="0">
              <a:lnSpc>
                <a:spcPct val="80000"/>
              </a:lnSpc>
              <a:spcBef>
                <a:spcPct val="50000"/>
              </a:spcBef>
              <a:defRPr/>
            </a:pPr>
            <a:endParaRPr lang="en-US" sz="4000" b="1" dirty="0">
              <a:solidFill>
                <a:srgbClr val="F2F2F2"/>
              </a:solidFill>
              <a:latin typeface="Arial" charset="0"/>
              <a:cs typeface="+mn-cs"/>
            </a:endParaRPr>
          </a:p>
        </p:txBody>
      </p:sp>
      <p:sp>
        <p:nvSpPr>
          <p:cNvPr id="41987"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$500</a:t>
            </a:r>
          </a:p>
        </p:txBody>
      </p:sp>
      <p:sp>
        <p:nvSpPr>
          <p:cNvPr id="41988"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2: $500 Q</a:t>
            </a:r>
            <a:endParaRPr lang="en-US" dirty="0"/>
          </a:p>
        </p:txBody>
      </p:sp>
      <p:sp>
        <p:nvSpPr>
          <p:cNvPr id="41989"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25288" name="Embe211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2528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5288"/>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457200" y="914400"/>
            <a:ext cx="8382000" cy="4764381"/>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400" b="1" dirty="0">
                <a:solidFill>
                  <a:srgbClr val="F2F2F2"/>
                </a:solidFill>
                <a:latin typeface="Arial" charset="0"/>
                <a:cs typeface="+mn-cs"/>
              </a:rPr>
              <a:t>The collapse of the Soviet Union transpired during his term; This was personified by the literal collapse of the Berlin Wall that separated communist nations from free societies in Europe </a:t>
            </a:r>
          </a:p>
          <a:p>
            <a:pPr algn="ctr" eaLnBrk="0" hangingPunct="0">
              <a:lnSpc>
                <a:spcPct val="80000"/>
              </a:lnSpc>
              <a:spcBef>
                <a:spcPct val="50000"/>
              </a:spcBef>
              <a:defRPr/>
            </a:pPr>
            <a:r>
              <a:rPr lang="en-US" sz="4400" b="1" dirty="0">
                <a:solidFill>
                  <a:srgbClr val="F2F2F2"/>
                </a:solidFill>
                <a:latin typeface="Arial" charset="0"/>
                <a:cs typeface="+mn-cs"/>
              </a:rPr>
              <a:t>: $100</a:t>
            </a:r>
          </a:p>
        </p:txBody>
      </p:sp>
      <p:sp>
        <p:nvSpPr>
          <p:cNvPr id="43011"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$100</a:t>
            </a:r>
          </a:p>
        </p:txBody>
      </p:sp>
      <p:sp>
        <p:nvSpPr>
          <p:cNvPr id="43012"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3: $100 A</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p:cNvSpPr txBox="1">
            <a:spLocks noChangeArrowheads="1"/>
          </p:cNvSpPr>
          <p:nvPr/>
        </p:nvSpPr>
        <p:spPr bwMode="auto">
          <a:xfrm>
            <a:off x="304800" y="2209800"/>
            <a:ext cx="8382000" cy="2234458"/>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Who is George Herbert Walker Bush?</a:t>
            </a:r>
          </a:p>
          <a:p>
            <a:pPr algn="ctr" eaLnBrk="0" hangingPunct="0">
              <a:lnSpc>
                <a:spcPct val="80000"/>
              </a:lnSpc>
              <a:spcBef>
                <a:spcPct val="50000"/>
              </a:spcBef>
              <a:defRPr/>
            </a:pPr>
            <a:r>
              <a:rPr lang="en-US" sz="4800" b="1" dirty="0">
                <a:solidFill>
                  <a:srgbClr val="F2F2F2"/>
                </a:solidFill>
                <a:latin typeface="Arial" charset="0"/>
                <a:cs typeface="+mn-cs"/>
              </a:rPr>
              <a:t>: $100</a:t>
            </a:r>
            <a:endParaRPr lang="en-US" sz="4000" b="1" dirty="0">
              <a:solidFill>
                <a:srgbClr val="F2F2F2"/>
              </a:solidFill>
              <a:latin typeface="Arial" charset="0"/>
              <a:cs typeface="+mn-cs"/>
            </a:endParaRPr>
          </a:p>
        </p:txBody>
      </p:sp>
      <p:sp>
        <p:nvSpPr>
          <p:cNvPr id="44035"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$100</a:t>
            </a:r>
          </a:p>
        </p:txBody>
      </p:sp>
      <p:sp>
        <p:nvSpPr>
          <p:cNvPr id="44036"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3: $100 Q</a:t>
            </a:r>
            <a:endParaRPr lang="en-US" dirty="0"/>
          </a:p>
        </p:txBody>
      </p:sp>
      <p:sp>
        <p:nvSpPr>
          <p:cNvPr id="44037"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27336" name="Embe211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273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733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crowd of people&#10;&#10;Description automatically generated">
            <a:extLst>
              <a:ext uri="{FF2B5EF4-FFF2-40B4-BE49-F238E27FC236}">
                <a16:creationId xmlns:a16="http://schemas.microsoft.com/office/drawing/2014/main" id="{E6D7A521-8048-40E9-B1BC-248033FE08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712"/>
            <a:ext cx="4495799" cy="2314575"/>
          </a:xfrm>
          <a:prstGeom prst="rect">
            <a:avLst/>
          </a:prstGeom>
        </p:spPr>
      </p:pic>
      <p:pic>
        <p:nvPicPr>
          <p:cNvPr id="5" name="Picture 4" descr="A crowd of people watching a baseball game&#10;&#10;Description automatically generated">
            <a:extLst>
              <a:ext uri="{FF2B5EF4-FFF2-40B4-BE49-F238E27FC236}">
                <a16:creationId xmlns:a16="http://schemas.microsoft.com/office/drawing/2014/main" id="{72C81C27-A3A2-4522-8D3F-673C45BBA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6951"/>
            <a:ext cx="4648199" cy="2276812"/>
          </a:xfrm>
          <a:prstGeom prst="rect">
            <a:avLst/>
          </a:prstGeom>
        </p:spPr>
      </p:pic>
      <p:pic>
        <p:nvPicPr>
          <p:cNvPr id="9" name="Picture 8">
            <a:extLst>
              <a:ext uri="{FF2B5EF4-FFF2-40B4-BE49-F238E27FC236}">
                <a16:creationId xmlns:a16="http://schemas.microsoft.com/office/drawing/2014/main" id="{8E80DB01-4409-4F7E-8A23-AF9C4CC75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0" y="2323763"/>
            <a:ext cx="4803060" cy="4543425"/>
          </a:xfrm>
          <a:prstGeom prst="rect">
            <a:avLst/>
          </a:prstGeom>
        </p:spPr>
      </p:pic>
      <p:pic>
        <p:nvPicPr>
          <p:cNvPr id="11" name="Picture 10" descr="A picture containing monitor, screen, clock, purple&#10;&#10;Description automatically generated">
            <a:extLst>
              <a:ext uri="{FF2B5EF4-FFF2-40B4-BE49-F238E27FC236}">
                <a16:creationId xmlns:a16="http://schemas.microsoft.com/office/drawing/2014/main" id="{0D8EAE8A-6E72-408D-9EAB-B5EEB497BE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2309039"/>
            <a:ext cx="4569712" cy="4592308"/>
          </a:xfrm>
          <a:prstGeom prst="rect">
            <a:avLst/>
          </a:prstGeom>
        </p:spPr>
      </p:pic>
      <p:pic>
        <p:nvPicPr>
          <p:cNvPr id="13" name="Picture 12" descr="A picture containing keyboard, computer, sitting, laptop&#10;&#10;Description automatically generated">
            <a:extLst>
              <a:ext uri="{FF2B5EF4-FFF2-40B4-BE49-F238E27FC236}">
                <a16:creationId xmlns:a16="http://schemas.microsoft.com/office/drawing/2014/main" id="{38E88F20-40EF-401A-800C-48C6BF56C0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86000"/>
            <a:ext cx="4495800" cy="4620883"/>
          </a:xfrm>
          <a:prstGeom prst="rect">
            <a:avLst/>
          </a:prstGeom>
        </p:spPr>
      </p:pic>
    </p:spTree>
    <p:extLst>
      <p:ext uri="{BB962C8B-B14F-4D97-AF65-F5344CB8AC3E}">
        <p14:creationId xmlns:p14="http://schemas.microsoft.com/office/powerpoint/2010/main" val="276642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2"/>
          <p:cNvSpPr txBox="1">
            <a:spLocks noChangeArrowheads="1"/>
          </p:cNvSpPr>
          <p:nvPr/>
        </p:nvSpPr>
        <p:spPr bwMode="auto">
          <a:xfrm>
            <a:off x="381000" y="649777"/>
            <a:ext cx="8382000" cy="555844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endParaRPr lang="en-US" sz="4800" b="1" dirty="0">
              <a:solidFill>
                <a:srgbClr val="F2F2F2"/>
              </a:solidFill>
              <a:latin typeface="Arial" charset="0"/>
            </a:endParaRPr>
          </a:p>
          <a:p>
            <a:pPr algn="ctr" eaLnBrk="0" hangingPunct="0">
              <a:lnSpc>
                <a:spcPct val="80000"/>
              </a:lnSpc>
              <a:spcBef>
                <a:spcPct val="50000"/>
              </a:spcBef>
              <a:defRPr/>
            </a:pPr>
            <a:r>
              <a:rPr lang="en-US" sz="4800" b="1" dirty="0">
                <a:solidFill>
                  <a:srgbClr val="F2F2F2"/>
                </a:solidFill>
                <a:latin typeface="Arial" charset="0"/>
              </a:rPr>
              <a:t>On the retirement of Justice Thurgood Marshall, President Bush appointed this African-American Georgia born Jurist to the U.S. Supreme Court</a:t>
            </a:r>
          </a:p>
          <a:p>
            <a:pPr algn="ctr" eaLnBrk="0" hangingPunct="0">
              <a:lnSpc>
                <a:spcPct val="80000"/>
              </a:lnSpc>
              <a:spcBef>
                <a:spcPct val="50000"/>
              </a:spcBef>
              <a:defRPr/>
            </a:pPr>
            <a:r>
              <a:rPr lang="en-US" sz="4800" b="1" dirty="0">
                <a:solidFill>
                  <a:srgbClr val="F2F2F2"/>
                </a:solidFill>
                <a:latin typeface="Arial" charset="0"/>
              </a:rPr>
              <a:t>: $200</a:t>
            </a:r>
          </a:p>
        </p:txBody>
      </p:sp>
      <p:sp>
        <p:nvSpPr>
          <p:cNvPr id="45059"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$200</a:t>
            </a:r>
          </a:p>
        </p:txBody>
      </p:sp>
      <p:sp>
        <p:nvSpPr>
          <p:cNvPr id="45060"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3: $200 A</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304800" y="2498725"/>
            <a:ext cx="8382000" cy="164352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Who is Clarence Thomas?</a:t>
            </a:r>
          </a:p>
          <a:p>
            <a:pPr algn="ctr" eaLnBrk="0" hangingPunct="0">
              <a:lnSpc>
                <a:spcPct val="80000"/>
              </a:lnSpc>
              <a:spcBef>
                <a:spcPct val="50000"/>
              </a:spcBef>
              <a:defRPr/>
            </a:pPr>
            <a:r>
              <a:rPr lang="en-US" sz="4800" b="1" dirty="0">
                <a:solidFill>
                  <a:srgbClr val="F2F2F2"/>
                </a:solidFill>
                <a:latin typeface="Arial" charset="0"/>
                <a:cs typeface="+mn-cs"/>
              </a:rPr>
              <a:t>: $200</a:t>
            </a:r>
            <a:endParaRPr lang="en-US" sz="4000" b="1" dirty="0">
              <a:solidFill>
                <a:srgbClr val="F2F2F2"/>
              </a:solidFill>
              <a:latin typeface="Arial" charset="0"/>
              <a:cs typeface="+mn-cs"/>
            </a:endParaRPr>
          </a:p>
        </p:txBody>
      </p:sp>
      <p:sp>
        <p:nvSpPr>
          <p:cNvPr id="46083"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$200</a:t>
            </a:r>
          </a:p>
        </p:txBody>
      </p:sp>
      <p:sp>
        <p:nvSpPr>
          <p:cNvPr id="46084"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3: $200 Q</a:t>
            </a:r>
            <a:endParaRPr lang="en-US" dirty="0"/>
          </a:p>
        </p:txBody>
      </p:sp>
      <p:sp>
        <p:nvSpPr>
          <p:cNvPr id="46085"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29384" name="Embe211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2938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9384"/>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304800" y="1447800"/>
            <a:ext cx="8382000" cy="5989332"/>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In 1990, George H.W. Bush signed this act into law that ensured that persons with disabilities would receive the same opportunities in employment and access to public transportation </a:t>
            </a:r>
          </a:p>
          <a:p>
            <a:pPr algn="ctr" eaLnBrk="0" hangingPunct="0">
              <a:lnSpc>
                <a:spcPct val="80000"/>
              </a:lnSpc>
              <a:spcBef>
                <a:spcPct val="50000"/>
              </a:spcBef>
              <a:defRPr/>
            </a:pPr>
            <a:r>
              <a:rPr lang="en-US" sz="4800" b="1" dirty="0">
                <a:solidFill>
                  <a:srgbClr val="F2F2F2"/>
                </a:solidFill>
                <a:latin typeface="Arial" charset="0"/>
                <a:cs typeface="+mn-cs"/>
              </a:rPr>
              <a:t>: $300</a:t>
            </a:r>
          </a:p>
          <a:p>
            <a:pPr algn="ctr" eaLnBrk="0" hangingPunct="0">
              <a:lnSpc>
                <a:spcPct val="80000"/>
              </a:lnSpc>
              <a:spcBef>
                <a:spcPct val="50000"/>
              </a:spcBef>
              <a:defRPr/>
            </a:pPr>
            <a:endParaRPr lang="en-US" sz="4000" b="1" dirty="0">
              <a:solidFill>
                <a:srgbClr val="F2F2F2"/>
              </a:solidFill>
              <a:latin typeface="Arial" charset="0"/>
              <a:cs typeface="+mn-cs"/>
            </a:endParaRPr>
          </a:p>
        </p:txBody>
      </p:sp>
      <p:sp>
        <p:nvSpPr>
          <p:cNvPr id="47107"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$300</a:t>
            </a:r>
          </a:p>
        </p:txBody>
      </p:sp>
      <p:sp>
        <p:nvSpPr>
          <p:cNvPr id="47108"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3: $300 A</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304800" y="2498725"/>
            <a:ext cx="8382000" cy="2234458"/>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What is the Americans with Disabilities Act (ADA)?</a:t>
            </a:r>
          </a:p>
          <a:p>
            <a:pPr algn="ctr" eaLnBrk="0" hangingPunct="0">
              <a:lnSpc>
                <a:spcPct val="80000"/>
              </a:lnSpc>
              <a:spcBef>
                <a:spcPct val="50000"/>
              </a:spcBef>
              <a:defRPr/>
            </a:pPr>
            <a:r>
              <a:rPr lang="en-US" sz="4800" b="1" dirty="0">
                <a:solidFill>
                  <a:srgbClr val="F2F2F2"/>
                </a:solidFill>
                <a:latin typeface="Arial" charset="0"/>
                <a:cs typeface="+mn-cs"/>
              </a:rPr>
              <a:t>: $300</a:t>
            </a:r>
            <a:endParaRPr lang="en-US" sz="4000" b="1" dirty="0">
              <a:solidFill>
                <a:srgbClr val="F2F2F2"/>
              </a:solidFill>
              <a:latin typeface="Arial" charset="0"/>
              <a:cs typeface="+mn-cs"/>
            </a:endParaRPr>
          </a:p>
        </p:txBody>
      </p:sp>
      <p:sp>
        <p:nvSpPr>
          <p:cNvPr id="48131"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$300</a:t>
            </a:r>
          </a:p>
        </p:txBody>
      </p:sp>
      <p:sp>
        <p:nvSpPr>
          <p:cNvPr id="48132"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3: $300 Q</a:t>
            </a:r>
            <a:endParaRPr lang="en-US" dirty="0"/>
          </a:p>
        </p:txBody>
      </p:sp>
      <p:sp>
        <p:nvSpPr>
          <p:cNvPr id="48133"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31432" name="Embe2128.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3" fill="hold"/>
                                        <p:tgtEl>
                                          <p:spTgt spid="2314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31432"/>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381000" y="1905000"/>
            <a:ext cx="8382000" cy="335476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000" b="1" dirty="0">
                <a:solidFill>
                  <a:srgbClr val="F2F2F2"/>
                </a:solidFill>
                <a:latin typeface="Arial" charset="0"/>
                <a:cs typeface="+mn-cs"/>
              </a:rPr>
              <a:t>President Bush presided over this war that removed Saddam Hussein from Kuwait and prevented him from annexing Saudi Arabia </a:t>
            </a:r>
          </a:p>
          <a:p>
            <a:pPr algn="ctr" eaLnBrk="0" hangingPunct="0">
              <a:lnSpc>
                <a:spcPct val="80000"/>
              </a:lnSpc>
              <a:spcBef>
                <a:spcPct val="50000"/>
              </a:spcBef>
              <a:defRPr/>
            </a:pPr>
            <a:r>
              <a:rPr lang="en-US" sz="4000" b="1" dirty="0">
                <a:solidFill>
                  <a:srgbClr val="F2F2F2"/>
                </a:solidFill>
                <a:latin typeface="Arial" charset="0"/>
                <a:cs typeface="+mn-cs"/>
              </a:rPr>
              <a:t>: $400</a:t>
            </a:r>
          </a:p>
        </p:txBody>
      </p:sp>
      <p:sp>
        <p:nvSpPr>
          <p:cNvPr id="49155"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$400</a:t>
            </a:r>
          </a:p>
        </p:txBody>
      </p:sp>
      <p:sp>
        <p:nvSpPr>
          <p:cNvPr id="49156"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3: $400 A</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2"/>
          <p:cNvSpPr txBox="1">
            <a:spLocks noChangeArrowheads="1"/>
          </p:cNvSpPr>
          <p:nvPr/>
        </p:nvSpPr>
        <p:spPr bwMode="auto">
          <a:xfrm>
            <a:off x="304800" y="2438400"/>
            <a:ext cx="8382000" cy="2234458"/>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What is the Persian Gulf War?</a:t>
            </a:r>
          </a:p>
          <a:p>
            <a:pPr algn="ctr" eaLnBrk="0" hangingPunct="0">
              <a:lnSpc>
                <a:spcPct val="80000"/>
              </a:lnSpc>
              <a:spcBef>
                <a:spcPct val="50000"/>
              </a:spcBef>
              <a:defRPr/>
            </a:pPr>
            <a:r>
              <a:rPr lang="en-US" sz="4800" b="1" dirty="0">
                <a:solidFill>
                  <a:srgbClr val="F2F2F2"/>
                </a:solidFill>
                <a:latin typeface="Arial" charset="0"/>
                <a:cs typeface="+mn-cs"/>
              </a:rPr>
              <a:t>: $400</a:t>
            </a:r>
            <a:endParaRPr lang="en-US" sz="4000" b="1" dirty="0">
              <a:solidFill>
                <a:srgbClr val="F2F2F2"/>
              </a:solidFill>
              <a:latin typeface="Arial" charset="0"/>
              <a:cs typeface="+mn-cs"/>
            </a:endParaRPr>
          </a:p>
        </p:txBody>
      </p:sp>
      <p:sp>
        <p:nvSpPr>
          <p:cNvPr id="50179"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$400</a:t>
            </a:r>
          </a:p>
        </p:txBody>
      </p:sp>
      <p:sp>
        <p:nvSpPr>
          <p:cNvPr id="50180"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3: $400 Q</a:t>
            </a:r>
            <a:endParaRPr lang="en-US" dirty="0"/>
          </a:p>
        </p:txBody>
      </p:sp>
      <p:sp>
        <p:nvSpPr>
          <p:cNvPr id="50181"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33480" name="Embe2128.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334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33480"/>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381000" y="1534391"/>
            <a:ext cx="8382000" cy="4007251"/>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In 1991, President Bush signed this Act which made it easier for employees to sue employers on the grounds of discrimination</a:t>
            </a:r>
          </a:p>
          <a:p>
            <a:pPr algn="ctr" eaLnBrk="0" hangingPunct="0">
              <a:lnSpc>
                <a:spcPct val="80000"/>
              </a:lnSpc>
              <a:spcBef>
                <a:spcPct val="50000"/>
              </a:spcBef>
              <a:defRPr/>
            </a:pPr>
            <a:r>
              <a:rPr lang="en-US" sz="4800" b="1" dirty="0">
                <a:solidFill>
                  <a:srgbClr val="F2F2F2"/>
                </a:solidFill>
                <a:latin typeface="Arial" charset="0"/>
                <a:cs typeface="+mn-cs"/>
              </a:rPr>
              <a:t>: $500</a:t>
            </a:r>
            <a:endParaRPr lang="en-US" sz="4000" b="1" dirty="0">
              <a:solidFill>
                <a:srgbClr val="F2F2F2"/>
              </a:solidFill>
              <a:latin typeface="Arial" charset="0"/>
              <a:cs typeface="+mn-cs"/>
            </a:endParaRPr>
          </a:p>
        </p:txBody>
      </p:sp>
      <p:sp>
        <p:nvSpPr>
          <p:cNvPr id="51203"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$500</a:t>
            </a:r>
          </a:p>
        </p:txBody>
      </p:sp>
      <p:sp>
        <p:nvSpPr>
          <p:cNvPr id="51204"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3: $500 A</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304800" y="2498725"/>
            <a:ext cx="8382000" cy="2234458"/>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What is the Civil Rights Acts of 1991?</a:t>
            </a:r>
          </a:p>
          <a:p>
            <a:pPr algn="ctr" eaLnBrk="0" hangingPunct="0">
              <a:lnSpc>
                <a:spcPct val="80000"/>
              </a:lnSpc>
              <a:spcBef>
                <a:spcPct val="50000"/>
              </a:spcBef>
              <a:defRPr/>
            </a:pPr>
            <a:r>
              <a:rPr lang="en-US" sz="4800" b="1" dirty="0">
                <a:solidFill>
                  <a:srgbClr val="F2F2F2"/>
                </a:solidFill>
                <a:latin typeface="Arial" charset="0"/>
                <a:cs typeface="+mn-cs"/>
              </a:rPr>
              <a:t>: $500</a:t>
            </a:r>
            <a:endParaRPr lang="en-US" sz="4000" b="1" dirty="0">
              <a:solidFill>
                <a:srgbClr val="F2F2F2"/>
              </a:solidFill>
              <a:latin typeface="Arial" charset="0"/>
              <a:cs typeface="+mn-cs"/>
            </a:endParaRPr>
          </a:p>
        </p:txBody>
      </p:sp>
      <p:sp>
        <p:nvSpPr>
          <p:cNvPr id="52227"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$500</a:t>
            </a:r>
          </a:p>
        </p:txBody>
      </p:sp>
      <p:sp>
        <p:nvSpPr>
          <p:cNvPr id="52228"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3: $500 Q</a:t>
            </a:r>
            <a:endParaRPr lang="en-US" dirty="0"/>
          </a:p>
        </p:txBody>
      </p:sp>
      <p:sp>
        <p:nvSpPr>
          <p:cNvPr id="52229"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35528" name="Embe2128.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3" fill="hold"/>
                                        <p:tgtEl>
                                          <p:spTgt spid="2355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35528"/>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2"/>
          <p:cNvSpPr txBox="1">
            <a:spLocks noChangeArrowheads="1"/>
          </p:cNvSpPr>
          <p:nvPr/>
        </p:nvSpPr>
        <p:spPr bwMode="auto">
          <a:xfrm>
            <a:off x="381000" y="1981200"/>
            <a:ext cx="8382000" cy="4007251"/>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He was impeached for perjury and obstruction of justice, however he was acquitted by the U.S. Senate in 1999</a:t>
            </a:r>
          </a:p>
          <a:p>
            <a:pPr algn="ctr" eaLnBrk="0" hangingPunct="0">
              <a:lnSpc>
                <a:spcPct val="80000"/>
              </a:lnSpc>
              <a:spcBef>
                <a:spcPct val="50000"/>
              </a:spcBef>
              <a:defRPr/>
            </a:pPr>
            <a:r>
              <a:rPr lang="en-US" sz="4800" b="1" dirty="0">
                <a:solidFill>
                  <a:srgbClr val="F2F2F2"/>
                </a:solidFill>
                <a:latin typeface="Arial" charset="0"/>
                <a:cs typeface="+mn-cs"/>
              </a:rPr>
              <a:t>: $100</a:t>
            </a:r>
            <a:endParaRPr lang="en-US" sz="4000" b="1" dirty="0">
              <a:solidFill>
                <a:srgbClr val="F2F2F2"/>
              </a:solidFill>
              <a:latin typeface="Arial" charset="0"/>
              <a:cs typeface="+mn-cs"/>
            </a:endParaRPr>
          </a:p>
        </p:txBody>
      </p:sp>
      <p:sp>
        <p:nvSpPr>
          <p:cNvPr id="53251"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$100</a:t>
            </a:r>
          </a:p>
        </p:txBody>
      </p:sp>
      <p:sp>
        <p:nvSpPr>
          <p:cNvPr id="53252"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4: $100 A</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2"/>
          <p:cNvSpPr txBox="1">
            <a:spLocks noChangeArrowheads="1"/>
          </p:cNvSpPr>
          <p:nvPr/>
        </p:nvSpPr>
        <p:spPr bwMode="auto">
          <a:xfrm>
            <a:off x="304800" y="2498725"/>
            <a:ext cx="8382000" cy="164352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Who is Bill Clinton?</a:t>
            </a:r>
          </a:p>
          <a:p>
            <a:pPr algn="ctr" eaLnBrk="0" hangingPunct="0">
              <a:lnSpc>
                <a:spcPct val="80000"/>
              </a:lnSpc>
              <a:spcBef>
                <a:spcPct val="50000"/>
              </a:spcBef>
              <a:defRPr/>
            </a:pPr>
            <a:r>
              <a:rPr lang="en-US" sz="4800" b="1" dirty="0">
                <a:solidFill>
                  <a:srgbClr val="F2F2F2"/>
                </a:solidFill>
                <a:latin typeface="Arial" charset="0"/>
                <a:cs typeface="+mn-cs"/>
              </a:rPr>
              <a:t>: $100</a:t>
            </a:r>
            <a:endParaRPr lang="en-US" sz="4000" b="1" dirty="0">
              <a:solidFill>
                <a:srgbClr val="F2F2F2"/>
              </a:solidFill>
              <a:latin typeface="Arial" charset="0"/>
              <a:cs typeface="+mn-cs"/>
            </a:endParaRPr>
          </a:p>
        </p:txBody>
      </p:sp>
      <p:sp>
        <p:nvSpPr>
          <p:cNvPr id="54275"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$100</a:t>
            </a:r>
          </a:p>
        </p:txBody>
      </p:sp>
      <p:sp>
        <p:nvSpPr>
          <p:cNvPr id="54276"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4: $100 Q</a:t>
            </a:r>
            <a:endParaRPr lang="en-US" dirty="0"/>
          </a:p>
        </p:txBody>
      </p:sp>
      <p:sp>
        <p:nvSpPr>
          <p:cNvPr id="54277"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37576" name="Embe2143.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375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3757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ln>
            <a:miter lim="800000"/>
            <a:headEnd/>
            <a:tailEnd/>
          </a:ln>
        </p:spPr>
        <p:txBody>
          <a:bodyPr vert="horz" wrap="square" lIns="68580" tIns="34290" rIns="68580" bIns="34290" numCol="1" rtlCol="0" anchor="t" anchorCtr="0" compatLnSpc="1">
            <a:prstTxWarp prst="textNoShape">
              <a:avLst/>
            </a:prstTxWarp>
            <a:normAutofit/>
          </a:bodyPr>
          <a:lstStyle/>
          <a:p>
            <a:endParaRPr lang="en-US" dirty="0"/>
          </a:p>
        </p:txBody>
      </p:sp>
      <p:sp>
        <p:nvSpPr>
          <p:cNvPr id="3" name="Content Placeholder 2"/>
          <p:cNvSpPr>
            <a:spLocks noGrp="1"/>
          </p:cNvSpPr>
          <p:nvPr>
            <p:ph idx="1"/>
          </p:nvPr>
        </p:nvSpPr>
        <p:spPr>
          <a:effectLst>
            <a:reflection blurRad="6350" stA="50000" endA="300" endPos="90000" dist="50800" dir="5400000" sy="-100000" algn="bl" rotWithShape="0"/>
          </a:effectLst>
        </p:spPr>
        <p:txBody>
          <a:bodyPr/>
          <a:lstStyle/>
          <a:p>
            <a:pPr>
              <a:defRPr/>
            </a:pPr>
            <a:endParaRPr lang="en-US" dirty="0"/>
          </a:p>
        </p:txBody>
      </p:sp>
      <p:sp>
        <p:nvSpPr>
          <p:cNvPr id="4" name="Rectangle 3"/>
          <p:cNvSpPr/>
          <p:nvPr/>
        </p:nvSpPr>
        <p:spPr>
          <a:xfrm>
            <a:off x="2372939" y="3082752"/>
            <a:ext cx="4398128" cy="715581"/>
          </a:xfrm>
          <a:prstGeom prst="rect">
            <a:avLst/>
          </a:prstGeom>
          <a:noFill/>
          <a:effectLst>
            <a:glow rad="139700">
              <a:schemeClr val="accent2">
                <a:satMod val="175000"/>
                <a:alpha val="40000"/>
              </a:schemeClr>
            </a:glow>
            <a:reflection blurRad="6350" stA="50000" endA="300" endPos="90000" dist="50800" dir="5400000" sy="-100000" algn="bl" rotWithShape="0"/>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050" b="1" spc="38" dirty="0">
                <a:ln w="11430"/>
                <a:solidFill>
                  <a:srgbClr val="FFFF00"/>
                </a:solidFill>
                <a:effectLst>
                  <a:outerShdw blurRad="76200" dist="50800" dir="5400000" algn="tl" rotWithShape="0">
                    <a:srgbClr val="000000">
                      <a:alpha val="65000"/>
                    </a:srgbClr>
                  </a:outerShdw>
                </a:effectLst>
              </a:rPr>
              <a:t>ENGAGEMENT!!</a:t>
            </a:r>
          </a:p>
        </p:txBody>
      </p:sp>
    </p:spTree>
    <p:extLst>
      <p:ext uri="{BB962C8B-B14F-4D97-AF65-F5344CB8AC3E}">
        <p14:creationId xmlns:p14="http://schemas.microsoft.com/office/powerpoint/2010/main" val="702635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p:cNvSpPr txBox="1">
            <a:spLocks noChangeArrowheads="1"/>
          </p:cNvSpPr>
          <p:nvPr/>
        </p:nvSpPr>
        <p:spPr bwMode="auto">
          <a:xfrm>
            <a:off x="381000" y="1905000"/>
            <a:ext cx="8382000" cy="4007251"/>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President Clinton signed this agreement that reduced trade restrictions between the United States, Mexico, and Canada</a:t>
            </a:r>
          </a:p>
          <a:p>
            <a:pPr algn="ctr" eaLnBrk="0" hangingPunct="0">
              <a:lnSpc>
                <a:spcPct val="80000"/>
              </a:lnSpc>
              <a:spcBef>
                <a:spcPct val="50000"/>
              </a:spcBef>
              <a:defRPr/>
            </a:pPr>
            <a:r>
              <a:rPr lang="en-US" sz="4800" b="1" dirty="0">
                <a:solidFill>
                  <a:srgbClr val="F2F2F2"/>
                </a:solidFill>
                <a:latin typeface="Arial" charset="0"/>
                <a:cs typeface="+mn-cs"/>
              </a:rPr>
              <a:t>: $200</a:t>
            </a:r>
            <a:endParaRPr lang="en-US" sz="4000" b="1" dirty="0">
              <a:solidFill>
                <a:srgbClr val="F2F2F2"/>
              </a:solidFill>
              <a:latin typeface="Arial" charset="0"/>
              <a:cs typeface="+mn-cs"/>
            </a:endParaRPr>
          </a:p>
        </p:txBody>
      </p:sp>
      <p:sp>
        <p:nvSpPr>
          <p:cNvPr id="55299"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$200</a:t>
            </a:r>
          </a:p>
        </p:txBody>
      </p:sp>
      <p:sp>
        <p:nvSpPr>
          <p:cNvPr id="55300"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4: $200 A</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381000" y="2016305"/>
            <a:ext cx="8382000" cy="2825389"/>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What is NAFTA (North American Free Trade Agreement)?</a:t>
            </a:r>
          </a:p>
          <a:p>
            <a:pPr algn="ctr" eaLnBrk="0" hangingPunct="0">
              <a:lnSpc>
                <a:spcPct val="80000"/>
              </a:lnSpc>
              <a:spcBef>
                <a:spcPct val="50000"/>
              </a:spcBef>
              <a:defRPr/>
            </a:pPr>
            <a:r>
              <a:rPr lang="en-US" sz="4800" b="1" dirty="0">
                <a:solidFill>
                  <a:srgbClr val="F2F2F2"/>
                </a:solidFill>
                <a:latin typeface="Arial" charset="0"/>
                <a:cs typeface="+mn-cs"/>
              </a:rPr>
              <a:t>: $200</a:t>
            </a:r>
            <a:endParaRPr lang="en-US" sz="4000" b="1" dirty="0">
              <a:solidFill>
                <a:srgbClr val="F2F2F2"/>
              </a:solidFill>
              <a:latin typeface="Arial" charset="0"/>
              <a:cs typeface="+mn-cs"/>
            </a:endParaRPr>
          </a:p>
        </p:txBody>
      </p:sp>
      <p:sp>
        <p:nvSpPr>
          <p:cNvPr id="56323"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$200</a:t>
            </a:r>
          </a:p>
        </p:txBody>
      </p:sp>
      <p:sp>
        <p:nvSpPr>
          <p:cNvPr id="56324"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4: $200 Q</a:t>
            </a:r>
            <a:endParaRPr lang="en-US" dirty="0"/>
          </a:p>
        </p:txBody>
      </p:sp>
      <p:sp>
        <p:nvSpPr>
          <p:cNvPr id="56325"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39624" name="Embe2143.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396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39624"/>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381000" y="1524000"/>
            <a:ext cx="8382000" cy="4222694"/>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400" b="1" dirty="0">
                <a:solidFill>
                  <a:srgbClr val="F2F2F2"/>
                </a:solidFill>
                <a:latin typeface="Arial" charset="0"/>
                <a:cs typeface="+mn-cs"/>
              </a:rPr>
              <a:t>President Clinton signed this gun-control law that mandated federal background checks on firearm purchases in the U.S. and placed a five-day waiting period on purchases</a:t>
            </a:r>
          </a:p>
          <a:p>
            <a:pPr algn="ctr" eaLnBrk="0" hangingPunct="0">
              <a:lnSpc>
                <a:spcPct val="80000"/>
              </a:lnSpc>
              <a:spcBef>
                <a:spcPct val="50000"/>
              </a:spcBef>
              <a:defRPr/>
            </a:pPr>
            <a:r>
              <a:rPr lang="en-US" sz="4400" b="1" dirty="0">
                <a:solidFill>
                  <a:srgbClr val="F2F2F2"/>
                </a:solidFill>
                <a:latin typeface="Arial" charset="0"/>
                <a:cs typeface="+mn-cs"/>
              </a:rPr>
              <a:t>: $300</a:t>
            </a:r>
          </a:p>
        </p:txBody>
      </p:sp>
      <p:sp>
        <p:nvSpPr>
          <p:cNvPr id="57347"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$300</a:t>
            </a:r>
          </a:p>
        </p:txBody>
      </p:sp>
      <p:sp>
        <p:nvSpPr>
          <p:cNvPr id="57348"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4: $300 A</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381000" y="2438400"/>
            <a:ext cx="8382000" cy="164352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What </a:t>
            </a:r>
            <a:r>
              <a:rPr lang="en-US" sz="4800" b="1">
                <a:solidFill>
                  <a:srgbClr val="F2F2F2"/>
                </a:solidFill>
                <a:latin typeface="Arial" charset="0"/>
                <a:cs typeface="+mn-cs"/>
              </a:rPr>
              <a:t>is the Brady Bill?</a:t>
            </a:r>
            <a:endParaRPr lang="en-US" sz="4800" b="1" dirty="0">
              <a:solidFill>
                <a:srgbClr val="F2F2F2"/>
              </a:solidFill>
              <a:latin typeface="Arial" charset="0"/>
              <a:cs typeface="+mn-cs"/>
            </a:endParaRPr>
          </a:p>
          <a:p>
            <a:pPr algn="ctr" eaLnBrk="0" hangingPunct="0">
              <a:lnSpc>
                <a:spcPct val="80000"/>
              </a:lnSpc>
              <a:spcBef>
                <a:spcPct val="50000"/>
              </a:spcBef>
              <a:defRPr/>
            </a:pPr>
            <a:r>
              <a:rPr lang="en-US" sz="4800" b="1" dirty="0">
                <a:solidFill>
                  <a:srgbClr val="F2F2F2"/>
                </a:solidFill>
                <a:latin typeface="Arial" charset="0"/>
                <a:cs typeface="+mn-cs"/>
              </a:rPr>
              <a:t>: $300</a:t>
            </a:r>
            <a:endParaRPr lang="en-US" sz="4000" b="1" dirty="0">
              <a:solidFill>
                <a:srgbClr val="F2F2F2"/>
              </a:solidFill>
              <a:latin typeface="Arial" charset="0"/>
              <a:cs typeface="+mn-cs"/>
            </a:endParaRPr>
          </a:p>
        </p:txBody>
      </p:sp>
      <p:sp>
        <p:nvSpPr>
          <p:cNvPr id="58371"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$300</a:t>
            </a:r>
          </a:p>
        </p:txBody>
      </p:sp>
      <p:sp>
        <p:nvSpPr>
          <p:cNvPr id="58372"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4: $300 Q</a:t>
            </a:r>
            <a:endParaRPr lang="en-US" dirty="0"/>
          </a:p>
        </p:txBody>
      </p:sp>
      <p:sp>
        <p:nvSpPr>
          <p:cNvPr id="58373"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41672" name="Embe2143.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416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41672"/>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457200" y="1066800"/>
            <a:ext cx="8382000" cy="5189113"/>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In 1994 President Clinton signed this controversial bill into law that gave states economic incentives for building more prisons and providing more strenuous sentences for criminals </a:t>
            </a:r>
          </a:p>
          <a:p>
            <a:pPr algn="ctr" eaLnBrk="0" hangingPunct="0">
              <a:lnSpc>
                <a:spcPct val="80000"/>
              </a:lnSpc>
              <a:spcBef>
                <a:spcPct val="50000"/>
              </a:spcBef>
              <a:defRPr/>
            </a:pPr>
            <a:r>
              <a:rPr lang="en-US" sz="4800" b="1" dirty="0">
                <a:solidFill>
                  <a:srgbClr val="F2F2F2"/>
                </a:solidFill>
                <a:latin typeface="Arial" charset="0"/>
                <a:cs typeface="+mn-cs"/>
              </a:rPr>
              <a:t>: $400</a:t>
            </a:r>
            <a:endParaRPr lang="en-US" sz="4000" b="1" dirty="0">
              <a:solidFill>
                <a:srgbClr val="F2F2F2"/>
              </a:solidFill>
              <a:latin typeface="Arial" charset="0"/>
              <a:cs typeface="+mn-cs"/>
            </a:endParaRPr>
          </a:p>
        </p:txBody>
      </p:sp>
      <p:sp>
        <p:nvSpPr>
          <p:cNvPr id="59395"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$400</a:t>
            </a:r>
          </a:p>
        </p:txBody>
      </p:sp>
      <p:sp>
        <p:nvSpPr>
          <p:cNvPr id="59396"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4: $400 A</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304800" y="2286000"/>
            <a:ext cx="8382000" cy="164352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What is the 1994 Crime Bill?</a:t>
            </a:r>
          </a:p>
          <a:p>
            <a:pPr algn="ctr" eaLnBrk="0" hangingPunct="0">
              <a:lnSpc>
                <a:spcPct val="80000"/>
              </a:lnSpc>
              <a:spcBef>
                <a:spcPct val="50000"/>
              </a:spcBef>
              <a:defRPr/>
            </a:pPr>
            <a:r>
              <a:rPr lang="en-US" sz="4800" b="1" dirty="0">
                <a:solidFill>
                  <a:srgbClr val="F2F2F2"/>
                </a:solidFill>
                <a:latin typeface="Arial" charset="0"/>
                <a:cs typeface="+mn-cs"/>
              </a:rPr>
              <a:t>: $400</a:t>
            </a:r>
            <a:endParaRPr lang="en-US" sz="4000" b="1" dirty="0">
              <a:solidFill>
                <a:srgbClr val="F2F2F2"/>
              </a:solidFill>
              <a:latin typeface="Arial" charset="0"/>
              <a:cs typeface="+mn-cs"/>
            </a:endParaRPr>
          </a:p>
        </p:txBody>
      </p:sp>
      <p:sp>
        <p:nvSpPr>
          <p:cNvPr id="60419"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$400</a:t>
            </a:r>
          </a:p>
        </p:txBody>
      </p:sp>
      <p:sp>
        <p:nvSpPr>
          <p:cNvPr id="60420"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4: $400 Q</a:t>
            </a:r>
            <a:endParaRPr lang="en-US" dirty="0"/>
          </a:p>
        </p:txBody>
      </p:sp>
      <p:sp>
        <p:nvSpPr>
          <p:cNvPr id="60421"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43720" name="Embe215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437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43720"/>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457200" y="990600"/>
            <a:ext cx="8382000" cy="4832092"/>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000" b="1" dirty="0">
                <a:solidFill>
                  <a:srgbClr val="F2F2F2"/>
                </a:solidFill>
                <a:latin typeface="Arial" charset="0"/>
                <a:cs typeface="+mn-cs"/>
              </a:rPr>
              <a:t>In 1993, Clinton negotiated this agreement resulting in the recognition by the PLO of the State of Israel and the recognition by Israel of the PLO as the representative of the Palestinian people and as a partner in negotiations.</a:t>
            </a:r>
          </a:p>
          <a:p>
            <a:pPr algn="ctr" eaLnBrk="0" hangingPunct="0">
              <a:lnSpc>
                <a:spcPct val="80000"/>
              </a:lnSpc>
              <a:spcBef>
                <a:spcPct val="50000"/>
              </a:spcBef>
              <a:defRPr/>
            </a:pPr>
            <a:r>
              <a:rPr lang="en-US" sz="4000" b="1" dirty="0">
                <a:solidFill>
                  <a:srgbClr val="F2F2F2"/>
                </a:solidFill>
                <a:latin typeface="Arial" charset="0"/>
                <a:cs typeface="+mn-cs"/>
              </a:rPr>
              <a:t>: $500</a:t>
            </a:r>
          </a:p>
        </p:txBody>
      </p:sp>
      <p:sp>
        <p:nvSpPr>
          <p:cNvPr id="61443"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$500</a:t>
            </a:r>
          </a:p>
        </p:txBody>
      </p:sp>
      <p:sp>
        <p:nvSpPr>
          <p:cNvPr id="61444"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4: $500 A</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304800" y="2133600"/>
            <a:ext cx="8382000" cy="1594283"/>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400" b="1" dirty="0">
                <a:solidFill>
                  <a:srgbClr val="F2F2F2"/>
                </a:solidFill>
                <a:latin typeface="Arial" charset="0"/>
                <a:cs typeface="+mn-cs"/>
              </a:rPr>
              <a:t>What are the Oslo Accords?</a:t>
            </a:r>
          </a:p>
          <a:p>
            <a:pPr algn="ctr" eaLnBrk="0" hangingPunct="0">
              <a:lnSpc>
                <a:spcPct val="80000"/>
              </a:lnSpc>
              <a:spcBef>
                <a:spcPct val="50000"/>
              </a:spcBef>
              <a:defRPr/>
            </a:pPr>
            <a:r>
              <a:rPr lang="en-US" sz="4800" b="1" dirty="0">
                <a:solidFill>
                  <a:srgbClr val="F2F2F2"/>
                </a:solidFill>
                <a:latin typeface="Arial" charset="0"/>
                <a:cs typeface="+mn-cs"/>
              </a:rPr>
              <a:t>: $500</a:t>
            </a:r>
            <a:endParaRPr lang="en-US" sz="4000" b="1" dirty="0">
              <a:solidFill>
                <a:srgbClr val="F2F2F2"/>
              </a:solidFill>
              <a:latin typeface="Arial" charset="0"/>
              <a:cs typeface="+mn-cs"/>
            </a:endParaRPr>
          </a:p>
        </p:txBody>
      </p:sp>
      <p:sp>
        <p:nvSpPr>
          <p:cNvPr id="62467"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$500</a:t>
            </a:r>
          </a:p>
        </p:txBody>
      </p:sp>
      <p:sp>
        <p:nvSpPr>
          <p:cNvPr id="62468"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4: $500 Q</a:t>
            </a:r>
            <a:endParaRPr lang="en-US" dirty="0"/>
          </a:p>
        </p:txBody>
      </p:sp>
      <p:sp>
        <p:nvSpPr>
          <p:cNvPr id="62469"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45768" name="Embe215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3" fill="hold"/>
                                        <p:tgtEl>
                                          <p:spTgt spid="2457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45768"/>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2"/>
          <p:cNvSpPr txBox="1">
            <a:spLocks noChangeArrowheads="1"/>
          </p:cNvSpPr>
          <p:nvPr/>
        </p:nvSpPr>
        <p:spPr bwMode="auto">
          <a:xfrm>
            <a:off x="381000" y="685800"/>
            <a:ext cx="8382000" cy="5780044"/>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President of the United States on September 11, 2001 when Ai'Qaeda terrorists hijacked 4 airplanes and killed over 3000 people. These events led to the subsequent War on Terror </a:t>
            </a:r>
          </a:p>
          <a:p>
            <a:pPr algn="ctr" eaLnBrk="0" hangingPunct="0">
              <a:lnSpc>
                <a:spcPct val="80000"/>
              </a:lnSpc>
              <a:spcBef>
                <a:spcPct val="50000"/>
              </a:spcBef>
              <a:defRPr/>
            </a:pPr>
            <a:r>
              <a:rPr lang="en-US" sz="4800" b="1" dirty="0">
                <a:solidFill>
                  <a:srgbClr val="F2F2F2"/>
                </a:solidFill>
                <a:latin typeface="Arial" charset="0"/>
                <a:cs typeface="+mn-cs"/>
              </a:rPr>
              <a:t>: $100</a:t>
            </a:r>
            <a:endParaRPr lang="en-US" sz="4000" b="1" dirty="0">
              <a:solidFill>
                <a:srgbClr val="F2F2F2"/>
              </a:solidFill>
              <a:latin typeface="Arial" charset="0"/>
              <a:cs typeface="+mn-cs"/>
            </a:endParaRPr>
          </a:p>
        </p:txBody>
      </p:sp>
      <p:sp>
        <p:nvSpPr>
          <p:cNvPr id="63491"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$100</a:t>
            </a:r>
          </a:p>
        </p:txBody>
      </p:sp>
      <p:sp>
        <p:nvSpPr>
          <p:cNvPr id="63492"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5: $100 A</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2"/>
          <p:cNvSpPr txBox="1">
            <a:spLocks noChangeArrowheads="1"/>
          </p:cNvSpPr>
          <p:nvPr/>
        </p:nvSpPr>
        <p:spPr bwMode="auto">
          <a:xfrm>
            <a:off x="304800" y="2286000"/>
            <a:ext cx="8382000" cy="164352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Who is George W. Bush?</a:t>
            </a:r>
          </a:p>
          <a:p>
            <a:pPr algn="ctr" eaLnBrk="0" hangingPunct="0">
              <a:lnSpc>
                <a:spcPct val="80000"/>
              </a:lnSpc>
              <a:spcBef>
                <a:spcPct val="50000"/>
              </a:spcBef>
              <a:defRPr/>
            </a:pPr>
            <a:r>
              <a:rPr lang="en-US" sz="4800" b="1" dirty="0">
                <a:solidFill>
                  <a:srgbClr val="F2F2F2"/>
                </a:solidFill>
                <a:latin typeface="Arial" charset="0"/>
                <a:cs typeface="+mn-cs"/>
              </a:rPr>
              <a:t>: $100</a:t>
            </a:r>
            <a:endParaRPr lang="en-US" sz="4000" b="1" dirty="0">
              <a:solidFill>
                <a:srgbClr val="F2F2F2"/>
              </a:solidFill>
              <a:latin typeface="Arial" charset="0"/>
              <a:cs typeface="+mn-cs"/>
            </a:endParaRPr>
          </a:p>
        </p:txBody>
      </p:sp>
      <p:sp>
        <p:nvSpPr>
          <p:cNvPr id="64515"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$100</a:t>
            </a:r>
          </a:p>
        </p:txBody>
      </p:sp>
      <p:sp>
        <p:nvSpPr>
          <p:cNvPr id="64516"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5: $100 Q</a:t>
            </a:r>
            <a:endParaRPr lang="en-US" dirty="0"/>
          </a:p>
        </p:txBody>
      </p:sp>
      <p:sp>
        <p:nvSpPr>
          <p:cNvPr id="64517"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47816" name="Embe215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478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478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effectLst>
                  <a:outerShdw blurRad="38100" dist="38100" dir="2700000" algn="tl">
                    <a:srgbClr val="000000">
                      <a:alpha val="43137"/>
                    </a:srgbClr>
                  </a:outerShdw>
                </a:effectLst>
              </a:rPr>
              <a:t>Engagement Instructions:</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343400"/>
          </a:xfrm>
        </p:spPr>
        <p:txBody>
          <a:bodyPr>
            <a:normAutofit/>
          </a:bodyPr>
          <a:lstStyle/>
          <a:p>
            <a:pPr>
              <a:buFontTx/>
              <a:buNone/>
              <a:defRPr/>
            </a:pPr>
            <a:endParaRPr lang="en-US" dirty="0">
              <a:solidFill>
                <a:srgbClr val="FFFF00"/>
              </a:solidFill>
              <a:effectLst>
                <a:outerShdw blurRad="38100" dist="38100" dir="2700000" algn="tl">
                  <a:srgbClr val="000000">
                    <a:alpha val="43137"/>
                  </a:srgbClr>
                </a:outerShdw>
              </a:effectLst>
            </a:endParaRPr>
          </a:p>
          <a:p>
            <a:pPr lvl="1">
              <a:defRPr/>
            </a:pPr>
            <a:r>
              <a:rPr lang="en-US" sz="2900" dirty="0">
                <a:solidFill>
                  <a:srgbClr val="FFFF00"/>
                </a:solidFill>
                <a:effectLst>
                  <a:outerShdw blurRad="38100" dist="38100" dir="2700000" algn="tl">
                    <a:srgbClr val="000000">
                      <a:alpha val="43137"/>
                    </a:srgbClr>
                  </a:outerShdw>
                </a:effectLst>
              </a:rPr>
              <a:t>1. Review GPS and elements, and essential questions  for today’s lesson.</a:t>
            </a:r>
          </a:p>
          <a:p>
            <a:pPr lvl="1">
              <a:defRPr/>
            </a:pPr>
            <a:endParaRPr lang="en-US" sz="2900" dirty="0">
              <a:solidFill>
                <a:srgbClr val="FFFF00"/>
              </a:solidFill>
              <a:effectLst>
                <a:outerShdw blurRad="38100" dist="38100" dir="2700000" algn="tl">
                  <a:srgbClr val="000000">
                    <a:alpha val="43137"/>
                  </a:srgbClr>
                </a:outerShdw>
              </a:effectLst>
            </a:endParaRPr>
          </a:p>
          <a:p>
            <a:pPr marL="457200" lvl="1" indent="0">
              <a:buNone/>
              <a:defRPr/>
            </a:pPr>
            <a:endParaRPr lang="en-US" sz="2900" dirty="0">
              <a:solidFill>
                <a:srgbClr val="FFFF00"/>
              </a:solidFill>
              <a:effectLst>
                <a:outerShdw blurRad="38100" dist="38100" dir="2700000" algn="tl">
                  <a:srgbClr val="000000">
                    <a:alpha val="43137"/>
                  </a:srgbClr>
                </a:outerShdw>
              </a:effectLst>
            </a:endParaRPr>
          </a:p>
          <a:p>
            <a:pPr marL="914400" lvl="2" indent="0">
              <a:buFontTx/>
              <a:buNone/>
              <a:defRPr/>
            </a:pPr>
            <a:endParaRPr lang="en-US" sz="2900" b="1" dirty="0"/>
          </a:p>
          <a:p>
            <a:pPr lvl="2">
              <a:defRPr/>
            </a:pPr>
            <a:endParaRPr lang="en-US" sz="2500" b="1" dirty="0"/>
          </a:p>
        </p:txBody>
      </p:sp>
    </p:spTree>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381000" y="1295400"/>
            <a:ext cx="8382000" cy="4832092"/>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000" b="1" dirty="0">
                <a:solidFill>
                  <a:srgbClr val="F2F2F2"/>
                </a:solidFill>
                <a:latin typeface="Arial" charset="0"/>
                <a:cs typeface="+mn-cs"/>
              </a:rPr>
              <a:t>President Bush signed this legislation that supported standards-based education reform based on the premise that setting ambitious standards and establishing measurable goals could improve individual outcomes in education.</a:t>
            </a:r>
          </a:p>
          <a:p>
            <a:pPr algn="ctr" eaLnBrk="0" hangingPunct="0">
              <a:lnSpc>
                <a:spcPct val="80000"/>
              </a:lnSpc>
              <a:spcBef>
                <a:spcPct val="50000"/>
              </a:spcBef>
              <a:defRPr/>
            </a:pPr>
            <a:r>
              <a:rPr lang="en-US" sz="4000" b="1" dirty="0">
                <a:solidFill>
                  <a:srgbClr val="F2F2F2"/>
                </a:solidFill>
                <a:latin typeface="Arial" charset="0"/>
                <a:cs typeface="+mn-cs"/>
              </a:rPr>
              <a:t>: $200</a:t>
            </a:r>
          </a:p>
        </p:txBody>
      </p:sp>
      <p:sp>
        <p:nvSpPr>
          <p:cNvPr id="65539"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$200</a:t>
            </a:r>
          </a:p>
        </p:txBody>
      </p:sp>
      <p:sp>
        <p:nvSpPr>
          <p:cNvPr id="65540"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5: $200 A</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457200" y="2498592"/>
            <a:ext cx="8382000" cy="2234458"/>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What is No Child Left Behind?</a:t>
            </a:r>
          </a:p>
          <a:p>
            <a:pPr algn="ctr" eaLnBrk="0" hangingPunct="0">
              <a:lnSpc>
                <a:spcPct val="80000"/>
              </a:lnSpc>
              <a:spcBef>
                <a:spcPct val="50000"/>
              </a:spcBef>
              <a:defRPr/>
            </a:pPr>
            <a:r>
              <a:rPr lang="en-US" sz="4800" b="1" dirty="0">
                <a:solidFill>
                  <a:srgbClr val="F2F2F2"/>
                </a:solidFill>
                <a:latin typeface="Arial" charset="0"/>
                <a:cs typeface="+mn-cs"/>
              </a:rPr>
              <a:t>: $200</a:t>
            </a:r>
            <a:endParaRPr lang="en-US" sz="4000" b="1" dirty="0">
              <a:solidFill>
                <a:srgbClr val="F2F2F2"/>
              </a:solidFill>
              <a:latin typeface="Arial" charset="0"/>
              <a:cs typeface="+mn-cs"/>
            </a:endParaRPr>
          </a:p>
        </p:txBody>
      </p:sp>
      <p:sp>
        <p:nvSpPr>
          <p:cNvPr id="66563"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$200</a:t>
            </a:r>
          </a:p>
        </p:txBody>
      </p:sp>
      <p:sp>
        <p:nvSpPr>
          <p:cNvPr id="66564"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5: $200 Q</a:t>
            </a:r>
            <a:endParaRPr lang="en-US" dirty="0"/>
          </a:p>
        </p:txBody>
      </p:sp>
      <p:sp>
        <p:nvSpPr>
          <p:cNvPr id="66565"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49864" name="Embe2175.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4986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49864"/>
                </p:tgtEl>
              </p:cMediaNode>
            </p:audi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228600" y="1425374"/>
            <a:ext cx="8382000" cy="4007251"/>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President Bush appointed this former Four Star General to serve as the first African-American Secretary of State</a:t>
            </a:r>
          </a:p>
          <a:p>
            <a:pPr algn="ctr" eaLnBrk="0" hangingPunct="0">
              <a:lnSpc>
                <a:spcPct val="80000"/>
              </a:lnSpc>
              <a:spcBef>
                <a:spcPct val="50000"/>
              </a:spcBef>
              <a:defRPr/>
            </a:pPr>
            <a:r>
              <a:rPr lang="en-US" sz="4800" b="1" dirty="0">
                <a:solidFill>
                  <a:srgbClr val="F2F2F2"/>
                </a:solidFill>
                <a:latin typeface="Arial" charset="0"/>
                <a:cs typeface="+mn-cs"/>
              </a:rPr>
              <a:t> : $300</a:t>
            </a:r>
            <a:endParaRPr lang="en-US" sz="4000" b="1" dirty="0">
              <a:solidFill>
                <a:srgbClr val="F2F2F2"/>
              </a:solidFill>
              <a:latin typeface="Arial" charset="0"/>
              <a:cs typeface="+mn-cs"/>
            </a:endParaRPr>
          </a:p>
        </p:txBody>
      </p:sp>
      <p:sp>
        <p:nvSpPr>
          <p:cNvPr id="67587"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$300</a:t>
            </a:r>
          </a:p>
        </p:txBody>
      </p:sp>
      <p:sp>
        <p:nvSpPr>
          <p:cNvPr id="67588"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5: $300 A</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304800" y="2498725"/>
            <a:ext cx="8382000" cy="164352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Who is Colin L. Powell?</a:t>
            </a:r>
          </a:p>
          <a:p>
            <a:pPr algn="ctr" eaLnBrk="0" hangingPunct="0">
              <a:lnSpc>
                <a:spcPct val="80000"/>
              </a:lnSpc>
              <a:spcBef>
                <a:spcPct val="50000"/>
              </a:spcBef>
              <a:defRPr/>
            </a:pPr>
            <a:r>
              <a:rPr lang="en-US" sz="4800" b="1" dirty="0">
                <a:solidFill>
                  <a:srgbClr val="F2F2F2"/>
                </a:solidFill>
                <a:latin typeface="Arial" charset="0"/>
                <a:cs typeface="+mn-cs"/>
              </a:rPr>
              <a:t>: $300</a:t>
            </a:r>
            <a:endParaRPr lang="en-US" sz="4000" b="1" dirty="0">
              <a:solidFill>
                <a:srgbClr val="F2F2F2"/>
              </a:solidFill>
              <a:latin typeface="Arial" charset="0"/>
              <a:cs typeface="+mn-cs"/>
            </a:endParaRPr>
          </a:p>
        </p:txBody>
      </p:sp>
      <p:sp>
        <p:nvSpPr>
          <p:cNvPr id="68611"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$300</a:t>
            </a:r>
          </a:p>
        </p:txBody>
      </p:sp>
      <p:sp>
        <p:nvSpPr>
          <p:cNvPr id="68612"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5: $300 Q</a:t>
            </a:r>
            <a:endParaRPr lang="en-US" dirty="0"/>
          </a:p>
        </p:txBody>
      </p:sp>
      <p:sp>
        <p:nvSpPr>
          <p:cNvPr id="68613"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51913" name="Embe2175.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3" fill="hold"/>
                                        <p:tgtEl>
                                          <p:spTgt spid="2519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51913"/>
                </p:tgtEl>
              </p:cMediaNode>
            </p:audi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381000" y="1676400"/>
            <a:ext cx="8382000" cy="3416320"/>
          </a:xfrm>
          <a:prstGeom prst="rect">
            <a:avLst/>
          </a:prstGeom>
          <a:noFill/>
          <a:ln w="9525">
            <a:noFill/>
            <a:miter lim="800000"/>
            <a:headEnd/>
            <a:tailEnd/>
          </a:ln>
          <a:effectLst>
            <a:outerShdw dist="63500" dir="3187806" algn="ctr" rotWithShape="0">
              <a:schemeClr val="tx2"/>
            </a:outerShdw>
          </a:effectLst>
        </p:spPr>
        <p:txBody>
          <a:bodyPr>
            <a:spAutoFit/>
          </a:bodyPr>
          <a:lstStyle/>
          <a:p>
            <a:pPr lvl="0" algn="ctr" eaLnBrk="0" hangingPunct="0">
              <a:lnSpc>
                <a:spcPct val="80000"/>
              </a:lnSpc>
              <a:spcBef>
                <a:spcPct val="50000"/>
              </a:spcBef>
              <a:defRPr/>
            </a:pPr>
            <a:r>
              <a:rPr lang="en-US" sz="4800" b="1" dirty="0">
                <a:solidFill>
                  <a:srgbClr val="F2F2F2"/>
                </a:solidFill>
                <a:latin typeface="Arial" charset="0"/>
                <a:cs typeface="+mn-cs"/>
              </a:rPr>
              <a:t>Iraqi dictator that was captured and killed during the George W. Bush Administration</a:t>
            </a:r>
            <a:endParaRPr lang="en-US" sz="4000" b="1" dirty="0">
              <a:solidFill>
                <a:schemeClr val="bg1"/>
              </a:solidFill>
              <a:latin typeface="Arial" pitchFamily="34" charset="0"/>
              <a:cs typeface="Arial" pitchFamily="34" charset="0"/>
            </a:endParaRPr>
          </a:p>
          <a:p>
            <a:pPr algn="ctr" eaLnBrk="0" hangingPunct="0">
              <a:lnSpc>
                <a:spcPct val="80000"/>
              </a:lnSpc>
              <a:spcBef>
                <a:spcPct val="50000"/>
              </a:spcBef>
              <a:defRPr/>
            </a:pPr>
            <a:r>
              <a:rPr lang="en-US" sz="4800" b="1" dirty="0">
                <a:solidFill>
                  <a:srgbClr val="F2F2F2"/>
                </a:solidFill>
                <a:latin typeface="Arial" pitchFamily="34" charset="0"/>
                <a:cs typeface="Arial" pitchFamily="34" charset="0"/>
              </a:rPr>
              <a:t>: $400</a:t>
            </a:r>
            <a:endParaRPr lang="en-US" sz="4000" b="1" dirty="0">
              <a:solidFill>
                <a:srgbClr val="F2F2F2"/>
              </a:solidFill>
              <a:latin typeface="Arial" pitchFamily="34" charset="0"/>
              <a:cs typeface="Arial" pitchFamily="34" charset="0"/>
            </a:endParaRPr>
          </a:p>
        </p:txBody>
      </p:sp>
      <p:sp>
        <p:nvSpPr>
          <p:cNvPr id="69635"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$400</a:t>
            </a:r>
          </a:p>
        </p:txBody>
      </p:sp>
      <p:sp>
        <p:nvSpPr>
          <p:cNvPr id="69636"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5: $400 A</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304800" y="2498725"/>
            <a:ext cx="8382000" cy="164352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Who is Saddam Hussein?</a:t>
            </a:r>
          </a:p>
          <a:p>
            <a:pPr algn="ctr" eaLnBrk="0" hangingPunct="0">
              <a:lnSpc>
                <a:spcPct val="80000"/>
              </a:lnSpc>
              <a:spcBef>
                <a:spcPct val="50000"/>
              </a:spcBef>
              <a:defRPr/>
            </a:pPr>
            <a:r>
              <a:rPr lang="en-US" sz="4800" b="1" dirty="0">
                <a:solidFill>
                  <a:srgbClr val="F2F2F2"/>
                </a:solidFill>
                <a:latin typeface="Arial" charset="0"/>
                <a:cs typeface="+mn-cs"/>
              </a:rPr>
              <a:t>: $400</a:t>
            </a:r>
            <a:endParaRPr lang="en-US" sz="4000" b="1" dirty="0">
              <a:solidFill>
                <a:srgbClr val="F2F2F2"/>
              </a:solidFill>
              <a:latin typeface="Arial" charset="0"/>
              <a:cs typeface="+mn-cs"/>
            </a:endParaRPr>
          </a:p>
        </p:txBody>
      </p:sp>
      <p:sp>
        <p:nvSpPr>
          <p:cNvPr id="70659"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$400</a:t>
            </a:r>
          </a:p>
        </p:txBody>
      </p:sp>
      <p:sp>
        <p:nvSpPr>
          <p:cNvPr id="70660"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5: $400 Q</a:t>
            </a:r>
            <a:endParaRPr lang="en-US" dirty="0"/>
          </a:p>
        </p:txBody>
      </p:sp>
      <p:sp>
        <p:nvSpPr>
          <p:cNvPr id="70661"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53960" name="Embe2175.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539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53960"/>
                </p:tgtEl>
              </p:cMediaNode>
            </p:audio>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a:spLocks noChangeArrowheads="1"/>
          </p:cNvSpPr>
          <p:nvPr/>
        </p:nvSpPr>
        <p:spPr bwMode="auto">
          <a:xfrm>
            <a:off x="381000" y="762000"/>
            <a:ext cx="8382000" cy="3785652"/>
          </a:xfrm>
          <a:prstGeom prst="rect">
            <a:avLst/>
          </a:prstGeom>
          <a:noFill/>
          <a:ln w="9525">
            <a:noFill/>
            <a:miter lim="800000"/>
            <a:headEnd/>
            <a:tailEnd/>
          </a:ln>
          <a:effectLst>
            <a:outerShdw dist="63500" dir="3187806" algn="ctr" rotWithShape="0">
              <a:schemeClr val="tx2"/>
            </a:outerShdw>
          </a:effectLst>
        </p:spPr>
        <p:txBody>
          <a:bodyPr>
            <a:spAutoFit/>
          </a:bodyPr>
          <a:lstStyle/>
          <a:p>
            <a:pPr lvl="0" algn="ctr"/>
            <a:r>
              <a:rPr lang="en-US" sz="4800" b="1" dirty="0">
                <a:solidFill>
                  <a:schemeClr val="bg1"/>
                </a:solidFill>
                <a:latin typeface="Arial" pitchFamily="34" charset="0"/>
                <a:cs typeface="Arial" pitchFamily="34" charset="0"/>
              </a:rPr>
              <a:t>This George W. Bush appointee was the first African-American female Secretary of State</a:t>
            </a:r>
          </a:p>
          <a:p>
            <a:pPr lvl="0" algn="ctr"/>
            <a:r>
              <a:rPr lang="en-US" sz="4800" b="1" dirty="0">
                <a:solidFill>
                  <a:schemeClr val="bg1"/>
                </a:solidFill>
                <a:latin typeface="Arial" pitchFamily="34" charset="0"/>
                <a:cs typeface="Arial" pitchFamily="34" charset="0"/>
              </a:rPr>
              <a:t>:$500</a:t>
            </a:r>
          </a:p>
        </p:txBody>
      </p:sp>
      <p:sp>
        <p:nvSpPr>
          <p:cNvPr id="71683"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$500</a:t>
            </a:r>
          </a:p>
        </p:txBody>
      </p:sp>
      <p:sp>
        <p:nvSpPr>
          <p:cNvPr id="71684"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5: $500 A</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304800" y="2209800"/>
            <a:ext cx="8382000" cy="164352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Who is Condoleezza Rice?</a:t>
            </a:r>
          </a:p>
          <a:p>
            <a:pPr algn="ctr" eaLnBrk="0" hangingPunct="0">
              <a:lnSpc>
                <a:spcPct val="80000"/>
              </a:lnSpc>
              <a:spcBef>
                <a:spcPct val="50000"/>
              </a:spcBef>
              <a:defRPr/>
            </a:pPr>
            <a:r>
              <a:rPr lang="en-US" sz="4800" b="1" dirty="0">
                <a:solidFill>
                  <a:srgbClr val="F2F2F2"/>
                </a:solidFill>
                <a:latin typeface="Arial" charset="0"/>
                <a:cs typeface="+mn-cs"/>
              </a:rPr>
              <a:t>: $500</a:t>
            </a:r>
            <a:endParaRPr lang="en-US" sz="4000" b="1" dirty="0">
              <a:solidFill>
                <a:srgbClr val="F2F2F2"/>
              </a:solidFill>
              <a:latin typeface="Arial" charset="0"/>
              <a:cs typeface="+mn-cs"/>
            </a:endParaRPr>
          </a:p>
        </p:txBody>
      </p:sp>
      <p:sp>
        <p:nvSpPr>
          <p:cNvPr id="72707"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$500</a:t>
            </a:r>
          </a:p>
        </p:txBody>
      </p:sp>
      <p:sp>
        <p:nvSpPr>
          <p:cNvPr id="72708"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5: $500 Q</a:t>
            </a:r>
            <a:endParaRPr lang="en-US" dirty="0"/>
          </a:p>
        </p:txBody>
      </p:sp>
      <p:sp>
        <p:nvSpPr>
          <p:cNvPr id="72709"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56008" name="Embe219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5600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56008"/>
                </p:tgtEl>
              </p:cMediaNode>
            </p:audi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2"/>
          <p:cNvSpPr txBox="1">
            <a:spLocks noChangeArrowheads="1"/>
          </p:cNvSpPr>
          <p:nvPr/>
        </p:nvSpPr>
        <p:spPr bwMode="auto">
          <a:xfrm>
            <a:off x="381000" y="1828800"/>
            <a:ext cx="8382000" cy="2308324"/>
          </a:xfrm>
          <a:prstGeom prst="rect">
            <a:avLst/>
          </a:prstGeom>
          <a:noFill/>
          <a:ln w="9525">
            <a:noFill/>
            <a:miter lim="800000"/>
            <a:headEnd/>
            <a:tailEnd/>
          </a:ln>
          <a:effectLst>
            <a:outerShdw dist="63500" dir="3187806" algn="ctr" rotWithShape="0">
              <a:schemeClr val="tx2"/>
            </a:outerShdw>
          </a:effectLst>
        </p:spPr>
        <p:txBody>
          <a:bodyPr>
            <a:spAutoFit/>
          </a:bodyPr>
          <a:lstStyle/>
          <a:p>
            <a:pPr lvl="0" algn="ctr"/>
            <a:r>
              <a:rPr lang="en-US" sz="4800" b="1" dirty="0">
                <a:solidFill>
                  <a:schemeClr val="bg1"/>
                </a:solidFill>
                <a:latin typeface="Arial" pitchFamily="34" charset="0"/>
                <a:cs typeface="Arial" pitchFamily="34" charset="0"/>
              </a:rPr>
              <a:t>President that signed the Affordable Care Act</a:t>
            </a:r>
          </a:p>
          <a:p>
            <a:pPr lvl="0" algn="ctr"/>
            <a:r>
              <a:rPr lang="en-US" sz="4800" b="1" dirty="0">
                <a:solidFill>
                  <a:schemeClr val="bg1"/>
                </a:solidFill>
                <a:latin typeface="Arial" pitchFamily="34" charset="0"/>
                <a:cs typeface="Arial" pitchFamily="34" charset="0"/>
              </a:rPr>
              <a:t>:$100</a:t>
            </a:r>
          </a:p>
        </p:txBody>
      </p:sp>
      <p:sp>
        <p:nvSpPr>
          <p:cNvPr id="73731"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$100</a:t>
            </a:r>
          </a:p>
        </p:txBody>
      </p:sp>
      <p:sp>
        <p:nvSpPr>
          <p:cNvPr id="73732"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6: $100 A</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304800" y="2498725"/>
            <a:ext cx="8382000" cy="164352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Who is Barack Obama ?</a:t>
            </a:r>
          </a:p>
          <a:p>
            <a:pPr algn="ctr" eaLnBrk="0" hangingPunct="0">
              <a:lnSpc>
                <a:spcPct val="80000"/>
              </a:lnSpc>
              <a:spcBef>
                <a:spcPct val="50000"/>
              </a:spcBef>
              <a:defRPr/>
            </a:pPr>
            <a:r>
              <a:rPr lang="en-US" sz="4800" b="1" dirty="0">
                <a:solidFill>
                  <a:srgbClr val="F2F2F2"/>
                </a:solidFill>
                <a:latin typeface="Arial" charset="0"/>
                <a:cs typeface="+mn-cs"/>
              </a:rPr>
              <a:t>: $100</a:t>
            </a:r>
            <a:endParaRPr lang="en-US" sz="4000" b="1" dirty="0">
              <a:solidFill>
                <a:srgbClr val="F2F2F2"/>
              </a:solidFill>
              <a:latin typeface="Arial" charset="0"/>
              <a:cs typeface="+mn-cs"/>
            </a:endParaRPr>
          </a:p>
        </p:txBody>
      </p:sp>
      <p:sp>
        <p:nvSpPr>
          <p:cNvPr id="74755"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$100</a:t>
            </a:r>
          </a:p>
        </p:txBody>
      </p:sp>
      <p:sp>
        <p:nvSpPr>
          <p:cNvPr id="74756"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6: $100 Q</a:t>
            </a:r>
            <a:endParaRPr lang="en-US" dirty="0"/>
          </a:p>
        </p:txBody>
      </p:sp>
      <p:sp>
        <p:nvSpPr>
          <p:cNvPr id="74757"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58056" name="Embe219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5805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5805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FF00"/>
                </a:solidFill>
                <a:effectLst>
                  <a:outerShdw blurRad="38100" dist="38100" dir="2700000" algn="tl">
                    <a:srgbClr val="000000">
                      <a:alpha val="43137"/>
                    </a:srgbClr>
                  </a:outerShdw>
                </a:effectLst>
              </a:rPr>
              <a:t>GEORGIA STANDARDS OF EXCELLENCE</a:t>
            </a:r>
          </a:p>
        </p:txBody>
      </p:sp>
      <p:sp>
        <p:nvSpPr>
          <p:cNvPr id="3" name="Content Placeholder 2"/>
          <p:cNvSpPr>
            <a:spLocks noGrp="1"/>
          </p:cNvSpPr>
          <p:nvPr>
            <p:ph idx="1"/>
          </p:nvPr>
        </p:nvSpPr>
        <p:spPr/>
        <p:txBody>
          <a:bodyPr>
            <a:normAutofit fontScale="92500" lnSpcReduction="20000"/>
          </a:bodyPr>
          <a:lstStyle/>
          <a:p>
            <a:r>
              <a:rPr lang="en-US" u="sng" dirty="0">
                <a:solidFill>
                  <a:srgbClr val="FFFF00"/>
                </a:solidFill>
              </a:rPr>
              <a:t>SSUSH22</a:t>
            </a:r>
            <a:r>
              <a:rPr lang="en-US" dirty="0">
                <a:solidFill>
                  <a:srgbClr val="FFFF00"/>
                </a:solidFill>
              </a:rPr>
              <a:t> Analyze U.S. international and domestic policies including their influences on technological advancements and social changes during the Nixon, Ford, and Carter administrations. </a:t>
            </a:r>
          </a:p>
          <a:p>
            <a:endParaRPr lang="en-US" dirty="0">
              <a:solidFill>
                <a:srgbClr val="FFFF00"/>
              </a:solidFill>
            </a:endParaRPr>
          </a:p>
          <a:p>
            <a:r>
              <a:rPr lang="en-US" u="sng" dirty="0">
                <a:solidFill>
                  <a:srgbClr val="FFFF00"/>
                </a:solidFill>
              </a:rPr>
              <a:t>SSUSH23</a:t>
            </a:r>
            <a:r>
              <a:rPr lang="en-US" dirty="0">
                <a:solidFill>
                  <a:srgbClr val="FFFF00"/>
                </a:solidFill>
              </a:rPr>
              <a:t> Analyze U.S. international and domestic policies including their influences on technological advancements and social changes during the Reagan, George H.W. Bush, Clinton, George W. Bush, and Obama administrations. </a:t>
            </a:r>
          </a:p>
          <a:p>
            <a:endParaRPr lang="en-US"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2214519874"/>
      </p:ext>
    </p:extLst>
  </p:cSld>
  <p:clrMapOvr>
    <a:masterClrMapping/>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304800" y="1676400"/>
            <a:ext cx="8382000" cy="4007251"/>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Obama normalized diplomatic relations with this country in 2014; he also visited this nation in 2016</a:t>
            </a:r>
          </a:p>
          <a:p>
            <a:pPr algn="ctr" eaLnBrk="0" hangingPunct="0">
              <a:lnSpc>
                <a:spcPct val="80000"/>
              </a:lnSpc>
              <a:spcBef>
                <a:spcPct val="50000"/>
              </a:spcBef>
              <a:defRPr/>
            </a:pPr>
            <a:r>
              <a:rPr lang="en-US" sz="4800" b="1" dirty="0">
                <a:solidFill>
                  <a:srgbClr val="F2F2F2"/>
                </a:solidFill>
                <a:latin typeface="Arial" charset="0"/>
                <a:cs typeface="+mn-cs"/>
              </a:rPr>
              <a:t>: $200</a:t>
            </a:r>
            <a:endParaRPr lang="en-US" sz="4000" b="1" dirty="0">
              <a:solidFill>
                <a:srgbClr val="F2F2F2"/>
              </a:solidFill>
              <a:latin typeface="Arial" charset="0"/>
              <a:cs typeface="+mn-cs"/>
            </a:endParaRPr>
          </a:p>
        </p:txBody>
      </p:sp>
      <p:sp>
        <p:nvSpPr>
          <p:cNvPr id="75779"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$200</a:t>
            </a:r>
          </a:p>
        </p:txBody>
      </p:sp>
      <p:sp>
        <p:nvSpPr>
          <p:cNvPr id="75780"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6: $200 A</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p:cNvSpPr txBox="1">
            <a:spLocks noChangeArrowheads="1"/>
          </p:cNvSpPr>
          <p:nvPr/>
        </p:nvSpPr>
        <p:spPr bwMode="auto">
          <a:xfrm>
            <a:off x="381000" y="2514600"/>
            <a:ext cx="8382000" cy="2443746"/>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What is Cuba?</a:t>
            </a:r>
          </a:p>
          <a:p>
            <a:pPr algn="ctr" eaLnBrk="0" hangingPunct="0">
              <a:lnSpc>
                <a:spcPct val="80000"/>
              </a:lnSpc>
              <a:spcBef>
                <a:spcPct val="50000"/>
              </a:spcBef>
              <a:defRPr/>
            </a:pPr>
            <a:r>
              <a:rPr lang="en-US" sz="4800" b="1" dirty="0">
                <a:solidFill>
                  <a:srgbClr val="F2F2F2"/>
                </a:solidFill>
                <a:latin typeface="Arial" charset="0"/>
                <a:cs typeface="+mn-cs"/>
              </a:rPr>
              <a:t>: $200</a:t>
            </a:r>
          </a:p>
          <a:p>
            <a:pPr algn="ctr" eaLnBrk="0" hangingPunct="0">
              <a:lnSpc>
                <a:spcPct val="80000"/>
              </a:lnSpc>
              <a:spcBef>
                <a:spcPct val="50000"/>
              </a:spcBef>
              <a:defRPr/>
            </a:pPr>
            <a:endParaRPr lang="en-US" sz="4000" b="1" dirty="0">
              <a:solidFill>
                <a:srgbClr val="F2F2F2"/>
              </a:solidFill>
              <a:latin typeface="Arial" charset="0"/>
              <a:cs typeface="+mn-cs"/>
            </a:endParaRPr>
          </a:p>
        </p:txBody>
      </p:sp>
      <p:sp>
        <p:nvSpPr>
          <p:cNvPr id="76803"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$200</a:t>
            </a:r>
          </a:p>
        </p:txBody>
      </p:sp>
      <p:sp>
        <p:nvSpPr>
          <p:cNvPr id="76804"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6: $200 Q</a:t>
            </a:r>
            <a:endParaRPr lang="en-US" dirty="0"/>
          </a:p>
        </p:txBody>
      </p:sp>
      <p:sp>
        <p:nvSpPr>
          <p:cNvPr id="76805"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60104" name="Embe219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3" fill="hold"/>
                                        <p:tgtEl>
                                          <p:spTgt spid="2601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60104"/>
                </p:tgtEl>
              </p:cMediaNode>
            </p:audio>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304800" y="1524000"/>
            <a:ext cx="8382000" cy="245605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 This Obama appointee became the first Hispanic-American to serve on the U.S. Supreme Court</a:t>
            </a:r>
          </a:p>
        </p:txBody>
      </p:sp>
      <p:sp>
        <p:nvSpPr>
          <p:cNvPr id="77827"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$300</a:t>
            </a:r>
          </a:p>
        </p:txBody>
      </p:sp>
      <p:sp>
        <p:nvSpPr>
          <p:cNvPr id="77828"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6: $300 A</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304800" y="2498725"/>
            <a:ext cx="8382000" cy="3404009"/>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Who is Sonia Sotomayor?</a:t>
            </a:r>
          </a:p>
          <a:p>
            <a:pPr algn="ctr" eaLnBrk="0" hangingPunct="0">
              <a:lnSpc>
                <a:spcPct val="80000"/>
              </a:lnSpc>
              <a:spcBef>
                <a:spcPct val="50000"/>
              </a:spcBef>
              <a:defRPr/>
            </a:pPr>
            <a:r>
              <a:rPr lang="en-US" sz="4800" b="1" dirty="0">
                <a:solidFill>
                  <a:srgbClr val="F2F2F2"/>
                </a:solidFill>
                <a:latin typeface="Arial" charset="0"/>
                <a:cs typeface="+mn-cs"/>
              </a:rPr>
              <a:t>: $300</a:t>
            </a:r>
          </a:p>
          <a:p>
            <a:pPr algn="ctr" eaLnBrk="0" hangingPunct="0">
              <a:lnSpc>
                <a:spcPct val="80000"/>
              </a:lnSpc>
              <a:spcBef>
                <a:spcPct val="50000"/>
              </a:spcBef>
              <a:defRPr/>
            </a:pPr>
            <a:endParaRPr lang="en-US" sz="4800" b="1" dirty="0">
              <a:solidFill>
                <a:srgbClr val="F2F2F2"/>
              </a:solidFill>
              <a:latin typeface="Arial" charset="0"/>
              <a:cs typeface="+mn-cs"/>
            </a:endParaRPr>
          </a:p>
          <a:p>
            <a:pPr algn="ctr" eaLnBrk="0" hangingPunct="0">
              <a:lnSpc>
                <a:spcPct val="80000"/>
              </a:lnSpc>
              <a:spcBef>
                <a:spcPct val="50000"/>
              </a:spcBef>
              <a:defRPr/>
            </a:pPr>
            <a:endParaRPr lang="en-US" sz="4000" b="1" dirty="0">
              <a:solidFill>
                <a:srgbClr val="F2F2F2"/>
              </a:solidFill>
              <a:latin typeface="Arial" charset="0"/>
              <a:cs typeface="+mn-cs"/>
            </a:endParaRPr>
          </a:p>
        </p:txBody>
      </p:sp>
      <p:sp>
        <p:nvSpPr>
          <p:cNvPr id="78851"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$300</a:t>
            </a:r>
          </a:p>
        </p:txBody>
      </p:sp>
      <p:sp>
        <p:nvSpPr>
          <p:cNvPr id="78852"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6: $300 Q</a:t>
            </a:r>
            <a:endParaRPr lang="en-US" dirty="0"/>
          </a:p>
        </p:txBody>
      </p:sp>
      <p:sp>
        <p:nvSpPr>
          <p:cNvPr id="78853"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62152" name="Embe2206.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621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62152"/>
                </p:tgtEl>
              </p:cMediaNode>
            </p:audio>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381000" y="1143000"/>
            <a:ext cx="8382000" cy="4819781"/>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Obama became the first African-American elected to the U.S. Presidency, 40 years after the assassination of this American Civil Rights leader </a:t>
            </a:r>
            <a:br>
              <a:rPr lang="en-US" sz="4800" b="1" dirty="0">
                <a:solidFill>
                  <a:srgbClr val="F2F2F2"/>
                </a:solidFill>
                <a:latin typeface="Arial" charset="0"/>
                <a:cs typeface="+mn-cs"/>
              </a:rPr>
            </a:br>
            <a:endParaRPr lang="en-US" sz="4800" b="1" dirty="0">
              <a:solidFill>
                <a:srgbClr val="F2F2F2"/>
              </a:solidFill>
              <a:latin typeface="Arial" charset="0"/>
              <a:cs typeface="+mn-cs"/>
            </a:endParaRPr>
          </a:p>
        </p:txBody>
      </p:sp>
      <p:sp>
        <p:nvSpPr>
          <p:cNvPr id="79875"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$400</a:t>
            </a:r>
          </a:p>
        </p:txBody>
      </p:sp>
      <p:sp>
        <p:nvSpPr>
          <p:cNvPr id="79876"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543791" y="2438400"/>
            <a:ext cx="8382000" cy="138499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000" b="1" dirty="0">
                <a:solidFill>
                  <a:srgbClr val="F2F2F2"/>
                </a:solidFill>
                <a:latin typeface="Arial" charset="0"/>
                <a:cs typeface="+mn-cs"/>
              </a:rPr>
              <a:t>Who is Martin Luther King, Jr. ?</a:t>
            </a:r>
          </a:p>
          <a:p>
            <a:pPr algn="ctr" eaLnBrk="0" hangingPunct="0">
              <a:lnSpc>
                <a:spcPct val="80000"/>
              </a:lnSpc>
              <a:spcBef>
                <a:spcPct val="50000"/>
              </a:spcBef>
              <a:defRPr/>
            </a:pPr>
            <a:r>
              <a:rPr lang="en-US" sz="4000" b="1" dirty="0">
                <a:solidFill>
                  <a:srgbClr val="F2F2F2"/>
                </a:solidFill>
                <a:latin typeface="Arial" charset="0"/>
                <a:cs typeface="+mn-cs"/>
              </a:rPr>
              <a:t>: $400</a:t>
            </a:r>
          </a:p>
        </p:txBody>
      </p:sp>
      <p:sp>
        <p:nvSpPr>
          <p:cNvPr id="80899"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$400</a:t>
            </a:r>
          </a:p>
        </p:txBody>
      </p:sp>
      <p:sp>
        <p:nvSpPr>
          <p:cNvPr id="80900"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6: $400 Q</a:t>
            </a:r>
            <a:endParaRPr lang="en-US" dirty="0"/>
          </a:p>
        </p:txBody>
      </p:sp>
      <p:sp>
        <p:nvSpPr>
          <p:cNvPr id="80901"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64200" name="Embe2206.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6420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64200"/>
                </p:tgtEl>
              </p:cMediaNode>
            </p:audio>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381000" y="1371600"/>
            <a:ext cx="8382000" cy="3416320"/>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The only Democrat to win the Presidency without winning at least five southern states</a:t>
            </a:r>
          </a:p>
          <a:p>
            <a:pPr algn="ctr" eaLnBrk="0" hangingPunct="0">
              <a:lnSpc>
                <a:spcPct val="80000"/>
              </a:lnSpc>
              <a:spcBef>
                <a:spcPct val="50000"/>
              </a:spcBef>
              <a:defRPr/>
            </a:pPr>
            <a:r>
              <a:rPr lang="en-US" sz="4800" b="1" dirty="0">
                <a:solidFill>
                  <a:srgbClr val="F2F2F2"/>
                </a:solidFill>
                <a:latin typeface="Arial" charset="0"/>
                <a:cs typeface="+mn-cs"/>
              </a:rPr>
              <a:t>: $500</a:t>
            </a:r>
            <a:endParaRPr lang="en-US" sz="4000" b="1" dirty="0">
              <a:solidFill>
                <a:srgbClr val="F2F2F2"/>
              </a:solidFill>
              <a:latin typeface="Arial" charset="0"/>
              <a:cs typeface="+mn-cs"/>
            </a:endParaRPr>
          </a:p>
        </p:txBody>
      </p:sp>
      <p:sp>
        <p:nvSpPr>
          <p:cNvPr id="81923" name="Text Box 3"/>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$500</a:t>
            </a:r>
          </a:p>
        </p:txBody>
      </p:sp>
      <p:sp>
        <p:nvSpPr>
          <p:cNvPr id="81924" name="Rectangle 4"/>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6: $500 A</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304800" y="2209800"/>
            <a:ext cx="8382000" cy="1643527"/>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800" b="1" dirty="0">
                <a:solidFill>
                  <a:srgbClr val="F2F2F2"/>
                </a:solidFill>
                <a:latin typeface="Arial" charset="0"/>
                <a:cs typeface="+mn-cs"/>
              </a:rPr>
              <a:t>Who is Barack Obama?</a:t>
            </a:r>
          </a:p>
          <a:p>
            <a:pPr algn="ctr" eaLnBrk="0" hangingPunct="0">
              <a:lnSpc>
                <a:spcPct val="80000"/>
              </a:lnSpc>
              <a:spcBef>
                <a:spcPct val="50000"/>
              </a:spcBef>
              <a:defRPr/>
            </a:pPr>
            <a:r>
              <a:rPr lang="en-US" sz="4800" b="1" dirty="0">
                <a:solidFill>
                  <a:srgbClr val="F2F2F2"/>
                </a:solidFill>
                <a:latin typeface="Arial" charset="0"/>
                <a:cs typeface="+mn-cs"/>
              </a:rPr>
              <a:t>: $500</a:t>
            </a:r>
            <a:endParaRPr lang="en-US" sz="4000" b="1" dirty="0">
              <a:solidFill>
                <a:srgbClr val="F2F2F2"/>
              </a:solidFill>
              <a:latin typeface="Arial" charset="0"/>
              <a:cs typeface="+mn-cs"/>
            </a:endParaRPr>
          </a:p>
        </p:txBody>
      </p:sp>
      <p:sp>
        <p:nvSpPr>
          <p:cNvPr id="82947" name="Text Box 4"/>
          <p:cNvSpPr txBox="1">
            <a:spLocks noChangeArrowheads="1"/>
          </p:cNvSpPr>
          <p:nvPr/>
        </p:nvSpPr>
        <p:spPr bwMode="auto">
          <a:xfrm>
            <a:off x="0" y="0"/>
            <a:ext cx="114300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folHlink"/>
                </a:solidFill>
                <a:latin typeface="Arial" charset="0"/>
              </a:rPr>
              <a:t>$500</a:t>
            </a:r>
          </a:p>
        </p:txBody>
      </p:sp>
      <p:sp>
        <p:nvSpPr>
          <p:cNvPr id="82948" name="Rectangle 5"/>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Cat 6: $500 Q</a:t>
            </a:r>
            <a:endParaRPr lang="en-US" dirty="0"/>
          </a:p>
        </p:txBody>
      </p:sp>
      <p:sp>
        <p:nvSpPr>
          <p:cNvPr id="82949" name="AutoShape 7">
            <a:hlinkClick r:id="rId4" action="ppaction://hlinksldjump"/>
          </p:cNvPr>
          <p:cNvSpPr>
            <a:spLocks noChangeArrowheads="1"/>
          </p:cNvSpPr>
          <p:nvPr/>
        </p:nvSpPr>
        <p:spPr bwMode="auto">
          <a:xfrm>
            <a:off x="7816850" y="6338888"/>
            <a:ext cx="1219200" cy="381000"/>
          </a:xfrm>
          <a:prstGeom prst="flowChartAlternateProcess">
            <a:avLst/>
          </a:prstGeom>
          <a:solidFill>
            <a:srgbClr val="3366FF"/>
          </a:solidFill>
          <a:ln w="9525">
            <a:noFill/>
            <a:miter lim="800000"/>
            <a:headEnd/>
            <a:tailEnd/>
          </a:ln>
        </p:spPr>
        <p:txBody>
          <a:bodyPr wrap="none" anchor="ctr"/>
          <a:lstStyle/>
          <a:p>
            <a:pPr algn="ctr" eaLnBrk="0" hangingPunct="0"/>
            <a:r>
              <a:rPr lang="en-US" sz="2000" b="1" dirty="0">
                <a:solidFill>
                  <a:srgbClr val="F2F2F2"/>
                </a:solidFill>
                <a:latin typeface="Arial" charset="0"/>
              </a:rPr>
              <a:t>Board</a:t>
            </a:r>
          </a:p>
        </p:txBody>
      </p:sp>
      <p:pic>
        <p:nvPicPr>
          <p:cNvPr id="266248" name="Embe2221.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3810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662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66248"/>
                </p:tgtEl>
              </p:cMediaNode>
            </p:audio>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3971" name="Rectangle 3"/>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Final Jeopardy!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2"/>
          <p:cNvSpPr txBox="1">
            <a:spLocks noChangeArrowheads="1"/>
          </p:cNvSpPr>
          <p:nvPr/>
        </p:nvSpPr>
        <p:spPr bwMode="auto">
          <a:xfrm>
            <a:off x="304800" y="2286000"/>
            <a:ext cx="8382000" cy="222522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6600" b="1" dirty="0">
                <a:solidFill>
                  <a:srgbClr val="F2F2F2"/>
                </a:solidFill>
                <a:effectLst>
                  <a:outerShdw blurRad="38100" dist="38100" dir="2700000" algn="tl">
                    <a:srgbClr val="000000">
                      <a:alpha val="43137"/>
                    </a:srgbClr>
                  </a:outerShdw>
                </a:effectLst>
                <a:latin typeface="Arial" charset="0"/>
                <a:cs typeface="+mn-cs"/>
              </a:rPr>
              <a:t> </a:t>
            </a:r>
          </a:p>
          <a:p>
            <a:pPr algn="ctr" eaLnBrk="0" hangingPunct="0">
              <a:lnSpc>
                <a:spcPct val="80000"/>
              </a:lnSpc>
              <a:spcBef>
                <a:spcPct val="50000"/>
              </a:spcBef>
              <a:defRPr/>
            </a:pPr>
            <a:endParaRPr lang="en-US" sz="6600" b="1" dirty="0">
              <a:solidFill>
                <a:srgbClr val="F2F2F2"/>
              </a:solidFill>
              <a:effectLst>
                <a:outerShdw blurRad="38100" dist="38100" dir="2700000" algn="tl">
                  <a:srgbClr val="000000">
                    <a:alpha val="43137"/>
                  </a:srgbClr>
                </a:outerShdw>
              </a:effectLst>
              <a:latin typeface="Arial" charset="0"/>
              <a:cs typeface="+mn-cs"/>
            </a:endParaRPr>
          </a:p>
        </p:txBody>
      </p:sp>
      <p:sp>
        <p:nvSpPr>
          <p:cNvPr id="84995" name="Rectangle 3"/>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Final Category</a:t>
            </a:r>
          </a:p>
        </p:txBody>
      </p:sp>
      <p:pic>
        <p:nvPicPr>
          <p:cNvPr id="280580" name="Embe2221.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cstate="print"/>
          <a:srcRect/>
          <a:stretch>
            <a:fillRect/>
          </a:stretch>
        </p:blipFill>
        <p:spPr bwMode="auto">
          <a:xfrm>
            <a:off x="-381000" y="6553200"/>
            <a:ext cx="228600" cy="228600"/>
          </a:xfrm>
          <a:prstGeom prst="rect">
            <a:avLst/>
          </a:prstGeom>
          <a:noFill/>
          <a:ln w="9525">
            <a:noFill/>
            <a:miter lim="800000"/>
            <a:headEnd/>
            <a:tailEnd/>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533400"/>
            <a:ext cx="6248400" cy="50803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3" fill="hold"/>
                                        <p:tgtEl>
                                          <p:spTgt spid="2805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058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effectLst>
                  <a:outerShdw blurRad="38100" dist="38100" dir="2700000" algn="tl">
                    <a:srgbClr val="000000">
                      <a:alpha val="43137"/>
                    </a:srgbClr>
                  </a:outerShdw>
                </a:effectLst>
              </a:rPr>
              <a:t>I CAN STATEMENTS: </a:t>
            </a:r>
          </a:p>
        </p:txBody>
      </p:sp>
      <p:sp>
        <p:nvSpPr>
          <p:cNvPr id="3" name="Content Placeholder 2"/>
          <p:cNvSpPr>
            <a:spLocks noGrp="1"/>
          </p:cNvSpPr>
          <p:nvPr>
            <p:ph idx="1"/>
          </p:nvPr>
        </p:nvSpPr>
        <p:spPr>
          <a:xfrm>
            <a:off x="457200" y="1417638"/>
            <a:ext cx="8229600" cy="4525963"/>
          </a:xfrm>
        </p:spPr>
        <p:txBody>
          <a:bodyPr/>
          <a:lstStyle/>
          <a:p>
            <a:pPr marL="457200" lvl="1" indent="-457200">
              <a:buFont typeface="+mj-lt"/>
              <a:buAutoNum type="arabicPeriod"/>
              <a:defRPr/>
            </a:pPr>
            <a:r>
              <a:rPr lang="en-US" sz="2400" dirty="0">
                <a:solidFill>
                  <a:srgbClr val="FFFF00"/>
                </a:solidFill>
              </a:rPr>
              <a:t>I CAN analyze key components of both the foreign and domestic policies of Presidents Carter and Reagan.  Also investigate key technological advancements and social changes that transpired during their respective administrations. </a:t>
            </a:r>
          </a:p>
          <a:p>
            <a:pPr marL="457200" lvl="1" indent="-457200">
              <a:buFont typeface="+mj-lt"/>
              <a:buAutoNum type="arabicPeriod"/>
              <a:defRPr/>
            </a:pPr>
            <a:endParaRPr lang="en-US" sz="2400" dirty="0">
              <a:solidFill>
                <a:srgbClr val="FFFF00"/>
              </a:solidFill>
            </a:endParaRPr>
          </a:p>
          <a:p>
            <a:pPr marL="457200" lvl="1" indent="-457200">
              <a:buFont typeface="+mj-lt"/>
              <a:buAutoNum type="arabicPeriod"/>
              <a:defRPr/>
            </a:pPr>
            <a:r>
              <a:rPr lang="en-US" sz="2400" dirty="0">
                <a:solidFill>
                  <a:srgbClr val="FFFF00"/>
                </a:solidFill>
              </a:rPr>
              <a:t>I CAN analyze key components of both the foreign and domestic policies of Presidents Reagan, George H.W. Bush, Clinton, George W. Bush and Barack Obama.  Also investigate key technological advancements and social changes that transpired during their respective administrations. </a:t>
            </a:r>
          </a:p>
          <a:p>
            <a:pPr marL="457200" lvl="1" indent="-457200">
              <a:buFont typeface="+mj-lt"/>
              <a:buAutoNum type="arabicPeriod"/>
              <a:defRPr/>
            </a:pPr>
            <a:endParaRPr lang="en-US" sz="2000" dirty="0">
              <a:solidFill>
                <a:srgbClr val="FFFF00"/>
              </a:solidFill>
            </a:endParaRPr>
          </a:p>
          <a:p>
            <a:pPr>
              <a:defRPr/>
            </a:pPr>
            <a:endParaRPr lang="en-US" sz="2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04062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381000" y="1143000"/>
            <a:ext cx="8382000" cy="4031873"/>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eaLnBrk="0" hangingPunct="0">
              <a:lnSpc>
                <a:spcPct val="80000"/>
              </a:lnSpc>
              <a:spcBef>
                <a:spcPct val="50000"/>
              </a:spcBef>
              <a:defRPr/>
            </a:pPr>
            <a:r>
              <a:rPr lang="en-US" sz="4000" b="1" dirty="0">
                <a:solidFill>
                  <a:srgbClr val="F2F2F2"/>
                </a:solidFill>
                <a:latin typeface="Arial" charset="0"/>
                <a:cs typeface="+mn-cs"/>
              </a:rPr>
              <a:t>The following facts apply to this American President: Defeated Vice-President Gore to secure the Presidency in one of the closest elections in U.S. History; President during the September 11, 2001 terrorist attacks; Former Governor of Texas</a:t>
            </a:r>
          </a:p>
        </p:txBody>
      </p:sp>
      <p:pic>
        <p:nvPicPr>
          <p:cNvPr id="276489" name="Embe2221.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cstate="print"/>
          <a:srcRect/>
          <a:stretch>
            <a:fillRect/>
          </a:stretch>
        </p:blipFill>
        <p:spPr bwMode="auto">
          <a:xfrm>
            <a:off x="-533400" y="6451600"/>
            <a:ext cx="406400" cy="406400"/>
          </a:xfrm>
          <a:prstGeom prst="rect">
            <a:avLst/>
          </a:prstGeom>
          <a:noFill/>
          <a:ln w="9525">
            <a:noFill/>
            <a:miter lim="800000"/>
            <a:headEnd/>
            <a:tailEnd/>
          </a:ln>
        </p:spPr>
      </p:pic>
    </p:spTree>
    <p:extLst>
      <p:ext uri="{BB962C8B-B14F-4D97-AF65-F5344CB8AC3E}">
        <p14:creationId xmlns:p14="http://schemas.microsoft.com/office/powerpoint/2010/main" val="933880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1273" fill="hold"/>
                                        <p:tgtEl>
                                          <p:spTgt spid="2764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76489"/>
                </p:tgtEl>
              </p:cMediaNode>
            </p:audio>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title" idx="4294967295"/>
          </p:nvPr>
        </p:nvSpPr>
        <p:spPr bwMode="auto">
          <a:xfrm>
            <a:off x="6705600" y="1371600"/>
            <a:ext cx="838200" cy="152400"/>
          </a:xfrm>
          <a:prstGeom prst="rect">
            <a:avLst/>
          </a:prstGeom>
          <a:noFill/>
          <a:ln>
            <a:miter lim="800000"/>
            <a:headEnd/>
            <a:tailEnd/>
          </a:ln>
        </p:spPr>
        <p:txBody>
          <a:bodyPr/>
          <a:lstStyle/>
          <a:p>
            <a:r>
              <a:rPr lang="en-US" sz="800" dirty="0">
                <a:solidFill>
                  <a:schemeClr val="folHlink"/>
                </a:solidFill>
              </a:rPr>
              <a:t>Final Jeopardy Question</a:t>
            </a:r>
            <a:endParaRPr lang="en-US" dirty="0"/>
          </a:p>
        </p:txBody>
      </p:sp>
      <p:pic>
        <p:nvPicPr>
          <p:cNvPr id="277511" name="Embe2221.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cstate="print"/>
          <a:srcRect/>
          <a:stretch>
            <a:fillRect/>
          </a:stretch>
        </p:blipFill>
        <p:spPr bwMode="auto">
          <a:xfrm>
            <a:off x="-609600" y="6451600"/>
            <a:ext cx="406400" cy="406400"/>
          </a:xfrm>
          <a:prstGeom prst="rect">
            <a:avLst/>
          </a:prstGeom>
          <a:noFill/>
          <a:ln w="9525">
            <a:noFill/>
            <a:miter lim="800000"/>
            <a:headEnd/>
            <a:tailEnd/>
          </a:ln>
        </p:spPr>
      </p:pic>
      <p:sp>
        <p:nvSpPr>
          <p:cNvPr id="3" name="Rectangle 2"/>
          <p:cNvSpPr/>
          <p:nvPr/>
        </p:nvSpPr>
        <p:spPr>
          <a:xfrm>
            <a:off x="685800" y="1555173"/>
            <a:ext cx="7620000" cy="3998018"/>
          </a:xfrm>
          <a:prstGeom prst="rect">
            <a:avLst/>
          </a:prstGeom>
        </p:spPr>
        <p:txBody>
          <a:bodyPr wrap="square">
            <a:spAutoFit/>
          </a:bodyPr>
          <a:lstStyle/>
          <a:p>
            <a:pPr algn="ctr" eaLnBrk="0" hangingPunct="0">
              <a:lnSpc>
                <a:spcPct val="80000"/>
              </a:lnSpc>
              <a:spcBef>
                <a:spcPct val="50000"/>
              </a:spcBef>
              <a:defRPr/>
            </a:pPr>
            <a:r>
              <a:rPr lang="en-US" sz="5400" b="1" dirty="0">
                <a:solidFill>
                  <a:srgbClr val="F2F2F2"/>
                </a:solidFill>
                <a:effectLst>
                  <a:outerShdw blurRad="38100" dist="38100" dir="2700000" algn="tl">
                    <a:srgbClr val="000000">
                      <a:alpha val="43137"/>
                    </a:srgbClr>
                  </a:outerShdw>
                </a:effectLst>
                <a:latin typeface="Arial" charset="0"/>
              </a:rPr>
              <a:t>Who George W. Bush?</a:t>
            </a:r>
          </a:p>
          <a:p>
            <a:pPr algn="ctr" eaLnBrk="0" hangingPunct="0">
              <a:lnSpc>
                <a:spcPct val="80000"/>
              </a:lnSpc>
              <a:spcBef>
                <a:spcPct val="50000"/>
              </a:spcBef>
              <a:defRPr/>
            </a:pPr>
            <a:endParaRPr lang="en-US" sz="5400" b="1" dirty="0">
              <a:solidFill>
                <a:srgbClr val="F2F2F2"/>
              </a:solidFill>
              <a:effectLst>
                <a:outerShdw blurRad="38100" dist="38100" dir="2700000" algn="tl">
                  <a:srgbClr val="000000">
                    <a:alpha val="43137"/>
                  </a:srgbClr>
                </a:outerShdw>
              </a:effectLst>
              <a:latin typeface="Arial" charset="0"/>
            </a:endParaRPr>
          </a:p>
          <a:p>
            <a:pPr algn="ctr" eaLnBrk="0" hangingPunct="0">
              <a:lnSpc>
                <a:spcPct val="80000"/>
              </a:lnSpc>
              <a:spcBef>
                <a:spcPct val="50000"/>
              </a:spcBef>
              <a:defRPr/>
            </a:pPr>
            <a:endParaRPr lang="en-US" sz="5400" b="1" dirty="0">
              <a:solidFill>
                <a:srgbClr val="F2F2F2"/>
              </a:solidFill>
              <a:effectLst>
                <a:outerShdw blurRad="38100" dist="38100" dir="2700000" algn="tl">
                  <a:srgbClr val="000000">
                    <a:alpha val="43137"/>
                  </a:srgbClr>
                </a:outerShdw>
              </a:effectLst>
              <a:latin typeface="Arial" charset="0"/>
            </a:endParaRPr>
          </a:p>
          <a:p>
            <a:pPr algn="ctr" eaLnBrk="0" hangingPunct="0">
              <a:lnSpc>
                <a:spcPct val="80000"/>
              </a:lnSpc>
              <a:spcBef>
                <a:spcPct val="50000"/>
              </a:spcBef>
              <a:defRPr/>
            </a:pPr>
            <a:endParaRPr lang="en-US" sz="5400" b="1" dirty="0">
              <a:solidFill>
                <a:srgbClr val="F2F2F2"/>
              </a:solidFill>
              <a:effectLst>
                <a:outerShdw blurRad="38100" dist="38100" dir="2700000" algn="tl">
                  <a:srgbClr val="000000">
                    <a:alpha val="43137"/>
                  </a:srgbClr>
                </a:outerShdw>
              </a:effectLst>
              <a:latin typeface="Arial" charset="0"/>
            </a:endParaRPr>
          </a:p>
        </p:txBody>
      </p:sp>
      <p:sp>
        <p:nvSpPr>
          <p:cNvPr id="5" name="Rectangle 4"/>
          <p:cNvSpPr/>
          <p:nvPr/>
        </p:nvSpPr>
        <p:spPr>
          <a:xfrm>
            <a:off x="4366753" y="5867400"/>
            <a:ext cx="184730" cy="387798"/>
          </a:xfrm>
          <a:prstGeom prst="rect">
            <a:avLst/>
          </a:prstGeom>
        </p:spPr>
        <p:txBody>
          <a:bodyPr wrap="none">
            <a:spAutoFit/>
          </a:bodyPr>
          <a:lstStyle/>
          <a:p>
            <a:pPr algn="ctr" eaLnBrk="0" hangingPunct="0">
              <a:lnSpc>
                <a:spcPct val="80000"/>
              </a:lnSpc>
              <a:spcBef>
                <a:spcPct val="50000"/>
              </a:spcBef>
              <a:defRPr/>
            </a:pPr>
            <a:endParaRPr lang="en-US" b="1" dirty="0">
              <a:solidFill>
                <a:srgbClr val="F2F2F2"/>
              </a:solidFill>
              <a:effectLst>
                <a:outerShdw blurRad="38100" dist="38100" dir="2700000" algn="tl">
                  <a:srgbClr val="000000">
                    <a:alpha val="43137"/>
                  </a:srgbClr>
                </a:outerShdw>
              </a:effectLst>
              <a:latin typeface="Arial"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3048000"/>
            <a:ext cx="5867400"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5718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 fill="hold"/>
                                        <p:tgtEl>
                                          <p:spTgt spid="2775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77511"/>
                </p:tgtEl>
              </p:cMediaNode>
            </p:audio>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bwMode="auto">
          <a:xfrm>
            <a:off x="304800" y="6934200"/>
            <a:ext cx="1447800" cy="152400"/>
          </a:xfrm>
          <a:prstGeom prst="rect">
            <a:avLst/>
          </a:prstGeom>
          <a:noFill/>
          <a:ln>
            <a:miter lim="800000"/>
            <a:headEnd/>
            <a:tailEnd/>
          </a:ln>
        </p:spPr>
        <p:txBody>
          <a:bodyPr/>
          <a:lstStyle/>
          <a:p>
            <a:pPr algn="l"/>
            <a:r>
              <a:rPr lang="en-US" sz="800" dirty="0"/>
              <a:t>End Titles</a:t>
            </a:r>
            <a:endParaRPr lang="en-US" dirty="0"/>
          </a:p>
        </p:txBody>
      </p:sp>
      <p:pic>
        <p:nvPicPr>
          <p:cNvPr id="88067" name="Picture 4"/>
          <p:cNvPicPr>
            <a:picLocks noChangeAspect="1" noChangeArrowheads="1"/>
          </p:cNvPicPr>
          <p:nvPr/>
        </p:nvPicPr>
        <p:blipFill>
          <a:blip r:embed="rId4" cstate="print"/>
          <a:srcRect/>
          <a:stretch>
            <a:fillRect/>
          </a:stretch>
        </p:blipFill>
        <p:spPr bwMode="auto">
          <a:xfrm>
            <a:off x="-12700" y="-12700"/>
            <a:ext cx="9229725" cy="6905625"/>
          </a:xfrm>
          <a:prstGeom prst="rect">
            <a:avLst/>
          </a:prstGeom>
          <a:noFill/>
          <a:ln w="9525">
            <a:noFill/>
            <a:miter lim="800000"/>
            <a:headEnd/>
            <a:tailEnd/>
          </a:ln>
        </p:spPr>
      </p:pic>
      <p:pic>
        <p:nvPicPr>
          <p:cNvPr id="278535" name="Embe2221.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609600" y="6451600"/>
            <a:ext cx="406400" cy="406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785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278535"/>
                </p:tgtEl>
              </p:cMediaNode>
            </p:audio>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ln>
            <a:miter lim="800000"/>
            <a:headEnd/>
            <a:tailEnd/>
          </a:ln>
        </p:spPr>
        <p:txBody>
          <a:bodyPr vert="horz" wrap="square" lIns="68580" tIns="34290" rIns="68580" bIns="34290" numCol="1" rtlCol="0" anchor="t" anchorCtr="0" compatLnSpc="1">
            <a:prstTxWarp prst="textNoShape">
              <a:avLst/>
            </a:prstTxWarp>
            <a:normAutofit/>
          </a:bodyPr>
          <a:lstStyle/>
          <a:p>
            <a:endParaRPr lang="en-US" dirty="0"/>
          </a:p>
        </p:txBody>
      </p:sp>
      <p:sp>
        <p:nvSpPr>
          <p:cNvPr id="3" name="Content Placeholder 2"/>
          <p:cNvSpPr>
            <a:spLocks noGrp="1"/>
          </p:cNvSpPr>
          <p:nvPr>
            <p:ph idx="1"/>
          </p:nvPr>
        </p:nvSpPr>
        <p:spPr>
          <a:effectLst>
            <a:reflection blurRad="6350" stA="50000" endA="300" endPos="90000" dist="50800" dir="5400000" sy="-100000" algn="bl" rotWithShape="0"/>
          </a:effectLst>
        </p:spPr>
        <p:txBody>
          <a:bodyPr/>
          <a:lstStyle/>
          <a:p>
            <a:pPr>
              <a:defRPr/>
            </a:pPr>
            <a:endParaRPr lang="en-US" dirty="0"/>
          </a:p>
        </p:txBody>
      </p:sp>
      <p:sp>
        <p:nvSpPr>
          <p:cNvPr id="4" name="Rectangle 3"/>
          <p:cNvSpPr/>
          <p:nvPr/>
        </p:nvSpPr>
        <p:spPr>
          <a:xfrm>
            <a:off x="2435235" y="3082752"/>
            <a:ext cx="4273542" cy="715581"/>
          </a:xfrm>
          <a:prstGeom prst="rect">
            <a:avLst/>
          </a:prstGeom>
          <a:noFill/>
          <a:effectLst>
            <a:glow rad="139700">
              <a:schemeClr val="accent2">
                <a:satMod val="175000"/>
                <a:alpha val="40000"/>
              </a:schemeClr>
            </a:glow>
            <a:reflection blurRad="6350" stA="50000" endA="300" endPos="90000" dist="50800" dir="5400000" sy="-100000" algn="bl" rotWithShape="0"/>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050" b="1" spc="38" dirty="0">
                <a:ln w="11430"/>
                <a:solidFill>
                  <a:srgbClr val="FFFF00"/>
                </a:solidFill>
                <a:effectLst>
                  <a:outerShdw blurRad="76200" dist="50800" dir="5400000" algn="tl" rotWithShape="0">
                    <a:srgbClr val="000000">
                      <a:alpha val="65000"/>
                    </a:srgbClr>
                  </a:outerShdw>
                </a:effectLst>
              </a:rPr>
              <a:t>EVALUATION  !!</a:t>
            </a:r>
          </a:p>
        </p:txBody>
      </p:sp>
    </p:spTree>
    <p:extLst>
      <p:ext uri="{BB962C8B-B14F-4D97-AF65-F5344CB8AC3E}">
        <p14:creationId xmlns:p14="http://schemas.microsoft.com/office/powerpoint/2010/main" val="31468455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br>
              <a:rPr lang="en-US" sz="3000" b="1" dirty="0">
                <a:effectLst>
                  <a:outerShdw blurRad="38100" dist="38100" dir="2700000" algn="tl">
                    <a:srgbClr val="000000">
                      <a:alpha val="43137"/>
                    </a:srgbClr>
                  </a:outerShdw>
                </a:effectLst>
              </a:rPr>
            </a:br>
            <a:r>
              <a:rPr lang="en-US" sz="3000" b="1" dirty="0">
                <a:solidFill>
                  <a:srgbClr val="FFFF00"/>
                </a:solidFill>
                <a:effectLst>
                  <a:outerShdw blurRad="38100" dist="38100" dir="2700000" algn="tl">
                    <a:srgbClr val="000000">
                      <a:alpha val="43137"/>
                    </a:srgbClr>
                  </a:outerShdw>
                </a:effectLst>
              </a:rPr>
              <a:t>EVALUATION STRATEGY</a:t>
            </a:r>
            <a:endParaRPr lang="en-US" sz="30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66800" y="1752600"/>
            <a:ext cx="6477000" cy="3657600"/>
          </a:xfrm>
        </p:spPr>
        <p:txBody>
          <a:bodyPr>
            <a:normAutofit/>
          </a:bodyPr>
          <a:lstStyle/>
          <a:p>
            <a:pPr>
              <a:buFontTx/>
              <a:buNone/>
              <a:defRPr/>
            </a:pPr>
            <a:endParaRPr lang="en-US" dirty="0">
              <a:solidFill>
                <a:srgbClr val="FFFF00"/>
              </a:solidFill>
              <a:effectLst>
                <a:outerShdw blurRad="38100" dist="38100" dir="2700000" algn="tl">
                  <a:srgbClr val="000000">
                    <a:alpha val="43137"/>
                  </a:srgbClr>
                </a:outerShdw>
              </a:effectLst>
            </a:endParaRPr>
          </a:p>
          <a:p>
            <a:pPr lvl="1">
              <a:defRPr/>
            </a:pPr>
            <a:r>
              <a:rPr lang="en-US" sz="3000" b="1" dirty="0">
                <a:solidFill>
                  <a:srgbClr val="FFFF00"/>
                </a:solidFill>
                <a:effectLst>
                  <a:outerShdw blurRad="38100" dist="38100" dir="2700000" algn="tl">
                    <a:srgbClr val="000000">
                      <a:alpha val="43137"/>
                    </a:srgbClr>
                  </a:outerShdw>
                </a:effectLst>
              </a:rPr>
              <a:t>1. Review GPS and elements, and essential questions  for today’s lesson.</a:t>
            </a:r>
          </a:p>
          <a:p>
            <a:pPr marL="457200" lvl="1" indent="0">
              <a:buNone/>
              <a:defRPr/>
            </a:pPr>
            <a:endParaRPr lang="en-US" sz="3000" b="1" dirty="0">
              <a:solidFill>
                <a:srgbClr val="FFFF00"/>
              </a:solidFill>
              <a:effectLst>
                <a:outerShdw blurRad="38100" dist="38100" dir="2700000" algn="tl">
                  <a:srgbClr val="000000">
                    <a:alpha val="43137"/>
                  </a:srgbClr>
                </a:outerShdw>
              </a:effectLst>
            </a:endParaRPr>
          </a:p>
          <a:p>
            <a:pPr lvl="1">
              <a:defRPr/>
            </a:pPr>
            <a:r>
              <a:rPr lang="en-US" sz="3000" b="1" dirty="0">
                <a:solidFill>
                  <a:srgbClr val="FFFF00"/>
                </a:solidFill>
                <a:effectLst>
                  <a:outerShdw blurRad="38100" dist="38100" dir="2700000" algn="tl">
                    <a:srgbClr val="000000">
                      <a:alpha val="43137"/>
                    </a:srgbClr>
                  </a:outerShdw>
                </a:effectLst>
              </a:rPr>
              <a:t>2. </a:t>
            </a:r>
            <a:r>
              <a:rPr lang="en-US" sz="3000" b="1" dirty="0">
                <a:solidFill>
                  <a:srgbClr val="FFFF00"/>
                </a:solidFill>
              </a:rPr>
              <a:t>Students will complete a ticket out the door.</a:t>
            </a:r>
            <a:endParaRPr lang="en-US" sz="3000" b="1" dirty="0">
              <a:effectLst>
                <a:outerShdw blurRad="38100" dist="38100" dir="2700000" algn="tl">
                  <a:srgbClr val="000000">
                    <a:alpha val="43137"/>
                  </a:srgbClr>
                </a:outerShdw>
              </a:effectLst>
            </a:endParaRPr>
          </a:p>
          <a:p>
            <a:pPr lvl="1">
              <a:buNone/>
              <a:defRPr/>
            </a:pPr>
            <a:endParaRPr lang="en-US" sz="2175" b="1" dirty="0">
              <a:effectLst>
                <a:outerShdw blurRad="38100" dist="38100" dir="2700000" algn="tl">
                  <a:srgbClr val="000000">
                    <a:alpha val="43137"/>
                  </a:srgbClr>
                </a:outerShdw>
              </a:effectLst>
            </a:endParaRPr>
          </a:p>
          <a:p>
            <a:pPr lvl="1">
              <a:defRPr/>
            </a:pPr>
            <a:endParaRPr lang="en-US" sz="2175" b="1" dirty="0">
              <a:effectLst>
                <a:outerShdw blurRad="38100" dist="38100" dir="2700000" algn="tl">
                  <a:srgbClr val="000000">
                    <a:alpha val="43137"/>
                  </a:srgbClr>
                </a:outerShdw>
              </a:effectLst>
            </a:endParaRPr>
          </a:p>
          <a:p>
            <a:pPr lvl="1">
              <a:buNone/>
              <a:defRPr/>
            </a:pPr>
            <a:endParaRPr lang="en-US" sz="1575" b="1" dirty="0">
              <a:effectLst>
                <a:outerShdw blurRad="38100" dist="38100" dir="2700000" algn="tl">
                  <a:srgbClr val="000000">
                    <a:alpha val="43137"/>
                  </a:srgbClr>
                </a:outerShdw>
              </a:effectLst>
            </a:endParaRPr>
          </a:p>
          <a:p>
            <a:pPr marL="685800" lvl="2" indent="0">
              <a:buNone/>
              <a:defRPr/>
            </a:pPr>
            <a:endParaRPr lang="en-US" sz="2175" b="1" dirty="0"/>
          </a:p>
          <a:p>
            <a:pPr lvl="2">
              <a:defRPr/>
            </a:pPr>
            <a:endParaRPr lang="en-US" sz="1875" b="1" dirty="0"/>
          </a:p>
        </p:txBody>
      </p:sp>
    </p:spTree>
    <p:extLst>
      <p:ext uri="{BB962C8B-B14F-4D97-AF65-F5344CB8AC3E}">
        <p14:creationId xmlns:p14="http://schemas.microsoft.com/office/powerpoint/2010/main" val="17329012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rgbClr val="FFFF00"/>
                </a:solidFill>
              </a:rPr>
              <a:t>TICKET OUT THE DOOR</a:t>
            </a:r>
            <a:endParaRPr lang="en-US" dirty="0">
              <a:solidFill>
                <a:srgbClr val="FFFF00"/>
              </a:solidFill>
            </a:endParaRPr>
          </a:p>
        </p:txBody>
      </p:sp>
      <p:pic>
        <p:nvPicPr>
          <p:cNvPr id="4" name="Content Placeholder 3" descr="sticky notes.png"/>
          <p:cNvPicPr>
            <a:picLocks noGrp="1" noChangeAspect="1"/>
          </p:cNvPicPr>
          <p:nvPr>
            <p:ph sz="half" idx="1"/>
          </p:nvPr>
        </p:nvPicPr>
        <p:blipFill>
          <a:blip r:embed="rId2" cstate="print"/>
          <a:stretch>
            <a:fillRect/>
          </a:stretch>
        </p:blipFill>
        <p:spPr>
          <a:xfrm>
            <a:off x="685800" y="2133600"/>
            <a:ext cx="3402210" cy="3402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5"/>
          <p:cNvSpPr>
            <a:spLocks noGrp="1"/>
          </p:cNvSpPr>
          <p:nvPr>
            <p:ph sz="half" idx="2"/>
          </p:nvPr>
        </p:nvSpPr>
        <p:spPr/>
        <p:txBody>
          <a:bodyPr/>
          <a:lstStyle/>
          <a:p>
            <a:r>
              <a:rPr lang="en-US" dirty="0">
                <a:solidFill>
                  <a:srgbClr val="FFFF00"/>
                </a:solidFill>
              </a:rPr>
              <a:t>Identify the American President whose legacy is mostly tied to the Civil Rights Act of 1964, the Voting Rights Act of 1965 and the Vietnam War.</a:t>
            </a:r>
          </a:p>
        </p:txBody>
      </p:sp>
    </p:spTree>
    <p:extLst>
      <p:ext uri="{BB962C8B-B14F-4D97-AF65-F5344CB8AC3E}">
        <p14:creationId xmlns:p14="http://schemas.microsoft.com/office/powerpoint/2010/main" val="325224077"/>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00"/>
      </a:hlink>
      <a:folHlink>
        <a:srgbClr val="0000FF"/>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80"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D5F66187CFDE43B1E412D03260B2C4" ma:contentTypeVersion="18" ma:contentTypeDescription="Create a new document." ma:contentTypeScope="" ma:versionID="cc4c9bf1340b25ac80475985cdcd8886">
  <xsd:schema xmlns:xsd="http://www.w3.org/2001/XMLSchema" xmlns:xs="http://www.w3.org/2001/XMLSchema" xmlns:p="http://schemas.microsoft.com/office/2006/metadata/properties" xmlns:ns3="5d4f74fa-b1a9-46bf-a8f7-439e21d7bc81" xmlns:ns4="f89025da-66cf-4eca-8f29-fedb1a61258b" targetNamespace="http://schemas.microsoft.com/office/2006/metadata/properties" ma:root="true" ma:fieldsID="159bc4b08d52779727c322c6b5e1e7dc" ns3:_="" ns4:_="">
    <xsd:import namespace="5d4f74fa-b1a9-46bf-a8f7-439e21d7bc81"/>
    <xsd:import namespace="f89025da-66cf-4eca-8f29-fedb1a61258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LengthInSeconds"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f74fa-b1a9-46bf-a8f7-439e21d7bc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9025da-66cf-4eca-8f29-fedb1a6125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d4f74fa-b1a9-46bf-a8f7-439e21d7bc81" xsi:nil="true"/>
  </documentManagement>
</p:properties>
</file>

<file path=customXml/itemProps1.xml><?xml version="1.0" encoding="utf-8"?>
<ds:datastoreItem xmlns:ds="http://schemas.openxmlformats.org/officeDocument/2006/customXml" ds:itemID="{BB3A4F0D-08D5-4695-A6D0-2DF06B95B5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f74fa-b1a9-46bf-a8f7-439e21d7bc81"/>
    <ds:schemaRef ds:uri="f89025da-66cf-4eca-8f29-fedb1a6125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8A1B1B-AE1B-46FB-ADC4-E89A50B857FD}">
  <ds:schemaRefs>
    <ds:schemaRef ds:uri="http://schemas.microsoft.com/sharepoint/v3/contenttype/forms"/>
  </ds:schemaRefs>
</ds:datastoreItem>
</file>

<file path=customXml/itemProps3.xml><?xml version="1.0" encoding="utf-8"?>
<ds:datastoreItem xmlns:ds="http://schemas.openxmlformats.org/officeDocument/2006/customXml" ds:itemID="{AE37FA79-8DFB-46BF-B00B-80601F45FDD9}">
  <ds:schemaRefs>
    <ds:schemaRef ds:uri="5d4f74fa-b1a9-46bf-a8f7-439e21d7bc81"/>
    <ds:schemaRef ds:uri="f89025da-66cf-4eca-8f29-fedb1a61258b"/>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1493</TotalTime>
  <Words>3106</Words>
  <Application>Microsoft Office PowerPoint</Application>
  <PresentationFormat>On-screen Show (4:3)</PresentationFormat>
  <Paragraphs>488</Paragraphs>
  <Slides>95</Slides>
  <Notes>3</Notes>
  <HiddenSlides>0</HiddenSlides>
  <MMClips>35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Arial</vt:lpstr>
      <vt:lpstr>Calibri</vt:lpstr>
      <vt:lpstr>Impact</vt:lpstr>
      <vt:lpstr>Times</vt:lpstr>
      <vt:lpstr>Times New Roman</vt:lpstr>
      <vt:lpstr>Blank Presentation</vt:lpstr>
      <vt:lpstr>To use this Jeopardy template:</vt:lpstr>
      <vt:lpstr>PowerPoint Presentation</vt:lpstr>
      <vt:lpstr>Daily Double</vt:lpstr>
      <vt:lpstr>BELL RINGER</vt:lpstr>
      <vt:lpstr>PowerPoint Presentation</vt:lpstr>
      <vt:lpstr>PowerPoint Presentation</vt:lpstr>
      <vt:lpstr>Engagement Instructions:</vt:lpstr>
      <vt:lpstr>GEORGIA STANDARDS OF EXCELLENCE</vt:lpstr>
      <vt:lpstr>I CAN STATEMENTS: </vt:lpstr>
      <vt:lpstr>SUCCESS CRITERIA: </vt:lpstr>
      <vt:lpstr>PowerPoint Presentation</vt:lpstr>
      <vt:lpstr>EXPLORE, EXPLAIN, AND ELOBORATION STRATEGY</vt:lpstr>
      <vt:lpstr>GEORGIA STANDARDS OF EXCELLENCE</vt:lpstr>
      <vt:lpstr>I CAN STATEMENTS: </vt:lpstr>
      <vt:lpstr>SUCCESS CRITERIA: </vt:lpstr>
      <vt:lpstr>Assessment Preview Activity</vt:lpstr>
      <vt:lpstr>Define the terms below (Use the packets)</vt:lpstr>
      <vt:lpstr>Short Answer Questions</vt:lpstr>
      <vt:lpstr>Welcome to Jeopardy!</vt:lpstr>
      <vt:lpstr>Category 2</vt:lpstr>
      <vt:lpstr>PowerPoint Presentation</vt:lpstr>
      <vt:lpstr>Category 2</vt:lpstr>
      <vt:lpstr>Category 3</vt:lpstr>
      <vt:lpstr>Category 6</vt:lpstr>
      <vt:lpstr>Category 4</vt:lpstr>
      <vt:lpstr>Category 1</vt:lpstr>
      <vt:lpstr>Game Board</vt:lpstr>
      <vt:lpstr>Cat 1: $100 A</vt:lpstr>
      <vt:lpstr>Cat 1: $100 Q</vt:lpstr>
      <vt:lpstr>Cat 1: $200 A</vt:lpstr>
      <vt:lpstr>Cat 1: $200 Q</vt:lpstr>
      <vt:lpstr>Cat 1: $300 A</vt:lpstr>
      <vt:lpstr>Cat 1: $300 Q</vt:lpstr>
      <vt:lpstr>Cat 1: $400 A</vt:lpstr>
      <vt:lpstr>Cat 1: $400 Q</vt:lpstr>
      <vt:lpstr>PowerPoint Presentation</vt:lpstr>
      <vt:lpstr>Cat 1: $500 Q</vt:lpstr>
      <vt:lpstr>Cat 2: $100 A</vt:lpstr>
      <vt:lpstr>Cat 2: $100 Q</vt:lpstr>
      <vt:lpstr>Cat 2: $200 A</vt:lpstr>
      <vt:lpstr>Cat 2: $200 Q</vt:lpstr>
      <vt:lpstr>Cat 2: $300 A</vt:lpstr>
      <vt:lpstr>Cat 2: $300 Q</vt:lpstr>
      <vt:lpstr>Cat 2: $400 A</vt:lpstr>
      <vt:lpstr>Cat 2: $400 Q</vt:lpstr>
      <vt:lpstr>Cat 2: $500 A</vt:lpstr>
      <vt:lpstr>Cat 2: $500 Q</vt:lpstr>
      <vt:lpstr>Cat 3: $100 A</vt:lpstr>
      <vt:lpstr>Cat 3: $100 Q</vt:lpstr>
      <vt:lpstr>Cat 3: $200 A</vt:lpstr>
      <vt:lpstr>Cat 3: $200 Q</vt:lpstr>
      <vt:lpstr>Cat 3: $300 A</vt:lpstr>
      <vt:lpstr>Cat 3: $300 Q</vt:lpstr>
      <vt:lpstr>Cat 3: $400 A</vt:lpstr>
      <vt:lpstr>Cat 3: $400 Q</vt:lpstr>
      <vt:lpstr>Cat 3: $500 A</vt:lpstr>
      <vt:lpstr>Cat 3: $500 Q</vt:lpstr>
      <vt:lpstr>Cat 4: $100 A</vt:lpstr>
      <vt:lpstr>Cat 4: $100 Q</vt:lpstr>
      <vt:lpstr>Cat 4: $200 A</vt:lpstr>
      <vt:lpstr>Cat 4: $200 Q</vt:lpstr>
      <vt:lpstr>Cat 4: $300 A</vt:lpstr>
      <vt:lpstr>Cat 4: $300 Q</vt:lpstr>
      <vt:lpstr>Cat 4: $400 A</vt:lpstr>
      <vt:lpstr>Cat 4: $400 Q</vt:lpstr>
      <vt:lpstr>Cat 4: $500 A</vt:lpstr>
      <vt:lpstr>Cat 4: $500 Q</vt:lpstr>
      <vt:lpstr>Cat 5: $100 A</vt:lpstr>
      <vt:lpstr>Cat 5: $100 Q</vt:lpstr>
      <vt:lpstr>Cat 5: $200 A</vt:lpstr>
      <vt:lpstr>Cat 5: $200 Q</vt:lpstr>
      <vt:lpstr>Cat 5: $300 A</vt:lpstr>
      <vt:lpstr>Cat 5: $300 Q</vt:lpstr>
      <vt:lpstr>Cat 5: $400 A</vt:lpstr>
      <vt:lpstr>Cat 5: $400 Q</vt:lpstr>
      <vt:lpstr>Cat 5: $500 A</vt:lpstr>
      <vt:lpstr>Cat 5: $500 Q</vt:lpstr>
      <vt:lpstr>Cat 6: $100 A</vt:lpstr>
      <vt:lpstr>Cat 6: $100 Q</vt:lpstr>
      <vt:lpstr>Cat 6: $200 A</vt:lpstr>
      <vt:lpstr>Cat 6: $200 Q</vt:lpstr>
      <vt:lpstr>Cat 6: $300 A</vt:lpstr>
      <vt:lpstr>Cat 6: $300 Q</vt:lpstr>
      <vt:lpstr>PowerPoint Presentation</vt:lpstr>
      <vt:lpstr>Cat 6: $400 Q</vt:lpstr>
      <vt:lpstr>Cat 6: $500 A</vt:lpstr>
      <vt:lpstr>Cat 6: $500 Q</vt:lpstr>
      <vt:lpstr>Final Jeopardy!</vt:lpstr>
      <vt:lpstr>Final Category</vt:lpstr>
      <vt:lpstr>PowerPoint Presentation</vt:lpstr>
      <vt:lpstr>Final Jeopardy Question</vt:lpstr>
      <vt:lpstr>End Titles</vt:lpstr>
      <vt:lpstr>PowerPoint Presentation</vt:lpstr>
      <vt:lpstr> EVALUATION STRATEGY</vt:lpstr>
      <vt:lpstr>TICKET OUT THE DOOR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use this Jeopardy template:</dc:title>
  <dc:creator>Billterrenice Streetman</dc:creator>
  <cp:lastModifiedBy>Streetman, Billterrence</cp:lastModifiedBy>
  <cp:revision>47</cp:revision>
  <dcterms:created xsi:type="dcterms:W3CDTF">2019-03-22T01:21:58Z</dcterms:created>
  <dcterms:modified xsi:type="dcterms:W3CDTF">2025-03-27T18:43:08Z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0x01010066D5F66187CFDE43B1E412D03260B2C4</vt:lpwstr>
  </property>
</Properties>
</file>